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png" ContentType="image/png"/>
  <Default Extension="jpeg" ContentType="image/jpeg"/>
  <Override PartName="/_rels/.rels" ContentType="application/vnd.openxmlformats-package.relationship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_rels/slideMaster1.xml.rels" ContentType="application/vnd.openxmlformats-package.relationships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_rels/slideLayout1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9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11.xml.rels" ContentType="application/vnd.openxmlformats-package.relationships+xml"/>
  <Override PartName="/ppt/slideLayouts/_rels/slideLayout12.xml.rels" ContentType="application/vnd.openxmlformats-package.relationships+xml"/>
  <Override PartName="/ppt/_rels/presentation.xml.rels" ContentType="application/vnd.openxmlformats-package.relationship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_rels/slide1.xml.rels" ContentType="application/vnd.openxmlformats-package.relationships+xml"/>
  <Override PartName="/ppt/slides/_rels/slide2.xml.rels" ContentType="application/vnd.openxmlformats-package.relationships+xml"/>
  <Override PartName="/ppt/slides/_rels/slide3.xml.rels" ContentType="application/vnd.openxmlformats-package.relationships+xml"/>
  <Override PartName="/ppt/slides/_rels/slide4.xml.rels" ContentType="application/vnd.openxmlformats-package.relationships+xml"/>
  <Override PartName="/ppt/slides/_rels/slide5.xml.rels" ContentType="application/vnd.openxmlformats-package.relationships+xml"/>
  <Override PartName="/ppt/slides/_rels/slide6.xml.rels" ContentType="application/vnd.openxmlformats-package.relationships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media/image1.jpeg" ContentType="image/jpeg"/>
  <Override PartName="/ppt/media/image2.jpeg" ContentType="image/jpeg"/>
  <Override PartName="/ppt/media/image3.jpeg" ContentType="image/jpeg"/>
  <Override PartName="/ppt/media/image4.jpeg" ContentType="image/jpeg"/>
  <Override PartName="/ppt/media/image5.jpeg" ContentType="image/jpeg"/>
  <Override PartName="/ppt/media/image6.jpeg" ContentType="image/jpeg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custom-properties" Target="docProps/custom.xml"/><Relationship Id="rId4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sldMasterIdLst>
    <p:sldMasterId id="2147483648" r:id="rId2"/>
  </p:sldMasterIdLst>
  <p:sldIdLst>
    <p:sldId id="256" r:id="rId3"/>
    <p:sldId id="257" r:id="rId4"/>
    <p:sldId id="258" r:id="rId5"/>
    <p:sldId id="259" r:id="rId6"/>
    <p:sldId id="260" r:id="rId7"/>
    <p:sldId id="261" r:id="rId8"/>
  </p:sldIdLst>
  <p:sldSz cx="9144000" cy="6858000"/>
  <p:notesSz cx="7559675" cy="10691812"/>
</p:presentation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" Target="slides/slide1.xml"/><Relationship Id="rId4" Type="http://schemas.openxmlformats.org/officeDocument/2006/relationships/slide" Target="slides/slide2.xml"/><Relationship Id="rId5" Type="http://schemas.openxmlformats.org/officeDocument/2006/relationships/slide" Target="slides/slide3.xml"/><Relationship Id="rId6" Type="http://schemas.openxmlformats.org/officeDocument/2006/relationships/slide" Target="slides/slide4.xml"/><Relationship Id="rId7" Type="http://schemas.openxmlformats.org/officeDocument/2006/relationships/slide" Target="slides/slide5.xml"/><Relationship Id="rId8" Type="http://schemas.openxmlformats.org/officeDocument/2006/relationships/slide" Target="slides/slide6.xml"/>
</Relationship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subTitle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7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8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ceHolder 1"/>
          <p:cNvSpPr>
            <a:spLocks noGrp="1"/>
          </p:cNvSpPr>
          <p:nvPr>
            <p:ph type="subTitle"/>
          </p:nvPr>
        </p:nvSpPr>
        <p:spPr>
          <a:xfrm>
            <a:off x="457200" y="273600"/>
            <a:ext cx="8229240" cy="53078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2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3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4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6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7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8" name="PlaceHolder 4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1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2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4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5" name="PlaceHolder 3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7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8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9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0" name="PlaceHolder 5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32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3" name="PlaceHolder 3"/>
          <p:cNvSpPr>
            <a:spLocks noGrp="1"/>
          </p:cNvSpPr>
          <p:nvPr>
            <p:ph type="body"/>
          </p:nvPr>
        </p:nvSpPr>
        <p:spPr>
          <a:xfrm>
            <a:off x="3239640" y="160452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4" name="PlaceHolder 4"/>
          <p:cNvSpPr>
            <a:spLocks noGrp="1"/>
          </p:cNvSpPr>
          <p:nvPr>
            <p:ph type="body"/>
          </p:nvPr>
        </p:nvSpPr>
        <p:spPr>
          <a:xfrm>
            <a:off x="6022080" y="160452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5" name="PlaceHolder 5"/>
          <p:cNvSpPr>
            <a:spLocks noGrp="1"/>
          </p:cNvSpPr>
          <p:nvPr>
            <p:ph type="body"/>
          </p:nvPr>
        </p:nvSpPr>
        <p:spPr>
          <a:xfrm>
            <a:off x="457200" y="368208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6" name="PlaceHolder 6"/>
          <p:cNvSpPr>
            <a:spLocks noGrp="1"/>
          </p:cNvSpPr>
          <p:nvPr>
            <p:ph type="body"/>
          </p:nvPr>
        </p:nvSpPr>
        <p:spPr>
          <a:xfrm>
            <a:off x="3239640" y="368208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7" name="PlaceHolder 7"/>
          <p:cNvSpPr>
            <a:spLocks noGrp="1"/>
          </p:cNvSpPr>
          <p:nvPr>
            <p:ph type="body"/>
          </p:nvPr>
        </p:nvSpPr>
        <p:spPr>
          <a:xfrm>
            <a:off x="6022080" y="368208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0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r>
              <a:rPr b="0" lang="en-GB" sz="4400" spc="-1" strike="noStrike">
                <a:latin typeface="Arial"/>
              </a:rPr>
              <a:t>Click to edit the title text format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latin typeface="Arial"/>
              </a:rPr>
              <a:t>Click to edit the outline text format</a:t>
            </a:r>
            <a:endParaRPr b="0" lang="en-GB" sz="3200" spc="-1" strike="noStrike"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800" spc="-1" strike="noStrike">
                <a:latin typeface="Arial"/>
              </a:rPr>
              <a:t>Second Outline Level</a:t>
            </a:r>
            <a:endParaRPr b="0" lang="en-GB" sz="2800" spc="-1" strike="noStrike"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400" spc="-1" strike="noStrike">
                <a:latin typeface="Arial"/>
              </a:rPr>
              <a:t>Third Outline Level</a:t>
            </a:r>
            <a:endParaRPr b="0" lang="en-GB" sz="2400" spc="-1" strike="noStrike"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000" spc="-1" strike="noStrike">
                <a:latin typeface="Arial"/>
              </a:rPr>
              <a:t>Fourth Outline Level</a:t>
            </a:r>
            <a:endParaRPr b="0" lang="en-GB" sz="2000" spc="-1" strike="noStrike"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Fifth Outline Level</a:t>
            </a:r>
            <a:endParaRPr b="0" lang="en-GB" sz="2000" spc="-1" strike="noStrike"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Sixth Outline Level</a:t>
            </a:r>
            <a:endParaRPr b="0" lang="en-GB" sz="2000" spc="-1" strike="noStrike"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Seventh Outline Level</a:t>
            </a:r>
            <a:endParaRPr b="0" lang="en-GB" sz="2000" spc="-1" strike="noStrike"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slideLayout" Target="../slideLayouts/slideLayout1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image" Target="../media/image2.jpeg"/><Relationship Id="rId2" Type="http://schemas.openxmlformats.org/officeDocument/2006/relationships/slideLayout" Target="../slideLayouts/slideLayout1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image" Target="../media/image3.jpeg"/><Relationship Id="rId2" Type="http://schemas.openxmlformats.org/officeDocument/2006/relationships/slideLayout" Target="../slideLayouts/slideLayout1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image" Target="../media/image4.jpeg"/><Relationship Id="rId2" Type="http://schemas.openxmlformats.org/officeDocument/2006/relationships/slideLayout" Target="../slideLayouts/slideLayout1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image" Target="../media/image5.jpeg"/><Relationship Id="rId2" Type="http://schemas.openxmlformats.org/officeDocument/2006/relationships/slideLayout" Target="../slideLayouts/slideLayout1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image" Target="../media/image6.jpeg"/><Relationship Id="rId2" Type="http://schemas.openxmlformats.org/officeDocument/2006/relationships/slideLayout" Target="../slideLayouts/slideLayout1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Freeform 2"/>
          <p:cNvSpPr/>
          <p:nvPr/>
        </p:nvSpPr>
        <p:spPr>
          <a:xfrm>
            <a:off x="0" y="0"/>
            <a:ext cx="9143280" cy="6855120"/>
          </a:xfrm>
          <a:custGeom>
            <a:avLst/>
            <a:gdLst/>
            <a:ahLst/>
            <a:rect l="l" t="t" r="r" b="b"/>
            <a:pathLst>
              <a:path w="9144000" h="6855838">
                <a:moveTo>
                  <a:pt x="0" y="0"/>
                </a:moveTo>
                <a:lnTo>
                  <a:pt x="9144000" y="0"/>
                </a:lnTo>
                <a:lnTo>
                  <a:pt x="9144000" y="6855838"/>
                </a:lnTo>
                <a:lnTo>
                  <a:pt x="0" y="6855838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1"/>
            <a:stretch/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9" name="TextBox 3"/>
          <p:cNvSpPr/>
          <p:nvPr/>
        </p:nvSpPr>
        <p:spPr>
          <a:xfrm>
            <a:off x="1495800" y="1618920"/>
            <a:ext cx="6201720" cy="1565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 algn="ctr">
              <a:lnSpc>
                <a:spcPts val="6165"/>
              </a:lnSpc>
            </a:pPr>
            <a:r>
              <a:rPr b="0" lang="en-US" sz="4410" spc="-32" strike="noStrike">
                <a:solidFill>
                  <a:srgbClr val="ffffff"/>
                </a:solidFill>
                <a:latin typeface="IBM Plex Sans"/>
                <a:ea typeface="IBM Plex Sans"/>
              </a:rPr>
              <a:t>Revision and Exam Prep Intensive Latin 1</a:t>
            </a:r>
            <a:endParaRPr b="0" lang="en-GB" sz="441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Freeform 2"/>
          <p:cNvSpPr/>
          <p:nvPr/>
        </p:nvSpPr>
        <p:spPr>
          <a:xfrm>
            <a:off x="0" y="0"/>
            <a:ext cx="9143280" cy="6855120"/>
          </a:xfrm>
          <a:custGeom>
            <a:avLst/>
            <a:gdLst/>
            <a:ahLst/>
            <a:rect l="l" t="t" r="r" b="b"/>
            <a:pathLst>
              <a:path w="9144000" h="6855838">
                <a:moveTo>
                  <a:pt x="0" y="0"/>
                </a:moveTo>
                <a:lnTo>
                  <a:pt x="9144000" y="0"/>
                </a:lnTo>
                <a:lnTo>
                  <a:pt x="9144000" y="6855838"/>
                </a:lnTo>
                <a:lnTo>
                  <a:pt x="0" y="6855838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1"/>
            <a:stretch/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1" name="TextBox 3"/>
          <p:cNvSpPr/>
          <p:nvPr/>
        </p:nvSpPr>
        <p:spPr>
          <a:xfrm>
            <a:off x="2967120" y="508320"/>
            <a:ext cx="3273840" cy="78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>
              <a:lnSpc>
                <a:spcPts val="6165"/>
              </a:lnSpc>
            </a:pPr>
            <a:r>
              <a:rPr b="0" lang="en-US" sz="4410" spc="-32" strike="noStrike">
                <a:solidFill>
                  <a:srgbClr val="000000"/>
                </a:solidFill>
                <a:latin typeface="IBM Plex Sans"/>
                <a:ea typeface="IBM Plex Sans"/>
              </a:rPr>
              <a:t>Exam format</a:t>
            </a:r>
            <a:endParaRPr b="0" lang="en-GB" sz="4410" spc="-1" strike="noStrike">
              <a:latin typeface="Arial"/>
            </a:endParaRPr>
          </a:p>
        </p:txBody>
      </p:sp>
      <p:sp>
        <p:nvSpPr>
          <p:cNvPr id="42" name="TextBox 4"/>
          <p:cNvSpPr/>
          <p:nvPr/>
        </p:nvSpPr>
        <p:spPr>
          <a:xfrm>
            <a:off x="548640" y="1614240"/>
            <a:ext cx="7816680" cy="2146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>
              <a:lnSpc>
                <a:spcPts val="3076"/>
              </a:lnSpc>
            </a:pPr>
            <a:r>
              <a:rPr b="0" lang="en-US" sz="3209" spc="-24" strike="noStrike">
                <a:solidFill>
                  <a:srgbClr val="000000"/>
                </a:solidFill>
                <a:latin typeface="IBM Plex Sans"/>
                <a:ea typeface="IBM Plex Sans"/>
              </a:rPr>
              <a:t>The exam consists of: </a:t>
            </a:r>
            <a:endParaRPr b="0" lang="en-GB" sz="3209" spc="-1" strike="noStrike">
              <a:latin typeface="Arial"/>
            </a:endParaRPr>
          </a:p>
          <a:p>
            <a:pPr>
              <a:lnSpc>
                <a:spcPts val="3076"/>
              </a:lnSpc>
            </a:pPr>
            <a:endParaRPr b="0" lang="en-GB" sz="3209" spc="-1" strike="noStrike">
              <a:latin typeface="Arial"/>
            </a:endParaRPr>
          </a:p>
          <a:p>
            <a:pPr>
              <a:lnSpc>
                <a:spcPts val="3076"/>
              </a:lnSpc>
            </a:pPr>
            <a:r>
              <a:rPr b="0" lang="en-US" sz="3209" spc="-24" strike="noStrike">
                <a:solidFill>
                  <a:srgbClr val="000000"/>
                </a:solidFill>
                <a:latin typeface="IBM Plex Sans"/>
                <a:ea typeface="IBM Plex Sans"/>
              </a:rPr>
              <a:t>•</a:t>
            </a:r>
            <a:r>
              <a:rPr b="1" lang="en-US" sz="3209" spc="-24" strike="noStrike">
                <a:solidFill>
                  <a:srgbClr val="000000"/>
                </a:solidFill>
                <a:latin typeface="IBM Plex Sans Bold"/>
                <a:ea typeface="IBM Plex Sans Bold"/>
              </a:rPr>
              <a:t>55 questions </a:t>
            </a:r>
            <a:r>
              <a:rPr b="0" lang="en-US" sz="3209" spc="-24" strike="noStrike">
                <a:solidFill>
                  <a:srgbClr val="000000"/>
                </a:solidFill>
                <a:latin typeface="IBM Plex Sans"/>
                <a:ea typeface="IBM Plex Sans"/>
              </a:rPr>
              <a:t>(multiple choice, drag-and-drop, parsing, short answer, some </a:t>
            </a:r>
            <a:endParaRPr b="0" lang="en-GB" sz="3209" spc="-1" strike="noStrike">
              <a:latin typeface="Arial"/>
            </a:endParaRPr>
          </a:p>
          <a:p>
            <a:pPr>
              <a:lnSpc>
                <a:spcPts val="4603"/>
              </a:lnSpc>
            </a:pPr>
            <a:r>
              <a:rPr b="0" lang="en-US" sz="3209" spc="-24" strike="noStrike">
                <a:solidFill>
                  <a:srgbClr val="000000"/>
                </a:solidFill>
                <a:latin typeface="IBM Plex Sans"/>
                <a:ea typeface="IBM Plex Sans"/>
              </a:rPr>
              <a:t>sentence translations)</a:t>
            </a:r>
            <a:endParaRPr b="0" lang="en-GB" sz="3209" spc="-1" strike="noStrike">
              <a:latin typeface="Arial"/>
            </a:endParaRPr>
          </a:p>
        </p:txBody>
      </p:sp>
      <p:sp>
        <p:nvSpPr>
          <p:cNvPr id="43" name="TextBox 6"/>
          <p:cNvSpPr/>
          <p:nvPr/>
        </p:nvSpPr>
        <p:spPr>
          <a:xfrm>
            <a:off x="360000" y="3420000"/>
            <a:ext cx="9179640" cy="1017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>
              <a:lnSpc>
                <a:spcPts val="8011"/>
              </a:lnSpc>
            </a:pPr>
            <a:r>
              <a:rPr b="1" lang="en-US" sz="3209" spc="-24" strike="noStrike">
                <a:solidFill>
                  <a:srgbClr val="000000"/>
                </a:solidFill>
                <a:latin typeface="IBM Plex Sans Bold"/>
                <a:ea typeface="IBM Plex Sans Bold"/>
              </a:rPr>
              <a:t>c. 100 words </a:t>
            </a:r>
            <a:r>
              <a:rPr b="0" lang="en-US" sz="3209" spc="-24" strike="noStrike">
                <a:solidFill>
                  <a:srgbClr val="000000"/>
                </a:solidFill>
                <a:latin typeface="IBM Plex Sans"/>
                <a:ea typeface="IBM Plex Sans"/>
              </a:rPr>
              <a:t>translation from Latin into English</a:t>
            </a:r>
            <a:endParaRPr b="0" lang="en-GB" sz="3209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Freeform 2"/>
          <p:cNvSpPr/>
          <p:nvPr/>
        </p:nvSpPr>
        <p:spPr>
          <a:xfrm>
            <a:off x="0" y="0"/>
            <a:ext cx="9143280" cy="6855120"/>
          </a:xfrm>
          <a:custGeom>
            <a:avLst/>
            <a:gdLst/>
            <a:ahLst/>
            <a:rect l="l" t="t" r="r" b="b"/>
            <a:pathLst>
              <a:path w="9144000" h="6855838">
                <a:moveTo>
                  <a:pt x="0" y="0"/>
                </a:moveTo>
                <a:lnTo>
                  <a:pt x="9144000" y="0"/>
                </a:lnTo>
                <a:lnTo>
                  <a:pt x="9144000" y="6855838"/>
                </a:lnTo>
                <a:lnTo>
                  <a:pt x="0" y="6855838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1"/>
            <a:stretch/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5" name="TextBox 3"/>
          <p:cNvSpPr/>
          <p:nvPr/>
        </p:nvSpPr>
        <p:spPr>
          <a:xfrm>
            <a:off x="2967120" y="508320"/>
            <a:ext cx="3273840" cy="78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>
              <a:lnSpc>
                <a:spcPts val="6165"/>
              </a:lnSpc>
            </a:pPr>
            <a:r>
              <a:rPr b="0" lang="en-US" sz="4410" spc="-32" strike="noStrike">
                <a:solidFill>
                  <a:srgbClr val="000000"/>
                </a:solidFill>
                <a:latin typeface="IBM Plex Sans"/>
                <a:ea typeface="IBM Plex Sans"/>
              </a:rPr>
              <a:t>Exam format</a:t>
            </a:r>
            <a:endParaRPr b="0" lang="en-GB" sz="4410" spc="-1" strike="noStrike">
              <a:latin typeface="Arial"/>
            </a:endParaRPr>
          </a:p>
        </p:txBody>
      </p:sp>
      <p:sp>
        <p:nvSpPr>
          <p:cNvPr id="46" name="TextBox 4"/>
          <p:cNvSpPr/>
          <p:nvPr/>
        </p:nvSpPr>
        <p:spPr>
          <a:xfrm>
            <a:off x="548640" y="1530000"/>
            <a:ext cx="112320" cy="443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>
              <a:lnSpc>
                <a:spcPts val="3495"/>
              </a:lnSpc>
            </a:pPr>
            <a:r>
              <a:rPr b="0" lang="en-US" sz="2500" spc="15" strike="noStrike">
                <a:solidFill>
                  <a:srgbClr val="000000"/>
                </a:solidFill>
                <a:latin typeface="IBM Plex Sans Condensed"/>
                <a:ea typeface="IBM Plex Sans Condensed"/>
              </a:rPr>
              <a:t>•</a:t>
            </a:r>
            <a:endParaRPr b="0" lang="en-GB" sz="2500" spc="-1" strike="noStrike">
              <a:latin typeface="Arial"/>
            </a:endParaRPr>
          </a:p>
        </p:txBody>
      </p:sp>
      <p:sp>
        <p:nvSpPr>
          <p:cNvPr id="47" name="TextBox 5"/>
          <p:cNvSpPr/>
          <p:nvPr/>
        </p:nvSpPr>
        <p:spPr>
          <a:xfrm>
            <a:off x="548640" y="2955240"/>
            <a:ext cx="112320" cy="761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 algn="just">
              <a:lnSpc>
                <a:spcPts val="2999"/>
              </a:lnSpc>
            </a:pPr>
            <a:r>
              <a:rPr b="0" lang="en-US" sz="2500" spc="15" strike="noStrike">
                <a:solidFill>
                  <a:srgbClr val="000000"/>
                </a:solidFill>
                <a:latin typeface="IBM Plex Sans Condensed"/>
                <a:ea typeface="IBM Plex Sans Condensed"/>
              </a:rPr>
              <a:t>• •</a:t>
            </a:r>
            <a:endParaRPr b="0" lang="en-GB" sz="2500" spc="-1" strike="noStrike">
              <a:latin typeface="Arial"/>
            </a:endParaRPr>
          </a:p>
        </p:txBody>
      </p:sp>
      <p:sp>
        <p:nvSpPr>
          <p:cNvPr id="48" name="TextBox 6"/>
          <p:cNvSpPr/>
          <p:nvPr/>
        </p:nvSpPr>
        <p:spPr>
          <a:xfrm>
            <a:off x="891720" y="1573560"/>
            <a:ext cx="6444000" cy="443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>
              <a:lnSpc>
                <a:spcPts val="3495"/>
              </a:lnSpc>
            </a:pPr>
            <a:r>
              <a:rPr b="0" lang="en-US" sz="2500" spc="-18" strike="noStrike">
                <a:solidFill>
                  <a:srgbClr val="000000"/>
                </a:solidFill>
                <a:latin typeface="IBM Plex Sans"/>
                <a:ea typeface="IBM Plex Sans"/>
              </a:rPr>
              <a:t>Questions increase in difficulty over the test: </a:t>
            </a:r>
            <a:endParaRPr b="0" lang="en-GB" sz="2500" spc="-1" strike="noStrike">
              <a:latin typeface="Arial"/>
            </a:endParaRPr>
          </a:p>
        </p:txBody>
      </p:sp>
      <p:sp>
        <p:nvSpPr>
          <p:cNvPr id="49" name="TextBox 7"/>
          <p:cNvSpPr/>
          <p:nvPr/>
        </p:nvSpPr>
        <p:spPr>
          <a:xfrm>
            <a:off x="1006200" y="2628360"/>
            <a:ext cx="157680" cy="334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>
              <a:lnSpc>
                <a:spcPts val="2636"/>
              </a:lnSpc>
            </a:pPr>
            <a:r>
              <a:rPr b="0" lang="en-US" sz="2200" spc="12" strike="noStrike">
                <a:solidFill>
                  <a:srgbClr val="000000"/>
                </a:solidFill>
                <a:latin typeface="IBM Plex Sans Condensed"/>
                <a:ea typeface="IBM Plex Sans Condensed"/>
              </a:rPr>
              <a:t>–</a:t>
            </a:r>
            <a:endParaRPr b="0" lang="en-GB" sz="2200" spc="-1" strike="noStrike">
              <a:latin typeface="Arial"/>
            </a:endParaRPr>
          </a:p>
        </p:txBody>
      </p:sp>
      <p:sp>
        <p:nvSpPr>
          <p:cNvPr id="50" name="TextBox 8"/>
          <p:cNvSpPr/>
          <p:nvPr/>
        </p:nvSpPr>
        <p:spPr>
          <a:xfrm>
            <a:off x="891720" y="3008160"/>
            <a:ext cx="7281000" cy="981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>
              <a:lnSpc>
                <a:spcPts val="2993"/>
              </a:lnSpc>
            </a:pPr>
            <a:r>
              <a:rPr b="0" lang="en-US" sz="2500" spc="-18" strike="noStrike">
                <a:solidFill>
                  <a:srgbClr val="000000"/>
                </a:solidFill>
                <a:latin typeface="IBM Plex Sans"/>
                <a:ea typeface="IBM Plex Sans"/>
              </a:rPr>
              <a:t>Aim to move rapidly through the first 25 questions Make sure to set aside sufficient time to cover the </a:t>
            </a:r>
            <a:endParaRPr b="0" lang="en-GB" sz="2500" spc="-1" strike="noStrike">
              <a:latin typeface="Arial"/>
            </a:endParaRPr>
          </a:p>
          <a:p>
            <a:pPr>
              <a:lnSpc>
                <a:spcPts val="1738"/>
              </a:lnSpc>
            </a:pPr>
            <a:r>
              <a:rPr b="0" lang="en-US" sz="2500" spc="-18" strike="noStrike">
                <a:solidFill>
                  <a:srgbClr val="000000"/>
                </a:solidFill>
                <a:latin typeface="IBM Plex Sans"/>
                <a:ea typeface="IBM Plex Sans"/>
              </a:rPr>
              <a:t>high-mark questions toward the end! </a:t>
            </a:r>
            <a:endParaRPr b="0" lang="en-GB" sz="2500" spc="-1" strike="noStrike">
              <a:latin typeface="Arial"/>
            </a:endParaRPr>
          </a:p>
        </p:txBody>
      </p:sp>
      <p:sp>
        <p:nvSpPr>
          <p:cNvPr id="51" name="TextBox 9"/>
          <p:cNvSpPr/>
          <p:nvPr/>
        </p:nvSpPr>
        <p:spPr>
          <a:xfrm>
            <a:off x="548640" y="3907440"/>
            <a:ext cx="7768440" cy="541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>
              <a:lnSpc>
                <a:spcPts val="4263"/>
              </a:lnSpc>
            </a:pPr>
            <a:r>
              <a:rPr b="0" lang="en-US" sz="2500" spc="-18" strike="noStrike">
                <a:solidFill>
                  <a:srgbClr val="000000"/>
                </a:solidFill>
                <a:latin typeface="IBM Plex Sans"/>
                <a:ea typeface="IBM Plex Sans"/>
              </a:rPr>
              <a:t>•</a:t>
            </a:r>
            <a:r>
              <a:rPr b="0" lang="en-US" sz="2500" spc="-18" strike="noStrike">
                <a:solidFill>
                  <a:srgbClr val="000000"/>
                </a:solidFill>
                <a:latin typeface="IBM Plex Sans"/>
                <a:ea typeface="IBM Plex Sans"/>
              </a:rPr>
              <a:t>Avoid betting the store on the translation alone: the </a:t>
            </a:r>
            <a:endParaRPr b="0" lang="en-GB" sz="2500" spc="-1" strike="noStrike">
              <a:latin typeface="Arial"/>
            </a:endParaRPr>
          </a:p>
        </p:txBody>
      </p:sp>
      <p:sp>
        <p:nvSpPr>
          <p:cNvPr id="52" name="TextBox 10"/>
          <p:cNvSpPr/>
          <p:nvPr/>
        </p:nvSpPr>
        <p:spPr>
          <a:xfrm>
            <a:off x="891720" y="4542120"/>
            <a:ext cx="7572600" cy="609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>
              <a:lnSpc>
                <a:spcPts val="1247"/>
              </a:lnSpc>
            </a:pPr>
            <a:r>
              <a:rPr b="0" lang="en-US" sz="2500" spc="-15" strike="noStrike">
                <a:solidFill>
                  <a:srgbClr val="000000"/>
                </a:solidFill>
                <a:latin typeface="IBM Plex Sans"/>
                <a:ea typeface="IBM Plex Sans"/>
              </a:rPr>
              <a:t>questions make up almost 75% of the total mark, the </a:t>
            </a:r>
            <a:endParaRPr b="0" lang="en-GB" sz="2500" spc="-1" strike="noStrike">
              <a:latin typeface="Arial"/>
            </a:endParaRPr>
          </a:p>
          <a:p>
            <a:pPr>
              <a:lnSpc>
                <a:spcPts val="3552"/>
              </a:lnSpc>
            </a:pPr>
            <a:r>
              <a:rPr b="0" lang="en-US" sz="2500" spc="-18" strike="noStrike">
                <a:solidFill>
                  <a:srgbClr val="000000"/>
                </a:solidFill>
                <a:latin typeface="IBM Plex Sans"/>
                <a:ea typeface="IBM Plex Sans"/>
              </a:rPr>
              <a:t>translation 25%. </a:t>
            </a:r>
            <a:endParaRPr b="0" lang="en-GB" sz="2500" spc="-1" strike="noStrike">
              <a:latin typeface="Arial"/>
            </a:endParaRPr>
          </a:p>
        </p:txBody>
      </p:sp>
      <p:sp>
        <p:nvSpPr>
          <p:cNvPr id="53" name="TextBox 11"/>
          <p:cNvSpPr/>
          <p:nvPr/>
        </p:nvSpPr>
        <p:spPr>
          <a:xfrm>
            <a:off x="1006200" y="1958040"/>
            <a:ext cx="157320" cy="669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 algn="just">
              <a:lnSpc>
                <a:spcPts val="2639"/>
              </a:lnSpc>
            </a:pPr>
            <a:r>
              <a:rPr b="0" lang="en-US" sz="2200" spc="12" strike="noStrike">
                <a:solidFill>
                  <a:srgbClr val="000000"/>
                </a:solidFill>
                <a:latin typeface="IBM Plex Sans Condensed"/>
                <a:ea typeface="IBM Plex Sans Condensed"/>
              </a:rPr>
              <a:t>– –</a:t>
            </a:r>
            <a:endParaRPr b="0" lang="en-GB" sz="2200" spc="-1" strike="noStrike">
              <a:latin typeface="Arial"/>
            </a:endParaRPr>
          </a:p>
        </p:txBody>
      </p:sp>
      <p:sp>
        <p:nvSpPr>
          <p:cNvPr id="54" name="TextBox 12"/>
          <p:cNvSpPr/>
          <p:nvPr/>
        </p:nvSpPr>
        <p:spPr>
          <a:xfrm>
            <a:off x="1292760" y="2017080"/>
            <a:ext cx="5367240" cy="1060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>
              <a:lnSpc>
                <a:spcPts val="2639"/>
              </a:lnSpc>
            </a:pPr>
            <a:r>
              <a:rPr b="0" lang="en-US" sz="2200" spc="-15" strike="noStrike">
                <a:solidFill>
                  <a:srgbClr val="000000"/>
                </a:solidFill>
                <a:latin typeface="IBM Plex Sans"/>
                <a:ea typeface="IBM Plex Sans"/>
              </a:rPr>
              <a:t>Q1-32 range between 0.5 and 1.5 marks Q33-46 are 2 mark questions</a:t>
            </a:r>
            <a:endParaRPr b="0" lang="en-GB" sz="2200" spc="-1" strike="noStrike">
              <a:latin typeface="Arial"/>
            </a:endParaRPr>
          </a:p>
          <a:p>
            <a:pPr>
              <a:lnSpc>
                <a:spcPts val="3076"/>
              </a:lnSpc>
            </a:pPr>
            <a:r>
              <a:rPr b="0" lang="en-US" sz="2200" spc="-15" strike="noStrike">
                <a:solidFill>
                  <a:srgbClr val="000000"/>
                </a:solidFill>
                <a:latin typeface="IBM Plex Sans"/>
                <a:ea typeface="IBM Plex Sans"/>
              </a:rPr>
              <a:t>Q47-55 are 3 and 4 mark questions</a:t>
            </a:r>
            <a:endParaRPr b="0" lang="en-GB" sz="2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Freeform 2"/>
          <p:cNvSpPr/>
          <p:nvPr/>
        </p:nvSpPr>
        <p:spPr>
          <a:xfrm>
            <a:off x="0" y="0"/>
            <a:ext cx="9143280" cy="6855120"/>
          </a:xfrm>
          <a:custGeom>
            <a:avLst/>
            <a:gdLst/>
            <a:ahLst/>
            <a:rect l="l" t="t" r="r" b="b"/>
            <a:pathLst>
              <a:path w="9144000" h="6855838">
                <a:moveTo>
                  <a:pt x="0" y="0"/>
                </a:moveTo>
                <a:lnTo>
                  <a:pt x="9144000" y="0"/>
                </a:lnTo>
                <a:lnTo>
                  <a:pt x="9144000" y="6855838"/>
                </a:lnTo>
                <a:lnTo>
                  <a:pt x="0" y="6855838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1"/>
            <a:stretch/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6" name="TextBox 3"/>
          <p:cNvSpPr/>
          <p:nvPr/>
        </p:nvSpPr>
        <p:spPr>
          <a:xfrm>
            <a:off x="2583000" y="508320"/>
            <a:ext cx="4053240" cy="78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>
              <a:lnSpc>
                <a:spcPts val="6165"/>
              </a:lnSpc>
            </a:pPr>
            <a:r>
              <a:rPr b="0" lang="en-US" sz="4410" spc="-32" strike="noStrike">
                <a:solidFill>
                  <a:srgbClr val="000000"/>
                </a:solidFill>
                <a:latin typeface="IBM Plex Sans"/>
                <a:ea typeface="IBM Plex Sans"/>
              </a:rPr>
              <a:t>Preparation tips</a:t>
            </a:r>
            <a:endParaRPr b="0" lang="en-GB" sz="4410" spc="-1" strike="noStrike">
              <a:latin typeface="Arial"/>
            </a:endParaRPr>
          </a:p>
        </p:txBody>
      </p:sp>
      <p:sp>
        <p:nvSpPr>
          <p:cNvPr id="57" name="TextBox 4"/>
          <p:cNvSpPr/>
          <p:nvPr/>
        </p:nvSpPr>
        <p:spPr>
          <a:xfrm>
            <a:off x="548640" y="1634760"/>
            <a:ext cx="7485120" cy="487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>
              <a:lnSpc>
                <a:spcPts val="3838"/>
              </a:lnSpc>
            </a:pPr>
            <a:r>
              <a:rPr b="0" lang="en-US" sz="3209" spc="-24" strike="noStrike">
                <a:solidFill>
                  <a:srgbClr val="000000"/>
                </a:solidFill>
                <a:latin typeface="IBM Plex Sans"/>
                <a:ea typeface="IBM Plex Sans"/>
              </a:rPr>
              <a:t>•</a:t>
            </a:r>
            <a:r>
              <a:rPr b="0" lang="en-US" sz="3209" spc="-24" strike="noStrike">
                <a:solidFill>
                  <a:srgbClr val="000000"/>
                </a:solidFill>
                <a:latin typeface="IBM Plex Sans"/>
                <a:ea typeface="IBM Plex Sans"/>
              </a:rPr>
              <a:t>As in our previous time tests, the texts </a:t>
            </a:r>
            <a:endParaRPr b="0" lang="en-GB" sz="3209" spc="-1" strike="noStrike">
              <a:latin typeface="Arial"/>
            </a:endParaRPr>
          </a:p>
        </p:txBody>
      </p:sp>
      <p:sp>
        <p:nvSpPr>
          <p:cNvPr id="58" name="TextBox 5"/>
          <p:cNvSpPr/>
          <p:nvPr/>
        </p:nvSpPr>
        <p:spPr>
          <a:xfrm>
            <a:off x="891720" y="2178360"/>
            <a:ext cx="6465240" cy="97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 algn="just">
              <a:lnSpc>
                <a:spcPts val="3838"/>
              </a:lnSpc>
            </a:pPr>
            <a:r>
              <a:rPr b="0" lang="en-US" sz="3209" spc="-24" strike="noStrike">
                <a:solidFill>
                  <a:srgbClr val="000000"/>
                </a:solidFill>
                <a:latin typeface="IBM Plex Sans"/>
                <a:ea typeface="IBM Plex Sans"/>
              </a:rPr>
              <a:t>covered in RL translation exercises underpin many questions</a:t>
            </a:r>
            <a:endParaRPr b="0" lang="en-GB" sz="3209" spc="-1" strike="noStrike">
              <a:latin typeface="Arial"/>
            </a:endParaRPr>
          </a:p>
        </p:txBody>
      </p:sp>
      <p:sp>
        <p:nvSpPr>
          <p:cNvPr id="59" name="TextBox 6"/>
          <p:cNvSpPr/>
          <p:nvPr/>
        </p:nvSpPr>
        <p:spPr>
          <a:xfrm>
            <a:off x="548640" y="3052800"/>
            <a:ext cx="7881480" cy="68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>
              <a:lnSpc>
                <a:spcPts val="5386"/>
              </a:lnSpc>
            </a:pPr>
            <a:r>
              <a:rPr b="0" lang="en-US" sz="3209" spc="-24" strike="noStrike">
                <a:solidFill>
                  <a:srgbClr val="000000"/>
                </a:solidFill>
                <a:latin typeface="IBM Plex Sans"/>
                <a:ea typeface="IBM Plex Sans"/>
              </a:rPr>
              <a:t>•</a:t>
            </a:r>
            <a:r>
              <a:rPr b="0" lang="en-US" sz="3209" spc="-24" strike="noStrike">
                <a:solidFill>
                  <a:srgbClr val="000000"/>
                </a:solidFill>
                <a:latin typeface="IBM Plex Sans"/>
                <a:ea typeface="IBM Plex Sans"/>
              </a:rPr>
              <a:t>It is a good idea to have a cleanly parsed </a:t>
            </a:r>
            <a:endParaRPr b="0" lang="en-GB" sz="3209" spc="-1" strike="noStrike">
              <a:latin typeface="Arial"/>
            </a:endParaRPr>
          </a:p>
        </p:txBody>
      </p:sp>
      <p:sp>
        <p:nvSpPr>
          <p:cNvPr id="60" name="TextBox 7"/>
          <p:cNvSpPr/>
          <p:nvPr/>
        </p:nvSpPr>
        <p:spPr>
          <a:xfrm>
            <a:off x="891720" y="3960000"/>
            <a:ext cx="7748280" cy="975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>
              <a:lnSpc>
                <a:spcPts val="2293"/>
              </a:lnSpc>
            </a:pPr>
            <a:r>
              <a:rPr b="0" lang="en-US" sz="3209" spc="-24" strike="noStrike">
                <a:solidFill>
                  <a:srgbClr val="000000"/>
                </a:solidFill>
                <a:latin typeface="IBM Plex Sans"/>
                <a:ea typeface="IBM Plex Sans"/>
              </a:rPr>
              <a:t>version of these available for quick </a:t>
            </a:r>
            <a:endParaRPr b="0" lang="en-GB" sz="3209" spc="-1" strike="noStrike">
              <a:latin typeface="Arial"/>
            </a:endParaRPr>
          </a:p>
          <a:p>
            <a:pPr>
              <a:lnSpc>
                <a:spcPts val="5394"/>
              </a:lnSpc>
            </a:pPr>
            <a:r>
              <a:rPr b="0" lang="en-US" sz="3209" spc="-24" strike="noStrike">
                <a:solidFill>
                  <a:srgbClr val="000000"/>
                </a:solidFill>
                <a:latin typeface="IBM Plex Sans"/>
                <a:ea typeface="IBM Plex Sans"/>
              </a:rPr>
              <a:t>double-checking</a:t>
            </a:r>
            <a:endParaRPr b="0" lang="en-GB" sz="3209" spc="-1" strike="noStrike">
              <a:latin typeface="Arial"/>
            </a:endParaRPr>
          </a:p>
        </p:txBody>
      </p:sp>
      <p:sp>
        <p:nvSpPr>
          <p:cNvPr id="61" name="TextBox 8"/>
          <p:cNvSpPr/>
          <p:nvPr/>
        </p:nvSpPr>
        <p:spPr>
          <a:xfrm>
            <a:off x="1006200" y="4764600"/>
            <a:ext cx="200520" cy="417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>
              <a:lnSpc>
                <a:spcPts val="3294"/>
              </a:lnSpc>
            </a:pPr>
            <a:r>
              <a:rPr b="0" lang="en-US" sz="2800" spc="18" strike="noStrike">
                <a:solidFill>
                  <a:srgbClr val="000000"/>
                </a:solidFill>
                <a:latin typeface="IBM Plex Sans Condensed"/>
                <a:ea typeface="IBM Plex Sans Condensed"/>
              </a:rPr>
              <a:t>–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62" name="TextBox 9"/>
          <p:cNvSpPr/>
          <p:nvPr/>
        </p:nvSpPr>
        <p:spPr>
          <a:xfrm>
            <a:off x="1292760" y="4746600"/>
            <a:ext cx="5491080" cy="496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>
              <a:lnSpc>
                <a:spcPts val="3915"/>
              </a:lnSpc>
            </a:pPr>
            <a:r>
              <a:rPr b="0" lang="en-US" sz="2800" spc="-21" strike="noStrike">
                <a:solidFill>
                  <a:srgbClr val="000000"/>
                </a:solidFill>
                <a:latin typeface="IBM Plex Sans"/>
                <a:ea typeface="IBM Plex Sans"/>
              </a:rPr>
              <a:t>…</a:t>
            </a:r>
            <a:r>
              <a:rPr b="0" lang="en-US" sz="2800" spc="-21" strike="noStrike">
                <a:solidFill>
                  <a:srgbClr val="000000"/>
                </a:solidFill>
                <a:latin typeface="IBM Plex Sans"/>
                <a:ea typeface="IBM Plex Sans"/>
              </a:rPr>
              <a:t>but look out for minute changes</a:t>
            </a:r>
            <a:endParaRPr b="0" lang="en-GB" sz="28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Freeform 2"/>
          <p:cNvSpPr/>
          <p:nvPr/>
        </p:nvSpPr>
        <p:spPr>
          <a:xfrm>
            <a:off x="0" y="0"/>
            <a:ext cx="9143280" cy="6855120"/>
          </a:xfrm>
          <a:custGeom>
            <a:avLst/>
            <a:gdLst/>
            <a:ahLst/>
            <a:rect l="l" t="t" r="r" b="b"/>
            <a:pathLst>
              <a:path w="9144000" h="6855838">
                <a:moveTo>
                  <a:pt x="0" y="0"/>
                </a:moveTo>
                <a:lnTo>
                  <a:pt x="9144000" y="0"/>
                </a:lnTo>
                <a:lnTo>
                  <a:pt x="9144000" y="6855838"/>
                </a:lnTo>
                <a:lnTo>
                  <a:pt x="0" y="6855838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1"/>
            <a:stretch/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4" name="TextBox 3"/>
          <p:cNvSpPr/>
          <p:nvPr/>
        </p:nvSpPr>
        <p:spPr>
          <a:xfrm>
            <a:off x="2788560" y="508320"/>
            <a:ext cx="3636720" cy="78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>
              <a:lnSpc>
                <a:spcPts val="6165"/>
              </a:lnSpc>
            </a:pPr>
            <a:r>
              <a:rPr b="0" lang="en-US" sz="4410" spc="-32" strike="noStrike">
                <a:solidFill>
                  <a:srgbClr val="000000"/>
                </a:solidFill>
                <a:latin typeface="IBM Plex Sans"/>
                <a:ea typeface="IBM Plex Sans"/>
              </a:rPr>
              <a:t>Practical info I</a:t>
            </a:r>
            <a:endParaRPr b="0" lang="en-GB" sz="4410" spc="-1" strike="noStrike">
              <a:latin typeface="Arial"/>
            </a:endParaRPr>
          </a:p>
        </p:txBody>
      </p:sp>
      <p:sp>
        <p:nvSpPr>
          <p:cNvPr id="65" name="TextBox 4"/>
          <p:cNvSpPr/>
          <p:nvPr/>
        </p:nvSpPr>
        <p:spPr>
          <a:xfrm>
            <a:off x="548640" y="1623960"/>
            <a:ext cx="7308000" cy="43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>
              <a:lnSpc>
                <a:spcPts val="3458"/>
              </a:lnSpc>
            </a:pPr>
            <a:r>
              <a:rPr b="0" lang="en-US" sz="3209" spc="-24" strike="noStrike">
                <a:solidFill>
                  <a:srgbClr val="000000"/>
                </a:solidFill>
                <a:latin typeface="IBM Plex Sans"/>
                <a:ea typeface="IBM Plex Sans"/>
              </a:rPr>
              <a:t>•</a:t>
            </a:r>
            <a:r>
              <a:rPr b="0" lang="en-US" sz="3209" spc="-24" strike="noStrike">
                <a:solidFill>
                  <a:srgbClr val="000000"/>
                </a:solidFill>
                <a:latin typeface="IBM Plex Sans"/>
                <a:ea typeface="IBM Plex Sans"/>
              </a:rPr>
              <a:t>The exam runs over the 17-18</a:t>
            </a:r>
            <a:r>
              <a:rPr b="0" lang="en-US" sz="3208" spc="-24" strike="noStrike" baseline="14000000">
                <a:solidFill>
                  <a:srgbClr val="000000"/>
                </a:solidFill>
                <a:latin typeface="IBM Plex Sans"/>
                <a:ea typeface="IBM Plex Sans"/>
              </a:rPr>
              <a:t>th</a:t>
            </a:r>
            <a:r>
              <a:rPr b="0" lang="en-US" sz="3209" spc="-24" strike="noStrike">
                <a:solidFill>
                  <a:srgbClr val="000000"/>
                </a:solidFill>
                <a:latin typeface="IBM Plex Sans"/>
                <a:ea typeface="IBM Plex Sans"/>
              </a:rPr>
              <a:t> Jan</a:t>
            </a:r>
            <a:endParaRPr b="0" lang="en-GB" sz="3209" spc="-1" strike="noStrike">
              <a:latin typeface="Arial"/>
            </a:endParaRPr>
          </a:p>
        </p:txBody>
      </p:sp>
      <p:sp>
        <p:nvSpPr>
          <p:cNvPr id="66" name="TextBox 5"/>
          <p:cNvSpPr/>
          <p:nvPr/>
        </p:nvSpPr>
        <p:spPr>
          <a:xfrm>
            <a:off x="891720" y="2096280"/>
            <a:ext cx="7907400" cy="878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>
              <a:lnSpc>
                <a:spcPts val="3458"/>
              </a:lnSpc>
            </a:pPr>
            <a:r>
              <a:rPr b="0" lang="en-US" sz="3209" spc="-24" strike="noStrike">
                <a:solidFill>
                  <a:srgbClr val="000000"/>
                </a:solidFill>
                <a:latin typeface="IBM Plex Sans"/>
                <a:ea typeface="IBM Plex Sans"/>
              </a:rPr>
              <a:t>The time allowed is two hours </a:t>
            </a:r>
            <a:endParaRPr b="0" lang="en-GB" sz="3209" spc="-1" strike="noStrike">
              <a:latin typeface="Arial"/>
            </a:endParaRPr>
          </a:p>
          <a:p>
            <a:pPr>
              <a:lnSpc>
                <a:spcPts val="3458"/>
              </a:lnSpc>
            </a:pPr>
            <a:r>
              <a:rPr b="0" lang="en-US" sz="3209" spc="-24" strike="noStrike">
                <a:solidFill>
                  <a:srgbClr val="000000"/>
                </a:solidFill>
                <a:latin typeface="IBM Plex Sans"/>
                <a:ea typeface="IBM Plex Sans"/>
              </a:rPr>
              <a:t>(or two and a half, if you have “extra time”)</a:t>
            </a:r>
            <a:endParaRPr b="0" lang="en-GB" sz="3209" spc="-1" strike="noStrike">
              <a:latin typeface="Arial"/>
            </a:endParaRPr>
          </a:p>
        </p:txBody>
      </p:sp>
      <p:sp>
        <p:nvSpPr>
          <p:cNvPr id="67" name="TextBox 7"/>
          <p:cNvSpPr/>
          <p:nvPr/>
        </p:nvSpPr>
        <p:spPr>
          <a:xfrm>
            <a:off x="548640" y="3279600"/>
            <a:ext cx="7952400" cy="827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>
              <a:lnSpc>
                <a:spcPts val="6520"/>
              </a:lnSpc>
            </a:pPr>
            <a:r>
              <a:rPr b="0" lang="en-US" sz="3209" spc="-24" strike="noStrike">
                <a:solidFill>
                  <a:srgbClr val="000000"/>
                </a:solidFill>
                <a:latin typeface="IBM Plex Sans"/>
                <a:ea typeface="IBM Plex Sans"/>
              </a:rPr>
              <a:t>•</a:t>
            </a:r>
            <a:r>
              <a:rPr b="0" lang="en-US" sz="3209" spc="-24" strike="noStrike">
                <a:solidFill>
                  <a:srgbClr val="000000"/>
                </a:solidFill>
                <a:latin typeface="IBM Plex Sans"/>
                <a:ea typeface="IBM Plex Sans"/>
              </a:rPr>
              <a:t>As usual, you must submit your answers </a:t>
            </a:r>
            <a:endParaRPr b="0" lang="en-GB" sz="3209" spc="-1" strike="noStrike">
              <a:latin typeface="Arial"/>
            </a:endParaRPr>
          </a:p>
        </p:txBody>
      </p:sp>
      <p:sp>
        <p:nvSpPr>
          <p:cNvPr id="68" name="TextBox 8"/>
          <p:cNvSpPr/>
          <p:nvPr/>
        </p:nvSpPr>
        <p:spPr>
          <a:xfrm>
            <a:off x="891720" y="4241520"/>
            <a:ext cx="4849560" cy="20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>
              <a:lnSpc>
                <a:spcPts val="1602"/>
              </a:lnSpc>
            </a:pPr>
            <a:r>
              <a:rPr b="0" lang="en-US" sz="3209" spc="-24" strike="noStrike">
                <a:solidFill>
                  <a:srgbClr val="000000"/>
                </a:solidFill>
                <a:latin typeface="IBM Plex Sans"/>
                <a:ea typeface="IBM Plex Sans"/>
              </a:rPr>
              <a:t>before the end of that time</a:t>
            </a:r>
            <a:endParaRPr b="0" lang="en-GB" sz="3209" spc="-1" strike="noStrike">
              <a:latin typeface="Arial"/>
            </a:endParaRPr>
          </a:p>
        </p:txBody>
      </p:sp>
      <p:sp>
        <p:nvSpPr>
          <p:cNvPr id="69" name="TextBox 9"/>
          <p:cNvSpPr/>
          <p:nvPr/>
        </p:nvSpPr>
        <p:spPr>
          <a:xfrm>
            <a:off x="548640" y="4226760"/>
            <a:ext cx="7669800" cy="8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>
              <a:lnSpc>
                <a:spcPts val="6846"/>
              </a:lnSpc>
            </a:pPr>
            <a:r>
              <a:rPr b="0" lang="en-US" sz="3209" spc="-24" strike="noStrike">
                <a:solidFill>
                  <a:srgbClr val="000000"/>
                </a:solidFill>
                <a:latin typeface="IBM Plex Sans"/>
                <a:ea typeface="IBM Plex Sans"/>
              </a:rPr>
              <a:t>•</a:t>
            </a:r>
            <a:r>
              <a:rPr b="0" lang="en-US" sz="3209" spc="-24" strike="noStrike">
                <a:solidFill>
                  <a:srgbClr val="000000"/>
                </a:solidFill>
                <a:latin typeface="IBM Plex Sans"/>
                <a:ea typeface="IBM Plex Sans"/>
              </a:rPr>
              <a:t>The exam is worth 50% of your module </a:t>
            </a:r>
            <a:endParaRPr b="0" lang="en-GB" sz="3209" spc="-1" strike="noStrike">
              <a:latin typeface="Arial"/>
            </a:endParaRPr>
          </a:p>
        </p:txBody>
      </p:sp>
      <p:sp>
        <p:nvSpPr>
          <p:cNvPr id="70" name="TextBox 10"/>
          <p:cNvSpPr/>
          <p:nvPr/>
        </p:nvSpPr>
        <p:spPr>
          <a:xfrm>
            <a:off x="891720" y="4950000"/>
            <a:ext cx="825480" cy="569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>
              <a:lnSpc>
                <a:spcPts val="4487"/>
              </a:lnSpc>
            </a:pPr>
            <a:r>
              <a:rPr b="0" lang="en-US" sz="3209" spc="-24" strike="noStrike">
                <a:solidFill>
                  <a:srgbClr val="000000"/>
                </a:solidFill>
                <a:latin typeface="IBM Plex Sans"/>
                <a:ea typeface="IBM Plex Sans"/>
              </a:rPr>
              <a:t>total</a:t>
            </a:r>
            <a:endParaRPr b="0" lang="en-GB" sz="3209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Freeform 2"/>
          <p:cNvSpPr/>
          <p:nvPr/>
        </p:nvSpPr>
        <p:spPr>
          <a:xfrm>
            <a:off x="0" y="0"/>
            <a:ext cx="9143280" cy="6855120"/>
          </a:xfrm>
          <a:custGeom>
            <a:avLst/>
            <a:gdLst/>
            <a:ahLst/>
            <a:rect l="l" t="t" r="r" b="b"/>
            <a:pathLst>
              <a:path w="9144000" h="6855838">
                <a:moveTo>
                  <a:pt x="0" y="0"/>
                </a:moveTo>
                <a:lnTo>
                  <a:pt x="9144000" y="0"/>
                </a:lnTo>
                <a:lnTo>
                  <a:pt x="9144000" y="6855838"/>
                </a:lnTo>
                <a:lnTo>
                  <a:pt x="0" y="6855838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1"/>
            <a:stretch/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2" name="TextBox 3"/>
          <p:cNvSpPr/>
          <p:nvPr/>
        </p:nvSpPr>
        <p:spPr>
          <a:xfrm>
            <a:off x="2694240" y="508320"/>
            <a:ext cx="3828960" cy="78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>
              <a:lnSpc>
                <a:spcPts val="6165"/>
              </a:lnSpc>
            </a:pPr>
            <a:r>
              <a:rPr b="0" lang="en-US" sz="4410" spc="-32" strike="noStrike">
                <a:solidFill>
                  <a:srgbClr val="000000"/>
                </a:solidFill>
                <a:latin typeface="IBM Plex Sans"/>
                <a:ea typeface="IBM Plex Sans"/>
              </a:rPr>
              <a:t>Practical info II</a:t>
            </a:r>
            <a:endParaRPr b="0" lang="en-GB" sz="4410" spc="-1" strike="noStrike">
              <a:latin typeface="Arial"/>
            </a:endParaRPr>
          </a:p>
        </p:txBody>
      </p:sp>
      <p:sp>
        <p:nvSpPr>
          <p:cNvPr id="73" name="TextBox 6"/>
          <p:cNvSpPr/>
          <p:nvPr/>
        </p:nvSpPr>
        <p:spPr>
          <a:xfrm>
            <a:off x="548640" y="2456280"/>
            <a:ext cx="8254800" cy="1900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spAutoFit/>
          </a:bodyPr>
          <a:p>
            <a:pPr>
              <a:lnSpc>
                <a:spcPts val="4989"/>
              </a:lnSpc>
            </a:pPr>
            <a:r>
              <a:rPr b="0" lang="en-US" sz="3209" spc="-24" strike="noStrike">
                <a:solidFill>
                  <a:srgbClr val="000000"/>
                </a:solidFill>
                <a:latin typeface="IBM Plex Sans"/>
                <a:ea typeface="IBM Plex Sans"/>
              </a:rPr>
              <a:t>•</a:t>
            </a:r>
            <a:r>
              <a:rPr b="0" lang="en-US" sz="3209" spc="-24" strike="noStrike">
                <a:solidFill>
                  <a:srgbClr val="000000"/>
                </a:solidFill>
                <a:latin typeface="IBM Plex Sans"/>
                <a:ea typeface="IBM Plex Sans"/>
              </a:rPr>
              <a:t>Teaching on Intensive Latin II (led by Ruth Parkes) starts on the week beginning 2nd</a:t>
            </a:r>
            <a:r>
              <a:rPr b="0" lang="en-US" sz="3209" spc="-24" strike="noStrike">
                <a:solidFill>
                  <a:srgbClr val="000000"/>
                </a:solidFill>
                <a:latin typeface="IBM Plex Sans"/>
                <a:ea typeface="IBM Plex Sans"/>
              </a:rPr>
              <a:t> February  </a:t>
            </a:r>
            <a:endParaRPr b="0" lang="en-GB" sz="3209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</TotalTime>
  <Application>LibreOffice/7.1.0.3$Windows_X86_64 LibreOffice_project/f6099ecf3d29644b5008cc8f48f42f4a40986e4c</Application>
  <AppVersion>15.0000</AppVersion>
  <Words>0</Words>
  <Paragraphs>0</Paragraphs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2006-08-16T00:00:00Z</dcterms:created>
  <dc:creator/>
  <dc:description/>
  <dc:identifier>DAGYsdOSt2U</dc:identifier>
  <dc:language>en-GB</dc:language>
  <cp:lastModifiedBy/>
  <dcterms:modified xsi:type="dcterms:W3CDTF">2025-12-23T08:49:26Z</dcterms:modified>
  <cp:revision>3</cp:revision>
  <dc:subject/>
  <dc:title>Latin 1 exam revision guidance.pdf</dc:title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PresentationFormat">
    <vt:lpwstr>On-screen Show (4:3)</vt:lpwstr>
  </property>
</Properties>
</file>