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75" r:id="rId3"/>
    <p:sldId id="258" r:id="rId4"/>
    <p:sldId id="276" r:id="rId5"/>
    <p:sldId id="277" r:id="rId6"/>
    <p:sldId id="294" r:id="rId7"/>
    <p:sldId id="295" r:id="rId8"/>
    <p:sldId id="280" r:id="rId9"/>
    <p:sldId id="296" r:id="rId10"/>
    <p:sldId id="285" r:id="rId11"/>
    <p:sldId id="278" r:id="rId12"/>
    <p:sldId id="283" r:id="rId13"/>
    <p:sldId id="284" r:id="rId14"/>
    <p:sldId id="286" r:id="rId15"/>
    <p:sldId id="288" r:id="rId16"/>
    <p:sldId id="287" r:id="rId17"/>
    <p:sldId id="289" r:id="rId18"/>
    <p:sldId id="292" r:id="rId19"/>
    <p:sldId id="29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B56EF6-086A-45E8-B90B-22734809E01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F4C269-A494-4426-ACEB-80D03370E34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930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BAB2182-8CAE-44FF-BD0A-F05F05A89183}" type="datetimeFigureOut">
              <a:rPr lang="en-GB" smtClean="0"/>
              <a:pPr/>
              <a:t>29/09/2017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7D23C72-9CB0-4BC1-B41F-E673AC29CA1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unews.utah.edu/news_releases/firelight-talk-of-the-kalahari-bushmen/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lyre player1"/>
          <p:cNvPicPr>
            <a:picLocks noChangeAspect="1" noChangeArrowheads="1"/>
          </p:cNvPicPr>
          <p:nvPr/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323527" y="260648"/>
            <a:ext cx="5767985" cy="6336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5244080"/>
            <a:ext cx="8077200" cy="1673352"/>
          </a:xfrm>
        </p:spPr>
        <p:txBody>
          <a:bodyPr/>
          <a:lstStyle/>
          <a:p>
            <a:r>
              <a:rPr lang="en-GB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Hieroglyphs, Text &amp; Society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3573016"/>
            <a:ext cx="8077200" cy="1499616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Oral Traditions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Orality</a:t>
            </a:r>
            <a:r>
              <a:rPr lang="en-GB" dirty="0" smtClean="0"/>
              <a:t> and Literacy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0851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i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Quod </a:t>
            </a:r>
            <a:r>
              <a:rPr lang="en-US" i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loquimur</a:t>
            </a:r>
            <a:r>
              <a:rPr lang="en-US" i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transit, quod </a:t>
            </a:r>
            <a:r>
              <a:rPr lang="en-US" i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scribimus</a:t>
            </a:r>
            <a:r>
              <a:rPr lang="en-US" i="1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en-US" i="1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permanet</a:t>
            </a:r>
            <a:endParaRPr lang="en-US" i="1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 lvl="1">
              <a:defRPr/>
            </a:pPr>
            <a:r>
              <a:rPr lang="en-US" dirty="0" smtClean="0"/>
              <a:t>Gregory the Great: </a:t>
            </a:r>
            <a:r>
              <a:rPr lang="en-US" i="1" dirty="0" err="1" smtClean="0"/>
              <a:t>Moralia</a:t>
            </a:r>
            <a:r>
              <a:rPr lang="en-US" i="1" dirty="0" smtClean="0"/>
              <a:t> in </a:t>
            </a:r>
            <a:r>
              <a:rPr lang="en-US" i="1" dirty="0" err="1" smtClean="0"/>
              <a:t>Iob</a:t>
            </a:r>
            <a:r>
              <a:rPr lang="en-US" dirty="0" smtClean="0"/>
              <a:t> XXXIII, PL 76, 672</a:t>
            </a:r>
            <a:endParaRPr lang="en-GB" dirty="0" smtClean="0"/>
          </a:p>
          <a:p>
            <a:pPr>
              <a:defRPr/>
            </a:pPr>
            <a:r>
              <a:rPr lang="en-US" dirty="0" smtClean="0"/>
              <a:t>Is writing the only form of cultural transmission?</a:t>
            </a:r>
          </a:p>
          <a:p>
            <a:pPr>
              <a:defRPr/>
            </a:pPr>
            <a:r>
              <a:rPr lang="en-US" dirty="0" smtClean="0"/>
              <a:t>The majority of human existence is without writing…</a:t>
            </a:r>
          </a:p>
        </p:txBody>
      </p:sp>
      <p:pic>
        <p:nvPicPr>
          <p:cNvPr id="6" name="Content Placeholder 5" descr="carolingia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508104" y="2276872"/>
            <a:ext cx="3124741" cy="386842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err="1" smtClean="0"/>
              <a:t>Orality</a:t>
            </a:r>
            <a:r>
              <a:rPr lang="en-US" smtClean="0"/>
              <a:t> &amp; Literacy</a:t>
            </a:r>
            <a:endParaRPr lang="en-GB"/>
          </a:p>
        </p:txBody>
      </p:sp>
      <p:cxnSp>
        <p:nvCxnSpPr>
          <p:cNvPr id="5" name="Straight Connector 4"/>
          <p:cNvCxnSpPr/>
          <p:nvPr/>
        </p:nvCxnSpPr>
        <p:spPr bwMode="auto">
          <a:xfrm>
            <a:off x="285750" y="4071938"/>
            <a:ext cx="8358188" cy="1587"/>
          </a:xfrm>
          <a:prstGeom prst="line">
            <a:avLst/>
          </a:prstGeom>
          <a:ln w="76200">
            <a:headEnd type="none" w="med" len="med"/>
            <a:tailEnd type="none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" name="Group 43"/>
          <p:cNvGrpSpPr>
            <a:grpSpLocks/>
          </p:cNvGrpSpPr>
          <p:nvPr/>
        </p:nvGrpSpPr>
        <p:grpSpPr bwMode="auto">
          <a:xfrm>
            <a:off x="71438" y="2406650"/>
            <a:ext cx="2035175" cy="2236788"/>
            <a:chOff x="71406" y="2406902"/>
            <a:chExt cx="2034531" cy="2236544"/>
          </a:xfrm>
        </p:grpSpPr>
        <p:cxnSp>
          <p:nvCxnSpPr>
            <p:cNvPr id="10" name="Straight Arrow Connector 9"/>
            <p:cNvCxnSpPr/>
            <p:nvPr/>
          </p:nvCxnSpPr>
          <p:spPr bwMode="auto">
            <a:xfrm rot="5400000">
              <a:off x="-106509" y="3249773"/>
              <a:ext cx="1642884" cy="1587"/>
            </a:xfrm>
            <a:prstGeom prst="straightConnector1">
              <a:avLst/>
            </a:prstGeom>
            <a:solidFill>
              <a:schemeClr val="accent1"/>
            </a:solidFill>
            <a:ln w="57150" cap="flat" cmpd="sng" algn="ctr">
              <a:solidFill>
                <a:schemeClr val="accent1">
                  <a:lumMod val="60000"/>
                  <a:lumOff val="40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11" name="TextBox 10"/>
            <p:cNvSpPr txBox="1"/>
            <p:nvPr/>
          </p:nvSpPr>
          <p:spPr>
            <a:xfrm rot="16200000">
              <a:off x="-370750" y="3029976"/>
              <a:ext cx="1707964" cy="461816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c.3500 BC</a:t>
              </a:r>
            </a:p>
          </p:txBody>
        </p:sp>
        <p:sp>
          <p:nvSpPr>
            <p:cNvPr id="12" name="Rectangle 11"/>
            <p:cNvSpPr/>
            <p:nvPr/>
          </p:nvSpPr>
          <p:spPr>
            <a:xfrm>
              <a:off x="71406" y="4181533"/>
              <a:ext cx="2034531" cy="461913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chemeClr val="accent1">
                      <a:lumMod val="60000"/>
                      <a:lumOff val="4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Mesopotamia</a:t>
              </a:r>
              <a:endParaRPr lang="en-GB" dirty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4" name="Group 36"/>
          <p:cNvGrpSpPr>
            <a:grpSpLocks/>
          </p:cNvGrpSpPr>
          <p:nvPr/>
        </p:nvGrpSpPr>
        <p:grpSpPr bwMode="auto">
          <a:xfrm>
            <a:off x="7961766" y="1714501"/>
            <a:ext cx="1384300" cy="3091882"/>
            <a:chOff x="7962300" y="1714490"/>
            <a:chExt cx="1383712" cy="3091603"/>
          </a:xfrm>
        </p:grpSpPr>
        <p:cxnSp>
          <p:nvCxnSpPr>
            <p:cNvPr id="4122" name="Straight Arrow Connector 13"/>
            <p:cNvCxnSpPr>
              <a:cxnSpLocks noChangeShapeType="1"/>
            </p:cNvCxnSpPr>
            <p:nvPr/>
          </p:nvCxnSpPr>
          <p:spPr bwMode="auto">
            <a:xfrm rot="5400000">
              <a:off x="7678759" y="3249611"/>
              <a:ext cx="1643074" cy="1588"/>
            </a:xfrm>
            <a:prstGeom prst="straightConnector1">
              <a:avLst/>
            </a:prstGeom>
            <a:noFill/>
            <a:ln w="57150" algn="ctr">
              <a:solidFill>
                <a:srgbClr val="FFFF00"/>
              </a:solidFill>
              <a:round/>
              <a:headEnd/>
              <a:tailEnd type="arrow" w="med" len="med"/>
            </a:ln>
          </p:spPr>
        </p:cxnSp>
        <p:sp>
          <p:nvSpPr>
            <p:cNvPr id="15" name="TextBox 14"/>
            <p:cNvSpPr txBox="1"/>
            <p:nvPr/>
          </p:nvSpPr>
          <p:spPr>
            <a:xfrm>
              <a:off x="7962300" y="4344173"/>
              <a:ext cx="1383712" cy="461920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Australia</a:t>
              </a:r>
              <a:endPara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6" name="TextBox 15"/>
            <p:cNvSpPr txBox="1"/>
            <p:nvPr/>
          </p:nvSpPr>
          <p:spPr>
            <a:xfrm rot="16200000">
              <a:off x="7488543" y="2765398"/>
              <a:ext cx="2563582" cy="46176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Late 18</a:t>
              </a:r>
              <a:r>
                <a:rPr lang="en-US" baseline="30000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</a:t>
              </a:r>
              <a:r>
                <a:rPr lang="en-US" dirty="0">
                  <a:solidFill>
                    <a:srgbClr val="FFFF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century </a:t>
              </a:r>
              <a:endParaRPr lang="en-GB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6" name="Group 35"/>
          <p:cNvGrpSpPr>
            <a:grpSpLocks/>
          </p:cNvGrpSpPr>
          <p:nvPr/>
        </p:nvGrpSpPr>
        <p:grpSpPr bwMode="auto">
          <a:xfrm>
            <a:off x="7356103" y="2428875"/>
            <a:ext cx="1176337" cy="2143125"/>
            <a:chOff x="7253606" y="2428868"/>
            <a:chExt cx="1176046" cy="2143140"/>
          </a:xfrm>
        </p:grpSpPr>
        <p:cxnSp>
          <p:nvCxnSpPr>
            <p:cNvPr id="4119" name="Straight Arrow Connector 16"/>
            <p:cNvCxnSpPr>
              <a:cxnSpLocks noChangeShapeType="1"/>
            </p:cNvCxnSpPr>
            <p:nvPr/>
          </p:nvCxnSpPr>
          <p:spPr bwMode="auto">
            <a:xfrm rot="5400000">
              <a:off x="6892941" y="3250405"/>
              <a:ext cx="1643868" cy="794"/>
            </a:xfrm>
            <a:prstGeom prst="straightConnector1">
              <a:avLst/>
            </a:prstGeom>
            <a:noFill/>
            <a:ln w="57150" algn="ctr">
              <a:solidFill>
                <a:schemeClr val="accent3">
                  <a:lumMod val="75000"/>
                </a:schemeClr>
              </a:solidFill>
              <a:round/>
              <a:headEnd/>
              <a:tailEnd type="arrow" w="med" len="med"/>
            </a:ln>
          </p:spPr>
        </p:cxnSp>
        <p:sp>
          <p:nvSpPr>
            <p:cNvPr id="18" name="TextBox 17"/>
            <p:cNvSpPr txBox="1"/>
            <p:nvPr/>
          </p:nvSpPr>
          <p:spPr>
            <a:xfrm>
              <a:off x="7371052" y="4110043"/>
              <a:ext cx="1058600" cy="461965"/>
            </a:xfrm>
            <a:prstGeom prst="rect">
              <a:avLst/>
            </a:prstGeom>
            <a:noFill/>
            <a:ln>
              <a:solidFill>
                <a:schemeClr val="accent3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chemeClr val="accent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Britain</a:t>
              </a:r>
              <a:endParaRPr lang="en-GB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1" name="TextBox 20"/>
            <p:cNvSpPr txBox="1"/>
            <p:nvPr/>
          </p:nvSpPr>
          <p:spPr>
            <a:xfrm rot="16200000">
              <a:off x="6963826" y="2932962"/>
              <a:ext cx="1041407" cy="461848"/>
            </a:xfrm>
            <a:prstGeom prst="rect">
              <a:avLst/>
            </a:prstGeom>
            <a:noFill/>
            <a:ln>
              <a:solidFill>
                <a:schemeClr val="accent3">
                  <a:lumMod val="75000"/>
                </a:schemeClr>
              </a:solidFill>
            </a:ln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chemeClr val="accent3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AD 44</a:t>
              </a:r>
              <a:endParaRPr lang="en-GB" dirty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7" name="Group 29"/>
          <p:cNvGrpSpPr>
            <a:grpSpLocks/>
          </p:cNvGrpSpPr>
          <p:nvPr/>
        </p:nvGrpSpPr>
        <p:grpSpPr bwMode="auto">
          <a:xfrm>
            <a:off x="4572000" y="2428875"/>
            <a:ext cx="1368425" cy="2616200"/>
            <a:chOff x="4572000" y="2357430"/>
            <a:chExt cx="1367682" cy="2616947"/>
          </a:xfrm>
        </p:grpSpPr>
        <p:cxnSp>
          <p:nvCxnSpPr>
            <p:cNvPr id="22" name="Straight Arrow Connector 21"/>
            <p:cNvCxnSpPr/>
            <p:nvPr/>
          </p:nvCxnSpPr>
          <p:spPr bwMode="auto">
            <a:xfrm rot="5400000">
              <a:off x="4534826" y="3178403"/>
              <a:ext cx="1643532" cy="1587"/>
            </a:xfrm>
            <a:prstGeom prst="straightConnector1">
              <a:avLst/>
            </a:prstGeom>
            <a:solidFill>
              <a:schemeClr val="accent1"/>
            </a:solidFill>
            <a:ln w="57150" cap="flat" cmpd="sng" algn="ctr">
              <a:solidFill>
                <a:schemeClr val="accent6">
                  <a:lumMod val="40000"/>
                  <a:lumOff val="60000"/>
                </a:schemeClr>
              </a:solidFill>
              <a:prstDash val="solid"/>
              <a:round/>
              <a:headEnd type="none" w="med" len="med"/>
              <a:tailEnd type="arrow"/>
            </a:ln>
            <a:effectLst/>
          </p:spPr>
        </p:cxnSp>
        <p:sp>
          <p:nvSpPr>
            <p:cNvPr id="25" name="TextBox 24"/>
            <p:cNvSpPr txBox="1"/>
            <p:nvPr/>
          </p:nvSpPr>
          <p:spPr>
            <a:xfrm rot="16200000">
              <a:off x="4205608" y="3009477"/>
              <a:ext cx="1622888" cy="46171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chemeClr val="accent6">
                      <a:lumMod val="40000"/>
                      <a:lumOff val="6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c.1000 BC</a:t>
              </a:r>
              <a:endParaRPr lang="en-GB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572000" y="4143878"/>
              <a:ext cx="1367682" cy="830499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chemeClr val="accent6">
                      <a:lumMod val="40000"/>
                      <a:lumOff val="6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Levant:</a:t>
              </a:r>
            </a:p>
            <a:p>
              <a:pPr>
                <a:defRPr/>
              </a:pPr>
              <a:r>
                <a:rPr lang="en-US" dirty="0">
                  <a:solidFill>
                    <a:schemeClr val="accent6">
                      <a:lumMod val="40000"/>
                      <a:lumOff val="60000"/>
                    </a:schemeClr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alphabet</a:t>
              </a:r>
              <a:endParaRPr lang="en-GB" dirty="0"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8" name="Group 32"/>
          <p:cNvGrpSpPr>
            <a:grpSpLocks/>
          </p:cNvGrpSpPr>
          <p:nvPr/>
        </p:nvGrpSpPr>
        <p:grpSpPr bwMode="auto">
          <a:xfrm>
            <a:off x="5356224" y="1785938"/>
            <a:ext cx="1214437" cy="2786062"/>
            <a:chOff x="6070609" y="1785927"/>
            <a:chExt cx="1214446" cy="2786081"/>
          </a:xfrm>
        </p:grpSpPr>
        <p:cxnSp>
          <p:nvCxnSpPr>
            <p:cNvPr id="4113" name="Straight Arrow Connector 23"/>
            <p:cNvCxnSpPr>
              <a:cxnSpLocks noChangeShapeType="1"/>
            </p:cNvCxnSpPr>
            <p:nvPr/>
          </p:nvCxnSpPr>
          <p:spPr bwMode="auto">
            <a:xfrm rot="16200000" flipH="1">
              <a:off x="5468091" y="3175852"/>
              <a:ext cx="1779744" cy="26"/>
            </a:xfrm>
            <a:prstGeom prst="straightConnector1">
              <a:avLst/>
            </a:prstGeom>
            <a:noFill/>
            <a:ln w="57150" algn="ctr">
              <a:solidFill>
                <a:srgbClr val="FF0000"/>
              </a:solidFill>
              <a:round/>
              <a:headEnd/>
              <a:tailEnd type="arrow" w="med" len="med"/>
            </a:ln>
          </p:spPr>
        </p:cxnSp>
        <p:sp>
          <p:nvSpPr>
            <p:cNvPr id="27" name="TextBox 26"/>
            <p:cNvSpPr txBox="1"/>
            <p:nvPr/>
          </p:nvSpPr>
          <p:spPr>
            <a:xfrm>
              <a:off x="6070609" y="4110043"/>
              <a:ext cx="1214446" cy="46196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Greece</a:t>
              </a:r>
              <a:endPara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 rot="16200000">
              <a:off x="5466562" y="2707477"/>
              <a:ext cx="2313003" cy="469903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8</a:t>
              </a:r>
              <a:r>
                <a:rPr lang="en-US" baseline="30000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th</a:t>
              </a:r>
              <a:r>
                <a:rPr lang="en-US" dirty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 century CB</a:t>
              </a:r>
              <a:endParaRPr lang="en-GB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9" name="Group 39"/>
          <p:cNvGrpSpPr>
            <a:grpSpLocks/>
          </p:cNvGrpSpPr>
          <p:nvPr/>
        </p:nvGrpSpPr>
        <p:grpSpPr bwMode="auto">
          <a:xfrm>
            <a:off x="857250" y="2214563"/>
            <a:ext cx="1471613" cy="1890712"/>
            <a:chOff x="857224" y="2214555"/>
            <a:chExt cx="1471807" cy="1890424"/>
          </a:xfrm>
        </p:grpSpPr>
        <p:cxnSp>
          <p:nvCxnSpPr>
            <p:cNvPr id="4110" name="Straight Arrow Connector 28"/>
            <p:cNvCxnSpPr>
              <a:cxnSpLocks noChangeShapeType="1"/>
            </p:cNvCxnSpPr>
            <p:nvPr/>
          </p:nvCxnSpPr>
          <p:spPr bwMode="auto">
            <a:xfrm rot="5400000">
              <a:off x="463521" y="3178173"/>
              <a:ext cx="1643074" cy="1588"/>
            </a:xfrm>
            <a:prstGeom prst="straightConnector1">
              <a:avLst/>
            </a:prstGeom>
            <a:noFill/>
            <a:ln w="57150" algn="ctr">
              <a:solidFill>
                <a:srgbClr val="FFC000"/>
              </a:solidFill>
              <a:round/>
              <a:headEnd/>
              <a:tailEnd type="arrow" w="med" len="med"/>
            </a:ln>
          </p:spPr>
        </p:cxnSp>
        <p:sp>
          <p:nvSpPr>
            <p:cNvPr id="38" name="TextBox 37"/>
            <p:cNvSpPr txBox="1"/>
            <p:nvPr/>
          </p:nvSpPr>
          <p:spPr>
            <a:xfrm>
              <a:off x="1357353" y="3643087"/>
              <a:ext cx="971678" cy="461892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Egypt</a:t>
              </a:r>
              <a:endPara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9" name="TextBox 38"/>
            <p:cNvSpPr txBox="1"/>
            <p:nvPr/>
          </p:nvSpPr>
          <p:spPr>
            <a:xfrm rot="16200000">
              <a:off x="277147" y="2794632"/>
              <a:ext cx="1622178" cy="462024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>
                  <a:solidFill>
                    <a:srgbClr val="FFC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c.3100 BC</a:t>
              </a:r>
              <a:endPara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grpSp>
        <p:nvGrpSpPr>
          <p:cNvPr id="13" name="Group 42"/>
          <p:cNvGrpSpPr>
            <a:grpSpLocks/>
          </p:cNvGrpSpPr>
          <p:nvPr/>
        </p:nvGrpSpPr>
        <p:grpSpPr bwMode="auto">
          <a:xfrm>
            <a:off x="3462338" y="1751013"/>
            <a:ext cx="1538287" cy="3106737"/>
            <a:chOff x="2605772" y="1751379"/>
            <a:chExt cx="1537600" cy="3106381"/>
          </a:xfrm>
        </p:grpSpPr>
        <p:cxnSp>
          <p:nvCxnSpPr>
            <p:cNvPr id="4107" name="Straight Arrow Connector 22"/>
            <p:cNvCxnSpPr>
              <a:cxnSpLocks noChangeShapeType="1"/>
            </p:cNvCxnSpPr>
            <p:nvPr/>
          </p:nvCxnSpPr>
          <p:spPr bwMode="auto">
            <a:xfrm rot="5400000">
              <a:off x="2251059" y="3178173"/>
              <a:ext cx="1643074" cy="1588"/>
            </a:xfrm>
            <a:prstGeom prst="straightConnector1">
              <a:avLst/>
            </a:prstGeom>
            <a:noFill/>
            <a:ln w="57150" algn="ctr">
              <a:solidFill>
                <a:srgbClr val="FFFF66"/>
              </a:solidFill>
              <a:round/>
              <a:headEnd/>
              <a:tailEnd type="arrow" w="med" len="med"/>
            </a:ln>
          </p:spPr>
        </p:cxnSp>
        <p:sp>
          <p:nvSpPr>
            <p:cNvPr id="4108" name="TextBox 40"/>
            <p:cNvSpPr txBox="1">
              <a:spLocks noChangeArrowheads="1"/>
            </p:cNvSpPr>
            <p:nvPr/>
          </p:nvSpPr>
          <p:spPr bwMode="auto">
            <a:xfrm>
              <a:off x="2605772" y="4026763"/>
              <a:ext cx="1537600" cy="830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>
                  <a:solidFill>
                    <a:srgbClr val="FFFF66"/>
                  </a:solidFill>
                </a:rPr>
                <a:t>Aegean &amp;</a:t>
              </a:r>
            </a:p>
            <a:p>
              <a:r>
                <a:rPr lang="en-US">
                  <a:solidFill>
                    <a:srgbClr val="FFFF66"/>
                  </a:solidFill>
                </a:rPr>
                <a:t>Cyprus</a:t>
              </a:r>
              <a:endParaRPr lang="en-GB">
                <a:solidFill>
                  <a:srgbClr val="FFFF66"/>
                </a:solidFill>
              </a:endParaRPr>
            </a:p>
          </p:txBody>
        </p:sp>
        <p:sp>
          <p:nvSpPr>
            <p:cNvPr id="4109" name="TextBox 41"/>
            <p:cNvSpPr txBox="1">
              <a:spLocks noChangeArrowheads="1"/>
            </p:cNvSpPr>
            <p:nvPr/>
          </p:nvSpPr>
          <p:spPr bwMode="auto">
            <a:xfrm rot="-5400000">
              <a:off x="2216473" y="2716547"/>
              <a:ext cx="239200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US">
                  <a:solidFill>
                    <a:srgbClr val="FFFF66"/>
                  </a:solidFill>
                </a:rPr>
                <a:t>16</a:t>
              </a:r>
              <a:r>
                <a:rPr lang="en-US" baseline="30000">
                  <a:solidFill>
                    <a:srgbClr val="FFFF66"/>
                  </a:solidFill>
                </a:rPr>
                <a:t>th</a:t>
              </a:r>
              <a:r>
                <a:rPr lang="en-US">
                  <a:solidFill>
                    <a:srgbClr val="FFFF66"/>
                  </a:solidFill>
                </a:rPr>
                <a:t> century BC</a:t>
              </a:r>
              <a:endParaRPr lang="en-GB">
                <a:solidFill>
                  <a:srgbClr val="FFFF66"/>
                </a:solidFill>
              </a:endParaRPr>
            </a:p>
          </p:txBody>
        </p:sp>
      </p:grpSp>
      <p:grpSp>
        <p:nvGrpSpPr>
          <p:cNvPr id="32" name="Group 39"/>
          <p:cNvGrpSpPr>
            <a:grpSpLocks/>
          </p:cNvGrpSpPr>
          <p:nvPr/>
        </p:nvGrpSpPr>
        <p:grpSpPr bwMode="auto">
          <a:xfrm>
            <a:off x="1928224" y="2405368"/>
            <a:ext cx="1296095" cy="1655185"/>
            <a:chOff x="903545" y="2357430"/>
            <a:chExt cx="1296265" cy="1654933"/>
          </a:xfrm>
        </p:grpSpPr>
        <p:cxnSp>
          <p:nvCxnSpPr>
            <p:cNvPr id="33" name="Straight Arrow Connector 28"/>
            <p:cNvCxnSpPr>
              <a:cxnSpLocks noChangeShapeType="1"/>
            </p:cNvCxnSpPr>
            <p:nvPr/>
          </p:nvCxnSpPr>
          <p:spPr bwMode="auto">
            <a:xfrm rot="5400000">
              <a:off x="463521" y="3178173"/>
              <a:ext cx="1643074" cy="1588"/>
            </a:xfrm>
            <a:prstGeom prst="straightConnector1">
              <a:avLst/>
            </a:prstGeom>
            <a:noFill/>
            <a:ln w="57150" algn="ctr">
              <a:solidFill>
                <a:srgbClr val="00B0F0"/>
              </a:solidFill>
              <a:round/>
              <a:headEnd/>
              <a:tailEnd type="arrow" w="med" len="med"/>
            </a:ln>
          </p:spPr>
        </p:cxnSp>
        <p:sp>
          <p:nvSpPr>
            <p:cNvPr id="34" name="TextBox 33"/>
            <p:cNvSpPr txBox="1"/>
            <p:nvPr/>
          </p:nvSpPr>
          <p:spPr>
            <a:xfrm>
              <a:off x="1357353" y="3643087"/>
              <a:ext cx="842457" cy="369276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 smtClean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Levant</a:t>
              </a:r>
              <a:endParaRPr lang="en-GB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35" name="TextBox 34"/>
            <p:cNvSpPr txBox="1"/>
            <p:nvPr/>
          </p:nvSpPr>
          <p:spPr>
            <a:xfrm rot="16200000">
              <a:off x="528873" y="2840953"/>
              <a:ext cx="1118726" cy="369381"/>
            </a:xfrm>
            <a:prstGeom prst="rect">
              <a:avLst/>
            </a:prstGeom>
            <a:noFill/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dirty="0" smtClean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c.2300 </a:t>
              </a:r>
              <a:r>
                <a:rPr lang="en-US" dirty="0">
                  <a:solidFill>
                    <a:srgbClr val="00B0F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BC</a:t>
              </a:r>
              <a:endParaRPr lang="en-GB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000"/>
                            </p:stCondLst>
                            <p:childTnLst>
                              <p:par>
                                <p:cTn id="5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2000"/>
                            </p:stCondLst>
                            <p:childTnLst>
                              <p:par>
                                <p:cTn id="58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4000"/>
                            </p:stCondLst>
                            <p:childTnLst>
                              <p:par>
                                <p:cTn id="6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Spoken Word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dirty="0" smtClean="0"/>
              <a:t>Language is overwhelmingly oral &amp; the written word represents a very small percentage of human experience</a:t>
            </a:r>
          </a:p>
          <a:p>
            <a:pPr>
              <a:defRPr/>
            </a:pPr>
            <a:r>
              <a:rPr lang="en-US" dirty="0" smtClean="0"/>
              <a:t>“…of all the many thousands of languages… spoken in the course of human history only around </a:t>
            </a:r>
            <a:r>
              <a:rPr lang="en-US" b="1" dirty="0" smtClean="0">
                <a:solidFill>
                  <a:srgbClr val="FFC000"/>
                </a:solidFill>
              </a:rPr>
              <a:t>106</a:t>
            </a:r>
            <a:r>
              <a:rPr lang="en-US" dirty="0" smtClean="0"/>
              <a:t> have ever been committed to writing to a degree sufficient  to have produced literature”</a:t>
            </a:r>
          </a:p>
          <a:p>
            <a:pPr>
              <a:buFont typeface="Wingdings" pitchFamily="2" charset="2"/>
              <a:buNone/>
              <a:defRPr/>
            </a:pPr>
            <a:r>
              <a:rPr lang="en-US" dirty="0" smtClean="0"/>
              <a:t>	(</a:t>
            </a:r>
            <a:r>
              <a:rPr lang="en-US" dirty="0" err="1" smtClean="0"/>
              <a:t>Ong</a:t>
            </a:r>
            <a:r>
              <a:rPr lang="en-US" dirty="0" smtClean="0"/>
              <a:t> 1982: 7)</a:t>
            </a:r>
          </a:p>
          <a:p>
            <a:pPr>
              <a:defRPr/>
            </a:pPr>
            <a:r>
              <a:rPr lang="en-US" dirty="0" smtClean="0"/>
              <a:t>Of around 3000 modern languages spoken today only around </a:t>
            </a:r>
            <a:r>
              <a:rPr lang="en-US" b="1" dirty="0" smtClean="0">
                <a:solidFill>
                  <a:srgbClr val="FFC000"/>
                </a:solidFill>
              </a:rPr>
              <a:t>78</a:t>
            </a:r>
            <a:r>
              <a:rPr lang="en-US" dirty="0" smtClean="0"/>
              <a:t> have a literature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Culture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464496" cy="4824536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transmission of knowledge, beliefs, tribal history and tales of ancestors through the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spoken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word: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Habitus: customs, beliefs, enculturation of the young</a:t>
            </a:r>
          </a:p>
          <a:p>
            <a:pPr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Social memory: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shared views about the past informing identity</a:t>
            </a:r>
          </a:p>
          <a:p>
            <a:pPr>
              <a:defRPr/>
            </a:pP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Oral tradition: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transmission of memory &amp; knowledge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Story telling</a:t>
            </a:r>
            <a:endParaRPr lang="en-US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Performance of song &amp; dance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Enactment of ceremony</a:t>
            </a:r>
            <a:endParaRPr lang="en-GB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802837" y="5517232"/>
            <a:ext cx="26003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Minoan dancers, </a:t>
            </a:r>
            <a:r>
              <a:rPr lang="en-GB" dirty="0" err="1" smtClean="0"/>
              <a:t>Kamilari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9266" y="2060848"/>
            <a:ext cx="3167534" cy="335385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Incorporating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06888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Incorporating practices:</a:t>
            </a:r>
          </a:p>
          <a:p>
            <a:pPr lvl="1"/>
            <a:r>
              <a:rPr lang="en-GB" dirty="0" smtClean="0"/>
              <a:t>Actions, bodily practices, gestures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Habitus</a:t>
            </a:r>
          </a:p>
          <a:p>
            <a:r>
              <a:rPr lang="en-GB" dirty="0" smtClean="0"/>
              <a:t>Individuals learn certain embodied behaviours</a:t>
            </a:r>
          </a:p>
          <a:p>
            <a:pPr lvl="1"/>
            <a:r>
              <a:rPr lang="en-GB" dirty="0" smtClean="0"/>
              <a:t>Subconscious knowledge</a:t>
            </a:r>
          </a:p>
          <a:p>
            <a:pPr lvl="1"/>
            <a:r>
              <a:rPr lang="en-GB" dirty="0" smtClean="0"/>
              <a:t>Convey </a:t>
            </a:r>
            <a:r>
              <a:rPr lang="en-GB" dirty="0"/>
              <a:t>information of </a:t>
            </a:r>
            <a:r>
              <a:rPr lang="en-GB" dirty="0" smtClean="0"/>
              <a:t>status, identity</a:t>
            </a:r>
          </a:p>
          <a:p>
            <a:r>
              <a:rPr lang="en-GB" dirty="0" err="1" smtClean="0"/>
              <a:t>Connerton</a:t>
            </a:r>
            <a:r>
              <a:rPr lang="en-GB" dirty="0" smtClean="0"/>
              <a:t> (1989): gestures &amp; postures are important for communal memory</a:t>
            </a:r>
          </a:p>
          <a:p>
            <a:pPr lvl="1"/>
            <a:r>
              <a:rPr lang="en-GB" dirty="0" smtClean="0"/>
              <a:t>Ritual performance</a:t>
            </a:r>
          </a:p>
        </p:txBody>
      </p:sp>
      <p:pic>
        <p:nvPicPr>
          <p:cNvPr id="5" name="Picture 3" descr="female bronze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940152" y="1916832"/>
            <a:ext cx="2736304" cy="4155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876256" y="6114769"/>
            <a:ext cx="16898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Minoan figurine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2610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Inscribing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978896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External devices for storing &amp; retrieving information:</a:t>
            </a:r>
          </a:p>
          <a:p>
            <a:pPr lvl="1"/>
            <a:r>
              <a:rPr lang="en-GB" dirty="0" smtClean="0"/>
              <a:t>Imagery</a:t>
            </a:r>
          </a:p>
          <a:p>
            <a:pPr lvl="1"/>
            <a:r>
              <a:rPr lang="en-GB" dirty="0" smtClean="0"/>
              <a:t>Tokens</a:t>
            </a:r>
          </a:p>
          <a:p>
            <a:pPr lvl="1"/>
            <a:r>
              <a:rPr lang="en-GB" dirty="0" smtClean="0"/>
              <a:t>Writing systems</a:t>
            </a:r>
          </a:p>
          <a:p>
            <a:pPr lvl="1"/>
            <a:r>
              <a:rPr lang="en-GB" dirty="0" smtClean="0"/>
              <a:t>Computers etc….</a:t>
            </a:r>
          </a:p>
          <a:p>
            <a:r>
              <a:rPr lang="en-GB" dirty="0" smtClean="0"/>
              <a:t>Literacy entails move from incorporating to inscribing practices for cultural  transmission</a:t>
            </a:r>
          </a:p>
          <a:p>
            <a:r>
              <a:rPr lang="en-GB" dirty="0" smtClean="0"/>
              <a:t>Impact on social memory…</a:t>
            </a:r>
          </a:p>
        </p:txBody>
      </p:sp>
      <p:pic>
        <p:nvPicPr>
          <p:cNvPr id="5" name="Content Placeholder 5" descr="pictographs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6000" contrast="-6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01098" y="2192339"/>
            <a:ext cx="3085702" cy="2892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156176" y="5301208"/>
            <a:ext cx="2355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Proto cuneiform tablet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8175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History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07504" y="1556792"/>
            <a:ext cx="5040560" cy="504056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Sources used by anthropologists,  ethnographers &amp; modern historians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Contemporary accounts: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Reminiscences, hearsay, eyewitness accounts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Occurred during the lifetime of the informant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First-hand accounts of the recent past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94811" y="2204864"/>
            <a:ext cx="3420319" cy="3036823"/>
          </a:xfrm>
        </p:spPr>
      </p:pic>
      <p:sp>
        <p:nvSpPr>
          <p:cNvPr id="4" name="TextBox 3"/>
          <p:cNvSpPr txBox="1"/>
          <p:nvPr/>
        </p:nvSpPr>
        <p:spPr>
          <a:xfrm>
            <a:off x="6300192" y="5373216"/>
            <a:ext cx="2300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Oral histories, </a:t>
            </a:r>
            <a:r>
              <a:rPr lang="en-GB" dirty="0" err="1" smtClean="0"/>
              <a:t>Lazania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Tradition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Spoken tradition but not contemporary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Knowledge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passed from mouth to mouth </a:t>
            </a:r>
            <a:r>
              <a:rPr lang="en-US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over </a:t>
            </a:r>
            <a:r>
              <a:rPr lang="en-US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generations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Embedded in our cultural knowledge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pic>
        <p:nvPicPr>
          <p:cNvPr id="8" name="Picture 4" descr="nativit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32040" y="2060848"/>
            <a:ext cx="3848637" cy="288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90584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Tradition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92488" cy="4968552"/>
          </a:xfrm>
        </p:spPr>
        <p:txBody>
          <a:bodyPr/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Events remembered &amp; passed on down the generations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Folk tradition &amp; etymology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Foundation of a village, city (hero cults)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Genealogies</a:t>
            </a:r>
          </a:p>
        </p:txBody>
      </p:sp>
      <p:pic>
        <p:nvPicPr>
          <p:cNvPr id="8" name="Content Placeholder 7" descr="Img0016Paesthym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lum bright="-6000" contrast="-7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137276" y="2132856"/>
            <a:ext cx="3549524" cy="27240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6588224" y="4941168"/>
            <a:ext cx="18213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Paestum, </a:t>
            </a:r>
            <a:r>
              <a:rPr lang="en-GB" dirty="0" err="1" smtClean="0"/>
              <a:t>heröon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Reliability of the Spoken Word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 a spoken tradition repeated over generations be accurate?</a:t>
            </a:r>
          </a:p>
          <a:p>
            <a:pPr>
              <a:defRPr/>
            </a:pPr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Does this question reflect the preconceptions of a literate society?</a:t>
            </a:r>
          </a:p>
          <a:p>
            <a:pPr>
              <a:defRPr/>
            </a:pPr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Performed epic, story-telling, song might have numerous variations within a single genre</a:t>
            </a:r>
          </a:p>
          <a:p>
            <a:pPr>
              <a:defRPr/>
            </a:pPr>
            <a:r>
              <a:rPr lang="en-US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question of verbatim repetition is immaterial &amp; a literary concern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Oral Tradition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US" sz="2800" dirty="0" smtClean="0"/>
              <a:t>Memorized speech (epic, poetry, song): small changes in composition over recitations</a:t>
            </a:r>
          </a:p>
          <a:p>
            <a:pPr>
              <a:defRPr/>
            </a:pPr>
            <a:r>
              <a:rPr lang="en-US" sz="2800" dirty="0" smtClean="0"/>
              <a:t>Use of formulae as </a:t>
            </a:r>
            <a:r>
              <a:rPr lang="en-US" sz="2800" dirty="0" smtClean="0">
                <a:solidFill>
                  <a:srgbClr val="FFC000"/>
                </a:solidFill>
              </a:rPr>
              <a:t>mnemonics:</a:t>
            </a:r>
          </a:p>
          <a:p>
            <a:pPr lvl="1">
              <a:defRPr/>
            </a:pPr>
            <a:r>
              <a:rPr lang="en-US" sz="2400" dirty="0" smtClean="0"/>
              <a:t>well-girt Tiryns</a:t>
            </a:r>
          </a:p>
          <a:p>
            <a:pPr lvl="1">
              <a:defRPr/>
            </a:pPr>
            <a:r>
              <a:rPr lang="en-US" sz="2400" dirty="0" smtClean="0"/>
              <a:t>Mycenaean rich in gold</a:t>
            </a:r>
          </a:p>
          <a:p>
            <a:pPr lvl="1">
              <a:defRPr/>
            </a:pPr>
            <a:r>
              <a:rPr lang="en-US" sz="2400" dirty="0" smtClean="0"/>
              <a:t>wine-dark sea</a:t>
            </a:r>
          </a:p>
          <a:p>
            <a:pPr>
              <a:defRPr/>
            </a:pPr>
            <a:r>
              <a:rPr lang="en-US" sz="2800" dirty="0" smtClean="0"/>
              <a:t>Many epics have a historical dimension &amp; are based around a kernel of truth</a:t>
            </a:r>
            <a:endParaRPr lang="en-GB" sz="28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788024" y="2276872"/>
            <a:ext cx="4023804" cy="2952328"/>
          </a:xfrm>
        </p:spPr>
      </p:pic>
      <p:sp>
        <p:nvSpPr>
          <p:cNvPr id="7" name="TextBox 6"/>
          <p:cNvSpPr txBox="1"/>
          <p:nvPr/>
        </p:nvSpPr>
        <p:spPr>
          <a:xfrm>
            <a:off x="5364088" y="5445224"/>
            <a:ext cx="3158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Tiryns: galleries in fortifications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Homeric Epic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824536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Certain aspects are memories of the Bronze Age past</a:t>
            </a:r>
          </a:p>
          <a:p>
            <a:pPr>
              <a:defRPr/>
            </a:pPr>
            <a:r>
              <a:rPr lang="en-US" dirty="0" smtClean="0"/>
              <a:t>Other elements relate an Iron Age reality…</a:t>
            </a:r>
          </a:p>
          <a:p>
            <a:pPr>
              <a:defRPr/>
            </a:pPr>
            <a:r>
              <a:rPr lang="en-US" dirty="0" smtClean="0"/>
              <a:t>Sherratt: a palimpsest</a:t>
            </a:r>
          </a:p>
          <a:p>
            <a:pPr lvl="1">
              <a:defRPr/>
            </a:pPr>
            <a:r>
              <a:rPr lang="en-US" dirty="0" smtClean="0"/>
              <a:t>Stories repeated over the generations </a:t>
            </a:r>
          </a:p>
          <a:p>
            <a:pPr>
              <a:defRPr/>
            </a:pPr>
            <a:r>
              <a:rPr lang="en-US" dirty="0" smtClean="0"/>
              <a:t>Representations in Bronze Age art telling earlier versions of the stories?</a:t>
            </a: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429919" y="5517232"/>
            <a:ext cx="3288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Detail of Siege </a:t>
            </a:r>
            <a:r>
              <a:rPr lang="en-GB" dirty="0" err="1" smtClean="0"/>
              <a:t>Rhyton</a:t>
            </a:r>
            <a:r>
              <a:rPr lang="en-GB" dirty="0" smtClean="0"/>
              <a:t>, </a:t>
            </a:r>
            <a:r>
              <a:rPr lang="en-GB" dirty="0" err="1" smtClean="0"/>
              <a:t>Myceane</a:t>
            </a:r>
            <a:endParaRPr lang="en-GB" dirty="0"/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35562" y="1782048"/>
            <a:ext cx="3051238" cy="363304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Tradition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Information 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 survive long beyond the generation in which it happened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Express the identity of a group of people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Substantiates rights over resources &amp; property, succession</a:t>
            </a:r>
          </a:p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Becomes an institutionalized tradition</a:t>
            </a:r>
          </a:p>
        </p:txBody>
      </p:sp>
      <p:pic>
        <p:nvPicPr>
          <p:cNvPr id="7" name="Picture 5" descr="Athens_Acropoli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2636912"/>
            <a:ext cx="3509019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Box 1"/>
          <p:cNvSpPr txBox="1"/>
          <p:nvPr/>
        </p:nvSpPr>
        <p:spPr>
          <a:xfrm>
            <a:off x="6516216" y="5085184"/>
            <a:ext cx="19698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Parthenon, Athens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Historical Tradition: Social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1797825"/>
          </a:xfrm>
        </p:spPr>
        <p:txBody>
          <a:bodyPr>
            <a:normAutofit/>
          </a:bodyPr>
          <a:lstStyle/>
          <a:p>
            <a:r>
              <a:rPr lang="en-US" sz="2800" dirty="0" err="1" smtClean="0"/>
              <a:t>Pausanius</a:t>
            </a:r>
            <a:r>
              <a:rPr lang="en-US" sz="2800" dirty="0" smtClean="0"/>
              <a:t> 1</a:t>
            </a:r>
            <a:r>
              <a:rPr lang="en-US" sz="2800" baseline="30000" dirty="0" smtClean="0"/>
              <a:t>st</a:t>
            </a:r>
            <a:r>
              <a:rPr lang="en-US" sz="2800" dirty="0" smtClean="0"/>
              <a:t> century AD: relates burial place of the Bronze Age rulers of Mycenae</a:t>
            </a:r>
          </a:p>
          <a:p>
            <a:pPr lvl="1"/>
            <a:r>
              <a:rPr lang="en-GB" sz="2400" dirty="0" smtClean="0"/>
              <a:t>Excavations of Grave Circle A…</a:t>
            </a:r>
            <a:endParaRPr lang="en-GB" sz="2400" dirty="0"/>
          </a:p>
        </p:txBody>
      </p:sp>
      <p:grpSp>
        <p:nvGrpSpPr>
          <p:cNvPr id="8" name="Group 7"/>
          <p:cNvGrpSpPr/>
          <p:nvPr/>
        </p:nvGrpSpPr>
        <p:grpSpPr>
          <a:xfrm>
            <a:off x="3708401" y="3573016"/>
            <a:ext cx="5040064" cy="3011487"/>
            <a:chOff x="3708400" y="3716338"/>
            <a:chExt cx="5218113" cy="3011487"/>
          </a:xfrm>
        </p:grpSpPr>
        <p:pic>
          <p:nvPicPr>
            <p:cNvPr id="4" name="Picture 3" descr="mycenae01.tif"/>
            <p:cNvPicPr>
              <a:picLocks noChangeAspect="1"/>
            </p:cNvPicPr>
            <p:nvPr/>
          </p:nvPicPr>
          <p:blipFill>
            <a:blip r:embed="rId2" cstate="email"/>
            <a:srcRect/>
            <a:stretch>
              <a:fillRect/>
            </a:stretch>
          </p:blipFill>
          <p:spPr bwMode="auto">
            <a:xfrm>
              <a:off x="3708400" y="3716338"/>
              <a:ext cx="5218113" cy="30114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Oval 4"/>
            <p:cNvSpPr/>
            <p:nvPr/>
          </p:nvSpPr>
          <p:spPr bwMode="auto">
            <a:xfrm rot="4057445">
              <a:off x="4562203" y="4596747"/>
              <a:ext cx="595323" cy="689013"/>
            </a:xfrm>
            <a:prstGeom prst="ellipse">
              <a:avLst/>
            </a:prstGeom>
            <a:noFill/>
            <a:ln w="38100" cap="flat" cmpd="sng" algn="ctr">
              <a:solidFill>
                <a:srgbClr val="FFC000"/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anchor="ctr"/>
            <a:lstStyle/>
            <a:p>
              <a:pPr>
                <a:defRPr/>
              </a:pPr>
              <a:endPara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pic>
        <p:nvPicPr>
          <p:cNvPr id="7" name="Picture 5" descr="C:\Documents and Settings\sw003\Desktop\Mycenae photos\circle A1.tif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323528" y="3501008"/>
            <a:ext cx="2592288" cy="3183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Historical Tradition: Social Memory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464496" cy="496855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Story related in </a:t>
            </a:r>
            <a:r>
              <a:rPr lang="en-US" dirty="0" smtClean="0">
                <a:solidFill>
                  <a:srgbClr val="FFC000"/>
                </a:solidFill>
              </a:rPr>
              <a:t>1954</a:t>
            </a:r>
            <a:r>
              <a:rPr lang="en-US" dirty="0" smtClean="0"/>
              <a:t> by caravan guide in Libya:</a:t>
            </a:r>
          </a:p>
          <a:p>
            <a:pPr lvl="1">
              <a:defRPr/>
            </a:pPr>
            <a:r>
              <a:rPr lang="en-US" dirty="0" smtClean="0"/>
              <a:t>West of the </a:t>
            </a:r>
            <a:r>
              <a:rPr lang="en-US" dirty="0" err="1" smtClean="0"/>
              <a:t>Teda</a:t>
            </a:r>
            <a:r>
              <a:rPr lang="en-US" dirty="0" smtClean="0"/>
              <a:t> live a people who do not know how to make fire (the sun-fire people)</a:t>
            </a:r>
          </a:p>
          <a:p>
            <a:pPr lvl="1">
              <a:defRPr/>
            </a:pPr>
            <a:r>
              <a:rPr lang="en-US" dirty="0" smtClean="0"/>
              <a:t>They live around a well into which the sun sets every night, heating the water (so they can cook)</a:t>
            </a:r>
          </a:p>
          <a:p>
            <a:pPr>
              <a:defRPr/>
            </a:pPr>
            <a:r>
              <a:rPr lang="en-US" dirty="0" smtClean="0"/>
              <a:t>The same story told by Herodotus &amp; Pliny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04048" y="2276872"/>
            <a:ext cx="3695389" cy="2592288"/>
          </a:xfrm>
        </p:spPr>
      </p:pic>
      <p:sp>
        <p:nvSpPr>
          <p:cNvPr id="4" name="Rectangle 3"/>
          <p:cNvSpPr/>
          <p:nvPr/>
        </p:nvSpPr>
        <p:spPr>
          <a:xfrm>
            <a:off x="7380312" y="5013176"/>
            <a:ext cx="109517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The </a:t>
            </a:r>
            <a:r>
              <a:rPr lang="en-US" dirty="0" err="1"/>
              <a:t>Teda</a:t>
            </a:r>
            <a:r>
              <a:rPr lang="en-US" dirty="0"/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Mnemonic Devices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248472" cy="489654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Objects used as proof or memento of a past event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Hopi use standardized pictographs as record of important events</a:t>
            </a:r>
          </a:p>
          <a:p>
            <a:pPr lvl="1">
              <a:defRPr/>
            </a:pP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Inca: </a:t>
            </a:r>
            <a:r>
              <a:rPr lang="en-US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quipu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knotted ropes of different </a:t>
            </a:r>
            <a:r>
              <a:rPr lang="en-US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colours</a:t>
            </a:r>
            <a:r>
              <a:rPr lang="en-US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&amp; lengths to record quantitative &amp; chronological information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08104" y="836712"/>
            <a:ext cx="3424293" cy="252028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42714" y="3432253"/>
            <a:ext cx="18902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Hopi </a:t>
            </a:r>
            <a:r>
              <a:rPr lang="en-GB" dirty="0" err="1" smtClean="0"/>
              <a:t>pictorgraphs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409243" y="6372036"/>
            <a:ext cx="7697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Quipu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876847"/>
            <a:ext cx="3800935" cy="249518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Oral Tradition &amp; the Ancient World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3936"/>
            <a:ext cx="5472608" cy="496743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 dirty="0" smtClean="0"/>
              <a:t>Can we extrapolate evidence for pre- &amp; proto-historic societies from </a:t>
            </a:r>
            <a:r>
              <a:rPr lang="en-US" dirty="0" err="1" smtClean="0"/>
              <a:t>artefactual</a:t>
            </a:r>
            <a:r>
              <a:rPr lang="en-US" dirty="0" smtClean="0"/>
              <a:t> evidence?</a:t>
            </a:r>
          </a:p>
          <a:p>
            <a:pPr>
              <a:defRPr/>
            </a:pPr>
            <a:r>
              <a:rPr lang="en-US" dirty="0" smtClean="0"/>
              <a:t>Can we infer oral traditions from written sources?</a:t>
            </a:r>
          </a:p>
          <a:p>
            <a:pPr lvl="1">
              <a:defRPr/>
            </a:pPr>
            <a:r>
              <a:rPr lang="en-US" dirty="0" smtClean="0"/>
              <a:t>Use of repetition &amp; other mnemonic devices</a:t>
            </a:r>
          </a:p>
          <a:p>
            <a:pPr lvl="1">
              <a:defRPr/>
            </a:pPr>
            <a:r>
              <a:rPr lang="en-US" dirty="0" smtClean="0"/>
              <a:t>Epic of Gilgamesh &amp; Sumerian King List (Mesopotamia)</a:t>
            </a:r>
          </a:p>
          <a:p>
            <a:pPr lvl="1">
              <a:defRPr/>
            </a:pPr>
            <a:r>
              <a:rPr lang="en-US" dirty="0" smtClean="0"/>
              <a:t>Shipwrecked sailor (Egypt)</a:t>
            </a:r>
          </a:p>
          <a:p>
            <a:pPr lvl="1">
              <a:defRPr/>
            </a:pPr>
            <a:r>
              <a:rPr lang="en-US" dirty="0" smtClean="0"/>
              <a:t>Homeric Epic (Greece)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3" descr="lyre player.t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4000" contrast="-4000"/>
          </a:blip>
          <a:srcRect/>
          <a:stretch>
            <a:fillRect/>
          </a:stretch>
        </p:blipFill>
        <p:spPr bwMode="auto">
          <a:xfrm>
            <a:off x="6084168" y="1916832"/>
            <a:ext cx="2759889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516216" y="6093296"/>
            <a:ext cx="2268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Early Cycladic figurine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19256" cy="4462121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Why look at oral traditions?</a:t>
            </a:r>
          </a:p>
          <a:p>
            <a:pPr>
              <a:defRPr/>
            </a:pPr>
            <a:r>
              <a:rPr lang="en-US" dirty="0" smtClean="0"/>
              <a:t>To understand the impact of writing on ancient societies we first need to understand the transmission of knowledge within non-literate societies</a:t>
            </a:r>
          </a:p>
          <a:p>
            <a:pPr>
              <a:defRPr/>
            </a:pPr>
            <a:r>
              <a:rPr lang="en-US" dirty="0" smtClean="0"/>
              <a:t>Only a small percentage of human societies have been literate</a:t>
            </a:r>
          </a:p>
          <a:p>
            <a:pPr>
              <a:defRPr/>
            </a:pPr>
            <a:r>
              <a:rPr lang="en-US" dirty="0" smtClean="0"/>
              <a:t>Oral traditions are very sophisticated</a:t>
            </a:r>
          </a:p>
          <a:p>
            <a:pPr>
              <a:defRPr/>
            </a:pPr>
            <a:r>
              <a:rPr lang="en-US" dirty="0" smtClean="0"/>
              <a:t>These can be inferred from both the archaeological record &amp; early literary sources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215</TotalTime>
  <Words>791</Words>
  <Application>Microsoft Office PowerPoint</Application>
  <PresentationFormat>On-screen Show (4:3)</PresentationFormat>
  <Paragraphs>131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Hieroglyphs, Text &amp; Society</vt:lpstr>
      <vt:lpstr>Orality and Literacy</vt:lpstr>
      <vt:lpstr>Orality &amp; Literacy</vt:lpstr>
      <vt:lpstr>The Spoken Word</vt:lpstr>
      <vt:lpstr>Oral Culture</vt:lpstr>
      <vt:lpstr>Incorporating Practice</vt:lpstr>
      <vt:lpstr>Inscribing Practices</vt:lpstr>
      <vt:lpstr>Oral History</vt:lpstr>
      <vt:lpstr>Oral Tradition</vt:lpstr>
      <vt:lpstr>Historical Tradition</vt:lpstr>
      <vt:lpstr>Reliability of the Spoken Word</vt:lpstr>
      <vt:lpstr>Oral Tradition</vt:lpstr>
      <vt:lpstr>Homeric Epic</vt:lpstr>
      <vt:lpstr>Historical Tradition</vt:lpstr>
      <vt:lpstr>Historical Tradition: Social Memory</vt:lpstr>
      <vt:lpstr>Historical Tradition: Social Memory</vt:lpstr>
      <vt:lpstr>Mnemonic Devices</vt:lpstr>
      <vt:lpstr>Oral Tradition &amp; the Ancient World</vt:lpstr>
      <vt:lpstr>Summary</vt:lpstr>
    </vt:vector>
  </TitlesOfParts>
  <Company>University of Wales Lampeter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Text and Society</dc:title>
  <dc:creator>sw003</dc:creator>
  <cp:lastModifiedBy>Louise Steel</cp:lastModifiedBy>
  <cp:revision>38</cp:revision>
  <dcterms:created xsi:type="dcterms:W3CDTF">2011-10-11T15:28:26Z</dcterms:created>
  <dcterms:modified xsi:type="dcterms:W3CDTF">2017-09-29T15:37:00Z</dcterms:modified>
</cp:coreProperties>
</file>