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12192000" cy="6858000"/>
  <p:notesSz cx="6858000" cy="9144000"/>
  <p:defaultTextStyle>
    <a:defPPr>
      <a:defRPr lang="en-GH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82" d="100"/>
          <a:sy n="82" d="100"/>
        </p:scale>
        <p:origin x="300" y="-8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A0D726-08BB-4526-849B-F08EB043E109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C9C2AE-2552-4B49-AC4B-6D1A808D5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977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C9C2AE-2552-4B49-AC4B-6D1A808D576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922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4C46A-B653-8760-5E36-5E18318228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H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4D3D85-B289-25C1-E8EF-1B4128D00B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A4E503-CFAC-05E2-B971-A29019B275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60C16-304C-CF49-8C8D-5749B3768592}" type="datetimeFigureOut">
              <a:rPr lang="en-GH" smtClean="0"/>
              <a:t>02/07/2026</a:t>
            </a:fld>
            <a:endParaRPr lang="en-G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D766F-33DB-AED8-FBB4-CA92CD5F9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987B5-1586-72CB-C001-F80A6A1EE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38CCA-D42C-D94D-946E-3AFEFEA01DB1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727311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018A69-C8C3-5ED0-50E4-E5F51169F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H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E44027-D468-614F-BB88-9A27E43BD1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F59F4D-463D-FD55-EA9D-649242AE38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A60C16-304C-CF49-8C8D-5749B3768592}" type="datetimeFigureOut">
              <a:rPr lang="en-GH" smtClean="0"/>
              <a:t>02/07/2026</a:t>
            </a:fld>
            <a:endParaRPr lang="en-G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A942A1-BD22-70A6-8A57-BC5A503F56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5A2508-B124-E74E-9EE9-2805AF73D6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638CCA-D42C-D94D-946E-3AFEFEA01DB1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2307660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H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F11CE-94E3-CDBF-83F3-D25A82E6C3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52169"/>
            <a:ext cx="9144000" cy="1655762"/>
          </a:xfrm>
        </p:spPr>
        <p:txBody>
          <a:bodyPr>
            <a:normAutofit fontScale="90000"/>
          </a:bodyPr>
          <a:lstStyle/>
          <a:p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The role of social intervention in improving quality of  life for older adults living with dementia in the United Kingdom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C98A2A-01BB-633E-76B3-7BB02A6665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5405" y="2934929"/>
            <a:ext cx="10456607" cy="3170902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nl-NL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Student</a:t>
            </a:r>
            <a:r>
              <a:rPr kumimoji="0" lang="nl-NL" sz="2400" b="0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nl-NL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name</a:t>
            </a:r>
            <a:r>
              <a:rPr kumimoji="0" lang="nl-NL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</a:t>
            </a:r>
            <a:r>
              <a:rPr kumimoji="0" lang="nl-NL" sz="2400" b="0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nl-NL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Josephine</a:t>
            </a:r>
            <a:r>
              <a:rPr kumimoji="0" lang="nl-NL" sz="2400" b="0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nl-NL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Osei</a:t>
            </a:r>
            <a:r>
              <a:rPr kumimoji="0" lang="nl-NL" sz="2400" b="0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nl-NL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Amoah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nl-NL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Student</a:t>
            </a:r>
            <a:r>
              <a:rPr kumimoji="0" lang="nl-NL" sz="2400" b="0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nl-NL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</a:t>
            </a:r>
            <a:r>
              <a:rPr kumimoji="0" lang="nl-NL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</a:t>
            </a:r>
            <a:r>
              <a:rPr kumimoji="0" lang="nl-NL" sz="2400" b="0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nl-NL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2233505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nl-NL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 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nl-NL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Module</a:t>
            </a:r>
            <a:r>
              <a:rPr kumimoji="0" lang="nl-NL" sz="2400" b="0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nl-NL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name</a:t>
            </a:r>
            <a:r>
              <a:rPr kumimoji="0" lang="nl-NL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Practice-Based Research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Module</a:t>
            </a:r>
            <a:r>
              <a:rPr kumimoji="0" lang="en-US" sz="2400" b="0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code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</a:t>
            </a:r>
            <a:r>
              <a:rPr kumimoji="0" lang="en-US" sz="2400" b="0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(BMHP7008_LON)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Lecturer</a:t>
            </a:r>
            <a:r>
              <a:rPr kumimoji="0" lang="en-US" sz="2400" b="1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name: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1D2125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Oluwadamilola Tayo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17606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85840F4-17E3-B1BF-0DF2-E759F1AB55F3}"/>
              </a:ext>
            </a:extLst>
          </p:cNvPr>
          <p:cNvSpPr/>
          <p:nvPr/>
        </p:nvSpPr>
        <p:spPr>
          <a:xfrm>
            <a:off x="75476" y="30680"/>
            <a:ext cx="3141925" cy="3688063"/>
          </a:xfrm>
          <a:prstGeom prst="roundRect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>
              <a:lnSpc>
                <a:spcPct val="150000"/>
              </a:lnSpc>
            </a:pPr>
            <a:r>
              <a:rPr lang="en-US" sz="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PREVALENCE OF DEMENTIA IN THE UK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Alzheimer’s Research UK (2024), in the UK, there are 944,000 individuals diagnosed with dementia, with 1 in 11 adults aged 65 and older being impacted.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occurrence of dementia rises markedly with advancing age, particularly in individuals aged 85 and above (Alzheimer’s Society, 2024).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Dementia adversely affects independence, wellbeing, and social interactions (World Health Organization (WHO, 2023).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initiatives have been shown to alleviate feelings of loneliness and enhance the quality of life for those living with dementia (Livingston et al., 2020).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endParaRPr lang="en-US" sz="9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8E273DE-0884-D5B9-5AD9-72D6FF47BB13}"/>
              </a:ext>
            </a:extLst>
          </p:cNvPr>
          <p:cNvSpPr/>
          <p:nvPr/>
        </p:nvSpPr>
        <p:spPr>
          <a:xfrm>
            <a:off x="3174997" y="1993639"/>
            <a:ext cx="4651411" cy="4845561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en-GH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QUESTION:</a:t>
            </a:r>
          </a:p>
          <a:p>
            <a:pPr>
              <a:lnSpc>
                <a:spcPct val="150000"/>
              </a:lnSpc>
            </a:pPr>
            <a:r>
              <a:rPr lang="en-US" sz="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impact do social intervention </a:t>
            </a:r>
            <a:r>
              <a:rPr lang="en-US" sz="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sz="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have on the well-being and social inclusion of older adults living with dementia in the United Kingdom? </a:t>
            </a:r>
            <a:endParaRPr lang="en-US" sz="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AIMS</a:t>
            </a:r>
          </a:p>
          <a:p>
            <a:pPr lvl="0" algn="just">
              <a:lnSpc>
                <a:spcPct val="150000"/>
              </a:lnSpc>
            </a:pPr>
            <a:r>
              <a:rPr lang="en-US" sz="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study aims </a:t>
            </a:r>
            <a:r>
              <a:rPr lang="en-GB" sz="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to: What</a:t>
            </a:r>
            <a:r>
              <a:rPr lang="en-GB" sz="8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effect do social intervention programs have on the well-being and social inclusion of older adults with dementia in the United Kingdom? (World Health Organization, 2023; Nuffield Trust, 2024).</a:t>
            </a:r>
          </a:p>
          <a:p>
            <a:pPr lvl="0" algn="just">
              <a:lnSpc>
                <a:spcPct val="150000"/>
              </a:lnSpc>
            </a:pPr>
            <a:endParaRPr lang="en-GB" sz="800" kern="100" dirty="0">
              <a:solidFill>
                <a:schemeClr val="tx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"/>
            </a:pPr>
            <a:r>
              <a:rPr lang="en-GB" sz="8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Evaluate the effectiveness of social interventions in enhancing the quality of life for older adults in the UK (National Institute for Health and Care Excellence, 2018).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"/>
            </a:pPr>
            <a:r>
              <a:rPr lang="en-GB" sz="8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Identify which social interventions most effectively promote social engagement, emotional well-being, and daily functioning in older adults with dementia (Department of Health and Social Care, 2024).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"/>
            </a:pPr>
            <a:r>
              <a:rPr lang="en-GB" sz="8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Explore new interventions aimed at increasing empowerment in the daily activities of older adults (Office for Health Improvement and Disparities, 2021).</a:t>
            </a:r>
          </a:p>
          <a:p>
            <a:pPr lvl="0" algn="just">
              <a:lnSpc>
                <a:spcPct val="150000"/>
              </a:lnSpc>
            </a:pPr>
            <a:r>
              <a:rPr lang="en-GB" sz="800" b="1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Objectives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"/>
            </a:pPr>
            <a:r>
              <a:rPr lang="en-GB" sz="8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Identify social interventions for older adults with dementia, including social prescribing, dementia-friendly community programs, day centres, and cognitive stimulation therapy (CST) (NHS England, 2024).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"/>
            </a:pPr>
            <a:r>
              <a:rPr lang="en-GB" sz="8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Analyse barriers to effective implementation, such as limited funding, workforce shortages, and late dementia diagnosis (Office for National Statistics, 2024).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"/>
            </a:pPr>
            <a:r>
              <a:rPr lang="en-GB" sz="8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Propose strategies to enhance support and outcomes, including strengthening dementia-friendly communities, improving early diagnosis, and ensuring timely referrals (Alzheimer’s Research UK, 2024).</a:t>
            </a:r>
          </a:p>
          <a:p>
            <a:pPr>
              <a:lnSpc>
                <a:spcPct val="150000"/>
              </a:lnSpc>
            </a:pPr>
            <a:endParaRPr lang="en-US" sz="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BA47EFB-D92A-B709-01D3-5DB70BDC7DD8}"/>
              </a:ext>
            </a:extLst>
          </p:cNvPr>
          <p:cNvSpPr/>
          <p:nvPr/>
        </p:nvSpPr>
        <p:spPr>
          <a:xfrm>
            <a:off x="7878669" y="2617275"/>
            <a:ext cx="4165796" cy="1849786"/>
          </a:xfrm>
          <a:prstGeom prst="roundRect">
            <a:avLst>
              <a:gd name="adj" fmla="val 7763"/>
            </a:avLst>
          </a:prstGeom>
          <a:solidFill>
            <a:srgbClr val="7030A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en-GH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5000"/>
              </a:lnSpc>
            </a:pPr>
            <a:r>
              <a:rPr lang="en-US" sz="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RATIONALE FOR THE RESEARCH</a:t>
            </a:r>
          </a:p>
          <a:p>
            <a:pPr marL="171450" lvl="0" indent="-171450" algn="just">
              <a:lnSpc>
                <a:spcPct val="115000"/>
              </a:lnSpc>
              <a:buFont typeface="Wingdings" panose="05000000000000000000" pitchFamily="2" charset="2"/>
              <a:buChar char="v"/>
            </a:pPr>
            <a:r>
              <a:rPr lang="en-GB" sz="8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Dementia represents a significant and escalating public health issue in the UK, primarily attributed to the ageing demographic (Alzheimer’s Research UK, 2024).</a:t>
            </a:r>
          </a:p>
          <a:p>
            <a:pPr marL="342900" lvl="0" indent="-342900" algn="just">
              <a:lnSpc>
                <a:spcPct val="115000"/>
              </a:lnSpc>
              <a:buFont typeface="Wingdings" panose="05000000000000000000" pitchFamily="2" charset="2"/>
              <a:buChar char=""/>
            </a:pPr>
            <a:r>
              <a:rPr lang="en-GB" sz="8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Dementia adversely affects quality of life and increasingly burdens health and social care systems (NHS England, 2025).</a:t>
            </a:r>
          </a:p>
          <a:p>
            <a:pPr marL="342900" lvl="0" indent="-342900" algn="just">
              <a:lnSpc>
                <a:spcPct val="115000"/>
              </a:lnSpc>
              <a:buFont typeface="Wingdings" panose="05000000000000000000" pitchFamily="2" charset="2"/>
              <a:buChar char=""/>
            </a:pPr>
            <a:r>
              <a:rPr lang="en-GB" sz="8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It is advised that non-pharmacological social interventions be implemented to assist individuals living with dementia in conjunction with medical treatment (National Institute for Health and Care Excellence (NICE), 2018).</a:t>
            </a:r>
          </a:p>
          <a:p>
            <a:pPr marL="342900" lvl="0" indent="-342900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"/>
            </a:pPr>
            <a:r>
              <a:rPr lang="en-GB" sz="8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Such social interventions enhance wellbeing, alleviate feelings of loneliness, and foster independence among elderly individuals with dementia (Livingston et al., 2024; World Health Organization (WHO), 2023).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US" sz="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113576E-FBEA-BDF5-E163-C922B55AE5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69610" y="3960025"/>
            <a:ext cx="3033132" cy="2570901"/>
          </a:xfrm>
          <a:prstGeom prst="rect">
            <a:avLst/>
          </a:prstGeom>
          <a:ln>
            <a:solidFill>
              <a:srgbClr val="00B050"/>
            </a:solidFill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5278C67-3918-AB09-B623-719AAB00D310}"/>
              </a:ext>
            </a:extLst>
          </p:cNvPr>
          <p:cNvSpPr/>
          <p:nvPr/>
        </p:nvSpPr>
        <p:spPr>
          <a:xfrm>
            <a:off x="7338837" y="63923"/>
            <a:ext cx="4762808" cy="21812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IMPACT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research will contribute to the evidence base on social interventions for older adults living with dementia in the UK. 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Findings may support healthcare providers, caregivers, and policy makers in developing effective, person-centered interventions that elevate well-being, social inclusion, and enrich quality of life for older adults living with dementia. 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research may also inform future policies and research on social intervention strategies for people living with dementia, particularly older adults in the United Kingdom. </a:t>
            </a:r>
            <a:endParaRPr lang="en-GH" sz="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8D6B33-A490-DD86-3946-9229382AC81A}"/>
              </a:ext>
            </a:extLst>
          </p:cNvPr>
          <p:cNvSpPr txBox="1"/>
          <p:nvPr/>
        </p:nvSpPr>
        <p:spPr>
          <a:xfrm>
            <a:off x="137069" y="6540781"/>
            <a:ext cx="3893907" cy="2341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(Office for Health Improvement and Disparities, 2024) 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 descr="assistant in the community center giving advice to a senior man - dementia support group stock pictures, royalty-free photos &amp; images">
            <a:extLst>
              <a:ext uri="{FF2B5EF4-FFF2-40B4-BE49-F238E27FC236}">
                <a16:creationId xmlns:a16="http://schemas.microsoft.com/office/drawing/2014/main" id="{C065E2F3-A72D-821D-5A7A-38224FFD44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494" y="2886215"/>
            <a:ext cx="1995942" cy="655953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90934B7-19D8-15C4-858D-CC925F209D32}"/>
              </a:ext>
            </a:extLst>
          </p:cNvPr>
          <p:cNvSpPr txBox="1"/>
          <p:nvPr/>
        </p:nvSpPr>
        <p:spPr>
          <a:xfrm>
            <a:off x="1755973" y="3518587"/>
            <a:ext cx="1239022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CasarsaGuru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n.d.)</a:t>
            </a:r>
          </a:p>
        </p:txBody>
      </p:sp>
      <p:pic>
        <p:nvPicPr>
          <p:cNvPr id="4" name="Picture 3" descr="RADIQL model for dementia care - Age Exchange">
            <a:extLst>
              <a:ext uri="{FF2B5EF4-FFF2-40B4-BE49-F238E27FC236}">
                <a16:creationId xmlns:a16="http://schemas.microsoft.com/office/drawing/2014/main" id="{C919CC98-818A-BFEC-3B00-D3AD7BBA7FC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3370" y="1600200"/>
            <a:ext cx="2632359" cy="100330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41ADCC5-365C-F349-A963-01DC14A96A7F}"/>
              </a:ext>
            </a:extLst>
          </p:cNvPr>
          <p:cNvSpPr txBox="1"/>
          <p:nvPr/>
        </p:nvSpPr>
        <p:spPr>
          <a:xfrm>
            <a:off x="10633837" y="2369333"/>
            <a:ext cx="1409700" cy="2341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(Getty Images, 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n.d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).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64BA409-063F-5447-835A-B31247FEC21C}"/>
              </a:ext>
            </a:extLst>
          </p:cNvPr>
          <p:cNvSpPr txBox="1"/>
          <p:nvPr/>
        </p:nvSpPr>
        <p:spPr>
          <a:xfrm>
            <a:off x="2155" y="3710085"/>
            <a:ext cx="3120581" cy="2499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table below shows the prevalence</a:t>
            </a:r>
            <a:endParaRPr lang="en-GB" sz="1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6462C38-6BA2-5F34-FBAC-BA07A0D10CA4}"/>
              </a:ext>
            </a:extLst>
          </p:cNvPr>
          <p:cNvSpPr txBox="1"/>
          <p:nvPr/>
        </p:nvSpPr>
        <p:spPr>
          <a:xfrm>
            <a:off x="3122736" y="-100560"/>
            <a:ext cx="4276318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9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INTRODUCTION</a:t>
            </a:r>
          </a:p>
          <a:p>
            <a:pPr algn="just"/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interventions improve the quality of life of older adults with dementia by promoting wellbeing, independence, and social inclusion (National Institute for Health and Care Excellence (NICE), 2018). </a:t>
            </a:r>
            <a:endParaRPr lang="en-GB" sz="800" dirty="0"/>
          </a:p>
        </p:txBody>
      </p:sp>
      <p:pic>
        <p:nvPicPr>
          <p:cNvPr id="19" name="Picture 18" descr="How Occupational Therapists Use Sensory Modulation to Calm Dementia –  Summit Health">
            <a:extLst>
              <a:ext uri="{FF2B5EF4-FFF2-40B4-BE49-F238E27FC236}">
                <a16:creationId xmlns:a16="http://schemas.microsoft.com/office/drawing/2014/main" id="{B32842A5-7022-704C-6AE4-B8F4E94E81B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2499" y="509459"/>
            <a:ext cx="3694278" cy="1290155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A6D22E05-B387-33A2-60AD-CE15F6E9A45E}"/>
              </a:ext>
            </a:extLst>
          </p:cNvPr>
          <p:cNvSpPr txBox="1"/>
          <p:nvPr/>
        </p:nvSpPr>
        <p:spPr>
          <a:xfrm>
            <a:off x="3489461" y="1799614"/>
            <a:ext cx="2381251" cy="2183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(Summit Health Solutions, 2026)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1A9CFFF-39E7-1AEF-4412-146321D499A8}"/>
              </a:ext>
            </a:extLst>
          </p:cNvPr>
          <p:cNvSpPr/>
          <p:nvPr/>
        </p:nvSpPr>
        <p:spPr>
          <a:xfrm>
            <a:off x="7870638" y="4530725"/>
            <a:ext cx="4199757" cy="206928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7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H" sz="400" b="0" i="0" dirty="0">
                <a:effectLst/>
                <a:latin typeface="UICTFontTextStyleBody"/>
              </a:rPr>
              <a:t>Alzheimer’s Research UK (2024) </a:t>
            </a:r>
            <a:r>
              <a:rPr lang="en-GH" sz="400" b="0" i="1" dirty="0">
                <a:effectLst/>
                <a:latin typeface="UICTFontTextStyleItalicBody"/>
              </a:rPr>
              <a:t>Dementia statistics</a:t>
            </a:r>
            <a:r>
              <a:rPr lang="en-GH" sz="400" b="0" i="0" dirty="0">
                <a:effectLst/>
                <a:latin typeface="UICTFontTextStyleBody"/>
              </a:rPr>
              <a:t>. Available at: </a:t>
            </a:r>
            <a:r>
              <a:rPr lang="en-GH" sz="400" b="0" i="0" u="sng" dirty="0">
                <a:effectLst/>
                <a:latin typeface="UICTFontTextStyleBody"/>
              </a:rPr>
              <a:t>https://www.alzheimersresearchuk.org</a:t>
            </a:r>
            <a:r>
              <a:rPr lang="en-GH" sz="400" b="0" i="0" dirty="0">
                <a:effectLst/>
                <a:latin typeface="UICTFontTextStyleBody"/>
              </a:rPr>
              <a:t> (Accessed: 18 Juns 2026).</a:t>
            </a:r>
            <a:endParaRPr lang="en-GH" sz="400" dirty="0">
              <a:effectLst/>
              <a:latin typeface=".AppleSystemUIFont"/>
            </a:endParaRPr>
          </a:p>
          <a:p>
            <a:r>
              <a:rPr lang="en-GH" sz="400" b="0" i="0" dirty="0">
                <a:effectLst/>
                <a:latin typeface="UICTFontTextStyleBody"/>
              </a:rPr>
              <a:t>Alzheimer’s Society (2024) </a:t>
            </a:r>
            <a:r>
              <a:rPr lang="en-GH" sz="400" b="0" i="1" dirty="0">
                <a:effectLst/>
                <a:latin typeface="UICTFontTextStyleItalicBody"/>
              </a:rPr>
              <a:t>Dementia UK: statistics</a:t>
            </a:r>
            <a:r>
              <a:rPr lang="en-GH" sz="400" b="0" i="0" dirty="0">
                <a:effectLst/>
                <a:latin typeface="UICTFontTextStyleBody"/>
              </a:rPr>
              <a:t>. Available at: </a:t>
            </a:r>
            <a:r>
              <a:rPr lang="en-GH" sz="400" b="0" i="0" u="sng" dirty="0">
                <a:effectLst/>
                <a:latin typeface="UICTFontTextStyleBody"/>
              </a:rPr>
              <a:t>https://www.alzheimers.org.uk</a:t>
            </a:r>
            <a:r>
              <a:rPr lang="en-GH" sz="400" b="0" i="0" dirty="0">
                <a:effectLst/>
                <a:latin typeface="UICTFontTextStyleBody"/>
              </a:rPr>
              <a:t> (Accessed: 18 June 2026).</a:t>
            </a:r>
            <a:endParaRPr lang="en-GH" sz="400" dirty="0">
              <a:effectLst/>
              <a:latin typeface=".AppleSystemUIFont"/>
            </a:endParaRPr>
          </a:p>
          <a:p>
            <a:r>
              <a:rPr lang="en-GH" sz="400" b="0" i="0" dirty="0">
                <a:effectLst/>
                <a:latin typeface="UICTFontTextStyleBody"/>
              </a:rPr>
              <a:t>CasarsaGuru (n.d.) </a:t>
            </a:r>
            <a:r>
              <a:rPr lang="en-GH" sz="400" b="0" i="1" dirty="0">
                <a:effectLst/>
                <a:latin typeface="UICTFontTextStyleItalicBody"/>
              </a:rPr>
              <a:t>Senior man with caregiver in nursing home</a:t>
            </a:r>
            <a:r>
              <a:rPr lang="en-GH" sz="400" b="0" i="0" dirty="0">
                <a:effectLst/>
                <a:latin typeface="UICTFontTextStyleBody"/>
              </a:rPr>
              <a:t> Photograph. Shutterstock. Available at: </a:t>
            </a:r>
            <a:r>
              <a:rPr lang="en-GH" sz="400" b="0" i="0" u="sng" dirty="0">
                <a:effectLst/>
                <a:latin typeface="UICTFontTextStyleBody"/>
              </a:rPr>
              <a:t>https://www.shutterstock.com/</a:t>
            </a:r>
            <a:r>
              <a:rPr lang="en-GH" sz="400" b="0" i="0" dirty="0">
                <a:effectLst/>
                <a:latin typeface="UICTFontTextStyleBody"/>
              </a:rPr>
              <a:t> (Accessed: 12 June 2026).</a:t>
            </a:r>
            <a:endParaRPr lang="en-GH" sz="400" dirty="0">
              <a:effectLst/>
              <a:latin typeface=".AppleSystemUIFont"/>
            </a:endParaRPr>
          </a:p>
          <a:p>
            <a:r>
              <a:rPr lang="en-GH" sz="400" b="0" i="0" dirty="0">
                <a:effectLst/>
                <a:latin typeface="UICTFontTextStyleBody"/>
              </a:rPr>
              <a:t>Department of Health and Social Care (2024) </a:t>
            </a:r>
            <a:r>
              <a:rPr lang="en-GH" sz="400" b="0" i="1" dirty="0">
                <a:effectLst/>
                <a:latin typeface="UICTFontTextStyleItalicBody"/>
              </a:rPr>
              <a:t>Major conditions strategy: case for change and our strategic framework</a:t>
            </a:r>
            <a:r>
              <a:rPr lang="en-GH" sz="400" b="0" i="0" dirty="0">
                <a:effectLst/>
                <a:latin typeface="UICTFontTextStyleBody"/>
              </a:rPr>
              <a:t>. Available at: </a:t>
            </a:r>
            <a:r>
              <a:rPr lang="en-GH" sz="400" b="0" i="0" u="sng" dirty="0">
                <a:effectLst/>
                <a:latin typeface="UICTFontTextStyleBody"/>
              </a:rPr>
              <a:t>https://www.gov.uk/government/organisations/department-of-health-and-social-care</a:t>
            </a:r>
            <a:r>
              <a:rPr lang="en-GH" sz="400" b="0" i="0" dirty="0">
                <a:effectLst/>
                <a:latin typeface="UICTFontTextStyleBody"/>
              </a:rPr>
              <a:t> (Accessed: 11 June 2026).</a:t>
            </a:r>
            <a:endParaRPr lang="en-GH" sz="400" dirty="0">
              <a:effectLst/>
              <a:latin typeface=".AppleSystemUIFont"/>
            </a:endParaRPr>
          </a:p>
          <a:p>
            <a:r>
              <a:rPr lang="en-GH" sz="400" b="0" i="0" dirty="0">
                <a:effectLst/>
                <a:latin typeface="UICTFontTextStyleBody"/>
              </a:rPr>
              <a:t>Getty Images (n.d.) </a:t>
            </a:r>
            <a:r>
              <a:rPr lang="en-GH" sz="400" b="0" i="1" dirty="0">
                <a:effectLst/>
                <a:latin typeface="UICTFontTextStyleItalicBody"/>
              </a:rPr>
              <a:t>[Image of older adults with dementia]</a:t>
            </a:r>
            <a:r>
              <a:rPr lang="en-GH" sz="400" b="0" i="0" dirty="0">
                <a:effectLst/>
                <a:latin typeface="UICTFontTextStyleBody"/>
              </a:rPr>
              <a:t>. Available at: </a:t>
            </a:r>
            <a:r>
              <a:rPr lang="en-GH" sz="400" b="0" i="0" u="sng" dirty="0">
                <a:effectLst/>
                <a:latin typeface="UICTFontTextStyleBody"/>
              </a:rPr>
              <a:t>https://www.gettyimages.co.uk</a:t>
            </a:r>
            <a:r>
              <a:rPr lang="en-GH" sz="400" b="0" i="0" dirty="0">
                <a:effectLst/>
                <a:latin typeface="UICTFontTextStyleBody"/>
              </a:rPr>
              <a:t> (Accessed: 23 June 2026).</a:t>
            </a:r>
            <a:endParaRPr lang="en-GH" sz="400" dirty="0">
              <a:effectLst/>
              <a:latin typeface=".AppleSystemUIFont"/>
            </a:endParaRPr>
          </a:p>
          <a:p>
            <a:r>
              <a:rPr lang="en-GH" sz="400" b="0" i="0" dirty="0">
                <a:effectLst/>
                <a:latin typeface="UICTFontTextStyleBody"/>
              </a:rPr>
              <a:t>Livingston, G., et la., (2024) </a:t>
            </a:r>
            <a:r>
              <a:rPr lang="en-GH" sz="400" b="0" i="1" dirty="0">
                <a:effectLst/>
                <a:latin typeface="UICTFontTextStyleItalicBody"/>
              </a:rPr>
              <a:t>Dementia prevention, intervention, and care: 2024 report of the Lancet Standing Commission</a:t>
            </a:r>
            <a:r>
              <a:rPr lang="en-GH" sz="400" b="0" i="0" dirty="0">
                <a:effectLst/>
                <a:latin typeface="UICTFontTextStyleBody"/>
              </a:rPr>
              <a:t>. </a:t>
            </a:r>
            <a:r>
              <a:rPr lang="en-GH" sz="400" b="0" i="1" dirty="0">
                <a:effectLst/>
                <a:latin typeface="UICTFontTextStyleItalicBody"/>
              </a:rPr>
              <a:t>The Lancet</a:t>
            </a:r>
            <a:r>
              <a:rPr lang="en-GH" sz="400" b="0" i="0" dirty="0">
                <a:effectLst/>
                <a:latin typeface="UICTFontTextStyleBody"/>
              </a:rPr>
              <a:t>.</a:t>
            </a:r>
            <a:endParaRPr lang="en-GH" sz="400" dirty="0">
              <a:effectLst/>
              <a:latin typeface=".AppleSystemUIFont"/>
            </a:endParaRPr>
          </a:p>
          <a:p>
            <a:r>
              <a:rPr lang="en-GH" sz="400" b="0" i="0" dirty="0">
                <a:effectLst/>
                <a:latin typeface="UICTFontTextStyleBody"/>
              </a:rPr>
              <a:t>Livingston, G. et al., (2020) ‘Dementia prevention, intervention, and care: 2020 report of the Lancet Commission’, </a:t>
            </a:r>
            <a:r>
              <a:rPr lang="en-GH" sz="400" b="0" i="1" dirty="0">
                <a:effectLst/>
                <a:latin typeface="UICTFontTextStyleItalicBody"/>
              </a:rPr>
              <a:t>The Lancet</a:t>
            </a:r>
            <a:r>
              <a:rPr lang="en-GH" sz="400" b="0" i="0" dirty="0">
                <a:effectLst/>
                <a:latin typeface="UICTFontTextStyleBody"/>
              </a:rPr>
              <a:t>, 396(10248), pp. 413–446.</a:t>
            </a:r>
            <a:endParaRPr lang="en-GH" sz="400" dirty="0">
              <a:effectLst/>
              <a:latin typeface=".AppleSystemUIFont"/>
            </a:endParaRPr>
          </a:p>
          <a:p>
            <a:r>
              <a:rPr lang="en-GH" sz="400" b="0" i="0" dirty="0">
                <a:effectLst/>
                <a:latin typeface="UICTFontTextStyleBody"/>
              </a:rPr>
              <a:t>National Institute for Health and Care Excellence (2018) </a:t>
            </a:r>
            <a:r>
              <a:rPr lang="en-GH" sz="400" b="0" i="1" dirty="0">
                <a:effectLst/>
                <a:latin typeface="UICTFontTextStyleItalicBody"/>
              </a:rPr>
              <a:t>Dementia: assessment, management and support for people living with dementia and their carers (NG97)</a:t>
            </a:r>
            <a:r>
              <a:rPr lang="en-GH" sz="400" b="0" i="0" dirty="0">
                <a:effectLst/>
                <a:latin typeface="UICTFontTextStyleBody"/>
              </a:rPr>
              <a:t>. London: NICE. Available at: </a:t>
            </a:r>
            <a:r>
              <a:rPr lang="en-GH" sz="400" b="0" i="0" u="sng" dirty="0">
                <a:effectLst/>
                <a:latin typeface="UICTFontTextStyleBody"/>
              </a:rPr>
              <a:t>https://www.nice.org.uk/guidance/ng97</a:t>
            </a:r>
            <a:r>
              <a:rPr lang="en-GH" sz="400" b="0" i="0" dirty="0">
                <a:effectLst/>
                <a:latin typeface="UICTFontTextStyleBody"/>
              </a:rPr>
              <a:t> (Accessed: 9 June 2026).</a:t>
            </a:r>
            <a:endParaRPr lang="en-GH" sz="400" dirty="0">
              <a:effectLst/>
              <a:latin typeface=".AppleSystemUIFont"/>
            </a:endParaRPr>
          </a:p>
          <a:p>
            <a:r>
              <a:rPr lang="en-GH" sz="400" b="0" i="0" dirty="0">
                <a:effectLst/>
                <a:latin typeface="UICTFontTextStyleBody"/>
              </a:rPr>
              <a:t>NHS England (2024) </a:t>
            </a:r>
            <a:r>
              <a:rPr lang="en-GH" sz="400" b="0" i="1" dirty="0">
                <a:effectLst/>
                <a:latin typeface="UICTFontTextStyleItalicBody"/>
              </a:rPr>
              <a:t>NHS England dementia care</a:t>
            </a:r>
            <a:r>
              <a:rPr lang="en-GH" sz="400" b="0" i="0" dirty="0">
                <a:effectLst/>
                <a:latin typeface="UICTFontTextStyleBody"/>
              </a:rPr>
              <a:t>. Available at: </a:t>
            </a:r>
            <a:r>
              <a:rPr lang="en-GH" sz="400" b="0" i="0" u="sng" dirty="0">
                <a:effectLst/>
                <a:latin typeface="UICTFontTextStyleBody"/>
              </a:rPr>
              <a:t>https://www.england.nhs.uk</a:t>
            </a:r>
            <a:r>
              <a:rPr lang="en-GH" sz="400" b="0" i="0" dirty="0">
                <a:effectLst/>
                <a:latin typeface="UICTFontTextStyleBody"/>
              </a:rPr>
              <a:t> (Accessed: 12 July 2026).</a:t>
            </a:r>
            <a:endParaRPr lang="en-GH" sz="400" dirty="0">
              <a:effectLst/>
              <a:latin typeface=".AppleSystemUIFont"/>
            </a:endParaRPr>
          </a:p>
          <a:p>
            <a:r>
              <a:rPr lang="en-GH" sz="400" b="0" i="0" dirty="0">
                <a:effectLst/>
                <a:latin typeface="UICTFontTextStyleBody"/>
              </a:rPr>
              <a:t>NHS England (2025) </a:t>
            </a:r>
            <a:r>
              <a:rPr lang="en-GH" sz="400" b="0" i="1" dirty="0">
                <a:effectLst/>
                <a:latin typeface="UICTFontTextStyleItalicBody"/>
              </a:rPr>
              <a:t>NHS Long Term Plan: Dementia care</a:t>
            </a:r>
            <a:r>
              <a:rPr lang="en-GH" sz="400" b="0" i="0" dirty="0">
                <a:effectLst/>
                <a:latin typeface="UICTFontTextStyleBody"/>
              </a:rPr>
              <a:t>. Available at: </a:t>
            </a:r>
            <a:r>
              <a:rPr lang="en-GH" sz="400" b="0" i="0" u="sng" dirty="0">
                <a:effectLst/>
                <a:latin typeface="UICTFontTextStyleBody"/>
              </a:rPr>
              <a:t>https://www.england.nhs.uk</a:t>
            </a:r>
            <a:r>
              <a:rPr lang="en-GH" sz="400" b="0" i="0" dirty="0">
                <a:effectLst/>
                <a:latin typeface="UICTFontTextStyleBody"/>
              </a:rPr>
              <a:t> (Accessed: 12 June 2026).</a:t>
            </a:r>
            <a:endParaRPr lang="en-GH" sz="400" dirty="0">
              <a:effectLst/>
              <a:latin typeface=".AppleSystemUIFont"/>
            </a:endParaRPr>
          </a:p>
          <a:p>
            <a:r>
              <a:rPr lang="en-GH" sz="400" b="0" i="0" dirty="0">
                <a:effectLst/>
                <a:latin typeface="UICTFontTextStyleBody"/>
              </a:rPr>
              <a:t>Nuffield Trust (2024) </a:t>
            </a:r>
            <a:r>
              <a:rPr lang="en-GH" sz="400" b="0" i="1" dirty="0">
                <a:effectLst/>
                <a:latin typeface="UICTFontTextStyleItalicBody"/>
              </a:rPr>
              <a:t>Dementia and social care</a:t>
            </a:r>
            <a:r>
              <a:rPr lang="en-GH" sz="400" b="0" i="0" dirty="0">
                <a:effectLst/>
                <a:latin typeface="UICTFontTextStyleBody"/>
              </a:rPr>
              <a:t>. Available at: </a:t>
            </a:r>
            <a:r>
              <a:rPr lang="en-GH" sz="400" b="0" i="0" u="sng" dirty="0">
                <a:effectLst/>
                <a:latin typeface="UICTFontTextStyleBody"/>
              </a:rPr>
              <a:t>https://www.nuffieldtrust.org.uk</a:t>
            </a:r>
            <a:r>
              <a:rPr lang="en-GH" sz="400" b="0" i="0" dirty="0">
                <a:effectLst/>
                <a:latin typeface="UICTFontTextStyleBody"/>
              </a:rPr>
              <a:t> (Accessed: 16 June 2026).</a:t>
            </a:r>
            <a:endParaRPr lang="en-GH" sz="400" dirty="0">
              <a:effectLst/>
              <a:latin typeface=".AppleSystemUIFont"/>
            </a:endParaRPr>
          </a:p>
          <a:p>
            <a:r>
              <a:rPr lang="en-GH" sz="400" b="0" i="0" dirty="0">
                <a:effectLst/>
                <a:latin typeface="UICTFontTextStyleBody"/>
              </a:rPr>
              <a:t>Office for Health Improvement and Disparities (2021) </a:t>
            </a:r>
            <a:r>
              <a:rPr lang="en-GH" sz="400" b="0" i="1" dirty="0">
                <a:effectLst/>
                <a:latin typeface="UICTFontTextStyleItalicBody"/>
              </a:rPr>
              <a:t>Guidance on healthy ageing and wellbeing</a:t>
            </a:r>
            <a:r>
              <a:rPr lang="en-GH" sz="400" b="0" i="0" dirty="0">
                <a:effectLst/>
                <a:latin typeface="UICTFontTextStyleBody"/>
              </a:rPr>
              <a:t>. Available at: </a:t>
            </a:r>
            <a:r>
              <a:rPr lang="en-GH" sz="400" b="0" i="0" u="sng" dirty="0">
                <a:effectLst/>
                <a:latin typeface="UICTFontTextStyleBody"/>
              </a:rPr>
              <a:t>https://www.gov.uk/government/organisations/office-for-health-improvement-and-disparities</a:t>
            </a:r>
            <a:r>
              <a:rPr lang="en-GH" sz="400" b="0" i="0" dirty="0">
                <a:effectLst/>
                <a:latin typeface="UICTFontTextStyleBody"/>
              </a:rPr>
              <a:t> (Accessed: 10 June 2026).</a:t>
            </a:r>
            <a:endParaRPr lang="en-GH" sz="400" dirty="0">
              <a:effectLst/>
              <a:latin typeface=".AppleSystemUIFont"/>
            </a:endParaRPr>
          </a:p>
          <a:p>
            <a:r>
              <a:rPr lang="en-GH" sz="400" b="0" i="0" dirty="0">
                <a:effectLst/>
                <a:latin typeface="UICTFontTextStyleBody"/>
              </a:rPr>
              <a:t>Office for Health Improvement and Disparities (2024) </a:t>
            </a:r>
            <a:r>
              <a:rPr lang="en-GH" sz="400" b="0" i="1" dirty="0">
                <a:effectLst/>
                <a:latin typeface="UICTFontTextStyleItalicBody"/>
              </a:rPr>
              <a:t>Prevalence of Dementia in Older Adults (Aged 65+) in the UK</a:t>
            </a:r>
            <a:r>
              <a:rPr lang="en-GH" sz="400" b="0" i="0" dirty="0">
                <a:effectLst/>
                <a:latin typeface="UICTFontTextStyleBody"/>
              </a:rPr>
              <a:t> (Infographic). Available at: </a:t>
            </a:r>
            <a:r>
              <a:rPr lang="en-GH" sz="400" b="0" i="0" u="sng" dirty="0">
                <a:effectLst/>
                <a:latin typeface="UICTFontTextStyleBody"/>
              </a:rPr>
              <a:t>https://fingertips.phe.org.uk/profile-group/mental-health/profile/dementia</a:t>
            </a:r>
            <a:r>
              <a:rPr lang="en-GH" sz="400" b="0" i="0" dirty="0">
                <a:effectLst/>
                <a:latin typeface="UICTFontTextStyleBody"/>
              </a:rPr>
              <a:t> (Accessed: 12 June 2026).</a:t>
            </a:r>
            <a:endParaRPr lang="en-GH" sz="400" dirty="0">
              <a:effectLst/>
              <a:latin typeface=".AppleSystemUIFont"/>
            </a:endParaRPr>
          </a:p>
          <a:p>
            <a:r>
              <a:rPr lang="en-GH" sz="400" b="0" i="0" dirty="0">
                <a:effectLst/>
                <a:latin typeface="UICTFontTextStyleBody"/>
              </a:rPr>
              <a:t>Summit Health Solutions (2026) (</a:t>
            </a:r>
            <a:r>
              <a:rPr lang="en-GH" sz="400" b="0" i="1" dirty="0">
                <a:effectLst/>
                <a:latin typeface="UICTFontTextStyleItalicBody"/>
              </a:rPr>
              <a:t>Image) illustrating dementia/social intervention</a:t>
            </a:r>
            <a:r>
              <a:rPr lang="en-GH" sz="400" b="0" i="0" dirty="0">
                <a:effectLst/>
                <a:latin typeface="UICTFontTextStyleBody"/>
              </a:rPr>
              <a:t>. Available at: (</a:t>
            </a:r>
            <a:r>
              <a:rPr lang="en-GH" sz="400" b="0" i="0" u="sng" dirty="0">
                <a:effectLst/>
                <a:latin typeface="UICTFontTextStyleBody"/>
              </a:rPr>
              <a:t>How Occupational Therapists Use Sensory Modulation to Calm Dementia – Summit Health</a:t>
            </a:r>
            <a:r>
              <a:rPr lang="en-GH" sz="400" b="0" i="0" dirty="0">
                <a:effectLst/>
                <a:latin typeface="UICTFontTextStyleBody"/>
              </a:rPr>
              <a:t>) (Accessed: 15 June 2026).</a:t>
            </a:r>
            <a:endParaRPr lang="en-GH" sz="400" dirty="0">
              <a:effectLst/>
              <a:latin typeface=".AppleSystemUIFont"/>
            </a:endParaRPr>
          </a:p>
          <a:p>
            <a:r>
              <a:rPr lang="en-GH" sz="400" b="0" i="0" dirty="0">
                <a:effectLst/>
                <a:latin typeface="UICTFontTextStyleBody"/>
              </a:rPr>
              <a:t>Prevalence of Dementia in Older Adults</a:t>
            </a:r>
            <a:r>
              <a:rPr lang="en-GH" sz="400" b="0" i="1" dirty="0">
                <a:effectLst/>
                <a:latin typeface="UICTFontTextStyleItalicBody"/>
              </a:rPr>
              <a:t> (Aged 65+) in the UK.</a:t>
            </a:r>
            <a:r>
              <a:rPr lang="en-GH" sz="400" b="0" i="0" dirty="0">
                <a:effectLst/>
                <a:latin typeface="UICTFontTextStyleBody"/>
              </a:rPr>
              <a:t> Source: Office for Health Improvement and Disparities (2024).</a:t>
            </a:r>
            <a:endParaRPr lang="en-GH" sz="400" dirty="0">
              <a:effectLst/>
              <a:latin typeface=".AppleSystemUIFont"/>
            </a:endParaRPr>
          </a:p>
          <a:p>
            <a:r>
              <a:rPr lang="en-GH" sz="400" b="0" i="0" dirty="0">
                <a:effectLst/>
                <a:latin typeface="UICTFontTextStyleBody"/>
              </a:rPr>
              <a:t>World Health Organization (2023) </a:t>
            </a:r>
            <a:r>
              <a:rPr lang="en-GH" sz="400" b="0" i="1" dirty="0">
                <a:effectLst/>
                <a:latin typeface="UICTFontTextStyleItalicBody"/>
              </a:rPr>
              <a:t>Dementia</a:t>
            </a:r>
            <a:r>
              <a:rPr lang="en-GH" sz="400" b="0" i="0" dirty="0">
                <a:effectLst/>
                <a:latin typeface="UICTFontTextStyleBody"/>
              </a:rPr>
              <a:t>. Available at: </a:t>
            </a:r>
            <a:r>
              <a:rPr lang="en-GH" sz="400" b="0" i="0" u="sng" dirty="0">
                <a:effectLst/>
                <a:latin typeface="UICTFontTextStyleBody"/>
              </a:rPr>
              <a:t>https://www.who.int/news-room/fact-sheets/detail/dementia</a:t>
            </a:r>
            <a:r>
              <a:rPr lang="en-GH" sz="400" b="0" i="0" dirty="0">
                <a:effectLst/>
                <a:latin typeface="UICTFontTextStyleBody"/>
              </a:rPr>
              <a:t> (Accessed: 21 June 2026).</a:t>
            </a:r>
            <a:endParaRPr lang="en-GH" sz="400" dirty="0">
              <a:effectLst/>
              <a:latin typeface=".AppleSystemUIFont"/>
            </a:endParaRPr>
          </a:p>
          <a:p>
            <a:endParaRPr lang="en-GH" sz="800" b="0" i="0" u="none" strike="noStrike" dirty="0">
              <a:solidFill>
                <a:srgbClr val="334155"/>
              </a:solidFill>
              <a:effectLst/>
              <a:latin typeface="DM Sans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23346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655</TotalTime>
  <Words>1248</Words>
  <Application>Microsoft Office PowerPoint</Application>
  <PresentationFormat>Widescreen</PresentationFormat>
  <Paragraphs>65</Paragraphs>
  <Slides>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The role of social intervention in improving quality of  life for older adults living with dementia in the United Kingdom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yawfofie@gmail.com</dc:creator>
  <cp:lastModifiedBy>yawfofie@gmail.com</cp:lastModifiedBy>
  <cp:revision>18</cp:revision>
  <dcterms:created xsi:type="dcterms:W3CDTF">2026-06-24T20:40:09Z</dcterms:created>
  <dcterms:modified xsi:type="dcterms:W3CDTF">2026-07-02T17:37:13Z</dcterms:modified>
</cp:coreProperties>
</file>