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6" r:id="rId5"/>
    <p:sldMasterId id="2147483658" r:id="rId6"/>
    <p:sldMasterId id="2147483747" r:id="rId7"/>
    <p:sldMasterId id="2147483662" r:id="rId8"/>
    <p:sldMasterId id="2147483736" r:id="rId9"/>
  </p:sldMasterIdLst>
  <p:notesMasterIdLst>
    <p:notesMasterId r:id="rId18"/>
  </p:notesMasterIdLst>
  <p:sldIdLst>
    <p:sldId id="257" r:id="rId10"/>
    <p:sldId id="258" r:id="rId11"/>
    <p:sldId id="259" r:id="rId12"/>
    <p:sldId id="260" r:id="rId13"/>
    <p:sldId id="264" r:id="rId14"/>
    <p:sldId id="261" r:id="rId15"/>
    <p:sldId id="262" r:id="rId16"/>
    <p:sldId id="263" r:id="rId17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D9F28CB-CBE9-2CAC-2597-D676662A255C}" name="Lilian Martin" initials="LM" userId="S::l.martin@uwtsd.ac.uk::865a25aa-5d86-405e-9b5c-e4f83f7b7fb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F"/>
    <a:srgbClr val="E1BC4C"/>
    <a:srgbClr val="003B5C"/>
    <a:srgbClr val="FFFFED"/>
    <a:srgbClr val="023B59"/>
    <a:srgbClr val="003E5B"/>
    <a:srgbClr val="DE94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21E6B9-7C24-48C4-814E-6D2560EBFB08}" v="677" dt="2024-12-05T13:17:36.1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82960" autoAdjust="0"/>
  </p:normalViewPr>
  <p:slideViewPr>
    <p:cSldViewPr snapToGrid="0">
      <p:cViewPr>
        <p:scale>
          <a:sx n="73" d="100"/>
          <a:sy n="73" d="100"/>
        </p:scale>
        <p:origin x="1044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microsoft.com/office/2015/10/relationships/revisionInfo" Target="revisionInfo.xml"/><Relationship Id="rId10" Type="http://schemas.openxmlformats.org/officeDocument/2006/relationships/slide" Target="slides/slide1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889938" cy="489374"/>
          </a:xfrm>
          <a:prstGeom prst="rect">
            <a:avLst/>
          </a:prstGeom>
        </p:spPr>
        <p:txBody>
          <a:bodyPr vert="horz" lIns="93823" tIns="46911" rIns="93823" bIns="4691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6" y="1"/>
            <a:ext cx="2889938" cy="489374"/>
          </a:xfrm>
          <a:prstGeom prst="rect">
            <a:avLst/>
          </a:prstGeom>
        </p:spPr>
        <p:txBody>
          <a:bodyPr vert="horz" lIns="93823" tIns="46911" rIns="93823" bIns="46911" rtlCol="0"/>
          <a:lstStyle>
            <a:lvl1pPr algn="r">
              <a:defRPr sz="1300"/>
            </a:lvl1pPr>
          </a:lstStyle>
          <a:p>
            <a:fld id="{E5F72602-11D0-4A68-99E4-49F27021502F}" type="datetimeFigureOut">
              <a:t>12/5/2024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823" tIns="46911" rIns="93823" bIns="4691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3823" tIns="46911" rIns="93823" bIns="4691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8"/>
            <a:ext cx="2889938" cy="489374"/>
          </a:xfrm>
          <a:prstGeom prst="rect">
            <a:avLst/>
          </a:prstGeom>
        </p:spPr>
        <p:txBody>
          <a:bodyPr vert="horz" lIns="93823" tIns="46911" rIns="93823" bIns="4691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6" y="9264228"/>
            <a:ext cx="2889938" cy="489374"/>
          </a:xfrm>
          <a:prstGeom prst="rect">
            <a:avLst/>
          </a:prstGeom>
        </p:spPr>
        <p:txBody>
          <a:bodyPr vert="horz" lIns="93823" tIns="46911" rIns="93823" bIns="46911" rtlCol="0" anchor="b"/>
          <a:lstStyle>
            <a:lvl1pPr algn="r">
              <a:defRPr sz="1300"/>
            </a:lvl1pPr>
          </a:lstStyle>
          <a:p>
            <a:fld id="{F224FA7D-0C8C-463C-9E3B-116964E282E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71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49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/>
              <a:t>TASK – Building a </a:t>
            </a:r>
            <a:r>
              <a:rPr lang="cy-GB" dirty="0" err="1"/>
              <a:t>summary</a:t>
            </a:r>
            <a:r>
              <a:rPr lang="cy-GB" dirty="0"/>
              <a:t> </a:t>
            </a:r>
            <a:r>
              <a:rPr lang="cy-GB" dirty="0" err="1"/>
              <a:t>mind</a:t>
            </a:r>
            <a:r>
              <a:rPr lang="cy-GB" dirty="0"/>
              <a:t> map. </a:t>
            </a:r>
            <a:r>
              <a:rPr lang="cy-GB" dirty="0" err="1"/>
              <a:t>Pt</a:t>
            </a:r>
            <a:r>
              <a:rPr lang="cy-GB" dirty="0"/>
              <a:t> 1. </a:t>
            </a:r>
            <a:r>
              <a:rPr lang="cy-GB" dirty="0" err="1"/>
              <a:t>What</a:t>
            </a:r>
            <a:r>
              <a:rPr lang="cy-GB" dirty="0"/>
              <a:t> </a:t>
            </a:r>
            <a:r>
              <a:rPr lang="cy-GB" dirty="0" err="1"/>
              <a:t>are</a:t>
            </a:r>
            <a:r>
              <a:rPr lang="cy-GB" dirty="0"/>
              <a:t> the </a:t>
            </a:r>
            <a:r>
              <a:rPr lang="cy-GB" dirty="0" err="1"/>
              <a:t>key</a:t>
            </a:r>
            <a:r>
              <a:rPr lang="cy-GB" dirty="0"/>
              <a:t> </a:t>
            </a:r>
            <a:r>
              <a:rPr lang="cy-GB" dirty="0" err="1"/>
              <a:t>topics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ideas</a:t>
            </a:r>
            <a:r>
              <a:rPr lang="cy-GB" dirty="0"/>
              <a:t> we </a:t>
            </a:r>
            <a:r>
              <a:rPr lang="cy-GB" dirty="0" err="1"/>
              <a:t>have</a:t>
            </a:r>
            <a:r>
              <a:rPr lang="cy-GB" dirty="0"/>
              <a:t> </a:t>
            </a:r>
            <a:r>
              <a:rPr lang="cy-GB" dirty="0" err="1"/>
              <a:t>explored</a:t>
            </a:r>
            <a:r>
              <a:rPr lang="cy-GB" dirty="0"/>
              <a:t> </a:t>
            </a:r>
            <a:r>
              <a:rPr lang="cy-GB" dirty="0" err="1"/>
              <a:t>in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module</a:t>
            </a:r>
            <a:r>
              <a:rPr lang="cy-GB" dirty="0"/>
              <a:t>. </a:t>
            </a:r>
          </a:p>
          <a:p>
            <a:r>
              <a:rPr lang="cy-GB" dirty="0" err="1"/>
              <a:t>Students</a:t>
            </a:r>
            <a:r>
              <a:rPr lang="cy-GB" dirty="0"/>
              <a:t> </a:t>
            </a:r>
            <a:r>
              <a:rPr lang="cy-GB" dirty="0" err="1"/>
              <a:t>should</a:t>
            </a:r>
            <a:r>
              <a:rPr lang="cy-GB" dirty="0"/>
              <a:t> </a:t>
            </a:r>
            <a:r>
              <a:rPr lang="cy-GB" dirty="0" err="1"/>
              <a:t>create</a:t>
            </a:r>
            <a:r>
              <a:rPr lang="cy-GB" dirty="0"/>
              <a:t> </a:t>
            </a:r>
            <a:r>
              <a:rPr lang="cy-GB" dirty="0" err="1"/>
              <a:t>their</a:t>
            </a:r>
            <a:r>
              <a:rPr lang="cy-GB" dirty="0"/>
              <a:t> </a:t>
            </a:r>
            <a:r>
              <a:rPr lang="cy-GB" dirty="0" err="1"/>
              <a:t>own</a:t>
            </a:r>
            <a:r>
              <a:rPr lang="cy-GB" dirty="0"/>
              <a:t> </a:t>
            </a:r>
            <a:r>
              <a:rPr lang="cy-GB" dirty="0" err="1"/>
              <a:t>copy</a:t>
            </a:r>
            <a:r>
              <a:rPr lang="cy-GB" dirty="0"/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640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 err="1"/>
              <a:t>Part</a:t>
            </a:r>
            <a:r>
              <a:rPr lang="cy-GB" dirty="0"/>
              <a:t> 2 – </a:t>
            </a:r>
            <a:r>
              <a:rPr lang="cy-GB" dirty="0" err="1"/>
              <a:t>Compare</a:t>
            </a:r>
            <a:r>
              <a:rPr lang="cy-GB" dirty="0"/>
              <a:t> </a:t>
            </a:r>
            <a:r>
              <a:rPr lang="cy-GB" dirty="0" err="1"/>
              <a:t>their</a:t>
            </a:r>
            <a:r>
              <a:rPr lang="cy-GB" dirty="0"/>
              <a:t> </a:t>
            </a:r>
            <a:r>
              <a:rPr lang="cy-GB" dirty="0" err="1"/>
              <a:t>list</a:t>
            </a:r>
            <a:r>
              <a:rPr lang="cy-GB" dirty="0"/>
              <a:t> </a:t>
            </a:r>
            <a:r>
              <a:rPr lang="cy-GB" dirty="0" err="1"/>
              <a:t>with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one</a:t>
            </a:r>
            <a:r>
              <a:rPr lang="cy-GB" dirty="0"/>
              <a:t>. </a:t>
            </a:r>
            <a:r>
              <a:rPr lang="cy-GB" dirty="0" err="1"/>
              <a:t>Add</a:t>
            </a:r>
            <a:r>
              <a:rPr lang="cy-GB" dirty="0"/>
              <a:t> </a:t>
            </a:r>
            <a:r>
              <a:rPr lang="cy-GB" dirty="0" err="1"/>
              <a:t>anything</a:t>
            </a:r>
            <a:r>
              <a:rPr lang="cy-GB" dirty="0"/>
              <a:t> </a:t>
            </a:r>
            <a:r>
              <a:rPr lang="cy-GB" dirty="0" err="1"/>
              <a:t>they</a:t>
            </a:r>
            <a:r>
              <a:rPr lang="cy-GB" dirty="0"/>
              <a:t> </a:t>
            </a:r>
            <a:r>
              <a:rPr lang="cy-GB" dirty="0" err="1"/>
              <a:t>missed</a:t>
            </a:r>
            <a:r>
              <a:rPr lang="cy-GB" dirty="0"/>
              <a:t>. </a:t>
            </a:r>
          </a:p>
          <a:p>
            <a:r>
              <a:rPr lang="cy-GB" dirty="0" err="1"/>
              <a:t>Then</a:t>
            </a:r>
            <a:r>
              <a:rPr lang="cy-GB" dirty="0"/>
              <a:t>, </a:t>
            </a:r>
            <a:r>
              <a:rPr lang="cy-GB" dirty="0" err="1"/>
              <a:t>using</a:t>
            </a:r>
            <a:r>
              <a:rPr lang="cy-GB" dirty="0"/>
              <a:t> </a:t>
            </a:r>
            <a:r>
              <a:rPr lang="cy-GB" dirty="0" err="1"/>
              <a:t>notes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PPTs</a:t>
            </a:r>
            <a:r>
              <a:rPr lang="cy-GB" dirty="0"/>
              <a:t>, try to </a:t>
            </a:r>
            <a:r>
              <a:rPr lang="cy-GB" dirty="0" err="1"/>
              <a:t>add</a:t>
            </a:r>
            <a:r>
              <a:rPr lang="cy-GB" dirty="0"/>
              <a:t> at </a:t>
            </a:r>
            <a:r>
              <a:rPr lang="cy-GB" dirty="0" err="1"/>
              <a:t>least</a:t>
            </a:r>
            <a:r>
              <a:rPr lang="cy-GB" dirty="0"/>
              <a:t> </a:t>
            </a:r>
            <a:r>
              <a:rPr lang="cy-GB" dirty="0" err="1"/>
              <a:t>three</a:t>
            </a:r>
            <a:r>
              <a:rPr lang="cy-GB" dirty="0"/>
              <a:t> </a:t>
            </a:r>
            <a:r>
              <a:rPr lang="cy-GB" dirty="0" err="1"/>
              <a:t>ideas</a:t>
            </a:r>
            <a:r>
              <a:rPr lang="cy-GB" dirty="0"/>
              <a:t> to </a:t>
            </a:r>
            <a:r>
              <a:rPr lang="cy-GB" dirty="0" err="1"/>
              <a:t>each</a:t>
            </a:r>
            <a:r>
              <a:rPr lang="cy-GB" dirty="0"/>
              <a:t> of the </a:t>
            </a:r>
            <a:r>
              <a:rPr lang="cy-GB" dirty="0" err="1"/>
              <a:t>section</a:t>
            </a:r>
            <a:r>
              <a:rPr lang="cy-GB" dirty="0"/>
              <a:t>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942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 err="1"/>
              <a:t>Using</a:t>
            </a:r>
            <a:r>
              <a:rPr lang="cy-GB" dirty="0"/>
              <a:t> big or </a:t>
            </a:r>
            <a:r>
              <a:rPr lang="cy-GB" dirty="0" err="1"/>
              <a:t>small</a:t>
            </a:r>
            <a:r>
              <a:rPr lang="cy-GB" dirty="0"/>
              <a:t> </a:t>
            </a:r>
            <a:r>
              <a:rPr lang="cy-GB" dirty="0" err="1"/>
              <a:t>heading</a:t>
            </a:r>
            <a:r>
              <a:rPr lang="cy-GB" dirty="0"/>
              <a:t> </a:t>
            </a:r>
            <a:r>
              <a:rPr lang="cy-GB" dirty="0" err="1"/>
              <a:t>from</a:t>
            </a:r>
            <a:r>
              <a:rPr lang="cy-GB" dirty="0"/>
              <a:t> </a:t>
            </a:r>
            <a:r>
              <a:rPr lang="cy-GB" dirty="0" err="1"/>
              <a:t>their</a:t>
            </a:r>
            <a:r>
              <a:rPr lang="cy-GB" dirty="0"/>
              <a:t> </a:t>
            </a:r>
            <a:r>
              <a:rPr lang="cy-GB" dirty="0" err="1"/>
              <a:t>mindmap</a:t>
            </a:r>
            <a:r>
              <a:rPr lang="cy-GB" dirty="0"/>
              <a:t>, </a:t>
            </a:r>
            <a:r>
              <a:rPr lang="cy-GB" dirty="0" err="1"/>
              <a:t>students</a:t>
            </a:r>
            <a:r>
              <a:rPr lang="cy-GB" dirty="0"/>
              <a:t> </a:t>
            </a:r>
            <a:r>
              <a:rPr lang="cy-GB" dirty="0" err="1"/>
              <a:t>should</a:t>
            </a:r>
            <a:r>
              <a:rPr lang="cy-GB" dirty="0"/>
              <a:t> </a:t>
            </a:r>
            <a:r>
              <a:rPr lang="cy-GB" dirty="0" err="1"/>
              <a:t>select</a:t>
            </a:r>
            <a:r>
              <a:rPr lang="cy-GB" dirty="0"/>
              <a:t> </a:t>
            </a:r>
            <a:r>
              <a:rPr lang="cy-GB" dirty="0" err="1"/>
              <a:t>two</a:t>
            </a:r>
            <a:r>
              <a:rPr lang="cy-GB" dirty="0"/>
              <a:t> </a:t>
            </a:r>
            <a:r>
              <a:rPr lang="cy-GB" dirty="0" err="1"/>
              <a:t>topics</a:t>
            </a:r>
            <a:r>
              <a:rPr lang="cy-GB" dirty="0"/>
              <a:t> </a:t>
            </a:r>
            <a:r>
              <a:rPr lang="cy-GB" dirty="0" err="1"/>
              <a:t>they</a:t>
            </a:r>
            <a:r>
              <a:rPr lang="cy-GB" dirty="0"/>
              <a:t> </a:t>
            </a:r>
            <a:r>
              <a:rPr lang="cy-GB" dirty="0" err="1"/>
              <a:t>could</a:t>
            </a:r>
            <a:r>
              <a:rPr lang="cy-GB" dirty="0"/>
              <a:t> </a:t>
            </a:r>
            <a:r>
              <a:rPr lang="cy-GB" dirty="0" err="1"/>
              <a:t>include</a:t>
            </a:r>
            <a:r>
              <a:rPr lang="cy-GB" dirty="0"/>
              <a:t> </a:t>
            </a:r>
            <a:r>
              <a:rPr lang="cy-GB" dirty="0" err="1"/>
              <a:t>in</a:t>
            </a:r>
            <a:r>
              <a:rPr lang="cy-GB" dirty="0"/>
              <a:t> </a:t>
            </a:r>
            <a:r>
              <a:rPr lang="cy-GB" dirty="0" err="1"/>
              <a:t>their</a:t>
            </a:r>
            <a:r>
              <a:rPr lang="cy-GB" dirty="0"/>
              <a:t> </a:t>
            </a:r>
            <a:r>
              <a:rPr lang="cy-GB" dirty="0" err="1"/>
              <a:t>assignment</a:t>
            </a:r>
            <a:r>
              <a:rPr lang="cy-GB" dirty="0"/>
              <a:t>. </a:t>
            </a:r>
          </a:p>
          <a:p>
            <a:r>
              <a:rPr lang="cy-GB" dirty="0" err="1"/>
              <a:t>They</a:t>
            </a:r>
            <a:r>
              <a:rPr lang="cy-GB" dirty="0"/>
              <a:t> </a:t>
            </a:r>
            <a:r>
              <a:rPr lang="cy-GB" dirty="0" err="1"/>
              <a:t>should</a:t>
            </a:r>
            <a:r>
              <a:rPr lang="cy-GB" dirty="0"/>
              <a:t> </a:t>
            </a:r>
            <a:r>
              <a:rPr lang="cy-GB" dirty="0" err="1"/>
              <a:t>identify</a:t>
            </a:r>
            <a:r>
              <a:rPr lang="cy-GB" dirty="0"/>
              <a:t> at </a:t>
            </a:r>
            <a:r>
              <a:rPr lang="cy-GB" dirty="0" err="1"/>
              <a:t>least</a:t>
            </a:r>
            <a:r>
              <a:rPr lang="cy-GB" dirty="0"/>
              <a:t> </a:t>
            </a:r>
            <a:r>
              <a:rPr lang="cy-GB" dirty="0" err="1"/>
              <a:t>one</a:t>
            </a:r>
            <a:r>
              <a:rPr lang="cy-GB" dirty="0"/>
              <a:t> Resource we </a:t>
            </a:r>
            <a:r>
              <a:rPr lang="cy-GB" dirty="0" err="1"/>
              <a:t>have</a:t>
            </a:r>
            <a:r>
              <a:rPr lang="cy-GB" dirty="0"/>
              <a:t> </a:t>
            </a:r>
            <a:r>
              <a:rPr lang="cy-GB" dirty="0" err="1"/>
              <a:t>given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one</a:t>
            </a:r>
            <a:r>
              <a:rPr lang="cy-GB" dirty="0"/>
              <a:t> </a:t>
            </a:r>
            <a:r>
              <a:rPr lang="cy-GB" dirty="0" err="1"/>
              <a:t>further</a:t>
            </a:r>
            <a:r>
              <a:rPr lang="cy-GB" dirty="0"/>
              <a:t> </a:t>
            </a:r>
            <a:r>
              <a:rPr lang="cy-GB" dirty="0" err="1"/>
              <a:t>that</a:t>
            </a:r>
            <a:r>
              <a:rPr lang="cy-GB" dirty="0"/>
              <a:t> </a:t>
            </a:r>
            <a:r>
              <a:rPr lang="cy-GB" dirty="0" err="1"/>
              <a:t>they</a:t>
            </a:r>
            <a:r>
              <a:rPr lang="cy-GB" dirty="0"/>
              <a:t> </a:t>
            </a:r>
            <a:r>
              <a:rPr lang="cy-GB" dirty="0" err="1"/>
              <a:t>have</a:t>
            </a:r>
            <a:r>
              <a:rPr lang="cy-GB" dirty="0"/>
              <a:t> </a:t>
            </a:r>
            <a:r>
              <a:rPr lang="cy-GB" dirty="0" err="1"/>
              <a:t>fuond</a:t>
            </a:r>
            <a:r>
              <a:rPr lang="cy-GB" dirty="0"/>
              <a:t> </a:t>
            </a:r>
            <a:r>
              <a:rPr lang="cy-GB" dirty="0" err="1"/>
              <a:t>themselves</a:t>
            </a:r>
            <a:r>
              <a:rPr lang="cy-GB" dirty="0"/>
              <a:t>. </a:t>
            </a:r>
          </a:p>
          <a:p>
            <a:endParaRPr lang="cy-GB" dirty="0"/>
          </a:p>
          <a:p>
            <a:r>
              <a:rPr lang="cy-GB" dirty="0"/>
              <a:t>You </a:t>
            </a:r>
            <a:r>
              <a:rPr lang="cy-GB" dirty="0" err="1"/>
              <a:t>could</a:t>
            </a:r>
            <a:r>
              <a:rPr lang="cy-GB" dirty="0"/>
              <a:t> </a:t>
            </a:r>
            <a:r>
              <a:rPr lang="cy-GB" dirty="0" err="1"/>
              <a:t>get</a:t>
            </a:r>
            <a:r>
              <a:rPr lang="cy-GB" dirty="0"/>
              <a:t> </a:t>
            </a:r>
            <a:r>
              <a:rPr lang="cy-GB" dirty="0" err="1"/>
              <a:t>them</a:t>
            </a:r>
            <a:r>
              <a:rPr lang="cy-GB" dirty="0"/>
              <a:t> to </a:t>
            </a:r>
            <a:r>
              <a:rPr lang="cy-GB" dirty="0" err="1"/>
              <a:t>share</a:t>
            </a:r>
            <a:r>
              <a:rPr lang="cy-GB" dirty="0"/>
              <a:t> </a:t>
            </a:r>
            <a:r>
              <a:rPr lang="cy-GB" dirty="0" err="1"/>
              <a:t>these</a:t>
            </a:r>
            <a:r>
              <a:rPr lang="cy-GB" dirty="0"/>
              <a:t> </a:t>
            </a:r>
            <a:r>
              <a:rPr lang="cy-GB" dirty="0" err="1"/>
              <a:t>in</a:t>
            </a:r>
            <a:r>
              <a:rPr lang="cy-GB" dirty="0"/>
              <a:t> </a:t>
            </a:r>
            <a:r>
              <a:rPr lang="cy-GB" dirty="0" err="1"/>
              <a:t>groups</a:t>
            </a:r>
            <a:r>
              <a:rPr lang="cy-GB" dirty="0"/>
              <a:t>,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critique</a:t>
            </a:r>
            <a:r>
              <a:rPr lang="cy-GB" dirty="0"/>
              <a:t> </a:t>
            </a:r>
            <a:r>
              <a:rPr lang="cy-GB" dirty="0" err="1"/>
              <a:t>them</a:t>
            </a:r>
            <a:r>
              <a:rPr lang="cy-GB" dirty="0"/>
              <a:t> </a:t>
            </a:r>
            <a:r>
              <a:rPr lang="cy-GB" dirty="0" err="1"/>
              <a:t>for</a:t>
            </a:r>
            <a:r>
              <a:rPr lang="cy-GB" dirty="0"/>
              <a:t> </a:t>
            </a:r>
            <a:r>
              <a:rPr lang="cy-GB" dirty="0" err="1"/>
              <a:t>how</a:t>
            </a:r>
            <a:r>
              <a:rPr lang="cy-GB" dirty="0"/>
              <a:t> ‘</a:t>
            </a:r>
            <a:r>
              <a:rPr lang="cy-GB" dirty="0" err="1"/>
              <a:t>academic</a:t>
            </a:r>
            <a:r>
              <a:rPr lang="cy-GB" dirty="0"/>
              <a:t>’ </a:t>
            </a:r>
            <a:r>
              <a:rPr lang="cy-GB" dirty="0" err="1"/>
              <a:t>they</a:t>
            </a:r>
            <a:r>
              <a:rPr lang="cy-GB" dirty="0"/>
              <a:t> </a:t>
            </a:r>
            <a:r>
              <a:rPr lang="cy-GB" dirty="0" err="1"/>
              <a:t>are</a:t>
            </a:r>
            <a:r>
              <a:rPr lang="cy-GB" dirty="0"/>
              <a:t>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523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video</a:t>
            </a:r>
            <a:r>
              <a:rPr lang="cy-GB" dirty="0"/>
              <a:t> is 16 </a:t>
            </a:r>
            <a:r>
              <a:rPr lang="cy-GB" dirty="0" err="1"/>
              <a:t>minutes</a:t>
            </a:r>
            <a:r>
              <a:rPr lang="cy-GB" dirty="0"/>
              <a:t> long. </a:t>
            </a:r>
            <a:r>
              <a:rPr lang="cy-GB" dirty="0" err="1"/>
              <a:t>She</a:t>
            </a:r>
            <a:r>
              <a:rPr lang="cy-GB" dirty="0"/>
              <a:t> </a:t>
            </a:r>
            <a:r>
              <a:rPr lang="cy-GB" dirty="0" err="1"/>
              <a:t>speaks</a:t>
            </a:r>
            <a:r>
              <a:rPr lang="cy-GB" dirty="0"/>
              <a:t> </a:t>
            </a:r>
            <a:r>
              <a:rPr lang="cy-GB" dirty="0" err="1"/>
              <a:t>in</a:t>
            </a:r>
            <a:r>
              <a:rPr lang="cy-GB" dirty="0"/>
              <a:t> </a:t>
            </a:r>
            <a:r>
              <a:rPr lang="cy-GB" dirty="0" err="1"/>
              <a:t>English</a:t>
            </a:r>
            <a:r>
              <a:rPr lang="cy-GB" dirty="0"/>
              <a:t>, </a:t>
            </a:r>
            <a:r>
              <a:rPr lang="cy-GB" dirty="0" err="1"/>
              <a:t>but</a:t>
            </a:r>
            <a:r>
              <a:rPr lang="cy-GB" dirty="0"/>
              <a:t> the </a:t>
            </a:r>
            <a:r>
              <a:rPr lang="cy-GB" dirty="0" err="1"/>
              <a:t>links</a:t>
            </a:r>
            <a:r>
              <a:rPr lang="cy-GB" dirty="0"/>
              <a:t> </a:t>
            </a:r>
            <a:r>
              <a:rPr lang="cy-GB" dirty="0" err="1"/>
              <a:t>take</a:t>
            </a:r>
            <a:r>
              <a:rPr lang="cy-GB" dirty="0"/>
              <a:t> </a:t>
            </a:r>
            <a:r>
              <a:rPr lang="cy-GB" dirty="0" err="1"/>
              <a:t>you</a:t>
            </a:r>
            <a:r>
              <a:rPr lang="cy-GB" dirty="0"/>
              <a:t> to the </a:t>
            </a:r>
            <a:r>
              <a:rPr lang="cy-GB" dirty="0" err="1"/>
              <a:t>relevant</a:t>
            </a:r>
            <a:r>
              <a:rPr lang="cy-GB" dirty="0"/>
              <a:t> </a:t>
            </a:r>
            <a:r>
              <a:rPr lang="cy-GB" dirty="0" err="1"/>
              <a:t>langauage</a:t>
            </a:r>
            <a:r>
              <a:rPr lang="cy-GB" dirty="0"/>
              <a:t> </a:t>
            </a:r>
            <a:r>
              <a:rPr lang="cy-GB" dirty="0" err="1"/>
              <a:t>page</a:t>
            </a:r>
            <a:r>
              <a:rPr lang="cy-GB" dirty="0"/>
              <a:t> </a:t>
            </a:r>
            <a:r>
              <a:rPr lang="cy-GB" dirty="0" err="1"/>
              <a:t>on</a:t>
            </a:r>
            <a:r>
              <a:rPr lang="cy-GB" dirty="0"/>
              <a:t> the Senedd </a:t>
            </a:r>
            <a:r>
              <a:rPr lang="cy-GB" dirty="0" err="1"/>
              <a:t>website</a:t>
            </a:r>
            <a:r>
              <a:rPr lang="cy-GB" dirty="0"/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271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dirty="0" err="1"/>
              <a:t>Remind</a:t>
            </a:r>
            <a:r>
              <a:rPr lang="cy-GB" dirty="0"/>
              <a:t> </a:t>
            </a:r>
            <a:r>
              <a:rPr lang="cy-GB" dirty="0" err="1"/>
              <a:t>them</a:t>
            </a:r>
            <a:r>
              <a:rPr lang="cy-GB" dirty="0"/>
              <a:t> </a:t>
            </a:r>
            <a:r>
              <a:rPr lang="cy-GB" dirty="0" err="1"/>
              <a:t>about</a:t>
            </a:r>
            <a:r>
              <a:rPr lang="cy-GB" dirty="0"/>
              <a:t> </a:t>
            </a:r>
            <a:r>
              <a:rPr lang="cy-GB" dirty="0" err="1"/>
              <a:t>Bronfrenbreener</a:t>
            </a:r>
            <a:r>
              <a:rPr lang="cy-GB" dirty="0"/>
              <a:t>. </a:t>
            </a:r>
            <a:endParaRPr lang="en-GB" dirty="0"/>
          </a:p>
          <a:p>
            <a:endParaRPr lang="en-GB" dirty="0"/>
          </a:p>
          <a:p>
            <a:r>
              <a:rPr lang="en-GB" dirty="0"/>
              <a:t>In what ways is it relevant to this module?</a:t>
            </a:r>
          </a:p>
          <a:p>
            <a:r>
              <a:rPr lang="en-GB" dirty="0"/>
              <a:t>Look for people who have used this theory to talk about the importance of the engagement of the whole community. </a:t>
            </a: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377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dirty="0" err="1"/>
              <a:t>Look</a:t>
            </a:r>
            <a:r>
              <a:rPr lang="cy-GB" dirty="0"/>
              <a:t> at </a:t>
            </a:r>
            <a:r>
              <a:rPr lang="cy-GB" dirty="0" err="1"/>
              <a:t>Annex</a:t>
            </a:r>
            <a:r>
              <a:rPr lang="cy-GB" dirty="0"/>
              <a:t> 2 </a:t>
            </a:r>
            <a:r>
              <a:rPr lang="cy-GB" dirty="0" err="1"/>
              <a:t>and</a:t>
            </a:r>
            <a:r>
              <a:rPr lang="cy-GB" dirty="0"/>
              <a:t> the </a:t>
            </a:r>
            <a:r>
              <a:rPr lang="cy-GB" dirty="0" err="1"/>
              <a:t>image</a:t>
            </a:r>
            <a:r>
              <a:rPr lang="cy-GB" dirty="0"/>
              <a:t> </a:t>
            </a:r>
            <a:r>
              <a:rPr lang="cy-GB" dirty="0" err="1"/>
              <a:t>that</a:t>
            </a:r>
            <a:r>
              <a:rPr lang="cy-GB" dirty="0"/>
              <a:t> </a:t>
            </a:r>
            <a:r>
              <a:rPr lang="cy-GB" dirty="0" err="1"/>
              <a:t>sums</a:t>
            </a:r>
            <a:r>
              <a:rPr lang="cy-GB" dirty="0"/>
              <a:t> </a:t>
            </a:r>
            <a:r>
              <a:rPr lang="cy-GB" dirty="0" err="1"/>
              <a:t>up</a:t>
            </a:r>
            <a:r>
              <a:rPr lang="cy-GB" dirty="0"/>
              <a:t> the </a:t>
            </a:r>
            <a:r>
              <a:rPr lang="cy-GB" dirty="0" err="1"/>
              <a:t>approach</a:t>
            </a:r>
            <a:r>
              <a:rPr lang="cy-GB" dirty="0"/>
              <a:t>. </a:t>
            </a:r>
            <a:r>
              <a:rPr lang="cy-GB" dirty="0" err="1"/>
              <a:t>What</a:t>
            </a:r>
            <a:r>
              <a:rPr lang="cy-GB" dirty="0"/>
              <a:t> </a:t>
            </a:r>
            <a:r>
              <a:rPr lang="cy-GB" dirty="0" err="1"/>
              <a:t>links</a:t>
            </a:r>
            <a:r>
              <a:rPr lang="cy-GB" dirty="0"/>
              <a:t> the </a:t>
            </a:r>
            <a:r>
              <a:rPr lang="cy-GB" dirty="0" err="1"/>
              <a:t>topics</a:t>
            </a:r>
            <a:r>
              <a:rPr lang="cy-GB" dirty="0"/>
              <a:t> </a:t>
            </a:r>
            <a:r>
              <a:rPr lang="cy-GB" dirty="0" err="1"/>
              <a:t>on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module</a:t>
            </a:r>
            <a:r>
              <a:rPr lang="cy-GB" dirty="0"/>
              <a:t> </a:t>
            </a:r>
            <a:r>
              <a:rPr lang="cy-GB" dirty="0" err="1"/>
              <a:t>with</a:t>
            </a:r>
            <a:r>
              <a:rPr lang="cy-GB" dirty="0"/>
              <a:t> the </a:t>
            </a:r>
            <a:r>
              <a:rPr lang="cy-GB" dirty="0" err="1"/>
              <a:t>elements</a:t>
            </a:r>
            <a:r>
              <a:rPr lang="cy-GB" dirty="0"/>
              <a:t> </a:t>
            </a:r>
            <a:r>
              <a:rPr lang="cy-GB" dirty="0" err="1"/>
              <a:t>on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diagram? </a:t>
            </a:r>
            <a:r>
              <a:rPr lang="cy-GB" dirty="0" err="1"/>
              <a:t>Why</a:t>
            </a:r>
            <a:r>
              <a:rPr lang="cy-GB" dirty="0"/>
              <a:t> do </a:t>
            </a:r>
            <a:r>
              <a:rPr lang="cy-GB" dirty="0" err="1"/>
              <a:t>you</a:t>
            </a:r>
            <a:r>
              <a:rPr lang="cy-GB" dirty="0"/>
              <a:t> </a:t>
            </a:r>
            <a:r>
              <a:rPr lang="cy-GB" dirty="0" err="1"/>
              <a:t>think</a:t>
            </a:r>
            <a:r>
              <a:rPr lang="cy-GB" dirty="0"/>
              <a:t> </a:t>
            </a:r>
            <a:r>
              <a:rPr lang="cy-GB" dirty="0" err="1"/>
              <a:t>they’ve</a:t>
            </a:r>
            <a:r>
              <a:rPr lang="cy-GB" dirty="0"/>
              <a:t> drawn the diagram </a:t>
            </a:r>
            <a:r>
              <a:rPr lang="cy-GB" dirty="0" err="1"/>
              <a:t>in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way</a:t>
            </a:r>
            <a:r>
              <a:rPr lang="cy-GB" dirty="0"/>
              <a:t>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r>
              <a:rPr lang="cy-GB" dirty="0" err="1"/>
              <a:t>Look</a:t>
            </a:r>
            <a:r>
              <a:rPr lang="cy-GB" dirty="0"/>
              <a:t> at the main </a:t>
            </a:r>
            <a:r>
              <a:rPr lang="cy-GB" dirty="0" err="1"/>
              <a:t>document</a:t>
            </a:r>
            <a:r>
              <a:rPr lang="cy-GB" dirty="0"/>
              <a:t>. </a:t>
            </a:r>
            <a:r>
              <a:rPr lang="cy-GB" dirty="0" err="1"/>
              <a:t>What</a:t>
            </a:r>
            <a:r>
              <a:rPr lang="cy-GB" dirty="0"/>
              <a:t> </a:t>
            </a:r>
            <a:r>
              <a:rPr lang="cy-GB" dirty="0" err="1"/>
              <a:t>reasons</a:t>
            </a:r>
            <a:r>
              <a:rPr lang="cy-GB" dirty="0"/>
              <a:t> do WG </a:t>
            </a:r>
            <a:r>
              <a:rPr lang="cy-GB" dirty="0" err="1"/>
              <a:t>give</a:t>
            </a:r>
            <a:r>
              <a:rPr lang="cy-GB" dirty="0"/>
              <a:t> </a:t>
            </a:r>
            <a:r>
              <a:rPr lang="cy-GB" dirty="0" err="1"/>
              <a:t>for</a:t>
            </a:r>
            <a:r>
              <a:rPr lang="cy-GB" dirty="0"/>
              <a:t> </a:t>
            </a:r>
            <a:r>
              <a:rPr lang="cy-GB" dirty="0" err="1"/>
              <a:t>this</a:t>
            </a:r>
            <a:r>
              <a:rPr lang="cy-GB" dirty="0"/>
              <a:t> </a:t>
            </a:r>
            <a:r>
              <a:rPr lang="cy-GB" dirty="0" err="1"/>
              <a:t>being</a:t>
            </a:r>
            <a:r>
              <a:rPr lang="cy-GB" dirty="0"/>
              <a:t> a </a:t>
            </a:r>
            <a:r>
              <a:rPr lang="cy-GB" dirty="0" err="1"/>
              <a:t>focus</a:t>
            </a:r>
            <a:r>
              <a:rPr lang="cy-GB" dirty="0"/>
              <a:t>? </a:t>
            </a:r>
            <a:r>
              <a:rPr lang="cy-GB" dirty="0" err="1"/>
              <a:t>What</a:t>
            </a:r>
            <a:r>
              <a:rPr lang="cy-GB" dirty="0"/>
              <a:t> </a:t>
            </a:r>
            <a:r>
              <a:rPr lang="cy-GB" dirty="0" err="1"/>
              <a:t>evidence</a:t>
            </a:r>
            <a:r>
              <a:rPr lang="cy-GB" dirty="0"/>
              <a:t> do </a:t>
            </a:r>
            <a:r>
              <a:rPr lang="cy-GB" dirty="0" err="1"/>
              <a:t>they</a:t>
            </a:r>
            <a:r>
              <a:rPr lang="cy-GB" dirty="0"/>
              <a:t> </a:t>
            </a:r>
            <a:r>
              <a:rPr lang="cy-GB" dirty="0" err="1"/>
              <a:t>give</a:t>
            </a:r>
            <a:r>
              <a:rPr lang="cy-GB" dirty="0"/>
              <a:t> to </a:t>
            </a:r>
            <a:r>
              <a:rPr lang="cy-GB" dirty="0" err="1"/>
              <a:t>support</a:t>
            </a:r>
            <a:r>
              <a:rPr lang="cy-GB" dirty="0"/>
              <a:t> </a:t>
            </a:r>
            <a:r>
              <a:rPr lang="cy-GB" dirty="0" err="1"/>
              <a:t>these</a:t>
            </a:r>
            <a:r>
              <a:rPr lang="cy-GB" dirty="0"/>
              <a:t> </a:t>
            </a:r>
            <a:r>
              <a:rPr lang="cy-GB" dirty="0" err="1"/>
              <a:t>ideas</a:t>
            </a:r>
            <a:r>
              <a:rPr lang="cy-GB" dirty="0"/>
              <a:t>?</a:t>
            </a: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24FA7D-0C8C-463C-9E3B-116964E282E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03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" name="Picture 2" descr="A logo for a company&#10;&#10;Description automatically generated">
            <a:extLst>
              <a:ext uri="{FF2B5EF4-FFF2-40B4-BE49-F238E27FC236}">
                <a16:creationId xmlns:a16="http://schemas.microsoft.com/office/drawing/2014/main" id="{5098B199-B181-015E-E21D-80E24E84CA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 descr="A logo for a company&#10;&#10;Description automatically generated">
            <a:extLst>
              <a:ext uri="{FF2B5EF4-FFF2-40B4-BE49-F238E27FC236}">
                <a16:creationId xmlns:a16="http://schemas.microsoft.com/office/drawing/2014/main" id="{81BBDA77-6C71-AC71-5C19-59FAAF4100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715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A logo for a company&#10;&#10;Description automatically generated">
            <a:extLst>
              <a:ext uri="{FF2B5EF4-FFF2-40B4-BE49-F238E27FC236}">
                <a16:creationId xmlns:a16="http://schemas.microsoft.com/office/drawing/2014/main" id="{4FE1F28B-D2BA-3FFA-C810-83DC4D8D24F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930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4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11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6776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1523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3631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5913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70437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9929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052" y="1641033"/>
            <a:ext cx="5444876" cy="3907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5AB4236-12A3-95BC-48EB-965A5E68E40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52870" y="1641032"/>
            <a:ext cx="5444876" cy="3907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927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052" y="1641033"/>
            <a:ext cx="5444876" cy="3907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5AB4236-12A3-95BC-48EB-965A5E68E40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52870" y="1641032"/>
            <a:ext cx="5444876" cy="3907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7870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7390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7F27-6A69-481D-8888-4E82C11EAE9F}" type="datetimeFigureOut">
              <a:rPr lang="en-GB" smtClean="0"/>
              <a:t>05/12/2024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CB415-E930-4966-A47B-6B5C788DBC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332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2207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052" y="1641033"/>
            <a:ext cx="5444876" cy="3907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5AB4236-12A3-95BC-48EB-965A5E68E40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52870" y="1641032"/>
            <a:ext cx="5444876" cy="3907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739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052" y="1641033"/>
            <a:ext cx="5444876" cy="3907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5AB4236-12A3-95BC-48EB-965A5E68E40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52870" y="1641032"/>
            <a:ext cx="5444876" cy="3907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53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311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383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6F96A5-5C09-DAAF-EEDA-1617BAE837FF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 descr="A logo for a company&#10;&#10;Description automatically generated">
            <a:extLst>
              <a:ext uri="{FF2B5EF4-FFF2-40B4-BE49-F238E27FC236}">
                <a16:creationId xmlns:a16="http://schemas.microsoft.com/office/drawing/2014/main" id="{F5C575FC-4009-22A7-0AC2-C8E69D951A4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95751" y="1128100"/>
            <a:ext cx="1593053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755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02F7B1-BC09-69F9-23EF-79194C8C4C5D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5" name="Picture 4" descr="A logo for a company&#10;&#10;Description automatically generated">
            <a:extLst>
              <a:ext uri="{FF2B5EF4-FFF2-40B4-BE49-F238E27FC236}">
                <a16:creationId xmlns:a16="http://schemas.microsoft.com/office/drawing/2014/main" id="{13F0CB2A-E363-48D8-EE13-7D10E6651BD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95751" y="1128100"/>
            <a:ext cx="1593053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3821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8366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736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DEC84BAF-399B-3EB4-7D16-7AD6FB4F55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logo for a company&#10;&#10;Description automatically generated">
            <a:extLst>
              <a:ext uri="{FF2B5EF4-FFF2-40B4-BE49-F238E27FC236}">
                <a16:creationId xmlns:a16="http://schemas.microsoft.com/office/drawing/2014/main" id="{71C8DB96-BD92-77EC-CDB3-B28289A988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6731" y="1122490"/>
            <a:ext cx="1593053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708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D4F2A6B-7701-15B3-8D63-AE3B913681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2" name="Picture 1" descr="A logo for a company&#10;&#10;Description automatically generated">
            <a:extLst>
              <a:ext uri="{FF2B5EF4-FFF2-40B4-BE49-F238E27FC236}">
                <a16:creationId xmlns:a16="http://schemas.microsoft.com/office/drawing/2014/main" id="{EF397F0B-762C-4245-D1E8-F79AF5F08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6731" y="1122490"/>
            <a:ext cx="1593053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956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10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9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22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.jpeg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9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5" r:id="rId2"/>
    <p:sldLayoutId id="2147483726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 descr="A logo for a company&#10;&#10;Description automatically generated">
            <a:extLst>
              <a:ext uri="{FF2B5EF4-FFF2-40B4-BE49-F238E27FC236}">
                <a16:creationId xmlns:a16="http://schemas.microsoft.com/office/drawing/2014/main" id="{077B94D9-165E-AFDC-EBCB-473641DDEB6A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731" r:id="rId3"/>
    <p:sldLayoutId id="2147483727" r:id="rId4"/>
    <p:sldLayoutId id="2147483728" r:id="rId5"/>
    <p:sldLayoutId id="2147483729" r:id="rId6"/>
    <p:sldLayoutId id="2147483732" r:id="rId7"/>
    <p:sldLayoutId id="2147483753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E322069-DFC0-1B27-F636-197BB68CAD2C}"/>
              </a:ext>
            </a:extLst>
          </p:cNvPr>
          <p:cNvSpPr/>
          <p:nvPr userDrawn="1"/>
        </p:nvSpPr>
        <p:spPr>
          <a:xfrm>
            <a:off x="1" y="-21581"/>
            <a:ext cx="12192000" cy="1331495"/>
          </a:xfrm>
          <a:prstGeom prst="rect">
            <a:avLst/>
          </a:prstGeom>
          <a:gradFill flip="none" rotWithShape="1">
            <a:gsLst>
              <a:gs pos="100000">
                <a:srgbClr val="023B59"/>
              </a:gs>
              <a:gs pos="0">
                <a:srgbClr val="004F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588168"/>
            <a:ext cx="11481847" cy="3813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9B2E9204-513F-1412-7D39-1C9874F2E670}"/>
              </a:ext>
            </a:extLst>
          </p:cNvPr>
          <p:cNvSpPr txBox="1">
            <a:spLocks/>
          </p:cNvSpPr>
          <p:nvPr userDrawn="1"/>
        </p:nvSpPr>
        <p:spPr>
          <a:xfrm>
            <a:off x="5063433" y="2027207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br>
              <a:rPr lang="en-GB"/>
            </a:br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11" name="Picture 10" descr="A logo for a company&#10;&#10;Description automatically generated">
            <a:extLst>
              <a:ext uri="{FF2B5EF4-FFF2-40B4-BE49-F238E27FC236}">
                <a16:creationId xmlns:a16="http://schemas.microsoft.com/office/drawing/2014/main" id="{E8DC1A2B-756C-B876-2CE4-856F08EA177D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2145871" y="5898801"/>
            <a:ext cx="1142760" cy="7400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43" r:id="rId2"/>
    <p:sldLayoutId id="2147483746" r:id="rId3"/>
    <p:sldLayoutId id="2147483745" r:id="rId4"/>
    <p:sldLayoutId id="2147483684" r:id="rId5"/>
    <p:sldLayoutId id="21474837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588168"/>
            <a:ext cx="11481847" cy="38133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9B2E9204-513F-1412-7D39-1C9874F2E670}"/>
              </a:ext>
            </a:extLst>
          </p:cNvPr>
          <p:cNvSpPr txBox="1">
            <a:spLocks/>
          </p:cNvSpPr>
          <p:nvPr userDrawn="1"/>
        </p:nvSpPr>
        <p:spPr>
          <a:xfrm>
            <a:off x="5063433" y="2027207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br>
              <a:rPr lang="en-GB"/>
            </a:br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11" name="Picture 10" descr="A logo for a company&#10;&#10;Description automatically generated">
            <a:extLst>
              <a:ext uri="{FF2B5EF4-FFF2-40B4-BE49-F238E27FC236}">
                <a16:creationId xmlns:a16="http://schemas.microsoft.com/office/drawing/2014/main" id="{E8DC1A2B-756C-B876-2CE4-856F08EA177D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145871" y="5898801"/>
            <a:ext cx="1142760" cy="74009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745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24223-D0A5-1996-255E-23A2837A1709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pic>
        <p:nvPicPr>
          <p:cNvPr id="6" name="Picture 5" descr="A logo for a company&#10;&#10;Description automatically generated">
            <a:extLst>
              <a:ext uri="{FF2B5EF4-FFF2-40B4-BE49-F238E27FC236}">
                <a16:creationId xmlns:a16="http://schemas.microsoft.com/office/drawing/2014/main" id="{518956CF-BB32-F524-3730-411648FDD49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95751" y="1128100"/>
            <a:ext cx="1593053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5CC8AAB-A52B-5798-2F83-586D692B7AA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4" name="Picture 3" descr="A logo for a company&#10;&#10;Description automatically generated">
            <a:extLst>
              <a:ext uri="{FF2B5EF4-FFF2-40B4-BE49-F238E27FC236}">
                <a16:creationId xmlns:a16="http://schemas.microsoft.com/office/drawing/2014/main" id="{86033AAE-885B-B3D7-EEA0-1AD7812AED7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6731" y="1122490"/>
            <a:ext cx="1593053" cy="103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4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44" r:id="rId2"/>
    <p:sldLayoutId id="2147483738" r:id="rId3"/>
    <p:sldLayoutId id="214748373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nedd.tv/Meeting/Clip/0d456ec5-0af9-4988-97bd-80505503c618?inPoint=02:18:06&amp;outPoint=03:48:58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5" Type="http://schemas.openxmlformats.org/officeDocument/2006/relationships/hyperlink" Target="http://www.senedd.tv/Meeting/Clip/3b481688-e9c2-49ce-9b55-abf0da8ad59b?inPoint=02:18:06&amp;outPoint=03:48:58" TargetMode="Externa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community-focused-school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hyperlink" Target="https://www.llyw.cymru/ysgolion-b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9A0C28A-248D-C9C5-268D-A53696B031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EE33A7-F235-FE36-C2EE-31C29005A29E}"/>
              </a:ext>
            </a:extLst>
          </p:cNvPr>
          <p:cNvSpPr txBox="1"/>
          <p:nvPr/>
        </p:nvSpPr>
        <p:spPr>
          <a:xfrm>
            <a:off x="323079" y="1362483"/>
            <a:ext cx="52547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y-GB" sz="2800" b="1" dirty="0">
                <a:solidFill>
                  <a:schemeClr val="bg1"/>
                </a:solidFill>
                <a:cs typeface="Calibri"/>
              </a:rPr>
              <a:t>ECAD4018C – Sesiwn 15</a:t>
            </a:r>
          </a:p>
          <a:p>
            <a:pPr>
              <a:defRPr/>
            </a:pPr>
            <a:endParaRPr lang="cy-GB" sz="2800" b="1" dirty="0">
              <a:solidFill>
                <a:schemeClr val="bg1"/>
              </a:solidFill>
              <a:cs typeface="Calibri"/>
            </a:endParaRPr>
          </a:p>
          <a:p>
            <a:pPr>
              <a:defRPr/>
            </a:pPr>
            <a:r>
              <a:rPr lang="nn-NO" sz="2800" b="1" dirty="0" err="1">
                <a:solidFill>
                  <a:schemeClr val="bg1"/>
                </a:solidFill>
                <a:cs typeface="Calibri"/>
              </a:rPr>
              <a:t>Dod</a:t>
            </a:r>
            <a:r>
              <a:rPr lang="nn-NO" sz="2800" b="1" dirty="0">
                <a:solidFill>
                  <a:schemeClr val="bg1"/>
                </a:solidFill>
                <a:cs typeface="Calibri"/>
              </a:rPr>
              <a:t> </a:t>
            </a:r>
            <a:r>
              <a:rPr lang="nn-NO" sz="2800" b="1" dirty="0" err="1">
                <a:solidFill>
                  <a:schemeClr val="bg1"/>
                </a:solidFill>
                <a:cs typeface="Calibri"/>
              </a:rPr>
              <a:t>â'r</a:t>
            </a:r>
            <a:r>
              <a:rPr lang="nn-NO" sz="2800" b="1" dirty="0">
                <a:solidFill>
                  <a:schemeClr val="bg1"/>
                </a:solidFill>
                <a:cs typeface="Calibri"/>
              </a:rPr>
              <a:t> </a:t>
            </a:r>
            <a:r>
              <a:rPr lang="nn-NO" sz="2800" b="1" dirty="0" err="1">
                <a:solidFill>
                  <a:schemeClr val="bg1"/>
                </a:solidFill>
                <a:cs typeface="Calibri"/>
              </a:rPr>
              <a:t>cyfan</a:t>
            </a:r>
            <a:r>
              <a:rPr lang="nn-NO" sz="2800" b="1" dirty="0">
                <a:solidFill>
                  <a:schemeClr val="bg1"/>
                </a:solidFill>
                <a:cs typeface="Calibri"/>
              </a:rPr>
              <a:t> at ei </a:t>
            </a:r>
            <a:r>
              <a:rPr lang="nn-NO" sz="2800" b="1" dirty="0" err="1">
                <a:solidFill>
                  <a:schemeClr val="bg1"/>
                </a:solidFill>
                <a:cs typeface="Calibri"/>
              </a:rPr>
              <a:t>gilydd</a:t>
            </a:r>
            <a:endParaRPr lang="cy-GB" sz="2800" b="1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3E3C16-C435-C8C8-3AD9-E4AF1792994E}"/>
              </a:ext>
            </a:extLst>
          </p:cNvPr>
          <p:cNvSpPr txBox="1"/>
          <p:nvPr/>
        </p:nvSpPr>
        <p:spPr>
          <a:xfrm>
            <a:off x="323079" y="3520440"/>
            <a:ext cx="546507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E1BC4C"/>
                </a:solidFill>
                <a:cs typeface="Calibri"/>
              </a:rPr>
              <a:t>ECAD4018 – Session 15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800" b="1" dirty="0">
              <a:solidFill>
                <a:srgbClr val="E1BC4C"/>
              </a:solidFill>
              <a:cs typeface="Calibri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b="1" dirty="0">
                <a:solidFill>
                  <a:srgbClr val="E1BC4C"/>
                </a:solidFill>
                <a:cs typeface="Calibri"/>
              </a:rPr>
              <a:t>Bringing it all together</a:t>
            </a:r>
          </a:p>
        </p:txBody>
      </p:sp>
      <p:pic>
        <p:nvPicPr>
          <p:cNvPr id="10" name="Picture 9" descr="A logo for a company&#10;&#10;Description automatically generated">
            <a:extLst>
              <a:ext uri="{FF2B5EF4-FFF2-40B4-BE49-F238E27FC236}">
                <a16:creationId xmlns:a16="http://schemas.microsoft.com/office/drawing/2014/main" id="{BDCE53C3-8758-3AA6-6FFD-23CF40C46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0415" y="224919"/>
            <a:ext cx="1372006" cy="88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9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: 14 Points 3">
            <a:extLst>
              <a:ext uri="{FF2B5EF4-FFF2-40B4-BE49-F238E27FC236}">
                <a16:creationId xmlns:a16="http://schemas.microsoft.com/office/drawing/2014/main" id="{2A6B125F-91C1-B840-1CB6-6CE1ABA64826}"/>
              </a:ext>
            </a:extLst>
          </p:cNvPr>
          <p:cNvSpPr/>
          <p:nvPr/>
        </p:nvSpPr>
        <p:spPr>
          <a:xfrm>
            <a:off x="4131380" y="1554982"/>
            <a:ext cx="4480560" cy="2679895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Ble ydy i’n addysgu?</a:t>
            </a:r>
          </a:p>
          <a:p>
            <a:pPr algn="ctr"/>
            <a:r>
              <a:rPr lang="cy-GB" dirty="0" err="1"/>
              <a:t>Where</a:t>
            </a:r>
            <a:r>
              <a:rPr lang="cy-GB" dirty="0"/>
              <a:t> am I </a:t>
            </a:r>
            <a:r>
              <a:rPr lang="cy-GB" dirty="0" err="1"/>
              <a:t>teaching</a:t>
            </a:r>
            <a:r>
              <a:rPr lang="cy-GB" dirty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6720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: 14 Points 3">
            <a:extLst>
              <a:ext uri="{FF2B5EF4-FFF2-40B4-BE49-F238E27FC236}">
                <a16:creationId xmlns:a16="http://schemas.microsoft.com/office/drawing/2014/main" id="{2A6B125F-91C1-B840-1CB6-6CE1ABA64826}"/>
              </a:ext>
            </a:extLst>
          </p:cNvPr>
          <p:cNvSpPr/>
          <p:nvPr/>
        </p:nvSpPr>
        <p:spPr>
          <a:xfrm>
            <a:off x="4131380" y="1554982"/>
            <a:ext cx="4480560" cy="2679895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dirty="0"/>
              <a:t>Ble ydy i’n addysgu?</a:t>
            </a:r>
          </a:p>
          <a:p>
            <a:pPr algn="ctr"/>
            <a:r>
              <a:rPr lang="cy-GB" dirty="0" err="1"/>
              <a:t>Where</a:t>
            </a:r>
            <a:r>
              <a:rPr lang="cy-GB" dirty="0"/>
              <a:t> am I </a:t>
            </a:r>
            <a:r>
              <a:rPr lang="cy-GB" dirty="0" err="1"/>
              <a:t>teaching</a:t>
            </a:r>
            <a:r>
              <a:rPr lang="cy-GB" dirty="0"/>
              <a:t>?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CF3F4-A16B-74FA-26C1-2EC5DEA61CF2}"/>
              </a:ext>
            </a:extLst>
          </p:cNvPr>
          <p:cNvSpPr txBox="1"/>
          <p:nvPr/>
        </p:nvSpPr>
        <p:spPr>
          <a:xfrm>
            <a:off x="1449977" y="1143000"/>
            <a:ext cx="21691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/>
              <a:t>Addysg yng Nghymru</a:t>
            </a:r>
          </a:p>
          <a:p>
            <a:r>
              <a:rPr lang="cy-GB" dirty="0" err="1"/>
              <a:t>Education</a:t>
            </a:r>
            <a:r>
              <a:rPr lang="cy-GB" dirty="0"/>
              <a:t> </a:t>
            </a:r>
            <a:r>
              <a:rPr lang="cy-GB" dirty="0" err="1"/>
              <a:t>in</a:t>
            </a:r>
            <a:r>
              <a:rPr lang="cy-GB" dirty="0"/>
              <a:t> Wales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934C5-036C-6F0A-84F8-F0BB5B0DC81F}"/>
              </a:ext>
            </a:extLst>
          </p:cNvPr>
          <p:cNvSpPr txBox="1"/>
          <p:nvPr/>
        </p:nvSpPr>
        <p:spPr>
          <a:xfrm>
            <a:off x="1145177" y="2621280"/>
            <a:ext cx="20472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/>
              <a:t>Ysgolion cymunedol</a:t>
            </a:r>
          </a:p>
          <a:p>
            <a:r>
              <a:rPr lang="cy-GB" dirty="0" err="1"/>
              <a:t>Community</a:t>
            </a:r>
            <a:r>
              <a:rPr lang="cy-GB" dirty="0"/>
              <a:t> </a:t>
            </a:r>
            <a:r>
              <a:rPr lang="cy-GB" dirty="0" err="1"/>
              <a:t>schools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9D7817-A384-3AB2-C603-81A849B1B492}"/>
              </a:ext>
            </a:extLst>
          </p:cNvPr>
          <p:cNvSpPr txBox="1"/>
          <p:nvPr/>
        </p:nvSpPr>
        <p:spPr>
          <a:xfrm>
            <a:off x="1449977" y="4360817"/>
            <a:ext cx="32857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/>
              <a:t>Ymgysylltu â rhieni a gofalwyr</a:t>
            </a:r>
          </a:p>
          <a:p>
            <a:r>
              <a:rPr lang="cy-GB" dirty="0" err="1"/>
              <a:t>Engaging</a:t>
            </a:r>
            <a:r>
              <a:rPr lang="cy-GB" dirty="0"/>
              <a:t> </a:t>
            </a:r>
            <a:r>
              <a:rPr lang="cy-GB" dirty="0" err="1"/>
              <a:t>with</a:t>
            </a:r>
            <a:r>
              <a:rPr lang="cy-GB" dirty="0"/>
              <a:t> </a:t>
            </a:r>
            <a:r>
              <a:rPr lang="cy-GB" dirty="0" err="1"/>
              <a:t>parents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carers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689FC1-6843-8D4D-237E-C4A22E3024FE}"/>
              </a:ext>
            </a:extLst>
          </p:cNvPr>
          <p:cNvSpPr txBox="1"/>
          <p:nvPr/>
        </p:nvSpPr>
        <p:spPr>
          <a:xfrm>
            <a:off x="6024154" y="4730149"/>
            <a:ext cx="33600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/>
              <a:t>Cefnogi plant </a:t>
            </a:r>
            <a:r>
              <a:rPr lang="cy-GB" i="1" dirty="0"/>
              <a:t>cyn</a:t>
            </a:r>
            <a:r>
              <a:rPr lang="cy-GB" dirty="0"/>
              <a:t> ysgol</a:t>
            </a:r>
          </a:p>
          <a:p>
            <a:r>
              <a:rPr lang="cy-GB" dirty="0" err="1"/>
              <a:t>Supporting</a:t>
            </a:r>
            <a:r>
              <a:rPr lang="cy-GB" dirty="0"/>
              <a:t> </a:t>
            </a:r>
            <a:r>
              <a:rPr lang="cy-GB" dirty="0" err="1"/>
              <a:t>children</a:t>
            </a:r>
            <a:r>
              <a:rPr lang="cy-GB" dirty="0"/>
              <a:t> </a:t>
            </a:r>
            <a:r>
              <a:rPr lang="cy-GB" i="1" dirty="0" err="1"/>
              <a:t>before</a:t>
            </a:r>
            <a:r>
              <a:rPr lang="cy-GB" dirty="0"/>
              <a:t> </a:t>
            </a:r>
            <a:r>
              <a:rPr lang="cy-GB" dirty="0" err="1"/>
              <a:t>school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315CEA-2493-2500-595E-95F4994E194C}"/>
              </a:ext>
            </a:extLst>
          </p:cNvPr>
          <p:cNvSpPr txBox="1"/>
          <p:nvPr/>
        </p:nvSpPr>
        <p:spPr>
          <a:xfrm>
            <a:off x="8466908" y="3075968"/>
            <a:ext cx="22018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/>
              <a:t>Defnyddio'r ardal leol</a:t>
            </a:r>
          </a:p>
          <a:p>
            <a:r>
              <a:rPr lang="cy-GB" dirty="0" err="1"/>
              <a:t>Using</a:t>
            </a:r>
            <a:r>
              <a:rPr lang="cy-GB" dirty="0"/>
              <a:t> the </a:t>
            </a:r>
            <a:r>
              <a:rPr lang="cy-GB" dirty="0" err="1"/>
              <a:t>local</a:t>
            </a:r>
            <a:r>
              <a:rPr lang="cy-GB" dirty="0"/>
              <a:t> </a:t>
            </a:r>
            <a:r>
              <a:rPr lang="cy-GB" dirty="0" err="1"/>
              <a:t>area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7EDF15-6FFF-40FC-B2AC-6885BD574DA2}"/>
              </a:ext>
            </a:extLst>
          </p:cNvPr>
          <p:cNvSpPr txBox="1"/>
          <p:nvPr/>
        </p:nvSpPr>
        <p:spPr>
          <a:xfrm>
            <a:off x="8805358" y="1512332"/>
            <a:ext cx="28264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dirty="0"/>
              <a:t>Amrywiaeth a chynhwysiant</a:t>
            </a:r>
          </a:p>
          <a:p>
            <a:r>
              <a:rPr lang="cy-GB" dirty="0" err="1"/>
              <a:t>Diversity</a:t>
            </a:r>
            <a:r>
              <a:rPr lang="cy-GB" dirty="0"/>
              <a:t> </a:t>
            </a:r>
            <a:r>
              <a:rPr lang="cy-GB" dirty="0" err="1"/>
              <a:t>and</a:t>
            </a:r>
            <a:r>
              <a:rPr lang="cy-GB" dirty="0"/>
              <a:t> </a:t>
            </a:r>
            <a:r>
              <a:rPr lang="cy-GB" dirty="0" err="1"/>
              <a:t>inclusivity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C7ED5C-BC75-0502-AF83-0E89C5343B92}"/>
              </a:ext>
            </a:extLst>
          </p:cNvPr>
          <p:cNvSpPr txBox="1"/>
          <p:nvPr/>
        </p:nvSpPr>
        <p:spPr>
          <a:xfrm>
            <a:off x="5303534" y="396073"/>
            <a:ext cx="3308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Dwyieithrwydd</a:t>
            </a:r>
            <a:r>
              <a:rPr lang="en-GB" dirty="0"/>
              <a:t> ac </a:t>
            </a:r>
            <a:r>
              <a:rPr lang="en-GB" dirty="0" err="1"/>
              <a:t>Amlieithrwydd</a:t>
            </a:r>
            <a:endParaRPr lang="en-GB" dirty="0"/>
          </a:p>
          <a:p>
            <a:r>
              <a:rPr lang="en-GB" dirty="0"/>
              <a:t>Bilingualism and Multilingualism</a:t>
            </a:r>
          </a:p>
        </p:txBody>
      </p:sp>
    </p:spTree>
    <p:extLst>
      <p:ext uri="{BB962C8B-B14F-4D97-AF65-F5344CB8AC3E}">
        <p14:creationId xmlns:p14="http://schemas.microsoft.com/office/powerpoint/2010/main" val="3677029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7B6721B-EDC3-2036-4326-4796A6F33F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Select </a:t>
            </a:r>
            <a:r>
              <a:rPr lang="en-GB" b="1" dirty="0"/>
              <a:t>two</a:t>
            </a:r>
            <a:r>
              <a:rPr lang="en-GB" dirty="0"/>
              <a:t> areas that you might explore for your assignment</a:t>
            </a:r>
            <a:br>
              <a:rPr lang="en-GB" dirty="0"/>
            </a:br>
            <a:endParaRPr lang="en-GB" dirty="0"/>
          </a:p>
          <a:p>
            <a:r>
              <a:rPr lang="en-GB" dirty="0"/>
              <a:t>Look back at your notes. Identify one document that we shared in class. Find one further document you might use for your assignment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675AC86-F587-5817-351F-E1C71331E278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GB" dirty="0" err="1"/>
              <a:t>Dewiswch</a:t>
            </a:r>
            <a:r>
              <a:rPr lang="en-GB" dirty="0"/>
              <a:t> </a:t>
            </a:r>
            <a:r>
              <a:rPr lang="en-GB" b="1" dirty="0" err="1"/>
              <a:t>ddau</a:t>
            </a:r>
            <a:r>
              <a:rPr lang="en-GB" dirty="0"/>
              <a:t> </a:t>
            </a:r>
            <a:r>
              <a:rPr lang="en-GB" dirty="0" err="1"/>
              <a:t>bwnc</a:t>
            </a:r>
            <a:r>
              <a:rPr lang="en-GB" dirty="0"/>
              <a:t> y </a:t>
            </a:r>
            <a:r>
              <a:rPr lang="en-GB" dirty="0" err="1"/>
              <a:t>gallech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harchwilio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aseiniad</a:t>
            </a:r>
            <a:br>
              <a:rPr lang="en-GB" dirty="0"/>
            </a:br>
            <a:r>
              <a:rPr lang="en-GB" dirty="0"/>
              <a:t>
</a:t>
            </a:r>
            <a:r>
              <a:rPr lang="en-GB" dirty="0" err="1"/>
              <a:t>Edrychwch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nodiadau</a:t>
            </a:r>
            <a:r>
              <a:rPr lang="en-GB" dirty="0"/>
              <a:t>. Nodi un </a:t>
            </a:r>
            <a:r>
              <a:rPr lang="en-GB" dirty="0" err="1"/>
              <a:t>ddogfen</a:t>
            </a:r>
            <a:r>
              <a:rPr lang="en-GB" dirty="0"/>
              <a:t> a </a:t>
            </a:r>
            <a:r>
              <a:rPr lang="en-GB" dirty="0" err="1"/>
              <a:t>rannwyd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dosbarth</a:t>
            </a:r>
            <a:r>
              <a:rPr lang="en-GB" dirty="0"/>
              <a:t>. </a:t>
            </a:r>
            <a:r>
              <a:rPr lang="en-GB" dirty="0" err="1"/>
              <a:t>Dod</a:t>
            </a:r>
            <a:r>
              <a:rPr lang="en-GB" dirty="0"/>
              <a:t> o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un </a:t>
            </a:r>
            <a:r>
              <a:rPr lang="en-GB" dirty="0" err="1"/>
              <a:t>ddogfen</a:t>
            </a:r>
            <a:r>
              <a:rPr lang="en-GB" dirty="0"/>
              <a:t> </a:t>
            </a:r>
            <a:r>
              <a:rPr lang="en-GB" dirty="0" err="1"/>
              <a:t>arall</a:t>
            </a:r>
            <a:r>
              <a:rPr lang="en-GB" dirty="0"/>
              <a:t> y </a:t>
            </a:r>
            <a:r>
              <a:rPr lang="en-GB" dirty="0" err="1"/>
              <a:t>gallech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aseiniad</a:t>
            </a:r>
            <a:endParaRPr lang="en-GB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E3EEA368-9471-5DCB-7662-73627A73F356}"/>
              </a:ext>
            </a:extLst>
          </p:cNvPr>
          <p:cNvSpPr txBox="1">
            <a:spLocks/>
          </p:cNvSpPr>
          <p:nvPr/>
        </p:nvSpPr>
        <p:spPr>
          <a:xfrm>
            <a:off x="355076" y="70670"/>
            <a:ext cx="11481847" cy="11380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>
              <a:solidFill>
                <a:srgbClr val="E1BC4C"/>
              </a:solidFill>
              <a:latin typeface="+mn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76674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812A051-CC4C-0AB9-D4FA-F67D897B0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your assignment you need to go beyond describing what you see and think about explaining WHY schools engage with the community.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1FE6E-E61E-1965-EE9D-4E4A8AE7EDFF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Yn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aseiniad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fynd</a:t>
            </a:r>
            <a:r>
              <a:rPr lang="en-GB" dirty="0"/>
              <a:t> y </a:t>
            </a:r>
            <a:r>
              <a:rPr lang="en-GB" dirty="0" err="1"/>
              <a:t>tu</a:t>
            </a:r>
            <a:r>
              <a:rPr lang="en-GB" dirty="0"/>
              <a:t> </a:t>
            </a:r>
            <a:r>
              <a:rPr lang="en-GB" dirty="0" err="1"/>
              <a:t>hwnt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ddisgrifio'r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chi'n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weld a </a:t>
            </a:r>
            <a:r>
              <a:rPr lang="en-GB" dirty="0" err="1"/>
              <a:t>meddwl</a:t>
            </a:r>
            <a:r>
              <a:rPr lang="en-GB" dirty="0"/>
              <a:t> am </a:t>
            </a:r>
            <a:r>
              <a:rPr lang="en-GB" dirty="0" err="1"/>
              <a:t>egluro</a:t>
            </a:r>
            <a:r>
              <a:rPr lang="en-GB" dirty="0"/>
              <a:t> PAM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ymgysylltu</a:t>
            </a:r>
            <a:r>
              <a:rPr lang="en-GB" dirty="0"/>
              <a:t> </a:t>
            </a:r>
            <a:r>
              <a:rPr lang="en-GB" dirty="0" err="1"/>
              <a:t>â'r</a:t>
            </a:r>
            <a:r>
              <a:rPr lang="en-GB" dirty="0"/>
              <a:t> </a:t>
            </a:r>
            <a:r>
              <a:rPr lang="en-GB" dirty="0" err="1"/>
              <a:t>gymuned</a:t>
            </a:r>
            <a:r>
              <a:rPr lang="en-GB" dirty="0"/>
              <a:t>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2F88828-EB52-D86D-F7A5-905CB1FBE493}"/>
              </a:ext>
            </a:extLst>
          </p:cNvPr>
          <p:cNvSpPr txBox="1">
            <a:spLocks/>
          </p:cNvSpPr>
          <p:nvPr/>
        </p:nvSpPr>
        <p:spPr>
          <a:xfrm>
            <a:off x="355076" y="70670"/>
            <a:ext cx="11481847" cy="11380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Pam?</a:t>
            </a:r>
            <a:br>
              <a:rPr lang="en-GB" sz="4000" b="1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E1BC4C"/>
                </a:solidFill>
                <a:latin typeface="+mn-lt"/>
                <a:ea typeface="Calibri" panose="020F0502020204030204" pitchFamily="34" charset="0"/>
                <a:cs typeface="Calibri"/>
              </a:rPr>
              <a:t>Why?</a:t>
            </a:r>
            <a:endParaRPr lang="en-GB" sz="4000" dirty="0">
              <a:solidFill>
                <a:srgbClr val="E1BC4C"/>
              </a:solidFill>
              <a:latin typeface="+mn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83804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A80F3AC-27AC-25F1-39FB-6C9AFAECA4A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55076" y="1889226"/>
            <a:ext cx="5444876" cy="3907075"/>
          </a:xfrm>
        </p:spPr>
        <p:txBody>
          <a:bodyPr>
            <a:normAutofit fontScale="92500" lnSpcReduction="20000"/>
          </a:bodyPr>
          <a:lstStyle/>
          <a:p>
            <a:r>
              <a:rPr lang="en-GB" dirty="0" err="1"/>
              <a:t>Gwrandewch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Ysgrifennydd</a:t>
            </a:r>
            <a:r>
              <a:rPr lang="en-GB" dirty="0"/>
              <a:t> y Cabinet </a:t>
            </a:r>
            <a:r>
              <a:rPr lang="en-GB" dirty="0" err="1"/>
              <a:t>dros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Senedd </a:t>
            </a:r>
            <a:r>
              <a:rPr lang="en-GB" dirty="0" err="1"/>
              <a:t>ddoe</a:t>
            </a:r>
            <a:r>
              <a:rPr lang="en-GB" dirty="0"/>
              <a:t>. 
Beth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hi'n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nodi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blaenoriaethau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? Ble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gorgyffwrdd</a:t>
            </a:r>
            <a:r>
              <a:rPr lang="en-GB" dirty="0"/>
              <a:t> </a:t>
            </a:r>
            <a:r>
              <a:rPr lang="en-GB" dirty="0" err="1"/>
              <a:t>â'r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rydym</a:t>
            </a:r>
            <a:r>
              <a:rPr lang="en-GB" dirty="0"/>
              <a:t> </a:t>
            </a:r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astudio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modiwl</a:t>
            </a:r>
            <a:r>
              <a:rPr lang="en-GB" dirty="0"/>
              <a:t>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http://www.senedd.tv/Meeting/Clip/0d456ec5-0af9-4988-97bd-80505503c618?inPoint=02:18:06&amp;outPoint=03:48:58</a:t>
            </a:r>
            <a:r>
              <a:rPr lang="en-GB" dirty="0"/>
              <a:t> 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B2C6256-F8AC-DE42-6B22-16DFA351DAEE}"/>
              </a:ext>
            </a:extLst>
          </p:cNvPr>
          <p:cNvSpPr txBox="1">
            <a:spLocks/>
          </p:cNvSpPr>
          <p:nvPr/>
        </p:nvSpPr>
        <p:spPr>
          <a:xfrm>
            <a:off x="355076" y="70670"/>
            <a:ext cx="11481847" cy="11380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>
              <a:solidFill>
                <a:srgbClr val="E1BC4C"/>
              </a:solidFill>
              <a:latin typeface="+mn-lt"/>
              <a:cs typeface="Times New Roman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56E991-216C-454C-F21E-9FCB5523D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9497" y="70670"/>
            <a:ext cx="3410582" cy="1960076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7B6721B-EDC3-2036-4326-4796A6F33F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047" y="2030746"/>
            <a:ext cx="5444876" cy="390707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Listen to the Cabinet Secretary for Education in the Senedd yesterday. </a:t>
            </a:r>
          </a:p>
          <a:p>
            <a:r>
              <a:rPr lang="en-GB" dirty="0"/>
              <a:t>What does she identify as her priorities for education? Where does this overlap with what we’ve studied on our module?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r>
              <a:rPr lang="en-GB" dirty="0">
                <a:hlinkClick r:id="rId5"/>
              </a:rPr>
              <a:t>http://www.senedd.tv/Meeting/Clip/3b481688-e9c2-49ce-9b55-abf0da8ad59b?inPoint=02:18:06&amp;outPoint=03:48:58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4728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DDCBE5F-F7C7-A124-BCC9-9FD38C4DAF26}"/>
              </a:ext>
            </a:extLst>
          </p:cNvPr>
          <p:cNvSpPr txBox="1">
            <a:spLocks/>
          </p:cNvSpPr>
          <p:nvPr/>
        </p:nvSpPr>
        <p:spPr>
          <a:xfrm>
            <a:off x="355076" y="70670"/>
            <a:ext cx="11481847" cy="11380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err="1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Cyd-destun</a:t>
            </a:r>
            <a:r>
              <a:rPr lang="en-US" sz="4000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theori</a:t>
            </a:r>
            <a:br>
              <a:rPr lang="en-GB" sz="4000" b="1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E1BC4C"/>
                </a:solidFill>
                <a:latin typeface="+mn-lt"/>
                <a:ea typeface="Calibri" panose="020F0502020204030204" pitchFamily="34" charset="0"/>
                <a:cs typeface="Calibri"/>
              </a:rPr>
              <a:t>The theory context</a:t>
            </a:r>
            <a:endParaRPr lang="en-GB" sz="4000" dirty="0">
              <a:solidFill>
                <a:srgbClr val="E1BC4C"/>
              </a:solidFill>
              <a:latin typeface="+mn-lt"/>
              <a:cs typeface="Times New Roman"/>
            </a:endParaRPr>
          </a:p>
        </p:txBody>
      </p:sp>
      <p:pic>
        <p:nvPicPr>
          <p:cNvPr id="5" name="Llun 1" descr="Llun yn cynnwys testun, llun sgrin, cylch, bedyddfaen&#10;&#10;Wedi cynhyrchu’r disgrifiad yn awtomatig">
            <a:extLst>
              <a:ext uri="{FF2B5EF4-FFF2-40B4-BE49-F238E27FC236}">
                <a16:creationId xmlns:a16="http://schemas.microsoft.com/office/drawing/2014/main" id="{D6B316A9-FE4F-541F-7537-043EE491EC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529" t="8227" r="2532" b="17479"/>
          <a:stretch/>
        </p:blipFill>
        <p:spPr bwMode="auto">
          <a:xfrm>
            <a:off x="544150" y="1515291"/>
            <a:ext cx="4325294" cy="43768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Bronfenbrenner's Ecological Systems Theory">
            <a:extLst>
              <a:ext uri="{FF2B5EF4-FFF2-40B4-BE49-F238E27FC236}">
                <a16:creationId xmlns:a16="http://schemas.microsoft.com/office/drawing/2014/main" id="{648DF7A2-8B09-886A-BD5B-C58E04C9B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178" y="1345472"/>
            <a:ext cx="4482953" cy="454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674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05EE9F6-B4BD-3797-A00B-7945477AE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3"/>
              </a:rPr>
              <a:t>https://www.gov.wales/community-focused-schools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59728-9260-74A1-887F-725C20C19AB2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4"/>
              </a:rPr>
              <a:t>https://www.llyw.cymru/ysgolion-bro</a:t>
            </a:r>
            <a:r>
              <a:rPr lang="en-GB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667253E-8C52-7004-2B05-6397952D87B8}"/>
              </a:ext>
            </a:extLst>
          </p:cNvPr>
          <p:cNvSpPr txBox="1">
            <a:spLocks/>
          </p:cNvSpPr>
          <p:nvPr/>
        </p:nvSpPr>
        <p:spPr>
          <a:xfrm>
            <a:off x="355076" y="70670"/>
            <a:ext cx="11481847" cy="11380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err="1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Datblygu</a:t>
            </a:r>
            <a:r>
              <a:rPr lang="en-US" sz="4000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ysgolion</a:t>
            </a:r>
            <a:r>
              <a:rPr lang="en-US" sz="4000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Calibri"/>
              </a:rPr>
              <a:t>cymunedol</a:t>
            </a:r>
            <a:br>
              <a:rPr lang="en-GB" sz="4000" b="1" dirty="0">
                <a:solidFill>
                  <a:schemeClr val="bg1"/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rgbClr val="E1BC4C"/>
                </a:solidFill>
                <a:latin typeface="+mn-lt"/>
                <a:ea typeface="Calibri" panose="020F0502020204030204" pitchFamily="34" charset="0"/>
                <a:cs typeface="Calibri"/>
              </a:rPr>
              <a:t>Developing community schools</a:t>
            </a:r>
            <a:endParaRPr lang="en-GB" sz="4000" dirty="0">
              <a:solidFill>
                <a:srgbClr val="E1BC4C"/>
              </a:solidFill>
              <a:latin typeface="+mn-lt"/>
              <a:cs typeface="Times New Roman"/>
            </a:endParaRPr>
          </a:p>
        </p:txBody>
      </p:sp>
      <p:pic>
        <p:nvPicPr>
          <p:cNvPr id="2052" name="Picture 4" descr="Our model for Community Focused Schools">
            <a:extLst>
              <a:ext uri="{FF2B5EF4-FFF2-40B4-BE49-F238E27FC236}">
                <a16:creationId xmlns:a16="http://schemas.microsoft.com/office/drawing/2014/main" id="{56B3CF09-D867-8966-DF87-BD35694D8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871" y="2504743"/>
            <a:ext cx="3687052" cy="368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in model ar gyfer Ysgolion Bro">
            <a:extLst>
              <a:ext uri="{FF2B5EF4-FFF2-40B4-BE49-F238E27FC236}">
                <a16:creationId xmlns:a16="http://schemas.microsoft.com/office/drawing/2014/main" id="{BEF12728-0330-8F8A-D15D-46016471E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269" y="2504743"/>
            <a:ext cx="3687052" cy="3687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62921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itle Page 1">
  <a:themeElements>
    <a:clrScheme name="UWTSD Corporate">
      <a:dk1>
        <a:sysClr val="windowText" lastClr="000000"/>
      </a:dk1>
      <a:lt1>
        <a:sysClr val="window" lastClr="FFFFFF"/>
      </a:lt1>
      <a:dk2>
        <a:srgbClr val="003B5C"/>
      </a:dk2>
      <a:lt2>
        <a:srgbClr val="8BD6FF"/>
      </a:lt2>
      <a:accent1>
        <a:srgbClr val="284734"/>
      </a:accent1>
      <a:accent2>
        <a:srgbClr val="ED6E51"/>
      </a:accent2>
      <a:accent3>
        <a:srgbClr val="A9926F"/>
      </a:accent3>
      <a:accent4>
        <a:srgbClr val="FFC000"/>
      </a:accent4>
      <a:accent5>
        <a:srgbClr val="5B9BD5"/>
      </a:accent5>
      <a:accent6>
        <a:srgbClr val="6FA28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684AEBFC-3A93-484B-BFDF-B7F8C1A2BD35}"/>
    </a:ext>
  </a:extLst>
</a:theme>
</file>

<file path=ppt/theme/theme2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85B510CA-8E58-4397-812E-63087EC85AF7}"/>
    </a:ext>
  </a:extLst>
</a:theme>
</file>

<file path=ppt/theme/theme3.xml><?xml version="1.0" encoding="utf-8"?>
<a:theme xmlns:a="http://schemas.openxmlformats.org/drawingml/2006/main" name="UWTSD Text 2">
  <a:themeElements>
    <a:clrScheme name="UWTSD Corporate">
      <a:dk1>
        <a:sysClr val="windowText" lastClr="000000"/>
      </a:dk1>
      <a:lt1>
        <a:sysClr val="window" lastClr="FFFFFF"/>
      </a:lt1>
      <a:dk2>
        <a:srgbClr val="003B5C"/>
      </a:dk2>
      <a:lt2>
        <a:srgbClr val="8BD6FF"/>
      </a:lt2>
      <a:accent1>
        <a:srgbClr val="284734"/>
      </a:accent1>
      <a:accent2>
        <a:srgbClr val="ED6E51"/>
      </a:accent2>
      <a:accent3>
        <a:srgbClr val="A9926F"/>
      </a:accent3>
      <a:accent4>
        <a:srgbClr val="FFC000"/>
      </a:accent4>
      <a:accent5>
        <a:srgbClr val="5B9BD5"/>
      </a:accent5>
      <a:accent6>
        <a:srgbClr val="6FA28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2CA2C1AB-964E-46A0-9C6B-DC730D530C08}"/>
    </a:ext>
  </a:extLst>
</a:theme>
</file>

<file path=ppt/theme/theme4.xml><?xml version="1.0" encoding="utf-8"?>
<a:theme xmlns:a="http://schemas.openxmlformats.org/drawingml/2006/main" name="1_UWTSD Text 2">
  <a:themeElements>
    <a:clrScheme name="UWTSD Corporate">
      <a:dk1>
        <a:sysClr val="windowText" lastClr="000000"/>
      </a:dk1>
      <a:lt1>
        <a:sysClr val="window" lastClr="FFFFFF"/>
      </a:lt1>
      <a:dk2>
        <a:srgbClr val="003B5C"/>
      </a:dk2>
      <a:lt2>
        <a:srgbClr val="8BD6FF"/>
      </a:lt2>
      <a:accent1>
        <a:srgbClr val="284734"/>
      </a:accent1>
      <a:accent2>
        <a:srgbClr val="ED6E51"/>
      </a:accent2>
      <a:accent3>
        <a:srgbClr val="A9926F"/>
      </a:accent3>
      <a:accent4>
        <a:srgbClr val="FFC000"/>
      </a:accent4>
      <a:accent5>
        <a:srgbClr val="5B9BD5"/>
      </a:accent5>
      <a:accent6>
        <a:srgbClr val="6FA28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2CA2C1AB-964E-46A0-9C6B-DC730D530C08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2E734342-E651-46D4-8165-785D3D125494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A19CB25-CB51-4D47-A880-BDA731941E60}" vid="{98EDE1DB-CD80-4646-9B33-E990BD336E22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9" ma:contentTypeDescription="Create a new document." ma:contentTypeScope="" ma:versionID="e19cb442c17a8ed7500c7c0e729ab9e5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9baa092df4bcbb8cdb0b52ad70a04b8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</documentManagement>
</p:properties>
</file>

<file path=customXml/itemProps1.xml><?xml version="1.0" encoding="utf-8"?>
<ds:datastoreItem xmlns:ds="http://schemas.openxmlformats.org/officeDocument/2006/customXml" ds:itemID="{7ECBD989-1752-45D5-9A0B-45B06982A4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D8165B4-6D73-47E4-9DB8-7EF2173A38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9A2445-4FDF-4BF5-985E-F311AD087781}">
  <ds:schemaRefs>
    <ds:schemaRef ds:uri="http://purl.org/dc/terms/"/>
    <ds:schemaRef ds:uri="http://schemas.microsoft.com/office/2006/metadata/properties"/>
    <ds:schemaRef ds:uri="http://purl.org/dc/elements/1.1/"/>
    <ds:schemaRef ds:uri="3eb6308f-0309-4f07-a109-b71d4ba07be8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fca732d2-42aa-479a-949b-5201afea3092"/>
    <ds:schemaRef ds:uri="92c24619-d6d5-42cf-b618-23d930ad9f20"/>
    <ds:schemaRef ds:uri="8ee9550b-f5f4-4dde-bce5-39f4ba45c2f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APLP updated 2024</Template>
  <TotalTime>0</TotalTime>
  <Words>632</Words>
  <Application>Microsoft Office PowerPoint</Application>
  <PresentationFormat>Widescreen</PresentationFormat>
  <Paragraphs>64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Calibri Light</vt:lpstr>
      <vt:lpstr>UWTSD Title Page 1</vt:lpstr>
      <vt:lpstr>UWTSD Text 1</vt:lpstr>
      <vt:lpstr>UWTSD Text 2</vt:lpstr>
      <vt:lpstr>1_UWTSD Text 2</vt:lpstr>
      <vt:lpstr>UWTSD Text 3</vt:lpstr>
      <vt:lpstr>UWTSD Text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Stacey</dc:creator>
  <cp:lastModifiedBy>David Stacey</cp:lastModifiedBy>
  <cp:revision>9</cp:revision>
  <cp:lastPrinted>2024-03-12T08:55:28Z</cp:lastPrinted>
  <dcterms:created xsi:type="dcterms:W3CDTF">2024-11-12T06:46:08Z</dcterms:created>
  <dcterms:modified xsi:type="dcterms:W3CDTF">2024-12-05T13:17:36Z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  <property fmtid="{D5CDD505-2E9C-101B-9397-08002B2CF9AE}" pid="3" name="MediaServiceImageTags">
    <vt:lpwstr/>
  </property>
</Properties>
</file>