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</p:sldMasterIdLst>
  <p:notesMasterIdLst>
    <p:notesMasterId r:id="rId29"/>
  </p:notesMasterIdLst>
  <p:sldIdLst>
    <p:sldId id="404" r:id="rId2"/>
    <p:sldId id="256" r:id="rId3"/>
    <p:sldId id="428" r:id="rId4"/>
    <p:sldId id="406" r:id="rId5"/>
    <p:sldId id="405" r:id="rId6"/>
    <p:sldId id="407" r:id="rId7"/>
    <p:sldId id="257" r:id="rId8"/>
    <p:sldId id="408" r:id="rId9"/>
    <p:sldId id="409" r:id="rId10"/>
    <p:sldId id="410" r:id="rId11"/>
    <p:sldId id="411" r:id="rId12"/>
    <p:sldId id="412" r:id="rId13"/>
    <p:sldId id="413" r:id="rId14"/>
    <p:sldId id="414" r:id="rId15"/>
    <p:sldId id="426" r:id="rId16"/>
    <p:sldId id="415" r:id="rId17"/>
    <p:sldId id="427" r:id="rId18"/>
    <p:sldId id="416" r:id="rId19"/>
    <p:sldId id="417" r:id="rId20"/>
    <p:sldId id="422" r:id="rId21"/>
    <p:sldId id="423" r:id="rId22"/>
    <p:sldId id="424" r:id="rId23"/>
    <p:sldId id="425" r:id="rId24"/>
    <p:sldId id="418" r:id="rId25"/>
    <p:sldId id="419" r:id="rId26"/>
    <p:sldId id="420" r:id="rId27"/>
    <p:sldId id="421" r:id="rId28"/>
  </p:sldIdLst>
  <p:sldSz cx="12192000" cy="6858000"/>
  <p:notesSz cx="6858000" cy="9144000"/>
  <p:embeddedFontLst>
    <p:embeddedFont>
      <p:font typeface="Calibri" panose="020F0502020204030204" pitchFamily="34" charset="0"/>
      <p:regular r:id="rId30"/>
      <p:bold r:id="rId31"/>
      <p:italic r:id="rId32"/>
      <p:boldItalic r:id="rId33"/>
    </p:embeddedFont>
    <p:embeddedFont>
      <p:font typeface="Lucida Sans" panose="020B0602030504020204" pitchFamily="34" charset="0"/>
      <p:regular r:id="rId34"/>
      <p:bold r:id="rId35"/>
      <p:italic r:id="rId36"/>
      <p:boldItalic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5DD8B9-C5F3-41EB-8637-E2571E4459B5}" v="5" dt="2022-09-14T13:14:53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3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font" Target="fonts/font8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font" Target="fonts/font6.fntdata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Young" userId="450ac887-d51d-4f28-b5bb-9aa773a39bcf" providerId="ADAL" clId="{085DD8B9-C5F3-41EB-8637-E2571E4459B5}"/>
    <pc:docChg chg="addSld modSld">
      <pc:chgData name="Natasha Young" userId="450ac887-d51d-4f28-b5bb-9aa773a39bcf" providerId="ADAL" clId="{085DD8B9-C5F3-41EB-8637-E2571E4459B5}" dt="2022-09-14T13:14:53.575" v="26"/>
      <pc:docMkLst>
        <pc:docMk/>
      </pc:docMkLst>
      <pc:sldChg chg="modNotesTx">
        <pc:chgData name="Natasha Young" userId="450ac887-d51d-4f28-b5bb-9aa773a39bcf" providerId="ADAL" clId="{085DD8B9-C5F3-41EB-8637-E2571E4459B5}" dt="2022-09-13T11:41:44.130" v="3" actId="20577"/>
        <pc:sldMkLst>
          <pc:docMk/>
          <pc:sldMk cId="632213653" sldId="257"/>
        </pc:sldMkLst>
      </pc:sldChg>
      <pc:sldChg chg="modNotesTx">
        <pc:chgData name="Natasha Young" userId="450ac887-d51d-4f28-b5bb-9aa773a39bcf" providerId="ADAL" clId="{085DD8B9-C5F3-41EB-8637-E2571E4459B5}" dt="2022-09-13T11:41:34.745" v="1" actId="20577"/>
        <pc:sldMkLst>
          <pc:docMk/>
          <pc:sldMk cId="3800756338" sldId="405"/>
        </pc:sldMkLst>
      </pc:sldChg>
      <pc:sldChg chg="modNotesTx">
        <pc:chgData name="Natasha Young" userId="450ac887-d51d-4f28-b5bb-9aa773a39bcf" providerId="ADAL" clId="{085DD8B9-C5F3-41EB-8637-E2571E4459B5}" dt="2022-09-13T11:41:29.025" v="0" actId="20577"/>
        <pc:sldMkLst>
          <pc:docMk/>
          <pc:sldMk cId="283832005" sldId="406"/>
        </pc:sldMkLst>
      </pc:sldChg>
      <pc:sldChg chg="modNotesTx">
        <pc:chgData name="Natasha Young" userId="450ac887-d51d-4f28-b5bb-9aa773a39bcf" providerId="ADAL" clId="{085DD8B9-C5F3-41EB-8637-E2571E4459B5}" dt="2022-09-13T11:41:39.724" v="2" actId="20577"/>
        <pc:sldMkLst>
          <pc:docMk/>
          <pc:sldMk cId="334152751" sldId="407"/>
        </pc:sldMkLst>
      </pc:sldChg>
      <pc:sldChg chg="modNotesTx">
        <pc:chgData name="Natasha Young" userId="450ac887-d51d-4f28-b5bb-9aa773a39bcf" providerId="ADAL" clId="{085DD8B9-C5F3-41EB-8637-E2571E4459B5}" dt="2022-09-13T11:41:48.239" v="4" actId="20577"/>
        <pc:sldMkLst>
          <pc:docMk/>
          <pc:sldMk cId="2448234637" sldId="408"/>
        </pc:sldMkLst>
      </pc:sldChg>
      <pc:sldChg chg="modNotesTx">
        <pc:chgData name="Natasha Young" userId="450ac887-d51d-4f28-b5bb-9aa773a39bcf" providerId="ADAL" clId="{085DD8B9-C5F3-41EB-8637-E2571E4459B5}" dt="2022-09-13T11:41:54.071" v="5" actId="20577"/>
        <pc:sldMkLst>
          <pc:docMk/>
          <pc:sldMk cId="207179111" sldId="409"/>
        </pc:sldMkLst>
      </pc:sldChg>
      <pc:sldChg chg="modNotesTx">
        <pc:chgData name="Natasha Young" userId="450ac887-d51d-4f28-b5bb-9aa773a39bcf" providerId="ADAL" clId="{085DD8B9-C5F3-41EB-8637-E2571E4459B5}" dt="2022-09-13T11:41:58.973" v="6" actId="20577"/>
        <pc:sldMkLst>
          <pc:docMk/>
          <pc:sldMk cId="1166798414" sldId="410"/>
        </pc:sldMkLst>
      </pc:sldChg>
      <pc:sldChg chg="modNotesTx">
        <pc:chgData name="Natasha Young" userId="450ac887-d51d-4f28-b5bb-9aa773a39bcf" providerId="ADAL" clId="{085DD8B9-C5F3-41EB-8637-E2571E4459B5}" dt="2022-09-13T11:42:04.441" v="8" actId="6549"/>
        <pc:sldMkLst>
          <pc:docMk/>
          <pc:sldMk cId="3853747985" sldId="411"/>
        </pc:sldMkLst>
      </pc:sldChg>
      <pc:sldChg chg="modNotesTx">
        <pc:chgData name="Natasha Young" userId="450ac887-d51d-4f28-b5bb-9aa773a39bcf" providerId="ADAL" clId="{085DD8B9-C5F3-41EB-8637-E2571E4459B5}" dt="2022-09-13T11:42:11.052" v="10" actId="6549"/>
        <pc:sldMkLst>
          <pc:docMk/>
          <pc:sldMk cId="508621056" sldId="412"/>
        </pc:sldMkLst>
      </pc:sldChg>
      <pc:sldChg chg="modNotesTx">
        <pc:chgData name="Natasha Young" userId="450ac887-d51d-4f28-b5bb-9aa773a39bcf" providerId="ADAL" clId="{085DD8B9-C5F3-41EB-8637-E2571E4459B5}" dt="2022-09-13T11:42:19.379" v="11" actId="20577"/>
        <pc:sldMkLst>
          <pc:docMk/>
          <pc:sldMk cId="1758684563" sldId="413"/>
        </pc:sldMkLst>
      </pc:sldChg>
      <pc:sldChg chg="modNotesTx">
        <pc:chgData name="Natasha Young" userId="450ac887-d51d-4f28-b5bb-9aa773a39bcf" providerId="ADAL" clId="{085DD8B9-C5F3-41EB-8637-E2571E4459B5}" dt="2022-09-13T11:42:24.727" v="12" actId="20577"/>
        <pc:sldMkLst>
          <pc:docMk/>
          <pc:sldMk cId="2713654094" sldId="414"/>
        </pc:sldMkLst>
      </pc:sldChg>
      <pc:sldChg chg="modNotesTx">
        <pc:chgData name="Natasha Young" userId="450ac887-d51d-4f28-b5bb-9aa773a39bcf" providerId="ADAL" clId="{085DD8B9-C5F3-41EB-8637-E2571E4459B5}" dt="2022-09-13T11:42:36.867" v="15" actId="20577"/>
        <pc:sldMkLst>
          <pc:docMk/>
          <pc:sldMk cId="429531485" sldId="415"/>
        </pc:sldMkLst>
      </pc:sldChg>
      <pc:sldChg chg="modNotesTx">
        <pc:chgData name="Natasha Young" userId="450ac887-d51d-4f28-b5bb-9aa773a39bcf" providerId="ADAL" clId="{085DD8B9-C5F3-41EB-8637-E2571E4459B5}" dt="2022-09-13T11:42:47.948" v="17" actId="20577"/>
        <pc:sldMkLst>
          <pc:docMk/>
          <pc:sldMk cId="1241943546" sldId="416"/>
        </pc:sldMkLst>
      </pc:sldChg>
      <pc:sldChg chg="modNotesTx">
        <pc:chgData name="Natasha Young" userId="450ac887-d51d-4f28-b5bb-9aa773a39bcf" providerId="ADAL" clId="{085DD8B9-C5F3-41EB-8637-E2571E4459B5}" dt="2022-09-13T11:42:51.674" v="18" actId="20577"/>
        <pc:sldMkLst>
          <pc:docMk/>
          <pc:sldMk cId="2996657981" sldId="417"/>
        </pc:sldMkLst>
      </pc:sldChg>
      <pc:sldChg chg="modNotesTx">
        <pc:chgData name="Natasha Young" userId="450ac887-d51d-4f28-b5bb-9aa773a39bcf" providerId="ADAL" clId="{085DD8B9-C5F3-41EB-8637-E2571E4459B5}" dt="2022-09-13T11:43:14.787" v="23" actId="20577"/>
        <pc:sldMkLst>
          <pc:docMk/>
          <pc:sldMk cId="2193613765" sldId="418"/>
        </pc:sldMkLst>
      </pc:sldChg>
      <pc:sldChg chg="modNotesTx">
        <pc:chgData name="Natasha Young" userId="450ac887-d51d-4f28-b5bb-9aa773a39bcf" providerId="ADAL" clId="{085DD8B9-C5F3-41EB-8637-E2571E4459B5}" dt="2022-09-13T11:43:18.878" v="24" actId="20577"/>
        <pc:sldMkLst>
          <pc:docMk/>
          <pc:sldMk cId="676583403" sldId="419"/>
        </pc:sldMkLst>
      </pc:sldChg>
      <pc:sldChg chg="modNotesTx">
        <pc:chgData name="Natasha Young" userId="450ac887-d51d-4f28-b5bb-9aa773a39bcf" providerId="ADAL" clId="{085DD8B9-C5F3-41EB-8637-E2571E4459B5}" dt="2022-09-13T11:43:22.780" v="25" actId="20577"/>
        <pc:sldMkLst>
          <pc:docMk/>
          <pc:sldMk cId="1903733943" sldId="420"/>
        </pc:sldMkLst>
      </pc:sldChg>
      <pc:sldChg chg="modNotesTx">
        <pc:chgData name="Natasha Young" userId="450ac887-d51d-4f28-b5bb-9aa773a39bcf" providerId="ADAL" clId="{085DD8B9-C5F3-41EB-8637-E2571E4459B5}" dt="2022-09-13T11:42:55.563" v="19" actId="20577"/>
        <pc:sldMkLst>
          <pc:docMk/>
          <pc:sldMk cId="2209649937" sldId="422"/>
        </pc:sldMkLst>
      </pc:sldChg>
      <pc:sldChg chg="modNotesTx">
        <pc:chgData name="Natasha Young" userId="450ac887-d51d-4f28-b5bb-9aa773a39bcf" providerId="ADAL" clId="{085DD8B9-C5F3-41EB-8637-E2571E4459B5}" dt="2022-09-13T11:42:59.646" v="20" actId="20577"/>
        <pc:sldMkLst>
          <pc:docMk/>
          <pc:sldMk cId="1100828000" sldId="423"/>
        </pc:sldMkLst>
      </pc:sldChg>
      <pc:sldChg chg="modNotesTx">
        <pc:chgData name="Natasha Young" userId="450ac887-d51d-4f28-b5bb-9aa773a39bcf" providerId="ADAL" clId="{085DD8B9-C5F3-41EB-8637-E2571E4459B5}" dt="2022-09-13T11:43:03.079" v="21" actId="20577"/>
        <pc:sldMkLst>
          <pc:docMk/>
          <pc:sldMk cId="370389223" sldId="424"/>
        </pc:sldMkLst>
      </pc:sldChg>
      <pc:sldChg chg="modNotesTx">
        <pc:chgData name="Natasha Young" userId="450ac887-d51d-4f28-b5bb-9aa773a39bcf" providerId="ADAL" clId="{085DD8B9-C5F3-41EB-8637-E2571E4459B5}" dt="2022-09-13T11:43:10.877" v="22" actId="20577"/>
        <pc:sldMkLst>
          <pc:docMk/>
          <pc:sldMk cId="41275366" sldId="425"/>
        </pc:sldMkLst>
      </pc:sldChg>
      <pc:sldChg chg="modNotesTx">
        <pc:chgData name="Natasha Young" userId="450ac887-d51d-4f28-b5bb-9aa773a39bcf" providerId="ADAL" clId="{085DD8B9-C5F3-41EB-8637-E2571E4459B5}" dt="2022-09-13T11:42:28.569" v="13" actId="20577"/>
        <pc:sldMkLst>
          <pc:docMk/>
          <pc:sldMk cId="2149806854" sldId="426"/>
        </pc:sldMkLst>
      </pc:sldChg>
      <pc:sldChg chg="modNotesTx">
        <pc:chgData name="Natasha Young" userId="450ac887-d51d-4f28-b5bb-9aa773a39bcf" providerId="ADAL" clId="{085DD8B9-C5F3-41EB-8637-E2571E4459B5}" dt="2022-09-13T11:42:42.529" v="16" actId="20577"/>
        <pc:sldMkLst>
          <pc:docMk/>
          <pc:sldMk cId="2927961467" sldId="427"/>
        </pc:sldMkLst>
      </pc:sldChg>
      <pc:sldChg chg="add">
        <pc:chgData name="Natasha Young" userId="450ac887-d51d-4f28-b5bb-9aa773a39bcf" providerId="ADAL" clId="{085DD8B9-C5F3-41EB-8637-E2571E4459B5}" dt="2022-09-14T13:14:53.575" v="26"/>
        <pc:sldMkLst>
          <pc:docMk/>
          <pc:sldMk cId="2940541615" sldId="42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9DBFC6-6301-4A3A-8608-DA3E529878E8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B17783-3CBD-4F6B-A5C5-951D0E87FB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557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241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1650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684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5545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825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5718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8761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257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7013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8099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2466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0943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4565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2928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6581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36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7486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2100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3064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4569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45309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23651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71071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B17783-3CBD-4F6B-A5C5-951D0E87FB9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910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622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50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77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767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240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711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249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527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234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44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1231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379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65DE4-2E04-4F6A-8EE4-EEED8E45DC69}" type="datetimeFigureOut">
              <a:rPr lang="en-GB" smtClean="0"/>
              <a:t>14/09/2022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E9014-2C4D-4C50-9939-D9AEEF175F6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905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manperf.com/en/blog/project-management/articles/holistic-approach-serving-transformation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7481A-2C77-303E-6497-2BD8386FC8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ECEY4001/C</a:t>
            </a:r>
            <a:br>
              <a:rPr lang="en-GB" dirty="0"/>
            </a:b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Dynol</a:t>
            </a:r>
            <a:br>
              <a:rPr lang="en-GB" dirty="0"/>
            </a:b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Human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96711-A094-8609-B582-1B82E8409BF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 err="1"/>
              <a:t>Darlith</a:t>
            </a:r>
            <a:r>
              <a:rPr lang="en-GB" sz="4800" dirty="0"/>
              <a:t> 1 - </a:t>
            </a:r>
            <a:r>
              <a:rPr lang="en-GB" sz="4800" dirty="0" err="1"/>
              <a:t>Cyflwyniad</a:t>
            </a:r>
            <a:endParaRPr lang="en-GB" sz="4800" dirty="0"/>
          </a:p>
          <a:p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Lecture 1 </a:t>
            </a:r>
            <a:r>
              <a:rPr lang="en-GB" sz="4800">
                <a:solidFill>
                  <a:schemeClr val="accent6">
                    <a:lumMod val="75000"/>
                  </a:schemeClr>
                </a:solidFill>
              </a:rPr>
              <a:t>- Introduction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502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22BE-7296-1D46-134C-860A2A213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05" y="107073"/>
            <a:ext cx="11853541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Rhaglen</a:t>
            </a:r>
            <a:r>
              <a:rPr lang="en-GB" sz="4800" dirty="0"/>
              <a:t> </a:t>
            </a:r>
            <a:r>
              <a:rPr lang="en-GB" sz="4800" dirty="0" err="1"/>
              <a:t>Ymarferydd</a:t>
            </a:r>
            <a:r>
              <a:rPr lang="en-GB" sz="4800" dirty="0"/>
              <a:t> </a:t>
            </a:r>
            <a:r>
              <a:rPr lang="en-GB" sz="4800" dirty="0" err="1"/>
              <a:t>Blynyddoedd</a:t>
            </a:r>
            <a:r>
              <a:rPr lang="en-GB" sz="4800" dirty="0"/>
              <a:t> </a:t>
            </a:r>
            <a:r>
              <a:rPr lang="en-GB" sz="4800" dirty="0" err="1"/>
              <a:t>Cynnar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Early Years Practitioner Programme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A2DB8-B96C-AE93-1DF5-F9DC85900F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5" y="1567574"/>
            <a:ext cx="5840286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y NOS y </a:t>
            </a:r>
            <a:r>
              <a:rPr lang="en-GB" dirty="0" err="1"/>
              <a:t>gyflawnwyd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</a:p>
          <a:p>
            <a:pPr marL="0" indent="0">
              <a:buNone/>
            </a:pPr>
            <a:r>
              <a:rPr lang="en-GB" dirty="0" err="1"/>
              <a:t>modiwl</a:t>
            </a:r>
            <a:r>
              <a:rPr lang="en-GB" dirty="0"/>
              <a:t> hon: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Craidd: K15, K22,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0401:</a:t>
            </a:r>
            <a:r>
              <a:rPr lang="cy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P7,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0403: </a:t>
            </a:r>
            <a:r>
              <a:rPr lang="cy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K56, K57, K59,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0405: </a:t>
            </a:r>
            <a:r>
              <a:rPr lang="cy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 + P1, P13,</a:t>
            </a:r>
            <a:r>
              <a:rPr lang="cy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0408: </a:t>
            </a:r>
            <a:r>
              <a:rPr lang="cy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K56, K64, K65, K66, K67, K68, K69, K70, K71, K72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0412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 + P23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SCD HSC 0044:</a:t>
            </a:r>
            <a:r>
              <a:rPr lang="cy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P25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5E6DA3-0880-742E-11AC-914EC502E5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3339" y="1567574"/>
            <a:ext cx="5799146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NOS criteria met during this module: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Core: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K15, K22,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0401: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P7,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0403: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K56, K57, K59,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0405: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 + P1, P13,</a:t>
            </a: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0408: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K56, K64, K65, K66, K67, K68, K69, K70, K71, K72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SCD CCLD 0412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K56 + P23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SCD HSC 0044: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P25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40541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1A961-B682-14E3-108A-D07D00C31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146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CA6CB-69D9-DDFC-775E-EEE0345D4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933" y="1724347"/>
            <a:ext cx="4463076" cy="4351338"/>
          </a:xfrm>
        </p:spPr>
        <p:txBody>
          <a:bodyPr/>
          <a:lstStyle/>
          <a:p>
            <a:r>
              <a:rPr lang="cy-GB" dirty="0"/>
              <a:t>Werth 100% o’r marciau</a:t>
            </a:r>
          </a:p>
          <a:p>
            <a:r>
              <a:rPr lang="cy-GB" dirty="0"/>
              <a:t>Meini prawf asesu’n gysylltiedig gyda deilliannau dysgu’r modiwl a’r Safonau Galwedigaethol Cenedlaethol (NOS)</a:t>
            </a:r>
          </a:p>
          <a:p>
            <a:r>
              <a:rPr lang="cy-GB" dirty="0"/>
              <a:t>Cyfrif geiriau 3000 o eiriau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BBE7626-0FCF-C736-7373-88F0DA8C41DE}"/>
              </a:ext>
            </a:extLst>
          </p:cNvPr>
          <p:cNvSpPr txBox="1">
            <a:spLocks/>
          </p:cNvSpPr>
          <p:nvPr/>
        </p:nvSpPr>
        <p:spPr>
          <a:xfrm>
            <a:off x="6890724" y="1724347"/>
            <a:ext cx="44630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Worth 100% of the marks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Assessment criteria is linked to the module’s learning outcomes and the National Occupational Standards (NOS)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ea typeface="ＭＳ Ｐゴシック" pitchFamily="34" charset="-128"/>
              </a:rPr>
              <a:t>Word count 3000 words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832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53E25-DF3E-FFDD-6551-BFEBDC3AD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6831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cy-GB" sz="4800" kern="0" dirty="0">
                <a:latin typeface="+mn-lt"/>
                <a:ea typeface="ＭＳ Ｐゴシック" charset="-128"/>
              </a:rPr>
              <a:t>Y </a:t>
            </a:r>
            <a:r>
              <a:rPr lang="en-GB" altLang="cy-GB" sz="4800" kern="0" dirty="0" err="1">
                <a:latin typeface="+mn-lt"/>
                <a:ea typeface="ＭＳ Ｐゴシック" charset="-128"/>
              </a:rPr>
              <a:t>Dasg</a:t>
            </a:r>
            <a:br>
              <a:rPr lang="cy-GB" altLang="cy-GB" sz="4800" kern="0" dirty="0">
                <a:solidFill>
                  <a:srgbClr val="000000"/>
                </a:solidFill>
                <a:latin typeface="+mn-lt"/>
                <a:ea typeface="ＭＳ Ｐゴシック" charset="-128"/>
              </a:rPr>
            </a:br>
            <a:r>
              <a:rPr lang="cy-GB" altLang="cy-GB" sz="4800" kern="0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charset="-128"/>
              </a:rPr>
              <a:t>The Tasg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49FC2-20B0-A20B-668D-2A450E7AC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6600"/>
            <a:ext cx="4356490" cy="4654569"/>
          </a:xfrm>
        </p:spPr>
        <p:txBody>
          <a:bodyPr/>
          <a:lstStyle/>
          <a:p>
            <a:pPr marL="0" indent="0">
              <a:buNone/>
            </a:pPr>
            <a:r>
              <a:rPr lang="cy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Dylunio llawlyfr i weithwyr allweddol mewn lleoliadau blynyddoedd cynnar er mwyn hyrwyddo eu dealltwriaeth o bwysigrwydd cyfathrebu effeithiol ar gyfer dysgu plant ifanc a’u datblygiad wrth bontio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4992F1-BEFE-7AED-85D1-02901D818B2D}"/>
              </a:ext>
            </a:extLst>
          </p:cNvPr>
          <p:cNvSpPr txBox="1"/>
          <p:nvPr/>
        </p:nvSpPr>
        <p:spPr>
          <a:xfrm>
            <a:off x="6819668" y="2004886"/>
            <a:ext cx="4792652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dirty="0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</a:t>
            </a:r>
            <a:r>
              <a:rPr lang="en-GB" sz="2800" dirty="0" err="1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esign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handbook for key workers in early years’ settings to promote their understanding of the importance of effective communication for young children’s learning and development during transitions. </a:t>
            </a:r>
            <a:endParaRPr lang="en-GB" sz="2800" dirty="0">
              <a:solidFill>
                <a:schemeClr val="accent6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756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CA087-575F-7B54-30F5-B357CDBE5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altLang="en-US" sz="4800" kern="0" dirty="0">
                <a:solidFill>
                  <a:srgbClr val="000000"/>
                </a:solidFill>
                <a:latin typeface="+mn-lt"/>
                <a:ea typeface="ＭＳ Ｐゴシック" panose="020B0600070205080204" pitchFamily="34" charset="-128"/>
              </a:rPr>
              <a:t>Llawlyfr</a:t>
            </a:r>
            <a:endParaRPr lang="en-GB" sz="48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B7DB0-6DDA-50A2-7A44-5D07F192E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9036"/>
            <a:ext cx="10515600" cy="435133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y-GB" altLang="cy-GB" dirty="0"/>
              <a:t>Dylai’r </a:t>
            </a:r>
            <a:r>
              <a:rPr lang="cy-GB" altLang="cy-GB" dirty="0" err="1"/>
              <a:t>cynllyn</a:t>
            </a:r>
            <a:r>
              <a:rPr lang="cy-GB" altLang="cy-GB" dirty="0"/>
              <a:t> fod yn ymarferol gan ddarparu esboniadau </a:t>
            </a:r>
            <a:r>
              <a:rPr lang="cy-GB" altLang="cy-GB" dirty="0" err="1"/>
              <a:t>cynhwysfar</a:t>
            </a:r>
            <a:r>
              <a:rPr lang="cy-GB" altLang="cy-GB" dirty="0"/>
              <a:t> ynghylch prif bwyntiau’r asesiad</a:t>
            </a:r>
          </a:p>
          <a:p>
            <a:pPr>
              <a:defRPr/>
            </a:pPr>
            <a:r>
              <a:rPr lang="cy-GB" altLang="cy-GB" dirty="0"/>
              <a:t>Mae </a:t>
            </a:r>
            <a:r>
              <a:rPr lang="cy-GB" altLang="cy-GB" dirty="0" err="1"/>
              <a:t>engrheifftiau</a:t>
            </a:r>
            <a:r>
              <a:rPr lang="cy-GB" altLang="cy-GB" dirty="0"/>
              <a:t> o lawlyfrau ar </a:t>
            </a:r>
            <a:r>
              <a:rPr lang="cy-GB" altLang="cy-GB" dirty="0" err="1"/>
              <a:t>Moodle</a:t>
            </a:r>
            <a:r>
              <a:rPr lang="cy-GB" altLang="cy-GB" dirty="0"/>
              <a:t> i roi syniadau i chi ynghylch strwythur y gwaith</a:t>
            </a:r>
          </a:p>
          <a:p>
            <a:pPr>
              <a:defRPr/>
            </a:pPr>
            <a:r>
              <a:rPr lang="cy-GB" altLang="cy-GB" dirty="0"/>
              <a:t>Er enghraifft cyflwyniad a fydd yn esbonio’r pontio a’u pwysigrwydd a’u perthnasedd i ddatblygiad plentyn</a:t>
            </a:r>
          </a:p>
          <a:p>
            <a:pPr>
              <a:defRPr/>
            </a:pPr>
            <a:r>
              <a:rPr lang="cy-GB" altLang="cy-GB" dirty="0"/>
              <a:t>Dewiswch gyfnod penodol ym mywyd plentyn lle ceir profiadau o bontio. Er enghraifft, wrth ddechrau mewn meithrinfa, neu plentyn sy’n symud o’r derbyn i blwyddyn 1. Bydd hyn yn caniatáu dull sy’n canolbwyntiedig ac sy’n lleihau cymhlethdod y dasg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52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C0F4E-DD2D-AB69-DFEE-1B469FB72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altLang="en-US" sz="4800" kern="0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panose="020B0600070205080204" pitchFamily="34" charset="-128"/>
              </a:rPr>
              <a:t>Handbook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5D7AC-4C15-8B12-1105-5970555E5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5620"/>
            <a:ext cx="10515600" cy="4351338"/>
          </a:xfrm>
        </p:spPr>
        <p:txBody>
          <a:bodyPr/>
          <a:lstStyle/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The layout should be practical and provide comprehensive explanations of the main points of the assessment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There are some examples of Handbooks on Moodle to support you with content, structure and presentation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An introduction that will explain transitions and their importance and relevance to a child’s development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Choose a specific period in a child’s life where a transition is encountered; for example a child starting nursery or a child moving from reception to year 1 and focus on that. By doing this it will allow for a more focussed approach to your assignment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213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E599F-B0C5-309D-0B3E-1EF326F22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latin typeface="+mn-lt"/>
              </a:rPr>
              <a:t>Cynnwys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6C2C1-C5D9-ED01-6BD4-712C9807C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9036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cy-GB" dirty="0"/>
              <a:t>Dylai’r wybodaeth yn y llawlyfr fod yn gysylltiedig â damcaniaeth ddatblygiadol berthnasol, damcaniaeth dysgu, dulliau effeithiol o gyfathrebu </a:t>
            </a:r>
          </a:p>
          <a:p>
            <a:r>
              <a:rPr lang="cy-GB" dirty="0"/>
              <a:t>Dylid cyfeirnodi datganiadau</a:t>
            </a:r>
          </a:p>
          <a:p>
            <a:r>
              <a:rPr lang="cy-GB" dirty="0"/>
              <a:t>Dylid seilio’r holl ymyriadau ymarferol ar ymchwil diweddar</a:t>
            </a:r>
          </a:p>
          <a:p>
            <a:r>
              <a:rPr lang="cy-GB" dirty="0"/>
              <a:t>Dylai hefyd fod ffocws ar y Safonau Galwedigaethol Cenedlaethol gan mae’r rhain sydd wrth wraidd eich datblygiad parhaus fel ymarferwr blynyddoedd cynnar</a:t>
            </a:r>
          </a:p>
          <a:p>
            <a:r>
              <a:rPr lang="cy-GB" dirty="0"/>
              <a:t>Mae’n bosibl bydd tudalen cynnwys yn gwneud ddogfen yn hawsach i’w defnyddio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8234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F59B7-82EC-A8FF-0D69-3FF312F78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0AD79-0322-2C2F-4324-12DB816E3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2695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The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information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within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the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handbook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should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be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linked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to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relevant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developmental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theory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learning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theory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effective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methods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communication</a:t>
            </a:r>
            <a:endParaRPr lang="cy-GB" altLang="en-US" sz="28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Statements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and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content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should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be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referenced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throughout</a:t>
            </a:r>
            <a:endParaRPr lang="cy-GB" altLang="en-US" sz="28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Any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practical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interventions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should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be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based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on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current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research</a:t>
            </a:r>
            <a:endParaRPr lang="cy-GB" altLang="en-US" sz="28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There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should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be a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focus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on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the NOS as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this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is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what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forms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the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basis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of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your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continuing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proffessional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development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as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an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early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years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practitioner</a:t>
            </a:r>
            <a:endParaRPr lang="cy-GB" altLang="en-US" sz="28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Consider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using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contents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page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to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make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the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handbook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more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user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friendly</a:t>
            </a:r>
            <a:endParaRPr lang="cy-GB" altLang="en-US" sz="28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179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F80A7-8037-6764-C6A8-32CDEFF3C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latin typeface="+mn-lt"/>
              </a:rPr>
              <a:t>Cyflwyniad a </a:t>
            </a:r>
            <a:r>
              <a:rPr lang="en-GB" sz="4800" dirty="0" err="1">
                <a:latin typeface="+mn-lt"/>
              </a:rPr>
              <a:t>Rhesymwaith</a:t>
            </a:r>
            <a:r>
              <a:rPr lang="en-GB" sz="4800" dirty="0">
                <a:latin typeface="+mn-lt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E0686-D658-B1ED-F483-F3ED750317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Esboniwch bwrpas y llawlyfr yn glir</a:t>
            </a:r>
          </a:p>
          <a:p>
            <a:r>
              <a:rPr lang="cy-GB" dirty="0"/>
              <a:t>At bwy y mae wedi ei anelu, y grŵp staff, grŵp oedran y plant </a:t>
            </a:r>
          </a:p>
          <a:p>
            <a:r>
              <a:rPr lang="cy-GB" dirty="0"/>
              <a:t>Pam mae’n bwysig?</a:t>
            </a:r>
          </a:p>
          <a:p>
            <a:r>
              <a:rPr lang="cy-GB" dirty="0"/>
              <a:t>Sut gall hwn helpu gydag ymarfer</a:t>
            </a:r>
          </a:p>
          <a:p>
            <a:r>
              <a:rPr lang="cy-GB" dirty="0"/>
              <a:t>Sut bydd yn effeithio ar ddeilliannau i blant</a:t>
            </a:r>
          </a:p>
          <a:p>
            <a:r>
              <a:rPr lang="cy-GB" dirty="0"/>
              <a:t>Sut bydd yn gwella ansawdd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798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C545F-78B7-638C-21C1-27A65F80D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Introduction and Rationale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D022D-D4FB-36A0-9AD6-26758B8D4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3183"/>
            <a:ext cx="10515600" cy="4351338"/>
          </a:xfrm>
        </p:spPr>
        <p:txBody>
          <a:bodyPr/>
          <a:lstStyle/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What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is the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purpose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of the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handbook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Who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is it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aimed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at, staff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group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children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group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Why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is it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important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How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can it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support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practice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How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will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it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affect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children’s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outcomes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How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will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it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improve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y-GB" altLang="en-US" sz="2800" dirty="0" err="1">
                <a:solidFill>
                  <a:schemeClr val="accent6">
                    <a:lumMod val="75000"/>
                  </a:schemeClr>
                </a:solidFill>
              </a:rPr>
              <a:t>quality</a:t>
            </a:r>
            <a:r>
              <a:rPr lang="cy-GB" alt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7479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CD9CB-10B9-5A6D-6718-A227D1B9C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/>
              <a:t>Pontio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Transitions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13D2F-821D-B0E9-82A5-013C42BFFD5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Cyflwynwch adegau pontio</a:t>
            </a:r>
          </a:p>
          <a:p>
            <a:r>
              <a:rPr lang="cy-GB" dirty="0"/>
              <a:t>Pam mae’r rhain yn bwysig?</a:t>
            </a:r>
          </a:p>
          <a:p>
            <a:r>
              <a:rPr lang="cy-GB" dirty="0"/>
              <a:t>Sut rydyn ni’n gwybod eu bod nhw’n bwysig?</a:t>
            </a:r>
          </a:p>
          <a:p>
            <a:r>
              <a:rPr lang="cy-GB" dirty="0"/>
              <a:t>Sut gall pontio llyfn fod o fudd i blant a theuluoedd?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FB455-2146-2FDA-30FF-E145DBE6AE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Introduce transitions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Why are they important?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How do we know this?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How can smooth transitions benefit children and their families?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621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FCBF8-CE73-D868-F335-A80FA2920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>
                <a:latin typeface="+mn-lt"/>
              </a:rPr>
              <a:t>Anghenion y plant</a:t>
            </a:r>
            <a:br>
              <a:rPr lang="en-GB" sz="4800" dirty="0">
                <a:latin typeface="+mn-lt"/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Needs of the child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EAAE2-EAD5-EE0C-516B-E3D32C83C05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Beth ddywed y dystiolaeth am anghenion plant adeg pontio</a:t>
            </a:r>
          </a:p>
          <a:p>
            <a:r>
              <a:rPr lang="cy-GB" dirty="0"/>
              <a:t>Meddyliwch am gysylltu, damcaniaeth ddatblygu, diogelwch, perthnasoedd</a:t>
            </a:r>
          </a:p>
          <a:p>
            <a:r>
              <a:rPr lang="cy-GB" dirty="0"/>
              <a:t>Pwy yw’r bobl allweddol sy’n helpu i sicrhau pontio llyfn?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051971-8868-9464-A356-CD4D4BE056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825625"/>
            <a:ext cx="5181600" cy="4351338"/>
          </a:xfrm>
        </p:spPr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What does the evidence tell us about what children need in times of transition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Think about attachment, developmental theory, security, relationships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Who are the key people who support smooth transitions?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684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DD200-BA1E-59E3-B6D0-38D4A22E1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>
                <a:latin typeface="+mn-lt"/>
              </a:rPr>
              <a:t>Rôl </a:t>
            </a:r>
            <a:r>
              <a:rPr lang="en-GB" altLang="en-US" sz="4800" dirty="0" err="1">
                <a:latin typeface="+mn-lt"/>
              </a:rPr>
              <a:t>yr</a:t>
            </a:r>
            <a:r>
              <a:rPr lang="en-GB" altLang="en-US" sz="4800" dirty="0">
                <a:latin typeface="+mn-lt"/>
              </a:rPr>
              <a:t> </a:t>
            </a:r>
            <a:r>
              <a:rPr lang="en-GB" altLang="en-US" sz="4800" dirty="0" err="1">
                <a:latin typeface="+mn-lt"/>
              </a:rPr>
              <a:t>oedolyn</a:t>
            </a:r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Role of the adult?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C791B-6586-2B41-C360-2003E130B4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>
                <a:latin typeface="+mn-lt"/>
              </a:rPr>
              <a:t>Cyfrifoldeb Staff</a:t>
            </a:r>
          </a:p>
          <a:p>
            <a:r>
              <a:rPr lang="en-GB" sz="2800" dirty="0" err="1">
                <a:latin typeface="+mn-lt"/>
              </a:rPr>
              <a:t>Rhieni</a:t>
            </a:r>
            <a:endParaRPr lang="en-GB" sz="2800" dirty="0">
              <a:latin typeface="+mn-lt"/>
            </a:endParaRPr>
          </a:p>
          <a:p>
            <a:r>
              <a:rPr lang="en-GB" sz="2800" dirty="0" err="1">
                <a:latin typeface="+mn-lt"/>
              </a:rPr>
              <a:t>Cydweithio</a:t>
            </a:r>
            <a:endParaRPr lang="en-GB" sz="2800" dirty="0">
              <a:latin typeface="+mn-lt"/>
            </a:endParaRPr>
          </a:p>
          <a:p>
            <a:r>
              <a:rPr lang="en-GB" sz="2800" dirty="0" err="1">
                <a:latin typeface="+mn-lt"/>
              </a:rPr>
              <a:t>Cyfathrebu’n</a:t>
            </a:r>
            <a:r>
              <a:rPr lang="en-GB" sz="2800" dirty="0">
                <a:latin typeface="+mn-lt"/>
              </a:rPr>
              <a:t> </a:t>
            </a:r>
            <a:r>
              <a:rPr lang="en-GB" sz="2800" dirty="0" err="1">
                <a:latin typeface="+mn-lt"/>
              </a:rPr>
              <a:t>effeithiol</a:t>
            </a:r>
            <a:endParaRPr lang="en-GB" sz="2800" dirty="0">
              <a:latin typeface="+mn-lt"/>
            </a:endParaRPr>
          </a:p>
          <a:p>
            <a:r>
              <a:rPr lang="en-GB" sz="2800" dirty="0">
                <a:latin typeface="+mn-lt"/>
              </a:rPr>
              <a:t>Creu </a:t>
            </a:r>
            <a:r>
              <a:rPr lang="en-GB" sz="2800" dirty="0" err="1">
                <a:latin typeface="+mn-lt"/>
              </a:rPr>
              <a:t>amgylchedd</a:t>
            </a:r>
            <a:r>
              <a:rPr lang="en-GB" sz="2800" dirty="0">
                <a:latin typeface="+mn-lt"/>
              </a:rPr>
              <a:t> </a:t>
            </a:r>
            <a:r>
              <a:rPr lang="en-GB" sz="2800" dirty="0" err="1">
                <a:latin typeface="+mn-lt"/>
              </a:rPr>
              <a:t>sy’n</a:t>
            </a:r>
            <a:r>
              <a:rPr lang="en-GB" sz="2800" dirty="0">
                <a:latin typeface="+mn-lt"/>
              </a:rPr>
              <a:t> </a:t>
            </a:r>
            <a:r>
              <a:rPr lang="en-GB" sz="2800" dirty="0" err="1">
                <a:latin typeface="+mn-lt"/>
              </a:rPr>
              <a:t>magu</a:t>
            </a:r>
            <a:r>
              <a:rPr lang="en-GB" sz="2800" dirty="0">
                <a:latin typeface="+mn-lt"/>
              </a:rPr>
              <a:t>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C10578-C75D-68A1-A850-5D3B47DBB9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Staff Responsibilities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Parents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Working together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Effective communication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Creating a nurturing environment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36540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DD200-BA1E-59E3-B6D0-38D4A22E1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 err="1">
                <a:latin typeface="+mn-lt"/>
              </a:rPr>
              <a:t>Partneriaeth</a:t>
            </a:r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Partnerships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C791B-6586-2B41-C360-2003E130B4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Plant</a:t>
            </a:r>
            <a:endParaRPr lang="en-GB" sz="2800" dirty="0">
              <a:latin typeface="+mn-lt"/>
            </a:endParaRPr>
          </a:p>
          <a:p>
            <a:r>
              <a:rPr lang="en-GB" sz="2800" dirty="0" err="1">
                <a:latin typeface="+mn-lt"/>
              </a:rPr>
              <a:t>Rhieni</a:t>
            </a:r>
            <a:r>
              <a:rPr lang="en-GB" sz="2800" dirty="0">
                <a:latin typeface="+mn-lt"/>
              </a:rPr>
              <a:t> a </a:t>
            </a:r>
            <a:r>
              <a:rPr lang="en-GB" sz="2800" dirty="0" err="1">
                <a:latin typeface="+mn-lt"/>
              </a:rPr>
              <a:t>theuluoedd</a:t>
            </a:r>
            <a:endParaRPr lang="en-GB" sz="2800" dirty="0">
              <a:latin typeface="+mn-lt"/>
            </a:endParaRPr>
          </a:p>
          <a:p>
            <a:r>
              <a:rPr lang="en-GB" dirty="0" err="1"/>
              <a:t>Cyfundrefnau</a:t>
            </a:r>
            <a:r>
              <a:rPr lang="en-GB" dirty="0"/>
              <a:t> </a:t>
            </a:r>
            <a:r>
              <a:rPr lang="en-GB" dirty="0" err="1"/>
              <a:t>cefnogol</a:t>
            </a:r>
            <a:endParaRPr lang="en-GB" sz="2800" dirty="0">
              <a:latin typeface="+mn-lt"/>
            </a:endParaRPr>
          </a:p>
          <a:p>
            <a:r>
              <a:rPr lang="en-GB" sz="2800" dirty="0">
                <a:latin typeface="+mn-lt"/>
              </a:rPr>
              <a:t>Dim </a:t>
            </a:r>
            <a:r>
              <a:rPr lang="en-GB" sz="2800" dirty="0" err="1">
                <a:latin typeface="+mn-lt"/>
              </a:rPr>
              <a:t>amladdisgyblaethol</a:t>
            </a:r>
            <a:endParaRPr lang="en-GB" sz="2800" dirty="0">
              <a:latin typeface="+mn-lt"/>
            </a:endParaRPr>
          </a:p>
          <a:p>
            <a:r>
              <a:rPr lang="en-GB" dirty="0" err="1"/>
              <a:t>Rhanddeiliaid</a:t>
            </a:r>
            <a:r>
              <a:rPr lang="en-GB" dirty="0"/>
              <a:t> </a:t>
            </a:r>
            <a:r>
              <a:rPr lang="en-GB" dirty="0" err="1"/>
              <a:t>eraill</a:t>
            </a:r>
            <a:endParaRPr lang="en-GB" sz="2800" dirty="0">
              <a:latin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C10578-C75D-68A1-A850-5D3B47DBB9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Children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Parents and Families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Umbrella organisations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Multidisciplinary team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Other Stakeholders</a:t>
            </a:r>
          </a:p>
          <a:p>
            <a:endParaRPr lang="en-GB" sz="2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498068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0861A-B8F4-A494-4872-4CC86FC7A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>
                <a:latin typeface="+mn-lt"/>
              </a:rPr>
              <a:t>Ymyriadau</a:t>
            </a:r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Interventions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4FC46-8381-7B86-452F-89570B85374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altLang="en-US" sz="2800" dirty="0">
                <a:latin typeface="+mn-lt"/>
              </a:rPr>
              <a:t>Hwn yw’r rhan ymarferol o’r llawlyfr</a:t>
            </a:r>
          </a:p>
          <a:p>
            <a:r>
              <a:rPr lang="cy-GB" altLang="en-US" sz="2800" dirty="0">
                <a:latin typeface="+mn-lt"/>
              </a:rPr>
              <a:t>Cyflwynwch syniadau, enghreifftiau o weithredoedd a fydd yn gwella’r broses bontio</a:t>
            </a:r>
          </a:p>
          <a:p>
            <a:r>
              <a:rPr lang="cy-GB" altLang="en-US" sz="2800" dirty="0">
                <a:latin typeface="+mn-lt"/>
              </a:rPr>
              <a:t>Gwybodaeth syml ar sail tystiolaeth ac a ddangoswyd ei bod yn gwella deilliannau i blant</a:t>
            </a:r>
          </a:p>
          <a:p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A03F6-1C2A-AD79-3099-530B36C716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Practical application of the handbook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Introduce some practical ideas/ examples that could support positive transitions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Straightforward information that will improve children’s outcomes, based on evidence based 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5314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0861A-B8F4-A494-4872-4CC86FC7A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800" dirty="0" err="1">
                <a:latin typeface="+mn-lt"/>
              </a:rPr>
              <a:t>Canlyniadau</a:t>
            </a:r>
            <a:r>
              <a:rPr lang="en-GB" altLang="en-US" sz="4800" dirty="0">
                <a:latin typeface="+mn-lt"/>
              </a:rPr>
              <a:t> </a:t>
            </a:r>
            <a:r>
              <a:rPr lang="en-GB" altLang="en-US" sz="4800" dirty="0" err="1">
                <a:latin typeface="+mn-lt"/>
              </a:rPr>
              <a:t>Arfaethedig</a:t>
            </a:r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Proposed Outcomes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4FC46-8381-7B86-452F-89570B85374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>
                <a:latin typeface="+mn-lt"/>
              </a:rPr>
              <a:t>Sut </a:t>
            </a:r>
            <a:r>
              <a:rPr lang="en-GB" altLang="en-US" sz="2800" dirty="0" err="1">
                <a:latin typeface="+mn-lt"/>
              </a:rPr>
              <a:t>ydy</a:t>
            </a:r>
            <a:r>
              <a:rPr lang="en-GB" altLang="en-US" dirty="0" err="1"/>
              <a:t>n</a:t>
            </a:r>
            <a:r>
              <a:rPr lang="en-GB" altLang="en-US" dirty="0"/>
              <a:t> </a:t>
            </a:r>
            <a:r>
              <a:rPr lang="en-GB" altLang="en-US" dirty="0" err="1"/>
              <a:t>ni’n</a:t>
            </a:r>
            <a:r>
              <a:rPr lang="en-GB" altLang="en-US" dirty="0"/>
              <a:t> </a:t>
            </a:r>
            <a:r>
              <a:rPr lang="en-GB" altLang="en-US" dirty="0" err="1"/>
              <a:t>gwybod</a:t>
            </a:r>
            <a:r>
              <a:rPr lang="en-GB" altLang="en-US" dirty="0"/>
              <a:t> </a:t>
            </a:r>
            <a:r>
              <a:rPr lang="en-GB" altLang="en-US" dirty="0" err="1"/>
              <a:t>os</a:t>
            </a:r>
            <a:r>
              <a:rPr lang="en-GB" altLang="en-US" dirty="0"/>
              <a:t> </a:t>
            </a:r>
            <a:r>
              <a:rPr lang="en-GB" altLang="en-US" dirty="0" err="1"/>
              <a:t>ydy</a:t>
            </a:r>
            <a:r>
              <a:rPr lang="en-GB" altLang="en-US" dirty="0"/>
              <a:t> </a:t>
            </a:r>
            <a:r>
              <a:rPr lang="en-GB" altLang="en-US" dirty="0" err="1"/>
              <a:t>plentyn</a:t>
            </a:r>
            <a:r>
              <a:rPr lang="en-GB" altLang="en-US" dirty="0"/>
              <a:t> </a:t>
            </a:r>
            <a:r>
              <a:rPr lang="en-GB" altLang="en-US" dirty="0" err="1"/>
              <a:t>wedi</a:t>
            </a:r>
            <a:r>
              <a:rPr lang="en-GB" altLang="en-US" dirty="0"/>
              <a:t> </a:t>
            </a:r>
            <a:r>
              <a:rPr lang="en-GB" altLang="en-US" dirty="0" err="1"/>
              <a:t>llywio</a:t>
            </a:r>
            <a:r>
              <a:rPr lang="en-GB" altLang="en-US" dirty="0"/>
              <a:t> </a:t>
            </a:r>
            <a:r>
              <a:rPr lang="en-GB" altLang="en-US" dirty="0" err="1"/>
              <a:t>cyfnod</a:t>
            </a:r>
            <a:r>
              <a:rPr lang="en-GB" altLang="en-US" dirty="0"/>
              <a:t> </a:t>
            </a:r>
            <a:r>
              <a:rPr lang="en-GB" altLang="en-US" dirty="0" err="1"/>
              <a:t>pontio’n</a:t>
            </a:r>
            <a:r>
              <a:rPr lang="en-GB" altLang="en-US" dirty="0"/>
              <a:t> </a:t>
            </a:r>
            <a:r>
              <a:rPr lang="en-GB" altLang="en-US" dirty="0" err="1"/>
              <a:t>llywddiannus</a:t>
            </a:r>
            <a:r>
              <a:rPr lang="en-GB" altLang="en-US" dirty="0"/>
              <a:t>? Beth </a:t>
            </a:r>
            <a:r>
              <a:rPr lang="en-GB" altLang="en-US" dirty="0" err="1"/>
              <a:t>mae</a:t>
            </a:r>
            <a:r>
              <a:rPr lang="en-GB" altLang="en-US" dirty="0"/>
              <a:t> </a:t>
            </a:r>
            <a:r>
              <a:rPr lang="en-GB" altLang="en-US" dirty="0" err="1"/>
              <a:t>hwn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edrych</a:t>
            </a:r>
            <a:r>
              <a:rPr lang="en-GB" altLang="en-US" dirty="0"/>
              <a:t> </a:t>
            </a:r>
            <a:r>
              <a:rPr lang="en-GB" altLang="en-US" dirty="0" err="1"/>
              <a:t>fel</a:t>
            </a:r>
            <a:r>
              <a:rPr lang="en-GB" altLang="en-US" dirty="0"/>
              <a:t>?</a:t>
            </a:r>
            <a:r>
              <a:rPr lang="en-GB" altLang="en-US" sz="2800" dirty="0">
                <a:latin typeface="+mn-lt"/>
              </a:rPr>
              <a:t> </a:t>
            </a:r>
            <a:r>
              <a:rPr lang="en-GB" altLang="en-US" sz="2800" dirty="0" err="1">
                <a:latin typeface="+mn-lt"/>
              </a:rPr>
              <a:t>Cwrdd</a:t>
            </a:r>
            <a:r>
              <a:rPr lang="en-GB" altLang="en-US" sz="2800" dirty="0">
                <a:latin typeface="+mn-lt"/>
              </a:rPr>
              <a:t> a </a:t>
            </a:r>
            <a:r>
              <a:rPr lang="en-GB" altLang="en-US" sz="2800" dirty="0" err="1">
                <a:latin typeface="+mn-lt"/>
              </a:rPr>
              <a:t>carreg</a:t>
            </a:r>
            <a:r>
              <a:rPr lang="en-GB" altLang="en-US" sz="2800" dirty="0">
                <a:latin typeface="+mn-lt"/>
              </a:rPr>
              <a:t> </a:t>
            </a:r>
            <a:r>
              <a:rPr lang="en-GB" altLang="en-US" sz="2800" dirty="0" err="1">
                <a:latin typeface="+mn-lt"/>
              </a:rPr>
              <a:t>filltir</a:t>
            </a:r>
            <a:r>
              <a:rPr lang="en-GB" altLang="en-US" sz="2800" dirty="0">
                <a:latin typeface="+mn-lt"/>
              </a:rPr>
              <a:t>? </a:t>
            </a:r>
            <a:r>
              <a:rPr lang="en-GB" altLang="en-US" sz="2800" dirty="0" err="1">
                <a:latin typeface="+mn-lt"/>
              </a:rPr>
              <a:t>Hapus</a:t>
            </a:r>
            <a:r>
              <a:rPr lang="en-GB" altLang="en-US" dirty="0"/>
              <a:t>? </a:t>
            </a:r>
            <a:r>
              <a:rPr lang="en-GB" altLang="en-US" dirty="0" err="1"/>
              <a:t>Datblygu</a:t>
            </a:r>
            <a:r>
              <a:rPr lang="en-GB" altLang="en-US" dirty="0"/>
              <a:t>?</a:t>
            </a:r>
            <a:endParaRPr lang="en-GB" altLang="en-US" sz="2800" dirty="0">
              <a:latin typeface="+mn-lt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A03F6-1C2A-AD79-3099-530B36C716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How do we know when a child has successfully navigated a transition? What does that look like? Meeting milestones? Happy? Developing? </a:t>
            </a:r>
          </a:p>
        </p:txBody>
      </p:sp>
    </p:spTree>
    <p:extLst>
      <p:ext uri="{BB962C8B-B14F-4D97-AF65-F5344CB8AC3E}">
        <p14:creationId xmlns:p14="http://schemas.microsoft.com/office/powerpoint/2010/main" val="29279614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CABE4-4FCF-7425-F1F8-A8616CA15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sz="4400" dirty="0">
                <a:latin typeface="+mn-lt"/>
              </a:rPr>
              <a:t>Themau </a:t>
            </a:r>
            <a:r>
              <a:rPr lang="en-GB" altLang="en-US" sz="4400" dirty="0" err="1">
                <a:latin typeface="+mn-lt"/>
              </a:rPr>
              <a:t>allweddol</a:t>
            </a:r>
            <a:br>
              <a:rPr lang="en-GB" altLang="en-US" sz="4400" dirty="0">
                <a:latin typeface="+mn-lt"/>
              </a:rPr>
            </a:br>
            <a:r>
              <a:rPr lang="en-GB" altLang="en-US" sz="44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Key Themes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242F2-4F72-0638-ABAA-917CAF7183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altLang="en-US" sz="2800" dirty="0">
                <a:latin typeface="+mn-lt"/>
              </a:rPr>
              <a:t>Perthnasau a Cyfathrebu rhwng staff a phlant, teuluoedd, gweithwyr proffesiynol eraill</a:t>
            </a:r>
          </a:p>
          <a:p>
            <a:r>
              <a:rPr lang="cy-GB" altLang="en-US" sz="2800" dirty="0">
                <a:latin typeface="+mn-lt"/>
              </a:rPr>
              <a:t>Dysgu a datblygiad plant</a:t>
            </a:r>
          </a:p>
          <a:p>
            <a:r>
              <a:rPr lang="cy-GB" altLang="en-US" sz="2800" dirty="0">
                <a:latin typeface="+mn-lt"/>
              </a:rPr>
              <a:t>Pwysigrwydd chwarae, yr amgylchedd a’r plentyn unigryw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BA5061-E9A3-9A9C-F8F3-C2BB4432BB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690688"/>
            <a:ext cx="5339142" cy="4351338"/>
          </a:xfrm>
        </p:spPr>
        <p:txBody>
          <a:bodyPr>
            <a:normAutofit/>
          </a:bodyPr>
          <a:lstStyle/>
          <a:p>
            <a:pPr lvl="1"/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Relationships and Communication between setting staff, families, children and other agencies</a:t>
            </a:r>
          </a:p>
          <a:p>
            <a:pPr lvl="1"/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Children’s learning and development</a:t>
            </a:r>
          </a:p>
          <a:p>
            <a:pPr lvl="1"/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The importance of play, environment and the unique child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19435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D9AF-6532-939E-3A87-31015114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9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latin typeface="+mn-lt"/>
              </a:rPr>
              <a:t>Meini </a:t>
            </a:r>
            <a:r>
              <a:rPr lang="en-GB" altLang="en-US" sz="4800" dirty="0" err="1">
                <a:latin typeface="+mn-lt"/>
              </a:rPr>
              <a:t>prawf</a:t>
            </a:r>
            <a:r>
              <a:rPr lang="en-GB" altLang="en-US" sz="4800" dirty="0">
                <a:latin typeface="+mn-lt"/>
              </a:rPr>
              <a:t> </a:t>
            </a:r>
            <a:r>
              <a:rPr lang="en-GB" altLang="en-US" sz="4800" dirty="0" err="1">
                <a:latin typeface="+mn-lt"/>
              </a:rPr>
              <a:t>marcio</a:t>
            </a:r>
            <a:r>
              <a:rPr lang="en-GB" altLang="en-US" sz="4800" dirty="0">
                <a:latin typeface="+mn-lt"/>
              </a:rPr>
              <a:t> 1</a:t>
            </a:r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Marking Criteria 1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898D2-4BA0-4216-8F64-612426CC8C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0632" y="1606842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Sgiliau Ymgysylltu â Llenyddiaeth</a:t>
            </a:r>
            <a:endParaRPr lang="cy-GB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Cefnogi’ch gwaith gyda chyfeirnodi priodol gan ddilyn canllawiau yn y llawlyfr academaidd 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</a:t>
            </a:r>
            <a:r>
              <a:rPr lang="cy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0 marc</a:t>
            </a:r>
            <a:endParaRPr lang="en-GB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0D714-867B-1B16-EE19-02E63E7A9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5999" y="1606842"/>
            <a:ext cx="546022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effectLst/>
                <a:ea typeface="Times New Roman" panose="02020603050405020304" pitchFamily="18" charset="0"/>
              </a:rPr>
              <a:t>Engagement with Literature Skills</a:t>
            </a:r>
          </a:p>
          <a:p>
            <a:pPr marL="0" indent="0">
              <a:buNone/>
            </a:pPr>
            <a:r>
              <a:rPr lang="en-GB" dirty="0">
                <a:solidFill>
                  <a:srgbClr val="2F5496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Support your work with appropriate referencing following guidance in the academic handbook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10 Marks</a:t>
            </a:r>
            <a:endParaRPr lang="en-GB" b="1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6579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D9AF-6532-939E-3A87-31015114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9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latin typeface="+mn-lt"/>
              </a:rPr>
              <a:t>Meini </a:t>
            </a:r>
            <a:r>
              <a:rPr lang="en-GB" altLang="en-US" sz="4800" dirty="0" err="1">
                <a:latin typeface="+mn-lt"/>
              </a:rPr>
              <a:t>prawf</a:t>
            </a:r>
            <a:r>
              <a:rPr lang="en-GB" altLang="en-US" sz="4800" dirty="0">
                <a:latin typeface="+mn-lt"/>
              </a:rPr>
              <a:t> </a:t>
            </a:r>
            <a:r>
              <a:rPr lang="en-GB" altLang="en-US" sz="4800" dirty="0" err="1">
                <a:latin typeface="+mn-lt"/>
              </a:rPr>
              <a:t>marcio</a:t>
            </a:r>
            <a:r>
              <a:rPr lang="en-GB" altLang="en-US" sz="4800" dirty="0">
                <a:latin typeface="+mn-lt"/>
              </a:rPr>
              <a:t> 2</a:t>
            </a:r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Marking Criteria 2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898D2-4BA0-4216-8F64-612426CC8C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0632" y="1606842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Sgiliau Gwybodaeth a Dealltwriaeth</a:t>
            </a:r>
          </a:p>
          <a:p>
            <a:pPr marL="0" indent="0">
              <a:buNone/>
            </a:pPr>
            <a:r>
              <a:rPr lang="cy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Gwneud cysylltiadau â damcaniaethau priodol drwy greu llawlyfr ymarferol wedi’i seilio ar astudio tystiolaeth drwy ddamcaniaethau ac ymchwil.</a:t>
            </a:r>
            <a:endParaRPr lang="en-GB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20 Marc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0D714-867B-1B16-EE19-02E63E7A9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5999" y="1606842"/>
            <a:ext cx="546022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Knowledge and Understanding Skills</a:t>
            </a:r>
            <a:endParaRPr lang="en-GB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F5496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Make links to appropriate theory by producing a practical handbook based upon the study of theoretical and research evidence.</a:t>
            </a:r>
            <a:endParaRPr lang="en-GB" b="1" dirty="0">
              <a:solidFill>
                <a:srgbClr val="2F5496"/>
              </a:solidFill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20 Marks</a:t>
            </a:r>
            <a:endParaRPr lang="en-GB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649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D9AF-6532-939E-3A87-31015114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9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latin typeface="+mn-lt"/>
              </a:rPr>
              <a:t>Meini </a:t>
            </a:r>
            <a:r>
              <a:rPr lang="en-GB" altLang="en-US" sz="4800" dirty="0" err="1">
                <a:latin typeface="+mn-lt"/>
              </a:rPr>
              <a:t>prawf</a:t>
            </a:r>
            <a:r>
              <a:rPr lang="en-GB" altLang="en-US" sz="4800" dirty="0">
                <a:latin typeface="+mn-lt"/>
              </a:rPr>
              <a:t> </a:t>
            </a:r>
            <a:r>
              <a:rPr lang="en-GB" altLang="en-US" sz="4800" dirty="0" err="1">
                <a:latin typeface="+mn-lt"/>
              </a:rPr>
              <a:t>marcio</a:t>
            </a:r>
            <a:r>
              <a:rPr lang="en-GB" altLang="en-US" sz="4800" dirty="0">
                <a:latin typeface="+mn-lt"/>
              </a:rPr>
              <a:t> 3</a:t>
            </a:r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Marking Criteria 3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898D2-4BA0-4216-8F64-612426CC8C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0632" y="1606842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Sgiliau Gwybyddol a Deallusol</a:t>
            </a:r>
          </a:p>
          <a:p>
            <a:pPr marL="0" indent="0">
              <a:buNone/>
            </a:pPr>
            <a:r>
              <a:rPr lang="cy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Dangos dealltwriaeth eglur o’r egwyddorion sydd eu hangen er mwyn effeithio’n gadarnhaol ar ddatblygiad plant yn ystod cyfnodau trosglwyddo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20 Marc</a:t>
            </a:r>
            <a:endParaRPr lang="en-GB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0D714-867B-1B16-EE19-02E63E7A9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5999" y="1606842"/>
            <a:ext cx="546022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Cognitive and Intellectual Skills</a:t>
            </a:r>
          </a:p>
          <a:p>
            <a:pPr marL="0" indent="0">
              <a:buNone/>
            </a:pPr>
            <a:r>
              <a:rPr lang="en-GB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Show a clear understanding of the principles required to positively impact upon the development of children during times of transition</a:t>
            </a:r>
          </a:p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20 Marks</a:t>
            </a:r>
            <a:endParaRPr lang="en-GB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8280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D9AF-6532-939E-3A87-31015114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9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latin typeface="+mn-lt"/>
              </a:rPr>
              <a:t>Meini </a:t>
            </a:r>
            <a:r>
              <a:rPr lang="en-GB" altLang="en-US" sz="4800" dirty="0" err="1">
                <a:latin typeface="+mn-lt"/>
              </a:rPr>
              <a:t>prawf</a:t>
            </a:r>
            <a:r>
              <a:rPr lang="en-GB" altLang="en-US" sz="4800" dirty="0">
                <a:latin typeface="+mn-lt"/>
              </a:rPr>
              <a:t> </a:t>
            </a:r>
            <a:r>
              <a:rPr lang="en-GB" altLang="en-US" sz="4800" dirty="0" err="1">
                <a:latin typeface="+mn-lt"/>
              </a:rPr>
              <a:t>marcio</a:t>
            </a:r>
            <a:r>
              <a:rPr lang="en-GB" altLang="en-US" sz="4800" dirty="0">
                <a:latin typeface="+mn-lt"/>
              </a:rPr>
              <a:t> 4</a:t>
            </a:r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Marking Criteria 4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898D2-4BA0-4216-8F64-612426CC8C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0632" y="1606842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Sgiliau Cymhwyso Ymarferol </a:t>
            </a:r>
          </a:p>
          <a:p>
            <a:pPr marL="0" indent="0">
              <a:buNone/>
            </a:pPr>
            <a:r>
              <a:rPr lang="cy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Dylai’r llawlyfr fod yn ddefnyddiol yn ymarferol a galluogi deilliannau gwell i blant, teuluoedd ac ymarferwyr.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</a:t>
            </a:r>
            <a:r>
              <a:rPr lang="cy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Cymhwyso’ch gwybodaeth mewn modd ymarferol a hwylus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25 Marc</a:t>
            </a:r>
            <a:endParaRPr lang="en-GB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0D714-867B-1B16-EE19-02E63E7A9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5999" y="1606842"/>
            <a:ext cx="546022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Practical Application Skills</a:t>
            </a:r>
            <a:endParaRPr lang="en-GB" dirty="0">
              <a:solidFill>
                <a:schemeClr val="accent6">
                  <a:lumMod val="75000"/>
                </a:schemeClr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handbook should be useful in practice and enable enhanced outcomes for children, families and practitioners.  Apply your knowledge in a practical usable way.</a:t>
            </a:r>
            <a:endParaRPr lang="en-GB" dirty="0">
              <a:solidFill>
                <a:schemeClr val="accent6">
                  <a:lumMod val="75000"/>
                </a:schemeClr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25 Marks</a:t>
            </a:r>
          </a:p>
        </p:txBody>
      </p:sp>
    </p:spTree>
    <p:extLst>
      <p:ext uri="{BB962C8B-B14F-4D97-AF65-F5344CB8AC3E}">
        <p14:creationId xmlns:p14="http://schemas.microsoft.com/office/powerpoint/2010/main" val="3703892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D9AF-6532-939E-3A87-310151147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95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altLang="en-US" sz="4800" dirty="0">
                <a:latin typeface="+mn-lt"/>
              </a:rPr>
              <a:t>Meini </a:t>
            </a:r>
            <a:r>
              <a:rPr lang="en-GB" altLang="en-US" sz="4800" dirty="0" err="1">
                <a:latin typeface="+mn-lt"/>
              </a:rPr>
              <a:t>prawf</a:t>
            </a:r>
            <a:r>
              <a:rPr lang="en-GB" altLang="en-US" sz="4800" dirty="0">
                <a:latin typeface="+mn-lt"/>
              </a:rPr>
              <a:t> </a:t>
            </a:r>
            <a:r>
              <a:rPr lang="en-GB" altLang="en-US" sz="4800" dirty="0" err="1">
                <a:latin typeface="+mn-lt"/>
              </a:rPr>
              <a:t>marcio</a:t>
            </a:r>
            <a:r>
              <a:rPr lang="en-GB" altLang="en-US" sz="4800" dirty="0">
                <a:latin typeface="+mn-lt"/>
              </a:rPr>
              <a:t> 5</a:t>
            </a:r>
            <a:br>
              <a:rPr lang="en-GB" altLang="en-US" sz="4800" dirty="0">
                <a:latin typeface="+mn-lt"/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Marking Criteria 5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898D2-4BA0-4216-8F64-612426CC8C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1852" y="1472206"/>
            <a:ext cx="5181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b="1" dirty="0">
                <a:effectLst/>
                <a:ea typeface="Times New Roman" panose="02020603050405020304" pitchFamily="18" charset="0"/>
              </a:rPr>
              <a:t>Sgiliau Trosglwyddadwy ar gyfer Bywyd ac Arfer Proffesiynol</a:t>
            </a:r>
          </a:p>
          <a:p>
            <a:pPr marL="0" indent="0">
              <a:buNone/>
            </a:pPr>
            <a:r>
              <a:rPr lang="cy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Dangos eich dealltwriaeth o egwyddorion cyfathrebu, datblygiad perthnasau ac ymagwedd gyfannol at y plant a'r teuluoedd dan eich gofal. </a:t>
            </a:r>
            <a:r>
              <a:rPr lang="en-GB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Sicrhau</a:t>
            </a: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bod y </a:t>
            </a:r>
            <a:r>
              <a:rPr lang="en-GB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gwaith</a:t>
            </a: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yn</a:t>
            </a: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cael</a:t>
            </a: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ei</a:t>
            </a: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gyflwyno</a:t>
            </a: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mewn</a:t>
            </a: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modd</a:t>
            </a: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proffesiynol</a:t>
            </a:r>
            <a:r>
              <a:rPr lang="en-GB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ac </a:t>
            </a:r>
            <a:r>
              <a:rPr lang="en-GB" dirty="0" err="1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academaidd</a:t>
            </a:r>
            <a:endParaRPr lang="en-GB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ea typeface="DengXian" panose="02010600030101010101" pitchFamily="2" charset="-122"/>
                <a:cs typeface="Arial" panose="020B0604020202020204" pitchFamily="34" charset="0"/>
              </a:rPr>
              <a:t>25 Marc</a:t>
            </a:r>
            <a:endParaRPr lang="en-GB" b="1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B0D714-867B-1B16-EE19-02E63E7A9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395501"/>
            <a:ext cx="5460221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Transferable Skills for Life and Professional Practice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Demonstrate your understanding of the principles of communication, development of relationships and a holistic approach to the children and families in your care. Ensure the work is presented in a professional and academic manner.</a:t>
            </a:r>
            <a:endParaRPr lang="en-GB" sz="2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2F5496"/>
                </a:solidFill>
                <a:latin typeface="Arial" panose="020B0604020202020204" pitchFamily="34" charset="0"/>
              </a:rPr>
              <a:t>25 Marks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53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C321E-39DB-DA2A-5307-7C9F298E6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Ystyriwch</a:t>
            </a:r>
            <a:br>
              <a:rPr lang="cy-GB" altLang="cy-GB" kern="0" dirty="0">
                <a:solidFill>
                  <a:schemeClr val="accent1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kern="0" dirty="0" err="1">
                <a:solidFill>
                  <a:schemeClr val="accent6">
                    <a:lumMod val="75000"/>
                  </a:schemeClr>
                </a:solidFill>
                <a:latin typeface="Lucida Sans" pitchFamily="34" charset="0"/>
                <a:ea typeface="ＭＳ Ｐゴシック" charset="-128"/>
              </a:rPr>
              <a:t>Consider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A84B1-3072-3C6F-C8F3-D3C3B59D5A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9417" y="1404889"/>
            <a:ext cx="5181600" cy="4351338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y-GB" dirty="0"/>
              <a:t>Cyfathrebiad</a:t>
            </a:r>
          </a:p>
          <a:p>
            <a:pPr>
              <a:defRPr/>
            </a:pPr>
            <a:r>
              <a:rPr lang="cy-GB" dirty="0"/>
              <a:t>Yr amgylchedd</a:t>
            </a:r>
          </a:p>
          <a:p>
            <a:pPr>
              <a:defRPr/>
            </a:pPr>
            <a:r>
              <a:rPr lang="cy-GB" dirty="0"/>
              <a:t>Gweithgareddau</a:t>
            </a:r>
          </a:p>
          <a:p>
            <a:pPr>
              <a:defRPr/>
            </a:pPr>
            <a:r>
              <a:rPr lang="cy-GB" dirty="0"/>
              <a:t>Cynhwysiant</a:t>
            </a:r>
          </a:p>
          <a:p>
            <a:pPr>
              <a:defRPr/>
            </a:pPr>
            <a:r>
              <a:rPr lang="cy-GB" dirty="0"/>
              <a:t>Anghenion unigol</a:t>
            </a:r>
          </a:p>
          <a:p>
            <a:pPr>
              <a:defRPr/>
            </a:pPr>
            <a:r>
              <a:rPr lang="cy-GB" dirty="0"/>
              <a:t>Sicrhewch fod y llawlyfr yn hawdd i’w defnyddio ac yn ymarferol </a:t>
            </a:r>
          </a:p>
          <a:p>
            <a:pPr>
              <a:defRPr/>
            </a:pPr>
            <a:r>
              <a:rPr lang="cy-GB" dirty="0"/>
              <a:t>Strwythurwch y gwaith yn rhesymegol</a:t>
            </a:r>
          </a:p>
          <a:p>
            <a:pPr>
              <a:defRPr/>
            </a:pPr>
            <a:r>
              <a:rPr lang="cy-GB" dirty="0"/>
              <a:t>Meddyliwch am eich cynulleidfa darged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05611-34AB-0439-5662-8674F4410F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77634" y="1404889"/>
            <a:ext cx="4857633" cy="4351338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Communication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Environment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Activities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Additional needs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Individual needs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The handbook as a useable and practical document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Structure it logically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Who is going to be using it, think about target audience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6137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59AE3-13C2-5B71-945F-EFBCF0139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+mn-lt"/>
                <a:ea typeface="ＭＳ Ｐゴシック" charset="-128"/>
              </a:rPr>
              <a:t>Dull Cyfannol</a:t>
            </a:r>
            <a:br>
              <a:rPr lang="en-GB" altLang="cy-GB" sz="4800" kern="0" dirty="0">
                <a:solidFill>
                  <a:srgbClr val="000000"/>
                </a:solidFill>
                <a:latin typeface="+mn-lt"/>
                <a:ea typeface="ＭＳ Ｐゴシック" charset="-128"/>
              </a:rPr>
            </a:br>
            <a:r>
              <a:rPr lang="en-GB" altLang="cy-GB" sz="4800" kern="0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charset="-128"/>
              </a:rPr>
              <a:t>Holistic Approach</a:t>
            </a:r>
            <a:endParaRPr lang="en-GB" sz="4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94AF0-7A55-361C-7740-E1B2CB2CF0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9520" y="1825625"/>
            <a:ext cx="4874930" cy="1603375"/>
          </a:xfrm>
        </p:spPr>
        <p:txBody>
          <a:bodyPr>
            <a:normAutofit lnSpcReduction="10000"/>
          </a:bodyPr>
          <a:lstStyle/>
          <a:p>
            <a:r>
              <a:rPr lang="cy-GB" kern="0" dirty="0">
                <a:solidFill>
                  <a:srgbClr val="000000"/>
                </a:solidFill>
                <a:ea typeface="ＭＳ Ｐゴシック" charset="-128"/>
              </a:rPr>
              <a:t>Dangoswch eich dealltwriaeth o bwysigrwydd dull cyfannol o gefnogi plant trwy bontio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EA8CFA-ECB2-E184-8D35-B3F26F589E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535486" cy="1949781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Demonstrate your understanding of the importance of an holistic approach to support children during transitions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DEDD17-77E5-A4F8-24EB-8D09A2CA53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803" y="3775406"/>
            <a:ext cx="3210394" cy="17657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968AF0-1250-40A1-C712-B8E0E55A96DA}"/>
              </a:ext>
            </a:extLst>
          </p:cNvPr>
          <p:cNvSpPr txBox="1"/>
          <p:nvPr/>
        </p:nvSpPr>
        <p:spPr>
          <a:xfrm>
            <a:off x="7879263" y="5317120"/>
            <a:ext cx="33478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(Source: </a:t>
            </a:r>
            <a:r>
              <a:rPr lang="en-GB" sz="1400" dirty="0" err="1"/>
              <a:t>Humanperf</a:t>
            </a:r>
            <a:r>
              <a:rPr lang="en-GB" sz="1400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6765834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090B3-C966-FDE8-5DAF-0175ED539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+mn-lt"/>
                <a:ea typeface="ＭＳ Ｐゴシック" charset="-128"/>
              </a:rPr>
              <a:t>Manylion Cyflwyno</a:t>
            </a:r>
            <a:br>
              <a:rPr lang="en-GB" altLang="cy-GB" sz="4800" kern="0" dirty="0">
                <a:solidFill>
                  <a:srgbClr val="000000"/>
                </a:solidFill>
                <a:latin typeface="+mn-lt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2060"/>
                </a:solidFill>
                <a:latin typeface="+mn-lt"/>
                <a:ea typeface="ＭＳ Ｐゴシック" charset="-128"/>
              </a:rPr>
              <a:t>Submission Details</a:t>
            </a:r>
            <a:endParaRPr lang="en-GB" sz="48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B6470-466E-934D-63D9-C89C1DD547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dirty="0"/>
              <a:t>3 ddolen drafft ar </a:t>
            </a:r>
            <a:r>
              <a:rPr lang="cy-GB" altLang="en-US" dirty="0" err="1"/>
              <a:t>Turnitin</a:t>
            </a:r>
            <a:endParaRPr lang="cy-GB" altLang="en-US" dirty="0"/>
          </a:p>
          <a:p>
            <a:r>
              <a:rPr lang="cy-GB" altLang="en-US" dirty="0"/>
              <a:t>Cyflwyno eich drafft terfynol i’r ddolen cywir</a:t>
            </a:r>
          </a:p>
          <a:p>
            <a:r>
              <a:rPr lang="cy-GB" altLang="en-US" dirty="0"/>
              <a:t>Gwnewch yn siŵr eich bod yn cyflwyno cyn y terfyn amser</a:t>
            </a:r>
          </a:p>
          <a:p>
            <a:r>
              <a:rPr lang="cy-GB" altLang="en-US" dirty="0"/>
              <a:t>Mae cyfyngiad o wythnos ar gyfer cyflwyniadau hwyr a chant eu capio i 40%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08D467-7B57-61E9-25D4-FC2162A1C15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3 Draft links on Turnitin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Submit your final draft to the correct link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Ensure you submit before the deadline</a:t>
            </a:r>
          </a:p>
          <a:p>
            <a:r>
              <a:rPr lang="en-GB" altLang="en-US" sz="2800" dirty="0">
                <a:solidFill>
                  <a:schemeClr val="accent6">
                    <a:lumMod val="75000"/>
                  </a:schemeClr>
                </a:solidFill>
              </a:rPr>
              <a:t>There is a one week cut off for late submissions but marks will be capped at 40%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7339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D92D9-EFB4-B381-1F6E-443AF6677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altLang="cy-GB" sz="4400" kern="0" dirty="0">
                <a:solidFill>
                  <a:srgbClr val="000000"/>
                </a:solidFill>
                <a:latin typeface="+mn-lt"/>
                <a:ea typeface="ＭＳ Ｐゴシック" charset="-128"/>
              </a:rPr>
              <a:t>Cyfeiriadau</a:t>
            </a:r>
            <a:br>
              <a:rPr lang="en-GB" altLang="cy-GB" sz="4400" kern="0" dirty="0">
                <a:solidFill>
                  <a:srgbClr val="000000"/>
                </a:solidFill>
                <a:latin typeface="+mn-lt"/>
                <a:ea typeface="ＭＳ Ｐゴシック" charset="-128"/>
              </a:rPr>
            </a:br>
            <a:r>
              <a:rPr lang="en-GB" altLang="cy-GB" sz="4400" kern="0" dirty="0">
                <a:solidFill>
                  <a:schemeClr val="accent6">
                    <a:lumMod val="75000"/>
                  </a:schemeClr>
                </a:solidFill>
                <a:latin typeface="+mn-lt"/>
                <a:ea typeface="ＭＳ Ｐゴシック" charset="-128"/>
              </a:rPr>
              <a:t>References</a:t>
            </a:r>
            <a:endParaRPr lang="en-GB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4AE73-DE52-4581-BD41-790F9B39E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cy-GB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Humanperf (2021)’W</a:t>
            </a:r>
            <a:r>
              <a:rPr lang="en-GB" altLang="cy-GB" sz="2800" i="1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hy the holistic approach should be a priority for your transformation initiatives’ [image].</a:t>
            </a:r>
            <a:r>
              <a:rPr lang="en-GB" altLang="cy-GB" sz="28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 Available at: </a:t>
            </a:r>
            <a:r>
              <a:rPr lang="en-GB" altLang="cy-GB" sz="2800" kern="0" dirty="0">
                <a:solidFill>
                  <a:srgbClr val="0563C1"/>
                </a:solidFill>
                <a:latin typeface="Lucida Sans" panose="020B0602040502020204" pitchFamily="34" charset="0"/>
                <a:ea typeface="ＭＳ Ｐゴシック" charset="-128"/>
                <a:hlinkClick r:id="rId3"/>
              </a:rPr>
              <a:t>https://www.humanperf.com/en/blog/project-management/articles/holistic-approach-serving-transformation</a:t>
            </a:r>
            <a:r>
              <a:rPr lang="en-GB" altLang="cy-GB" sz="2800" kern="0" dirty="0">
                <a:solidFill>
                  <a:srgbClr val="0563C1"/>
                </a:solidFill>
                <a:latin typeface="Lucida Sans" panose="020B0602040502020204" pitchFamily="34" charset="0"/>
                <a:ea typeface="ＭＳ Ｐゴシック" charset="-128"/>
              </a:rPr>
              <a:t> (Accessed:15</a:t>
            </a:r>
            <a:r>
              <a:rPr lang="en-GB" altLang="cy-GB" sz="2800" kern="0" baseline="30000" dirty="0">
                <a:solidFill>
                  <a:srgbClr val="0563C1"/>
                </a:solidFill>
                <a:latin typeface="Lucida Sans" panose="020B0602040502020204" pitchFamily="34" charset="0"/>
                <a:ea typeface="ＭＳ Ｐゴシック" charset="-128"/>
              </a:rPr>
              <a:t>th</a:t>
            </a:r>
            <a:r>
              <a:rPr lang="en-GB" altLang="cy-GB" sz="2800" kern="0" dirty="0">
                <a:solidFill>
                  <a:srgbClr val="0563C1"/>
                </a:solidFill>
                <a:latin typeface="Lucida Sans" panose="020B0602040502020204" pitchFamily="34" charset="0"/>
                <a:ea typeface="ＭＳ Ｐゴシック" charset="-128"/>
              </a:rPr>
              <a:t> Oct 2021).</a:t>
            </a:r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4956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0</TotalTime>
  <Words>1666</Words>
  <Application>Microsoft Office PowerPoint</Application>
  <PresentationFormat>Widescreen</PresentationFormat>
  <Paragraphs>216</Paragraphs>
  <Slides>27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Times New Roman</vt:lpstr>
      <vt:lpstr>Lucida Sans</vt:lpstr>
      <vt:lpstr>UWTSD PP Template (Cream background)</vt:lpstr>
      <vt:lpstr>PowerPoint Presentation</vt:lpstr>
      <vt:lpstr>ECEY4001/C Datblygiad Dynol Human Development</vt:lpstr>
      <vt:lpstr>Rhaglen Ymarferydd Blynyddoedd Cynnar Early Years Practitioner Programme </vt:lpstr>
      <vt:lpstr>Asesiad Assessment</vt:lpstr>
      <vt:lpstr>Y Dasg The Tasg</vt:lpstr>
      <vt:lpstr>Llawlyfr</vt:lpstr>
      <vt:lpstr>Handbook</vt:lpstr>
      <vt:lpstr>Cynnwys</vt:lpstr>
      <vt:lpstr>Content</vt:lpstr>
      <vt:lpstr>Cyflwyniad a Rhesymwaith </vt:lpstr>
      <vt:lpstr>Introduction and Rationale</vt:lpstr>
      <vt:lpstr>Pontio Transitions</vt:lpstr>
      <vt:lpstr>Anghenion y plant Needs of the child</vt:lpstr>
      <vt:lpstr>Rôl yr oedolyn Role of the adult?</vt:lpstr>
      <vt:lpstr>Partneriaeth Partnerships</vt:lpstr>
      <vt:lpstr>Ymyriadau Interventions</vt:lpstr>
      <vt:lpstr>Canlyniadau Arfaethedig Proposed Outcomes</vt:lpstr>
      <vt:lpstr>Themau allweddol Key Themes</vt:lpstr>
      <vt:lpstr>Meini prawf marcio 1 Marking Criteria 1</vt:lpstr>
      <vt:lpstr>Meini prawf marcio 2 Marking Criteria 2</vt:lpstr>
      <vt:lpstr>Meini prawf marcio 3 Marking Criteria 3</vt:lpstr>
      <vt:lpstr>Meini prawf marcio 4 Marking Criteria 4</vt:lpstr>
      <vt:lpstr>Meini prawf marcio 5 Marking Criteria 5</vt:lpstr>
      <vt:lpstr>Ystyriwch Consider</vt:lpstr>
      <vt:lpstr>Dull Cyfannol Holistic Approach</vt:lpstr>
      <vt:lpstr>Manylion Cyflwyno Submission Details</vt:lpstr>
      <vt:lpstr>Cyfeiriadau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Natasha Young</cp:lastModifiedBy>
  <cp:revision>2</cp:revision>
  <dcterms:created xsi:type="dcterms:W3CDTF">2022-08-24T11:06:58Z</dcterms:created>
  <dcterms:modified xsi:type="dcterms:W3CDTF">2022-09-14T13:15:02Z</dcterms:modified>
</cp:coreProperties>
</file>