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7"/>
  </p:notesMasterIdLst>
  <p:handoutMasterIdLst>
    <p:handoutMasterId r:id="rId18"/>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4630400" cy="8229600"/>
  <p:notesSz cx="8229600" cy="14630400"/>
  <p:embeddedFontLst>
    <p:embeddedFont>
      <p:font typeface="Bitter Medium" panose="020B0604020202020204" charset="0"/>
      <p:regular r:id="rId19"/>
    </p:embeddedFont>
    <p:embeddedFont>
      <p:font typeface="Open Sans" panose="020B0606030504020204" pitchFamily="3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2137" autoAdjust="0"/>
  </p:normalViewPr>
  <p:slideViewPr>
    <p:cSldViewPr snapToGrid="0" snapToObjects="1">
      <p:cViewPr varScale="1">
        <p:scale>
          <a:sx n="53" d="100"/>
          <a:sy n="53" d="100"/>
        </p:scale>
        <p:origin x="748" y="36"/>
      </p:cViewPr>
      <p:guideLst/>
    </p:cSldViewPr>
  </p:slideViewPr>
  <p:notesTextViewPr>
    <p:cViewPr>
      <p:scale>
        <a:sx n="1" d="1"/>
        <a:sy n="1" d="1"/>
      </p:scale>
      <p:origin x="0" y="0"/>
    </p:cViewPr>
  </p:notesTextViewPr>
  <p:sorterViewPr>
    <p:cViewPr>
      <p:scale>
        <a:sx n="100" d="100"/>
        <a:sy n="100" d="100"/>
      </p:scale>
      <p:origin x="0" y="-321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cnu aurelian" userId="90562cc57227f3b5" providerId="LiveId" clId="{FFECAA17-7D90-450D-9BA2-77F33CCDC896}"/>
    <pc:docChg chg="modSld">
      <pc:chgData name="mocnu aurelian" userId="90562cc57227f3b5" providerId="LiveId" clId="{FFECAA17-7D90-450D-9BA2-77F33CCDC896}" dt="2025-10-10T22:40:12.339" v="8" actId="20577"/>
      <pc:docMkLst>
        <pc:docMk/>
      </pc:docMkLst>
      <pc:sldChg chg="modSp mod">
        <pc:chgData name="mocnu aurelian" userId="90562cc57227f3b5" providerId="LiveId" clId="{FFECAA17-7D90-450D-9BA2-77F33CCDC896}" dt="2025-10-10T22:40:12.339" v="8" actId="20577"/>
        <pc:sldMkLst>
          <pc:docMk/>
          <pc:sldMk cId="0" sldId="256"/>
        </pc:sldMkLst>
        <pc:spChg chg="mod">
          <ac:chgData name="mocnu aurelian" userId="90562cc57227f3b5" providerId="LiveId" clId="{FFECAA17-7D90-450D-9BA2-77F33CCDC896}" dt="2025-10-10T22:40:12.339" v="8" actId="20577"/>
          <ac:spMkLst>
            <pc:docMk/>
            <pc:sldMk cId="0" sldId="256"/>
            <ac:spMk id="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C800006-2187-4835-9EF5-280057BA82CA}"/>
              </a:ext>
            </a:extLst>
          </p:cNvPr>
          <p:cNvSpPr>
            <a:spLocks noGrp="1"/>
          </p:cNvSpPr>
          <p:nvPr>
            <p:ph type="hdr" sz="quarter"/>
          </p:nvPr>
        </p:nvSpPr>
        <p:spPr>
          <a:xfrm>
            <a:off x="0" y="0"/>
            <a:ext cx="3565525" cy="73342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F60892B-4D4E-4722-B3CF-DE3A274EF088}"/>
              </a:ext>
            </a:extLst>
          </p:cNvPr>
          <p:cNvSpPr>
            <a:spLocks noGrp="1"/>
          </p:cNvSpPr>
          <p:nvPr>
            <p:ph type="dt" sz="quarter" idx="1"/>
          </p:nvPr>
        </p:nvSpPr>
        <p:spPr>
          <a:xfrm>
            <a:off x="4660900" y="0"/>
            <a:ext cx="3567113" cy="733425"/>
          </a:xfrm>
          <a:prstGeom prst="rect">
            <a:avLst/>
          </a:prstGeom>
        </p:spPr>
        <p:txBody>
          <a:bodyPr vert="horz" lIns="91440" tIns="45720" rIns="91440" bIns="45720" rtlCol="0"/>
          <a:lstStyle>
            <a:lvl1pPr algn="r">
              <a:defRPr sz="1200"/>
            </a:lvl1pPr>
          </a:lstStyle>
          <a:p>
            <a:fld id="{25188825-121A-4282-995E-7527114BAA1D}" type="datetimeFigureOut">
              <a:rPr lang="en-US" smtClean="0"/>
              <a:t>10/10/2025</a:t>
            </a:fld>
            <a:endParaRPr lang="en-US"/>
          </a:p>
        </p:txBody>
      </p:sp>
      <p:sp>
        <p:nvSpPr>
          <p:cNvPr id="4" name="Footer Placeholder 3">
            <a:extLst>
              <a:ext uri="{FF2B5EF4-FFF2-40B4-BE49-F238E27FC236}">
                <a16:creationId xmlns:a16="http://schemas.microsoft.com/office/drawing/2014/main" id="{24CE2593-C63E-453C-9B13-72B942DD2216}"/>
              </a:ext>
            </a:extLst>
          </p:cNvPr>
          <p:cNvSpPr>
            <a:spLocks noGrp="1"/>
          </p:cNvSpPr>
          <p:nvPr>
            <p:ph type="ftr" sz="quarter" idx="2"/>
          </p:nvPr>
        </p:nvSpPr>
        <p:spPr>
          <a:xfrm>
            <a:off x="0" y="13896975"/>
            <a:ext cx="3565525" cy="73342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3411DFD-4203-4F36-B616-82711C125DFF}"/>
              </a:ext>
            </a:extLst>
          </p:cNvPr>
          <p:cNvSpPr>
            <a:spLocks noGrp="1"/>
          </p:cNvSpPr>
          <p:nvPr>
            <p:ph type="sldNum" sz="quarter" idx="3"/>
          </p:nvPr>
        </p:nvSpPr>
        <p:spPr>
          <a:xfrm>
            <a:off x="4660900" y="13896975"/>
            <a:ext cx="3567113" cy="733425"/>
          </a:xfrm>
          <a:prstGeom prst="rect">
            <a:avLst/>
          </a:prstGeom>
        </p:spPr>
        <p:txBody>
          <a:bodyPr vert="horz" lIns="91440" tIns="45720" rIns="91440" bIns="45720" rtlCol="0" anchor="b"/>
          <a:lstStyle>
            <a:lvl1pPr algn="r">
              <a:defRPr sz="1200"/>
            </a:lvl1pPr>
          </a:lstStyle>
          <a:p>
            <a:fld id="{967A8D3E-402D-49CD-B4F4-3B131837E9CB}" type="slidenum">
              <a:rPr lang="en-US" smtClean="0"/>
              <a:t>‹#›</a:t>
            </a:fld>
            <a:endParaRPr lang="en-US"/>
          </a:p>
        </p:txBody>
      </p:sp>
    </p:spTree>
    <p:extLst>
      <p:ext uri="{BB962C8B-B14F-4D97-AF65-F5344CB8AC3E}">
        <p14:creationId xmlns:p14="http://schemas.microsoft.com/office/powerpoint/2010/main" val="2526069349"/>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27881934"/>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txBody>
          <a:bodyPr/>
          <a:lstStyle/>
          <a:p>
            <a:endParaRPr lang="en-GB"/>
          </a:p>
        </p:txBody>
      </p:sp>
      <p:sp>
        <p:nvSpPr>
          <p:cNvPr id="3" name="Shape 1"/>
          <p:cNvSpPr/>
          <p:nvPr/>
        </p:nvSpPr>
        <p:spPr>
          <a:xfrm>
            <a:off x="0" y="0"/>
            <a:ext cx="14630400" cy="8229600"/>
          </a:xfrm>
          <a:prstGeom prst="rect">
            <a:avLst/>
          </a:prstGeom>
          <a:solidFill>
            <a:srgbClr val="FFF8F0"/>
          </a:solidFill>
          <a:ln/>
        </p:spPr>
        <p:txBody>
          <a:bodyPr/>
          <a:lstStyle/>
          <a:p>
            <a:endParaRPr lang="en-GB"/>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436376"/>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2C3F42"/>
                </a:solidFill>
                <a:latin typeface="Arial" panose="020B0604020202020204" pitchFamily="34" charset="0"/>
                <a:ea typeface="Bitter Medium" pitchFamily="34" charset="-122"/>
                <a:cs typeface="Arial" panose="020B0604020202020204" pitchFamily="34" charset="0"/>
              </a:rPr>
              <a:t>Strategic Recruitment for M&amp;S Transformation</a:t>
            </a:r>
            <a:endParaRPr lang="en-US" sz="4450" dirty="0">
              <a:latin typeface="Arial" panose="020B0604020202020204" pitchFamily="34" charset="0"/>
              <a:cs typeface="Arial" panose="020B0604020202020204" pitchFamily="34" charset="0"/>
            </a:endParaRPr>
          </a:p>
        </p:txBody>
      </p:sp>
      <p:sp>
        <p:nvSpPr>
          <p:cNvPr id="4" name="Text 1"/>
          <p:cNvSpPr/>
          <p:nvPr/>
        </p:nvSpPr>
        <p:spPr>
          <a:xfrm>
            <a:off x="6280190" y="4194096"/>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2B2E3C"/>
                </a:solidFill>
                <a:latin typeface="Arial" panose="020B0604020202020204" pitchFamily="34" charset="0"/>
                <a:ea typeface="Open Sans" pitchFamily="34" charset="-122"/>
                <a:cs typeface="Arial" panose="020B0604020202020204" pitchFamily="34" charset="0"/>
              </a:rPr>
              <a:t>Prepared by: Aurel</a:t>
            </a:r>
            <a:endParaRPr lang="en-US" sz="1750" dirty="0">
              <a:latin typeface="Arial" panose="020B0604020202020204" pitchFamily="34" charset="0"/>
              <a:cs typeface="Arial" panose="020B0604020202020204" pitchFamily="34" charset="0"/>
            </a:endParaRPr>
          </a:p>
        </p:txBody>
      </p:sp>
      <p:sp>
        <p:nvSpPr>
          <p:cNvPr id="5" name="Text 2"/>
          <p:cNvSpPr/>
          <p:nvPr/>
        </p:nvSpPr>
        <p:spPr>
          <a:xfrm>
            <a:off x="6280190" y="4812149"/>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2B2E3C"/>
                </a:solidFill>
                <a:latin typeface="Arial" panose="020B0604020202020204" pitchFamily="34" charset="0"/>
                <a:ea typeface="Open Sans" pitchFamily="34" charset="-122"/>
                <a:cs typeface="Arial" panose="020B0604020202020204" pitchFamily="34" charset="0"/>
              </a:rPr>
              <a:t>Student Number:2407747</a:t>
            </a:r>
            <a:endParaRPr lang="en-US" sz="1750" dirty="0">
              <a:latin typeface="Arial" panose="020B0604020202020204" pitchFamily="34" charset="0"/>
              <a:cs typeface="Arial" panose="020B0604020202020204" pitchFamily="34" charset="0"/>
            </a:endParaRPr>
          </a:p>
        </p:txBody>
      </p:sp>
      <p:sp>
        <p:nvSpPr>
          <p:cNvPr id="6" name="Text 3"/>
          <p:cNvSpPr/>
          <p:nvPr/>
        </p:nvSpPr>
        <p:spPr>
          <a:xfrm>
            <a:off x="6280190" y="5430203"/>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2B2E3C"/>
                </a:solidFill>
                <a:latin typeface="Arial" panose="020B0604020202020204" pitchFamily="34" charset="0"/>
                <a:ea typeface="Open Sans" pitchFamily="34" charset="-122"/>
                <a:cs typeface="Arial" panose="020B0604020202020204" pitchFamily="34" charset="0"/>
              </a:rPr>
              <a:t>Module Code: LCLM5002</a:t>
            </a:r>
            <a:endParaRPr lang="en-US" sz="175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B82065D6-B174-4E57-AA55-14A8D62757C1}"/>
              </a:ext>
            </a:extLst>
          </p:cNvPr>
          <p:cNvPicPr>
            <a:picLocks noChangeAspect="1"/>
          </p:cNvPicPr>
          <p:nvPr/>
        </p:nvPicPr>
        <p:blipFill>
          <a:blip r:embed="rId4"/>
          <a:stretch>
            <a:fillRect/>
          </a:stretch>
        </p:blipFill>
        <p:spPr>
          <a:xfrm>
            <a:off x="12810871" y="7770585"/>
            <a:ext cx="1819529" cy="362903"/>
          </a:xfrm>
          <a:prstGeom prst="rect">
            <a:avLst/>
          </a:prstGeom>
        </p:spPr>
      </p:pic>
      <p:sp>
        <p:nvSpPr>
          <p:cNvPr id="9" name="TextBox 8">
            <a:extLst>
              <a:ext uri="{FF2B5EF4-FFF2-40B4-BE49-F238E27FC236}">
                <a16:creationId xmlns:a16="http://schemas.microsoft.com/office/drawing/2014/main" id="{C6B7DD30-FBE7-47F6-AB41-C25A30797F02}"/>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47" name="Picture 46">
            <a:extLst>
              <a:ext uri="{FF2B5EF4-FFF2-40B4-BE49-F238E27FC236}">
                <a16:creationId xmlns:a16="http://schemas.microsoft.com/office/drawing/2014/main" id="{17299049-8CA6-47B7-AB1B-632A1A9A18D9}"/>
              </a:ext>
            </a:extLst>
          </p:cNvPr>
          <p:cNvPicPr>
            <a:picLocks noChangeAspect="1"/>
          </p:cNvPicPr>
          <p:nvPr/>
        </p:nvPicPr>
        <p:blipFill>
          <a:blip r:embed="rId3"/>
          <a:stretch>
            <a:fillRect/>
          </a:stretch>
        </p:blipFill>
        <p:spPr>
          <a:xfrm>
            <a:off x="12730931" y="7770585"/>
            <a:ext cx="1819529" cy="362903"/>
          </a:xfrm>
          <a:prstGeom prst="rect">
            <a:avLst/>
          </a:prstGeom>
        </p:spPr>
      </p:pic>
      <p:sp>
        <p:nvSpPr>
          <p:cNvPr id="48" name="TextBox 47">
            <a:extLst>
              <a:ext uri="{FF2B5EF4-FFF2-40B4-BE49-F238E27FC236}">
                <a16:creationId xmlns:a16="http://schemas.microsoft.com/office/drawing/2014/main" id="{10997FAF-A7C4-4263-9646-348AD9E48D30}"/>
              </a:ext>
            </a:extLst>
          </p:cNvPr>
          <p:cNvSpPr txBox="1"/>
          <p:nvPr/>
        </p:nvSpPr>
        <p:spPr>
          <a:xfrm>
            <a:off x="13941911" y="7770585"/>
            <a:ext cx="505609" cy="369332"/>
          </a:xfrm>
          <a:prstGeom prst="rect">
            <a:avLst/>
          </a:prstGeom>
          <a:noFill/>
          <a:ln>
            <a:noFill/>
          </a:ln>
        </p:spPr>
        <p:txBody>
          <a:bodyPr wrap="square" rtlCol="0">
            <a:spAutoFit/>
          </a:bodyPr>
          <a:lstStyle/>
          <a:p>
            <a:r>
              <a:rPr lang="en-US" dirty="0"/>
              <a:t>2</a:t>
            </a:r>
          </a:p>
        </p:txBody>
      </p:sp>
      <p:pic>
        <p:nvPicPr>
          <p:cNvPr id="50" name="Picture 49">
            <a:extLst>
              <a:ext uri="{FF2B5EF4-FFF2-40B4-BE49-F238E27FC236}">
                <a16:creationId xmlns:a16="http://schemas.microsoft.com/office/drawing/2014/main" id="{BCDCF1B8-8BF2-4940-AC4E-6EBDA4854F8D}"/>
              </a:ext>
            </a:extLst>
          </p:cNvPr>
          <p:cNvPicPr>
            <a:picLocks noChangeAspect="1"/>
          </p:cNvPicPr>
          <p:nvPr/>
        </p:nvPicPr>
        <p:blipFill>
          <a:blip r:embed="rId4"/>
          <a:stretch>
            <a:fillRect/>
          </a:stretch>
        </p:blipFill>
        <p:spPr>
          <a:xfrm>
            <a:off x="2597971" y="599810"/>
            <a:ext cx="9434457" cy="721167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33053"/>
          </a:xfrm>
          <a:prstGeom prst="rect">
            <a:avLst/>
          </a:prstGeom>
        </p:spPr>
      </p:pic>
      <p:sp>
        <p:nvSpPr>
          <p:cNvPr id="3" name="Text 0"/>
          <p:cNvSpPr/>
          <p:nvPr/>
        </p:nvSpPr>
        <p:spPr>
          <a:xfrm>
            <a:off x="793790" y="623768"/>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2C3F42"/>
                </a:solidFill>
                <a:latin typeface="Arial" panose="020B0604020202020204" pitchFamily="34" charset="0"/>
                <a:ea typeface="Bitter Medium" pitchFamily="34" charset="-122"/>
                <a:cs typeface="Arial" panose="020B0604020202020204" pitchFamily="34" charset="0"/>
              </a:rPr>
              <a:t>Introduction: Why Strategic Recruitment Matters</a:t>
            </a:r>
            <a:endParaRPr lang="en-US" sz="4450" dirty="0">
              <a:latin typeface="Arial" panose="020B0604020202020204" pitchFamily="34" charset="0"/>
              <a:cs typeface="Arial" panose="020B0604020202020204" pitchFamily="34" charset="0"/>
            </a:endParaRPr>
          </a:p>
        </p:txBody>
      </p:sp>
      <p:sp>
        <p:nvSpPr>
          <p:cNvPr id="4" name="Text 1"/>
          <p:cNvSpPr/>
          <p:nvPr/>
        </p:nvSpPr>
        <p:spPr>
          <a:xfrm>
            <a:off x="1133952" y="2421195"/>
            <a:ext cx="7216259" cy="1133951"/>
          </a:xfrm>
          <a:prstGeom prst="rect">
            <a:avLst/>
          </a:prstGeom>
          <a:noFill/>
          <a:ln/>
        </p:spPr>
        <p:txBody>
          <a:bodyPr wrap="square" lIns="0" tIns="0" rIns="0" bIns="0" rtlCol="0" anchor="t"/>
          <a:lstStyle/>
          <a:p>
            <a:pPr marL="0" indent="0" algn="l">
              <a:lnSpc>
                <a:spcPts val="4450"/>
              </a:lnSpc>
              <a:buNone/>
            </a:pPr>
            <a:r>
              <a:rPr lang="en-US" sz="3600" dirty="0">
                <a:solidFill>
                  <a:srgbClr val="2C3F42"/>
                </a:solidFill>
                <a:latin typeface="Arial" panose="020B0604020202020204" pitchFamily="34" charset="0"/>
                <a:ea typeface="Bitter Medium" pitchFamily="34" charset="-122"/>
                <a:cs typeface="Arial" panose="020B0604020202020204" pitchFamily="34" charset="0"/>
              </a:rPr>
              <a:t>"</a:t>
            </a:r>
            <a:r>
              <a:rPr lang="en-GB" sz="2000" b="1" dirty="0">
                <a:latin typeface="Arial" panose="020B0604020202020204" pitchFamily="34" charset="0"/>
                <a:cs typeface="Arial" panose="020B0604020202020204" pitchFamily="34" charset="0"/>
              </a:rPr>
              <a:t>If you hire people just because they can do a job, they’ll work for your money. But if you hire people who believe what you believe, they’ll work for you with blood, sweat, and tears.</a:t>
            </a:r>
            <a:r>
              <a:rPr lang="en-US" sz="2000" b="1" dirty="0">
                <a:latin typeface="Arial" panose="020B0604020202020204" pitchFamily="34" charset="0"/>
                <a:cs typeface="Arial" panose="020B0604020202020204" pitchFamily="34" charset="0"/>
              </a:rPr>
              <a:t> (Sinek, 2009)"</a:t>
            </a:r>
          </a:p>
        </p:txBody>
      </p:sp>
      <p:sp>
        <p:nvSpPr>
          <p:cNvPr id="6" name="Shape 3"/>
          <p:cNvSpPr/>
          <p:nvPr/>
        </p:nvSpPr>
        <p:spPr>
          <a:xfrm>
            <a:off x="793790" y="2381488"/>
            <a:ext cx="30480" cy="2432328"/>
          </a:xfrm>
          <a:prstGeom prst="rect">
            <a:avLst/>
          </a:prstGeom>
          <a:solidFill>
            <a:srgbClr val="D2600F"/>
          </a:solidFill>
          <a:ln/>
        </p:spPr>
        <p:txBody>
          <a:bodyPr/>
          <a:lstStyle/>
          <a:p>
            <a:endParaRPr lang="en-GB"/>
          </a:p>
        </p:txBody>
      </p:sp>
      <p:sp>
        <p:nvSpPr>
          <p:cNvPr id="7" name="Text 4"/>
          <p:cNvSpPr/>
          <p:nvPr/>
        </p:nvSpPr>
        <p:spPr>
          <a:xfrm>
            <a:off x="793790" y="5068967"/>
            <a:ext cx="7556421" cy="2540318"/>
          </a:xfrm>
          <a:prstGeom prst="rect">
            <a:avLst/>
          </a:prstGeom>
          <a:noFill/>
          <a:ln/>
        </p:spPr>
        <p:txBody>
          <a:bodyPr wrap="square" lIns="0" tIns="0" rIns="0" bIns="0" rtlCol="0" anchor="t"/>
          <a:lstStyle/>
          <a:p>
            <a:pPr marL="0" indent="0" algn="just">
              <a:lnSpc>
                <a:spcPts val="2850"/>
              </a:lnSpc>
              <a:buNone/>
            </a:pPr>
            <a:r>
              <a:rPr lang="en-US" sz="1750" dirty="0">
                <a:solidFill>
                  <a:srgbClr val="2B2E3C"/>
                </a:solidFill>
                <a:latin typeface="Arial" panose="020B0604020202020204" pitchFamily="34" charset="0"/>
                <a:ea typeface="Open Sans" pitchFamily="34" charset="-122"/>
                <a:cs typeface="Arial" panose="020B0604020202020204" pitchFamily="34" charset="0"/>
              </a:rPr>
              <a:t>Marks &amp; Spencer, a London-based company, is undergoing a bold business transformation to revitalise its retail legacy and drive sustainable growth. Amidst shifting consumer demands and digital innovation, strategic recruitment is essential to attract talent that aligns with 'why' – inspiring communities through quality and innovation. This presentation outlines a tailored process to build a resilient, forward-thinking workforce.</a:t>
            </a:r>
            <a:endParaRPr lang="en-US" sz="175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9086B90-7582-4D13-8087-89B3B055712B}"/>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4EFBC-DF3A-4DF2-B3F4-C0154B3FEB2B}"/>
              </a:ext>
            </a:extLst>
          </p:cNvPr>
          <p:cNvGrpSpPr/>
          <p:nvPr/>
        </p:nvGrpSpPr>
        <p:grpSpPr>
          <a:xfrm>
            <a:off x="428862" y="355002"/>
            <a:ext cx="13513049" cy="7261073"/>
            <a:chOff x="428862" y="847197"/>
            <a:chExt cx="13545086" cy="6059059"/>
          </a:xfrm>
        </p:grpSpPr>
        <p:sp>
          <p:nvSpPr>
            <p:cNvPr id="3" name="Text 0"/>
            <p:cNvSpPr/>
            <p:nvPr/>
          </p:nvSpPr>
          <p:spPr>
            <a:xfrm>
              <a:off x="428922" y="847197"/>
              <a:ext cx="5817037" cy="484584"/>
            </a:xfrm>
            <a:prstGeom prst="rect">
              <a:avLst/>
            </a:prstGeom>
            <a:noFill/>
            <a:ln/>
          </p:spPr>
          <p:txBody>
            <a:bodyPr wrap="none" lIns="0" tIns="0" rIns="0" bIns="0" rtlCol="0" anchor="t"/>
            <a:lstStyle/>
            <a:p>
              <a:pPr marL="0" indent="0" algn="l">
                <a:lnSpc>
                  <a:spcPts val="3800"/>
                </a:lnSpc>
                <a:buNone/>
              </a:pPr>
              <a:r>
                <a:rPr lang="en-US" sz="3050" dirty="0">
                  <a:solidFill>
                    <a:srgbClr val="2C3F42"/>
                  </a:solidFill>
                  <a:latin typeface="Arial" panose="020B0604020202020204" pitchFamily="34" charset="0"/>
                  <a:ea typeface="Bitter Medium" pitchFamily="34" charset="-122"/>
                  <a:cs typeface="Arial" panose="020B0604020202020204" pitchFamily="34" charset="0"/>
                </a:rPr>
                <a:t>The 3-Step Recruitment Process</a:t>
              </a:r>
              <a:endParaRPr lang="en-US" sz="3050" dirty="0">
                <a:latin typeface="Arial" panose="020B0604020202020204" pitchFamily="34" charset="0"/>
                <a:cs typeface="Arial" panose="020B0604020202020204" pitchFamily="34" charset="0"/>
              </a:endParaRPr>
            </a:p>
          </p:txBody>
        </p:sp>
        <p:sp>
          <p:nvSpPr>
            <p:cNvPr id="4" name="Text 1"/>
            <p:cNvSpPr/>
            <p:nvPr/>
          </p:nvSpPr>
          <p:spPr>
            <a:xfrm>
              <a:off x="428922" y="1564311"/>
              <a:ext cx="13545026" cy="248126"/>
            </a:xfrm>
            <a:prstGeom prst="rect">
              <a:avLst/>
            </a:prstGeom>
            <a:noFill/>
            <a:ln/>
          </p:spPr>
          <p:txBody>
            <a:bodyPr wrap="none" lIns="0" tIns="0" rIns="0" bIns="0" rtlCol="0" anchor="t"/>
            <a:lstStyle/>
            <a:p>
              <a:pPr marL="0" indent="0" algn="l">
                <a:lnSpc>
                  <a:spcPts val="1950"/>
                </a:lnSpc>
                <a:buNone/>
              </a:pPr>
              <a:r>
                <a:rPr lang="en-US" sz="1600" dirty="0">
                  <a:solidFill>
                    <a:srgbClr val="2B2E3C"/>
                  </a:solidFill>
                  <a:latin typeface="Arial" panose="020B0604020202020204" pitchFamily="34" charset="0"/>
                  <a:ea typeface="Open Sans" pitchFamily="34" charset="-122"/>
                  <a:cs typeface="Arial" panose="020B0604020202020204" pitchFamily="34" charset="0"/>
                </a:rPr>
                <a:t>This streamlined approach ensures M&amp;S hires align perfectly with transformation goals, </a:t>
              </a:r>
            </a:p>
            <a:p>
              <a:pPr marL="0" indent="0" algn="l">
                <a:lnSpc>
                  <a:spcPts val="1950"/>
                </a:lnSpc>
                <a:buNone/>
              </a:pPr>
              <a:r>
                <a:rPr lang="en-US" sz="1600" dirty="0">
                  <a:solidFill>
                    <a:srgbClr val="2B2E3C"/>
                  </a:solidFill>
                  <a:latin typeface="Arial" panose="020B0604020202020204" pitchFamily="34" charset="0"/>
                  <a:ea typeface="Open Sans" pitchFamily="34" charset="-122"/>
                  <a:cs typeface="Arial" panose="020B0604020202020204" pitchFamily="34" charset="0"/>
                </a:rPr>
                <a:t>from analysis to selection (Boxall and Purcell, 2011).</a:t>
              </a:r>
              <a:endParaRPr lang="en-US" sz="1600" dirty="0">
                <a:latin typeface="Arial" panose="020B0604020202020204" pitchFamily="34" charset="0"/>
                <a:cs typeface="Arial" panose="020B0604020202020204" pitchFamily="34" charset="0"/>
              </a:endParaRPr>
            </a:p>
          </p:txBody>
        </p:sp>
        <p:pic>
          <p:nvPicPr>
            <p:cNvPr id="5" name="Image 1" descr="preencoded.png"/>
            <p:cNvPicPr>
              <a:picLocks noChangeAspect="1"/>
            </p:cNvPicPr>
            <p:nvPr/>
          </p:nvPicPr>
          <p:blipFill>
            <a:blip r:embed="rId3"/>
            <a:stretch>
              <a:fillRect/>
            </a:stretch>
          </p:blipFill>
          <p:spPr>
            <a:xfrm>
              <a:off x="3223676" y="1986864"/>
              <a:ext cx="7955398" cy="4721542"/>
            </a:xfrm>
            <a:prstGeom prst="rect">
              <a:avLst/>
            </a:prstGeom>
          </p:spPr>
        </p:pic>
        <p:pic>
          <p:nvPicPr>
            <p:cNvPr id="6" name="Image 2" descr="preencoded.png"/>
            <p:cNvPicPr>
              <a:picLocks noChangeAspect="1"/>
            </p:cNvPicPr>
            <p:nvPr/>
          </p:nvPicPr>
          <p:blipFill>
            <a:blip r:embed="rId4"/>
            <a:stretch>
              <a:fillRect/>
            </a:stretch>
          </p:blipFill>
          <p:spPr>
            <a:xfrm>
              <a:off x="9364123" y="3140887"/>
              <a:ext cx="677235" cy="677235"/>
            </a:xfrm>
            <a:prstGeom prst="rect">
              <a:avLst/>
            </a:prstGeom>
          </p:spPr>
        </p:pic>
        <p:sp>
          <p:nvSpPr>
            <p:cNvPr id="7" name="Text 2"/>
            <p:cNvSpPr/>
            <p:nvPr/>
          </p:nvSpPr>
          <p:spPr>
            <a:xfrm>
              <a:off x="8760750" y="5422745"/>
              <a:ext cx="1977525" cy="761889"/>
            </a:xfrm>
            <a:prstGeom prst="rect">
              <a:avLst/>
            </a:prstGeom>
            <a:noFill/>
            <a:ln/>
          </p:spPr>
          <p:txBody>
            <a:bodyPr wrap="square" lIns="0" tIns="0" rIns="0" bIns="0" rtlCol="0" anchor="t"/>
            <a:lstStyle/>
            <a:p>
              <a:pPr marL="0" indent="0" algn="ctr">
                <a:lnSpc>
                  <a:spcPts val="1650"/>
                </a:lnSpc>
                <a:buNone/>
              </a:pPr>
              <a:r>
                <a:rPr lang="en-US" sz="1350" dirty="0">
                  <a:solidFill>
                    <a:srgbClr val="2B2E3C"/>
                  </a:solidFill>
                  <a:latin typeface="Arial" panose="020B0604020202020204" pitchFamily="34" charset="0"/>
                  <a:ea typeface="Bitter Medium" pitchFamily="34" charset="-122"/>
                  <a:cs typeface="Arial" panose="020B0604020202020204" pitchFamily="34" charset="0"/>
                </a:rPr>
                <a:t>Structured Interviews</a:t>
              </a:r>
              <a:endParaRPr lang="en-US" sz="1350" dirty="0">
                <a:latin typeface="Arial" panose="020B0604020202020204" pitchFamily="34" charset="0"/>
                <a:cs typeface="Arial" panose="020B0604020202020204" pitchFamily="34" charset="0"/>
              </a:endParaRPr>
            </a:p>
          </p:txBody>
        </p:sp>
        <p:pic>
          <p:nvPicPr>
            <p:cNvPr id="8" name="Image 3" descr="preencoded.png"/>
            <p:cNvPicPr>
              <a:picLocks noChangeAspect="1"/>
            </p:cNvPicPr>
            <p:nvPr/>
          </p:nvPicPr>
          <p:blipFill>
            <a:blip r:embed="rId5"/>
            <a:stretch>
              <a:fillRect/>
            </a:stretch>
          </p:blipFill>
          <p:spPr>
            <a:xfrm>
              <a:off x="6884809" y="3142157"/>
              <a:ext cx="677235" cy="677235"/>
            </a:xfrm>
            <a:prstGeom prst="rect">
              <a:avLst/>
            </a:prstGeom>
          </p:spPr>
        </p:pic>
        <p:sp>
          <p:nvSpPr>
            <p:cNvPr id="9" name="Text 3"/>
            <p:cNvSpPr/>
            <p:nvPr/>
          </p:nvSpPr>
          <p:spPr>
            <a:xfrm>
              <a:off x="6268525" y="5422745"/>
              <a:ext cx="1977525" cy="761889"/>
            </a:xfrm>
            <a:prstGeom prst="rect">
              <a:avLst/>
            </a:prstGeom>
            <a:noFill/>
            <a:ln/>
          </p:spPr>
          <p:txBody>
            <a:bodyPr wrap="square" lIns="0" tIns="0" rIns="0" bIns="0" rtlCol="0" anchor="t"/>
            <a:lstStyle/>
            <a:p>
              <a:pPr marL="0" indent="0" algn="ctr">
                <a:lnSpc>
                  <a:spcPts val="1650"/>
                </a:lnSpc>
                <a:buNone/>
              </a:pPr>
              <a:r>
                <a:rPr lang="en-US" sz="1350" dirty="0">
                  <a:solidFill>
                    <a:srgbClr val="2B2E3C"/>
                  </a:solidFill>
                  <a:latin typeface="Arial" panose="020B0604020202020204" pitchFamily="34" charset="0"/>
                  <a:ea typeface="Bitter Medium" pitchFamily="34" charset="-122"/>
                  <a:cs typeface="Arial" panose="020B0604020202020204" pitchFamily="34" charset="0"/>
                </a:rPr>
                <a:t>Job Description</a:t>
              </a:r>
              <a:endParaRPr lang="en-US" sz="1350" dirty="0">
                <a:latin typeface="Arial" panose="020B0604020202020204" pitchFamily="34" charset="0"/>
                <a:cs typeface="Arial" panose="020B0604020202020204" pitchFamily="34" charset="0"/>
              </a:endParaRPr>
            </a:p>
          </p:txBody>
        </p:sp>
        <p:pic>
          <p:nvPicPr>
            <p:cNvPr id="10" name="Image 4" descr="preencoded.png"/>
            <p:cNvPicPr>
              <a:picLocks noChangeAspect="1"/>
            </p:cNvPicPr>
            <p:nvPr/>
          </p:nvPicPr>
          <p:blipFill>
            <a:blip r:embed="rId6"/>
            <a:stretch>
              <a:fillRect/>
            </a:stretch>
          </p:blipFill>
          <p:spPr>
            <a:xfrm>
              <a:off x="4392585" y="3142157"/>
              <a:ext cx="677235" cy="677235"/>
            </a:xfrm>
            <a:prstGeom prst="rect">
              <a:avLst/>
            </a:prstGeom>
          </p:spPr>
        </p:pic>
        <p:sp>
          <p:nvSpPr>
            <p:cNvPr id="11" name="Text 4"/>
            <p:cNvSpPr/>
            <p:nvPr/>
          </p:nvSpPr>
          <p:spPr>
            <a:xfrm>
              <a:off x="3619416" y="5422745"/>
              <a:ext cx="1977526" cy="380945"/>
            </a:xfrm>
            <a:prstGeom prst="rect">
              <a:avLst/>
            </a:prstGeom>
            <a:noFill/>
            <a:ln/>
          </p:spPr>
          <p:txBody>
            <a:bodyPr wrap="none" lIns="0" tIns="0" rIns="0" bIns="0" rtlCol="0" anchor="t"/>
            <a:lstStyle/>
            <a:p>
              <a:pPr marL="0" indent="0" algn="ctr">
                <a:lnSpc>
                  <a:spcPts val="1650"/>
                </a:lnSpc>
                <a:buNone/>
              </a:pPr>
              <a:r>
                <a:rPr lang="en-US" sz="1350" dirty="0">
                  <a:solidFill>
                    <a:srgbClr val="2B2E3C"/>
                  </a:solidFill>
                  <a:latin typeface="Arial" panose="020B0604020202020204" pitchFamily="34" charset="0"/>
                  <a:ea typeface="Bitter Medium" pitchFamily="34" charset="-122"/>
                  <a:cs typeface="Arial" panose="020B0604020202020204" pitchFamily="34" charset="0"/>
                </a:rPr>
                <a:t>Job Analysis</a:t>
              </a:r>
              <a:endParaRPr lang="en-US" sz="1350" dirty="0">
                <a:latin typeface="Arial" panose="020B0604020202020204" pitchFamily="34" charset="0"/>
                <a:cs typeface="Arial" panose="020B0604020202020204" pitchFamily="34" charset="0"/>
              </a:endParaRPr>
            </a:p>
          </p:txBody>
        </p:sp>
        <p:sp>
          <p:nvSpPr>
            <p:cNvPr id="12" name="Text 5"/>
            <p:cNvSpPr/>
            <p:nvPr/>
          </p:nvSpPr>
          <p:spPr>
            <a:xfrm>
              <a:off x="428862" y="6658130"/>
              <a:ext cx="13545026" cy="248126"/>
            </a:xfrm>
            <a:prstGeom prst="rect">
              <a:avLst/>
            </a:prstGeom>
            <a:noFill/>
            <a:ln/>
          </p:spPr>
          <p:txBody>
            <a:bodyPr wrap="none" lIns="0" tIns="0" rIns="0" bIns="0" rtlCol="0" anchor="t"/>
            <a:lstStyle/>
            <a:p>
              <a:pPr marL="0" indent="0" algn="l">
                <a:lnSpc>
                  <a:spcPts val="1950"/>
                </a:lnSpc>
                <a:buNone/>
              </a:pPr>
              <a:r>
                <a:rPr lang="en-US" dirty="0">
                  <a:solidFill>
                    <a:srgbClr val="2B2E3C"/>
                  </a:solidFill>
                  <a:latin typeface="Arial" panose="020B0604020202020204" pitchFamily="34" charset="0"/>
                  <a:ea typeface="Open Sans" pitchFamily="34" charset="-122"/>
                  <a:cs typeface="Arial" panose="020B0604020202020204" pitchFamily="34" charset="0"/>
                </a:rPr>
                <a:t>This process minimises bias, maximises fit, and accelerates onboarding for high-impact roles in retail innovation and operations.</a:t>
              </a:r>
              <a:endParaRPr lang="en-US" dirty="0">
                <a:latin typeface="Arial" panose="020B0604020202020204" pitchFamily="34" charset="0"/>
                <a:cs typeface="Arial" panose="020B0604020202020204" pitchFamily="34" charset="0"/>
              </a:endParaRPr>
            </a:p>
          </p:txBody>
        </p:sp>
      </p:grpSp>
      <p:pic>
        <p:nvPicPr>
          <p:cNvPr id="13" name="Picture 12">
            <a:extLst>
              <a:ext uri="{FF2B5EF4-FFF2-40B4-BE49-F238E27FC236}">
                <a16:creationId xmlns:a16="http://schemas.microsoft.com/office/drawing/2014/main" id="{A3F03A10-93A3-4F8A-8E11-CEAA7659C001}"/>
              </a:ext>
            </a:extLst>
          </p:cNvPr>
          <p:cNvPicPr>
            <a:picLocks noChangeAspect="1"/>
          </p:cNvPicPr>
          <p:nvPr/>
        </p:nvPicPr>
        <p:blipFill>
          <a:blip r:embed="rId7"/>
          <a:stretch>
            <a:fillRect/>
          </a:stretch>
        </p:blipFill>
        <p:spPr>
          <a:xfrm>
            <a:off x="12703295" y="7758914"/>
            <a:ext cx="1819529" cy="362903"/>
          </a:xfrm>
          <a:prstGeom prst="rect">
            <a:avLst/>
          </a:prstGeom>
        </p:spPr>
      </p:pic>
      <p:sp>
        <p:nvSpPr>
          <p:cNvPr id="14" name="TextBox 13">
            <a:extLst>
              <a:ext uri="{FF2B5EF4-FFF2-40B4-BE49-F238E27FC236}">
                <a16:creationId xmlns:a16="http://schemas.microsoft.com/office/drawing/2014/main" id="{C80327C9-9D10-4D37-A609-6AEEAE11C182}"/>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594015"/>
          </a:xfrm>
          <a:prstGeom prst="rect">
            <a:avLst/>
          </a:prstGeom>
        </p:spPr>
      </p:pic>
      <p:sp>
        <p:nvSpPr>
          <p:cNvPr id="3" name="Text 0"/>
          <p:cNvSpPr/>
          <p:nvPr/>
        </p:nvSpPr>
        <p:spPr>
          <a:xfrm>
            <a:off x="726281" y="3458051"/>
            <a:ext cx="11976497" cy="648533"/>
          </a:xfrm>
          <a:prstGeom prst="rect">
            <a:avLst/>
          </a:prstGeom>
          <a:noFill/>
          <a:ln/>
        </p:spPr>
        <p:txBody>
          <a:bodyPr wrap="none" lIns="0" tIns="0" rIns="0" bIns="0" rtlCol="0" anchor="t"/>
          <a:lstStyle/>
          <a:p>
            <a:pPr marL="0" indent="0" algn="l">
              <a:lnSpc>
                <a:spcPts val="5100"/>
              </a:lnSpc>
              <a:buNone/>
            </a:pPr>
            <a:r>
              <a:rPr lang="en-US" sz="4050" dirty="0">
                <a:solidFill>
                  <a:srgbClr val="2C3F42"/>
                </a:solidFill>
                <a:latin typeface="Arial" panose="020B0604020202020204" pitchFamily="34" charset="0"/>
                <a:ea typeface="Bitter Medium" pitchFamily="34" charset="-122"/>
                <a:cs typeface="Arial" panose="020B0604020202020204" pitchFamily="34" charset="0"/>
              </a:rPr>
              <a:t>Process Step 1: Job Analysis – Defining Core Needs</a:t>
            </a:r>
            <a:endParaRPr lang="en-US" sz="4050" dirty="0">
              <a:latin typeface="Arial" panose="020B0604020202020204" pitchFamily="34" charset="0"/>
              <a:cs typeface="Arial" panose="020B0604020202020204" pitchFamily="34" charset="0"/>
            </a:endParaRPr>
          </a:p>
        </p:txBody>
      </p:sp>
      <p:sp>
        <p:nvSpPr>
          <p:cNvPr id="4" name="Text 1"/>
          <p:cNvSpPr/>
          <p:nvPr/>
        </p:nvSpPr>
        <p:spPr>
          <a:xfrm>
            <a:off x="726281" y="4417814"/>
            <a:ext cx="13177837" cy="663893"/>
          </a:xfrm>
          <a:prstGeom prst="rect">
            <a:avLst/>
          </a:prstGeom>
          <a:noFill/>
          <a:ln/>
        </p:spPr>
        <p:txBody>
          <a:bodyPr wrap="square" lIns="0" tIns="0" rIns="0" bIns="0" rtlCol="0" anchor="t"/>
          <a:lstStyle/>
          <a:p>
            <a:pPr marL="0" indent="0" algn="l">
              <a:lnSpc>
                <a:spcPts val="2600"/>
              </a:lnSpc>
              <a:buNone/>
            </a:pPr>
            <a:r>
              <a:rPr lang="en-US" sz="1600" dirty="0">
                <a:solidFill>
                  <a:srgbClr val="2B2E3C"/>
                </a:solidFill>
                <a:latin typeface="Arial" panose="020B0604020202020204" pitchFamily="34" charset="0"/>
                <a:ea typeface="Open Sans" pitchFamily="34" charset="-122"/>
                <a:cs typeface="Arial" panose="020B0604020202020204" pitchFamily="34" charset="0"/>
              </a:rPr>
              <a:t>Begin by dissecting the role's demands within M&amp;S's transformation landscape. Conduct stakeholder interviews, review business objectives, and analyse market trends to pinpoint essential skills like digital adaptability and customer-centric innovation.</a:t>
            </a:r>
            <a:endParaRPr lang="en-US" sz="1600" dirty="0">
              <a:latin typeface="Arial" panose="020B0604020202020204" pitchFamily="34" charset="0"/>
              <a:cs typeface="Arial" panose="020B0604020202020204" pitchFamily="34" charset="0"/>
            </a:endParaRPr>
          </a:p>
        </p:txBody>
      </p:sp>
      <p:sp>
        <p:nvSpPr>
          <p:cNvPr id="5" name="Shape 2"/>
          <p:cNvSpPr/>
          <p:nvPr/>
        </p:nvSpPr>
        <p:spPr>
          <a:xfrm>
            <a:off x="726281" y="5315069"/>
            <a:ext cx="6485096" cy="2050494"/>
          </a:xfrm>
          <a:prstGeom prst="roundRect">
            <a:avLst>
              <a:gd name="adj" fmla="val 4251"/>
            </a:avLst>
          </a:prstGeom>
          <a:solidFill>
            <a:srgbClr val="FFF8F0"/>
          </a:solidFill>
          <a:ln w="22860">
            <a:solidFill>
              <a:srgbClr val="E2C8B5"/>
            </a:solidFill>
            <a:prstDash val="solid"/>
          </a:ln>
        </p:spPr>
        <p:txBody>
          <a:bodyPr/>
          <a:lstStyle/>
          <a:p>
            <a:endParaRPr lang="en-GB"/>
          </a:p>
        </p:txBody>
      </p:sp>
      <p:sp>
        <p:nvSpPr>
          <p:cNvPr id="6" name="Text 3"/>
          <p:cNvSpPr/>
          <p:nvPr/>
        </p:nvSpPr>
        <p:spPr>
          <a:xfrm>
            <a:off x="956667" y="5545455"/>
            <a:ext cx="2594015" cy="324207"/>
          </a:xfrm>
          <a:prstGeom prst="rect">
            <a:avLst/>
          </a:prstGeom>
          <a:noFill/>
          <a:ln/>
        </p:spPr>
        <p:txBody>
          <a:bodyPr wrap="none" lIns="0" tIns="0" rIns="0" bIns="0" rtlCol="0" anchor="t"/>
          <a:lstStyle/>
          <a:p>
            <a:pPr marL="0" indent="0" algn="l">
              <a:lnSpc>
                <a:spcPts val="2550"/>
              </a:lnSpc>
              <a:buNone/>
            </a:pPr>
            <a:r>
              <a:rPr lang="en-US" sz="2000" dirty="0">
                <a:solidFill>
                  <a:srgbClr val="2B2E3C"/>
                </a:solidFill>
                <a:latin typeface="Arial" panose="020B0604020202020204" pitchFamily="34" charset="0"/>
                <a:ea typeface="Bitter Medium" pitchFamily="34" charset="-122"/>
                <a:cs typeface="Arial" panose="020B0604020202020204" pitchFamily="34" charset="0"/>
              </a:rPr>
              <a:t>Key Activities</a:t>
            </a:r>
            <a:endParaRPr lang="en-US" sz="2000" dirty="0">
              <a:latin typeface="Arial" panose="020B0604020202020204" pitchFamily="34" charset="0"/>
              <a:cs typeface="Arial" panose="020B0604020202020204" pitchFamily="34" charset="0"/>
            </a:endParaRPr>
          </a:p>
        </p:txBody>
      </p:sp>
      <p:sp>
        <p:nvSpPr>
          <p:cNvPr id="7" name="Text 4"/>
          <p:cNvSpPr/>
          <p:nvPr/>
        </p:nvSpPr>
        <p:spPr>
          <a:xfrm>
            <a:off x="956667" y="5994083"/>
            <a:ext cx="6024324" cy="331946"/>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2E3C"/>
                </a:solidFill>
                <a:latin typeface="Arial" panose="020B0604020202020204" pitchFamily="34" charset="0"/>
                <a:ea typeface="Open Sans" pitchFamily="34" charset="-122"/>
                <a:cs typeface="Arial" panose="020B0604020202020204" pitchFamily="34" charset="0"/>
              </a:rPr>
              <a:t>Engage department leads for insights</a:t>
            </a:r>
            <a:endParaRPr lang="en-US" sz="1600" dirty="0">
              <a:latin typeface="Arial" panose="020B0604020202020204" pitchFamily="34" charset="0"/>
              <a:cs typeface="Arial" panose="020B0604020202020204" pitchFamily="34" charset="0"/>
            </a:endParaRPr>
          </a:p>
        </p:txBody>
      </p:sp>
      <p:sp>
        <p:nvSpPr>
          <p:cNvPr id="8" name="Text 5"/>
          <p:cNvSpPr/>
          <p:nvPr/>
        </p:nvSpPr>
        <p:spPr>
          <a:xfrm>
            <a:off x="956667" y="6398657"/>
            <a:ext cx="6024324" cy="331946"/>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2E3C"/>
                </a:solidFill>
                <a:latin typeface="Arial" panose="020B0604020202020204" pitchFamily="34" charset="0"/>
                <a:ea typeface="Open Sans" pitchFamily="34" charset="-122"/>
                <a:cs typeface="Arial" panose="020B0604020202020204" pitchFamily="34" charset="0"/>
              </a:rPr>
              <a:t>Assess skills gaps against transformation goals</a:t>
            </a:r>
            <a:endParaRPr lang="en-US" sz="1600" dirty="0">
              <a:latin typeface="Arial" panose="020B0604020202020204" pitchFamily="34" charset="0"/>
              <a:cs typeface="Arial" panose="020B0604020202020204" pitchFamily="34" charset="0"/>
            </a:endParaRPr>
          </a:p>
        </p:txBody>
      </p:sp>
      <p:sp>
        <p:nvSpPr>
          <p:cNvPr id="9" name="Text 6"/>
          <p:cNvSpPr/>
          <p:nvPr/>
        </p:nvSpPr>
        <p:spPr>
          <a:xfrm>
            <a:off x="956667" y="6803231"/>
            <a:ext cx="6024324" cy="331946"/>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2E3C"/>
                </a:solidFill>
                <a:latin typeface="Arial" panose="020B0604020202020204" pitchFamily="34" charset="0"/>
                <a:ea typeface="Open Sans" pitchFamily="34" charset="-122"/>
                <a:cs typeface="Arial" panose="020B0604020202020204" pitchFamily="34" charset="0"/>
              </a:rPr>
              <a:t>Align with M&amp;S values of quality and inclusivity</a:t>
            </a:r>
            <a:endParaRPr lang="en-US" sz="1600" dirty="0">
              <a:latin typeface="Arial" panose="020B0604020202020204" pitchFamily="34" charset="0"/>
              <a:cs typeface="Arial" panose="020B0604020202020204" pitchFamily="34" charset="0"/>
            </a:endParaRPr>
          </a:p>
        </p:txBody>
      </p:sp>
      <p:sp>
        <p:nvSpPr>
          <p:cNvPr id="10" name="Shape 7"/>
          <p:cNvSpPr/>
          <p:nvPr/>
        </p:nvSpPr>
        <p:spPr>
          <a:xfrm>
            <a:off x="7418903" y="5315069"/>
            <a:ext cx="6485215" cy="2050494"/>
          </a:xfrm>
          <a:prstGeom prst="roundRect">
            <a:avLst>
              <a:gd name="adj" fmla="val 4251"/>
            </a:avLst>
          </a:prstGeom>
          <a:solidFill>
            <a:srgbClr val="FFF8F0"/>
          </a:solidFill>
          <a:ln w="22860">
            <a:solidFill>
              <a:srgbClr val="E2C8B5"/>
            </a:solidFill>
            <a:prstDash val="solid"/>
          </a:ln>
        </p:spPr>
        <p:txBody>
          <a:bodyPr/>
          <a:lstStyle/>
          <a:p>
            <a:endParaRPr lang="en-GB"/>
          </a:p>
        </p:txBody>
      </p:sp>
      <p:sp>
        <p:nvSpPr>
          <p:cNvPr id="11" name="Text 8"/>
          <p:cNvSpPr/>
          <p:nvPr/>
        </p:nvSpPr>
        <p:spPr>
          <a:xfrm>
            <a:off x="7649289" y="5545455"/>
            <a:ext cx="2594015" cy="324207"/>
          </a:xfrm>
          <a:prstGeom prst="rect">
            <a:avLst/>
          </a:prstGeom>
          <a:noFill/>
          <a:ln/>
        </p:spPr>
        <p:txBody>
          <a:bodyPr wrap="none" lIns="0" tIns="0" rIns="0" bIns="0" rtlCol="0" anchor="t"/>
          <a:lstStyle/>
          <a:p>
            <a:pPr marL="0" indent="0" algn="l">
              <a:lnSpc>
                <a:spcPts val="2550"/>
              </a:lnSpc>
              <a:buNone/>
            </a:pPr>
            <a:r>
              <a:rPr lang="en-US" sz="2000" dirty="0">
                <a:solidFill>
                  <a:srgbClr val="2B2E3C"/>
                </a:solidFill>
                <a:latin typeface="Arial" panose="020B0604020202020204" pitchFamily="34" charset="0"/>
                <a:ea typeface="Bitter Medium" pitchFamily="34" charset="-122"/>
                <a:cs typeface="Arial" panose="020B0604020202020204" pitchFamily="34" charset="0"/>
              </a:rPr>
              <a:t>Benefits</a:t>
            </a:r>
            <a:endParaRPr lang="en-US" sz="2000" dirty="0">
              <a:latin typeface="Arial" panose="020B0604020202020204" pitchFamily="34" charset="0"/>
              <a:cs typeface="Arial" panose="020B0604020202020204" pitchFamily="34" charset="0"/>
            </a:endParaRPr>
          </a:p>
        </p:txBody>
      </p:sp>
      <p:sp>
        <p:nvSpPr>
          <p:cNvPr id="12" name="Text 9"/>
          <p:cNvSpPr/>
          <p:nvPr/>
        </p:nvSpPr>
        <p:spPr>
          <a:xfrm>
            <a:off x="7649289" y="5994083"/>
            <a:ext cx="6024443" cy="663893"/>
          </a:xfrm>
          <a:prstGeom prst="rect">
            <a:avLst/>
          </a:prstGeom>
          <a:noFill/>
          <a:ln/>
        </p:spPr>
        <p:txBody>
          <a:bodyPr wrap="square" lIns="0" tIns="0" rIns="0" bIns="0" rtlCol="0" anchor="t"/>
          <a:lstStyle/>
          <a:p>
            <a:pPr marL="0" indent="0" algn="l">
              <a:lnSpc>
                <a:spcPts val="2600"/>
              </a:lnSpc>
              <a:buNone/>
            </a:pPr>
            <a:r>
              <a:rPr lang="en-US" sz="1600" dirty="0">
                <a:solidFill>
                  <a:srgbClr val="2B2E3C"/>
                </a:solidFill>
                <a:latin typeface="Arial" panose="020B0604020202020204" pitchFamily="34" charset="0"/>
                <a:ea typeface="Open Sans" pitchFamily="34" charset="-122"/>
                <a:cs typeface="Arial" panose="020B0604020202020204" pitchFamily="34" charset="0"/>
              </a:rPr>
              <a:t>Creates a foundation for targeted hiring, reducing turnover by ensuring roles match strategic priorities (Gatewood et al., 2016).</a:t>
            </a:r>
            <a:endParaRPr lang="en-US" sz="16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7C5A4D39-71EA-40FE-A98B-7A962052D0C8}"/>
              </a:ext>
            </a:extLst>
          </p:cNvPr>
          <p:cNvPicPr>
            <a:picLocks noChangeAspect="1"/>
          </p:cNvPicPr>
          <p:nvPr/>
        </p:nvPicPr>
        <p:blipFill>
          <a:blip r:embed="rId4"/>
          <a:stretch>
            <a:fillRect/>
          </a:stretch>
        </p:blipFill>
        <p:spPr>
          <a:xfrm>
            <a:off x="12730931" y="7770585"/>
            <a:ext cx="1819529" cy="362903"/>
          </a:xfrm>
          <a:prstGeom prst="rect">
            <a:avLst/>
          </a:prstGeom>
        </p:spPr>
      </p:pic>
      <p:sp>
        <p:nvSpPr>
          <p:cNvPr id="14" name="TextBox 13">
            <a:extLst>
              <a:ext uri="{FF2B5EF4-FFF2-40B4-BE49-F238E27FC236}">
                <a16:creationId xmlns:a16="http://schemas.microsoft.com/office/drawing/2014/main" id="{9C419C2B-9940-4A0F-8F84-C5764F2BFCDC}"/>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606040"/>
          </a:xfrm>
          <a:prstGeom prst="rect">
            <a:avLst/>
          </a:prstGeom>
        </p:spPr>
      </p:pic>
      <p:sp>
        <p:nvSpPr>
          <p:cNvPr id="3" name="Text 0"/>
          <p:cNvSpPr/>
          <p:nvPr/>
        </p:nvSpPr>
        <p:spPr>
          <a:xfrm>
            <a:off x="729615" y="3179326"/>
            <a:ext cx="13171170" cy="1303020"/>
          </a:xfrm>
          <a:prstGeom prst="rect">
            <a:avLst/>
          </a:prstGeom>
          <a:noFill/>
          <a:ln/>
        </p:spPr>
        <p:txBody>
          <a:bodyPr wrap="square" lIns="0" tIns="0" rIns="0" bIns="0" rtlCol="0" anchor="t"/>
          <a:lstStyle/>
          <a:p>
            <a:pPr marL="0" indent="0" algn="l">
              <a:lnSpc>
                <a:spcPts val="5100"/>
              </a:lnSpc>
              <a:buNone/>
            </a:pPr>
            <a:r>
              <a:rPr lang="en-US" sz="4100" dirty="0">
                <a:solidFill>
                  <a:srgbClr val="2C3F42"/>
                </a:solidFill>
                <a:latin typeface="Arial" panose="020B0604020202020204" pitchFamily="34" charset="0"/>
                <a:ea typeface="Bitter Medium" pitchFamily="34" charset="-122"/>
                <a:cs typeface="Arial" panose="020B0604020202020204" pitchFamily="34" charset="0"/>
              </a:rPr>
              <a:t>Process Step 2: Job Description &amp; Person Specification – Crafting the Role</a:t>
            </a:r>
            <a:endParaRPr lang="en-US" sz="4100" dirty="0">
              <a:latin typeface="Arial" panose="020B0604020202020204" pitchFamily="34" charset="0"/>
              <a:cs typeface="Arial" panose="020B0604020202020204" pitchFamily="34" charset="0"/>
            </a:endParaRPr>
          </a:p>
        </p:txBody>
      </p:sp>
      <p:sp>
        <p:nvSpPr>
          <p:cNvPr id="4" name="Text 1"/>
          <p:cNvSpPr/>
          <p:nvPr/>
        </p:nvSpPr>
        <p:spPr>
          <a:xfrm>
            <a:off x="729615" y="4795004"/>
            <a:ext cx="13171170" cy="666988"/>
          </a:xfrm>
          <a:prstGeom prst="rect">
            <a:avLst/>
          </a:prstGeom>
          <a:noFill/>
          <a:ln/>
        </p:spPr>
        <p:txBody>
          <a:bodyPr wrap="square" lIns="0" tIns="0" rIns="0" bIns="0" rtlCol="0" anchor="t"/>
          <a:lstStyle/>
          <a:p>
            <a:pPr marL="0" indent="0" algn="l">
              <a:lnSpc>
                <a:spcPts val="2600"/>
              </a:lnSpc>
              <a:buNone/>
            </a:pPr>
            <a:r>
              <a:rPr lang="en-US" sz="1600" dirty="0">
                <a:solidFill>
                  <a:srgbClr val="2B2E3C"/>
                </a:solidFill>
                <a:latin typeface="Arial" panose="020B0604020202020204" pitchFamily="34" charset="0"/>
                <a:ea typeface="Open Sans" pitchFamily="34" charset="-122"/>
                <a:cs typeface="Arial" panose="020B0604020202020204" pitchFamily="34" charset="0"/>
              </a:rPr>
              <a:t>Translate analysis into compelling documents that attract top talent (Armstrong and Taylor, 2020). The job description outlines duties and environment, while the person specification details qualifications, competencies, and cultural fit for M&amp;S's evolving retail ecosystem.</a:t>
            </a:r>
            <a:endParaRPr lang="en-US" sz="1600" dirty="0">
              <a:latin typeface="Arial" panose="020B0604020202020204" pitchFamily="34" charset="0"/>
              <a:cs typeface="Arial" panose="020B0604020202020204" pitchFamily="34" charset="0"/>
            </a:endParaRPr>
          </a:p>
        </p:txBody>
      </p:sp>
      <p:sp>
        <p:nvSpPr>
          <p:cNvPr id="5" name="Text 2"/>
          <p:cNvSpPr/>
          <p:nvPr/>
        </p:nvSpPr>
        <p:spPr>
          <a:xfrm>
            <a:off x="729615" y="5904905"/>
            <a:ext cx="3144917" cy="325755"/>
          </a:xfrm>
          <a:prstGeom prst="rect">
            <a:avLst/>
          </a:prstGeom>
          <a:noFill/>
          <a:ln/>
        </p:spPr>
        <p:txBody>
          <a:bodyPr wrap="none" lIns="0" tIns="0" rIns="0" bIns="0" rtlCol="0" anchor="t"/>
          <a:lstStyle/>
          <a:p>
            <a:pPr marL="0" indent="0" algn="l">
              <a:lnSpc>
                <a:spcPts val="2550"/>
              </a:lnSpc>
              <a:buNone/>
            </a:pPr>
            <a:r>
              <a:rPr lang="en-US" sz="2050" dirty="0">
                <a:solidFill>
                  <a:srgbClr val="2C3F42"/>
                </a:solidFill>
                <a:latin typeface="Arial" panose="020B0604020202020204" pitchFamily="34" charset="0"/>
                <a:ea typeface="Bitter Medium" pitchFamily="34" charset="-122"/>
                <a:cs typeface="Arial" panose="020B0604020202020204" pitchFamily="34" charset="0"/>
              </a:rPr>
              <a:t>Job Description Essentials</a:t>
            </a:r>
            <a:endParaRPr lang="en-US" sz="2050" dirty="0">
              <a:latin typeface="Arial" panose="020B0604020202020204" pitchFamily="34" charset="0"/>
              <a:cs typeface="Arial" panose="020B0604020202020204" pitchFamily="34" charset="0"/>
            </a:endParaRPr>
          </a:p>
        </p:txBody>
      </p:sp>
      <p:sp>
        <p:nvSpPr>
          <p:cNvPr id="6" name="Text 3"/>
          <p:cNvSpPr/>
          <p:nvPr/>
        </p:nvSpPr>
        <p:spPr>
          <a:xfrm>
            <a:off x="729615" y="6439138"/>
            <a:ext cx="6331268" cy="333494"/>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2E3C"/>
                </a:solidFill>
                <a:latin typeface="Arial" panose="020B0604020202020204" pitchFamily="34" charset="0"/>
                <a:ea typeface="Open Sans" pitchFamily="34" charset="-122"/>
                <a:cs typeface="Arial" panose="020B0604020202020204" pitchFamily="34" charset="0"/>
              </a:rPr>
              <a:t>Clear role responsibilities</a:t>
            </a:r>
            <a:endParaRPr lang="en-US" sz="1600" dirty="0">
              <a:latin typeface="Arial" panose="020B0604020202020204" pitchFamily="34" charset="0"/>
              <a:cs typeface="Arial" panose="020B0604020202020204" pitchFamily="34" charset="0"/>
            </a:endParaRPr>
          </a:p>
        </p:txBody>
      </p:sp>
      <p:sp>
        <p:nvSpPr>
          <p:cNvPr id="7" name="Text 4"/>
          <p:cNvSpPr/>
          <p:nvPr/>
        </p:nvSpPr>
        <p:spPr>
          <a:xfrm>
            <a:off x="729615" y="6845498"/>
            <a:ext cx="6331268" cy="333494"/>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2E3C"/>
                </a:solidFill>
                <a:latin typeface="Arial" panose="020B0604020202020204" pitchFamily="34" charset="0"/>
                <a:ea typeface="Open Sans" pitchFamily="34" charset="-122"/>
                <a:cs typeface="Arial" panose="020B0604020202020204" pitchFamily="34" charset="0"/>
              </a:rPr>
              <a:t>Reporting structure and team dynamics</a:t>
            </a:r>
            <a:endParaRPr lang="en-US" sz="1600" dirty="0">
              <a:latin typeface="Arial" panose="020B0604020202020204" pitchFamily="34" charset="0"/>
              <a:cs typeface="Arial" panose="020B0604020202020204" pitchFamily="34" charset="0"/>
            </a:endParaRPr>
          </a:p>
        </p:txBody>
      </p:sp>
      <p:sp>
        <p:nvSpPr>
          <p:cNvPr id="8" name="Text 5"/>
          <p:cNvSpPr/>
          <p:nvPr/>
        </p:nvSpPr>
        <p:spPr>
          <a:xfrm>
            <a:off x="729615" y="7251859"/>
            <a:ext cx="6331268" cy="333494"/>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2E3C"/>
                </a:solidFill>
                <a:latin typeface="Arial" panose="020B0604020202020204" pitchFamily="34" charset="0"/>
                <a:ea typeface="Open Sans" pitchFamily="34" charset="-122"/>
                <a:cs typeface="Arial" panose="020B0604020202020204" pitchFamily="34" charset="0"/>
              </a:rPr>
              <a:t>Opportunities for growth in transformation projects</a:t>
            </a:r>
            <a:endParaRPr lang="en-US" sz="1600" dirty="0">
              <a:latin typeface="Arial" panose="020B0604020202020204" pitchFamily="34" charset="0"/>
              <a:cs typeface="Arial" panose="020B0604020202020204" pitchFamily="34" charset="0"/>
            </a:endParaRPr>
          </a:p>
        </p:txBody>
      </p:sp>
      <p:sp>
        <p:nvSpPr>
          <p:cNvPr id="9" name="Text 6"/>
          <p:cNvSpPr/>
          <p:nvPr/>
        </p:nvSpPr>
        <p:spPr>
          <a:xfrm>
            <a:off x="7577138" y="5904905"/>
            <a:ext cx="3473887" cy="325755"/>
          </a:xfrm>
          <a:prstGeom prst="rect">
            <a:avLst/>
          </a:prstGeom>
          <a:noFill/>
          <a:ln/>
        </p:spPr>
        <p:txBody>
          <a:bodyPr wrap="none" lIns="0" tIns="0" rIns="0" bIns="0" rtlCol="0" anchor="t"/>
          <a:lstStyle/>
          <a:p>
            <a:pPr marL="0" indent="0" algn="l">
              <a:lnSpc>
                <a:spcPts val="2550"/>
              </a:lnSpc>
              <a:buNone/>
            </a:pPr>
            <a:r>
              <a:rPr lang="en-US" sz="2050" dirty="0">
                <a:solidFill>
                  <a:srgbClr val="2C3F42"/>
                </a:solidFill>
                <a:latin typeface="Arial" panose="020B0604020202020204" pitchFamily="34" charset="0"/>
                <a:ea typeface="Bitter Medium" pitchFamily="34" charset="-122"/>
                <a:cs typeface="Arial" panose="020B0604020202020204" pitchFamily="34" charset="0"/>
              </a:rPr>
              <a:t>Person Specification Criteria</a:t>
            </a:r>
            <a:endParaRPr lang="en-US" sz="2050" dirty="0">
              <a:latin typeface="Arial" panose="020B0604020202020204" pitchFamily="34" charset="0"/>
              <a:cs typeface="Arial" panose="020B0604020202020204" pitchFamily="34" charset="0"/>
            </a:endParaRPr>
          </a:p>
        </p:txBody>
      </p:sp>
      <p:sp>
        <p:nvSpPr>
          <p:cNvPr id="10" name="Text 7"/>
          <p:cNvSpPr/>
          <p:nvPr/>
        </p:nvSpPr>
        <p:spPr>
          <a:xfrm>
            <a:off x="7577138" y="6439138"/>
            <a:ext cx="6331268" cy="333494"/>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2E3C"/>
                </a:solidFill>
                <a:latin typeface="Arial" panose="020B0604020202020204" pitchFamily="34" charset="0"/>
                <a:ea typeface="Open Sans" pitchFamily="34" charset="-122"/>
                <a:cs typeface="Arial" panose="020B0604020202020204" pitchFamily="34" charset="0"/>
              </a:rPr>
              <a:t>Essential: Relevant experience, e.g., retail tech expertise</a:t>
            </a:r>
            <a:endParaRPr lang="en-US" sz="1600" dirty="0">
              <a:latin typeface="Arial" panose="020B0604020202020204" pitchFamily="34" charset="0"/>
              <a:cs typeface="Arial" panose="020B0604020202020204" pitchFamily="34" charset="0"/>
            </a:endParaRPr>
          </a:p>
        </p:txBody>
      </p:sp>
      <p:sp>
        <p:nvSpPr>
          <p:cNvPr id="11" name="Text 8"/>
          <p:cNvSpPr/>
          <p:nvPr/>
        </p:nvSpPr>
        <p:spPr>
          <a:xfrm>
            <a:off x="7577138" y="6845498"/>
            <a:ext cx="6331268" cy="333494"/>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2E3C"/>
                </a:solidFill>
                <a:latin typeface="Arial" panose="020B0604020202020204" pitchFamily="34" charset="0"/>
                <a:ea typeface="Open Sans" pitchFamily="34" charset="-122"/>
                <a:cs typeface="Arial" panose="020B0604020202020204" pitchFamily="34" charset="0"/>
              </a:rPr>
              <a:t>Desirable: Leadership in change management</a:t>
            </a:r>
            <a:endParaRPr lang="en-US" sz="1600" dirty="0">
              <a:latin typeface="Arial" panose="020B0604020202020204" pitchFamily="34" charset="0"/>
              <a:cs typeface="Arial" panose="020B0604020202020204" pitchFamily="34" charset="0"/>
            </a:endParaRPr>
          </a:p>
        </p:txBody>
      </p:sp>
      <p:sp>
        <p:nvSpPr>
          <p:cNvPr id="12" name="Text 9"/>
          <p:cNvSpPr/>
          <p:nvPr/>
        </p:nvSpPr>
        <p:spPr>
          <a:xfrm>
            <a:off x="7577138" y="7251859"/>
            <a:ext cx="6331268" cy="333494"/>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2E3C"/>
                </a:solidFill>
                <a:latin typeface="Arial" panose="020B0604020202020204" pitchFamily="34" charset="0"/>
                <a:ea typeface="Open Sans" pitchFamily="34" charset="-122"/>
                <a:cs typeface="Arial" panose="020B0604020202020204" pitchFamily="34" charset="0"/>
              </a:rPr>
              <a:t>Behaviours: Adaptability, innovation mindset</a:t>
            </a:r>
            <a:endParaRPr lang="en-US" sz="16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14504D98-CABD-4EAB-8B35-24AFC09A600A}"/>
              </a:ext>
            </a:extLst>
          </p:cNvPr>
          <p:cNvPicPr>
            <a:picLocks noChangeAspect="1"/>
          </p:cNvPicPr>
          <p:nvPr/>
        </p:nvPicPr>
        <p:blipFill>
          <a:blip r:embed="rId4"/>
          <a:stretch>
            <a:fillRect/>
          </a:stretch>
        </p:blipFill>
        <p:spPr>
          <a:xfrm>
            <a:off x="12730931" y="7770585"/>
            <a:ext cx="1819529" cy="362903"/>
          </a:xfrm>
          <a:prstGeom prst="rect">
            <a:avLst/>
          </a:prstGeom>
        </p:spPr>
      </p:pic>
      <p:sp>
        <p:nvSpPr>
          <p:cNvPr id="14" name="TextBox 13">
            <a:extLst>
              <a:ext uri="{FF2B5EF4-FFF2-40B4-BE49-F238E27FC236}">
                <a16:creationId xmlns:a16="http://schemas.microsoft.com/office/drawing/2014/main" id="{A906289E-049A-4402-9860-F77202D9BEF1}"/>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181368" y="1009531"/>
            <a:ext cx="6063734" cy="620554"/>
          </a:xfrm>
          <a:prstGeom prst="rect">
            <a:avLst/>
          </a:prstGeom>
          <a:noFill/>
          <a:ln/>
        </p:spPr>
        <p:txBody>
          <a:bodyPr wrap="none" lIns="0" tIns="0" rIns="0" bIns="0" rtlCol="0" anchor="t"/>
          <a:lstStyle/>
          <a:p>
            <a:pPr marL="0" indent="0" algn="l">
              <a:lnSpc>
                <a:spcPts val="4850"/>
              </a:lnSpc>
              <a:buNone/>
            </a:pPr>
            <a:r>
              <a:rPr lang="en-US" sz="3900" dirty="0">
                <a:solidFill>
                  <a:srgbClr val="2C3F42"/>
                </a:solidFill>
                <a:latin typeface="Arial" panose="020B0604020202020204" pitchFamily="34" charset="0"/>
                <a:ea typeface="Bitter Medium" pitchFamily="34" charset="-122"/>
                <a:cs typeface="Arial" panose="020B0604020202020204" pitchFamily="34" charset="0"/>
              </a:rPr>
              <a:t>Exploring Interview Types</a:t>
            </a:r>
            <a:endParaRPr lang="en-US" sz="3900" dirty="0">
              <a:latin typeface="Arial" panose="020B0604020202020204" pitchFamily="34" charset="0"/>
              <a:cs typeface="Arial" panose="020B0604020202020204" pitchFamily="34" charset="0"/>
            </a:endParaRPr>
          </a:p>
        </p:txBody>
      </p:sp>
      <p:sp>
        <p:nvSpPr>
          <p:cNvPr id="4" name="Text 1"/>
          <p:cNvSpPr/>
          <p:nvPr/>
        </p:nvSpPr>
        <p:spPr>
          <a:xfrm>
            <a:off x="6181368" y="1927860"/>
            <a:ext cx="7754064" cy="3723680"/>
          </a:xfrm>
          <a:prstGeom prst="rect">
            <a:avLst/>
          </a:prstGeom>
          <a:noFill/>
          <a:ln/>
        </p:spPr>
        <p:txBody>
          <a:bodyPr wrap="square" lIns="0" tIns="0" rIns="0" bIns="0" rtlCol="0" anchor="t"/>
          <a:lstStyle/>
          <a:p>
            <a:pPr marL="0" indent="0" algn="l">
              <a:lnSpc>
                <a:spcPts val="9750"/>
              </a:lnSpc>
              <a:buNone/>
            </a:pPr>
            <a:r>
              <a:rPr lang="en-US" sz="7800" dirty="0">
                <a:solidFill>
                  <a:srgbClr val="2C3F42"/>
                </a:solidFill>
                <a:latin typeface="Arial" panose="020B0604020202020204" pitchFamily="34" charset="0"/>
                <a:ea typeface="Bitter Medium" pitchFamily="34" charset="-122"/>
                <a:cs typeface="Arial" panose="020B0604020202020204" pitchFamily="34" charset="0"/>
              </a:rPr>
              <a:t>Selecting the Right Interview Method</a:t>
            </a:r>
            <a:endParaRPr lang="en-US" sz="7800" dirty="0">
              <a:latin typeface="Arial" panose="020B0604020202020204" pitchFamily="34" charset="0"/>
              <a:cs typeface="Arial" panose="020B0604020202020204" pitchFamily="34" charset="0"/>
            </a:endParaRPr>
          </a:p>
        </p:txBody>
      </p:sp>
      <p:sp>
        <p:nvSpPr>
          <p:cNvPr id="5" name="Text 2"/>
          <p:cNvSpPr/>
          <p:nvPr/>
        </p:nvSpPr>
        <p:spPr>
          <a:xfrm>
            <a:off x="6181368" y="5949315"/>
            <a:ext cx="7754064" cy="1270635"/>
          </a:xfrm>
          <a:prstGeom prst="rect">
            <a:avLst/>
          </a:prstGeom>
          <a:noFill/>
          <a:ln/>
        </p:spPr>
        <p:txBody>
          <a:bodyPr wrap="square" lIns="0" tIns="0" rIns="0" bIns="0" rtlCol="0" anchor="t"/>
          <a:lstStyle/>
          <a:p>
            <a:pPr marL="0" indent="0" algn="l">
              <a:lnSpc>
                <a:spcPts val="2500"/>
              </a:lnSpc>
              <a:buNone/>
            </a:pPr>
            <a:r>
              <a:rPr lang="en-US" sz="1550" dirty="0">
                <a:solidFill>
                  <a:srgbClr val="2B2E3C"/>
                </a:solidFill>
                <a:latin typeface="Arial" panose="020B0604020202020204" pitchFamily="34" charset="0"/>
                <a:ea typeface="Open Sans" pitchFamily="34" charset="-122"/>
                <a:cs typeface="Arial" panose="020B0604020202020204" pitchFamily="34" charset="0"/>
              </a:rPr>
              <a:t>For M&amp;S's transformation, interviews must probe beyond resumes to reveal true potential. We'll examine three proven types: competency-based, panel, and case study. Each method ensures hires drive innovation, efficiency, and cultural alignment in our dynamic retail environment.</a:t>
            </a:r>
            <a:endParaRPr lang="en-US" sz="155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636A5AC-13D3-46FE-AC37-387ED43E9CE8}"/>
              </a:ext>
            </a:extLst>
          </p:cNvPr>
          <p:cNvPicPr>
            <a:picLocks noChangeAspect="1"/>
          </p:cNvPicPr>
          <p:nvPr/>
        </p:nvPicPr>
        <p:blipFill>
          <a:blip r:embed="rId4"/>
          <a:stretch>
            <a:fillRect/>
          </a:stretch>
        </p:blipFill>
        <p:spPr>
          <a:xfrm>
            <a:off x="12730931" y="7770585"/>
            <a:ext cx="1819529" cy="362903"/>
          </a:xfrm>
          <a:prstGeom prst="rect">
            <a:avLst/>
          </a:prstGeom>
        </p:spPr>
      </p:pic>
      <p:sp>
        <p:nvSpPr>
          <p:cNvPr id="7" name="TextBox 6">
            <a:extLst>
              <a:ext uri="{FF2B5EF4-FFF2-40B4-BE49-F238E27FC236}">
                <a16:creationId xmlns:a16="http://schemas.microsoft.com/office/drawing/2014/main" id="{FCE9AF13-9D29-4048-AA70-EE329AD5B77F}"/>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719"/>
          </a:xfrm>
          <a:prstGeom prst="rect">
            <a:avLst/>
          </a:prstGeom>
        </p:spPr>
      </p:pic>
      <p:sp>
        <p:nvSpPr>
          <p:cNvPr id="3" name="Text 0"/>
          <p:cNvSpPr/>
          <p:nvPr/>
        </p:nvSpPr>
        <p:spPr>
          <a:xfrm>
            <a:off x="663535" y="521256"/>
            <a:ext cx="7816929" cy="1777365"/>
          </a:xfrm>
          <a:prstGeom prst="rect">
            <a:avLst/>
          </a:prstGeom>
          <a:noFill/>
          <a:ln/>
        </p:spPr>
        <p:txBody>
          <a:bodyPr wrap="square" lIns="0" tIns="0" rIns="0" bIns="0" rtlCol="0" anchor="t"/>
          <a:lstStyle/>
          <a:p>
            <a:pPr marL="0" indent="0" algn="l">
              <a:lnSpc>
                <a:spcPts val="4650"/>
              </a:lnSpc>
              <a:buNone/>
            </a:pPr>
            <a:r>
              <a:rPr lang="en-US" sz="3700" dirty="0">
                <a:solidFill>
                  <a:srgbClr val="2C3F42"/>
                </a:solidFill>
                <a:latin typeface="Arial" panose="020B0604020202020204" pitchFamily="34" charset="0"/>
                <a:ea typeface="Bitter Medium" pitchFamily="34" charset="-122"/>
                <a:cs typeface="Arial" panose="020B0604020202020204" pitchFamily="34" charset="0"/>
              </a:rPr>
              <a:t>Interview Type 1: Competency-Based – Focusing on Past Behaviour</a:t>
            </a:r>
            <a:endParaRPr lang="en-US" sz="3700" dirty="0">
              <a:latin typeface="Arial" panose="020B0604020202020204" pitchFamily="34" charset="0"/>
              <a:cs typeface="Arial" panose="020B0604020202020204" pitchFamily="34" charset="0"/>
            </a:endParaRPr>
          </a:p>
        </p:txBody>
      </p:sp>
      <p:sp>
        <p:nvSpPr>
          <p:cNvPr id="4" name="Text 1"/>
          <p:cNvSpPr/>
          <p:nvPr/>
        </p:nvSpPr>
        <p:spPr>
          <a:xfrm>
            <a:off x="663535" y="2582942"/>
            <a:ext cx="7816929" cy="909757"/>
          </a:xfrm>
          <a:prstGeom prst="rect">
            <a:avLst/>
          </a:prstGeom>
          <a:noFill/>
          <a:ln/>
        </p:spPr>
        <p:txBody>
          <a:bodyPr wrap="square" lIns="0" tIns="0" rIns="0" bIns="0" rtlCol="0" anchor="t"/>
          <a:lstStyle/>
          <a:p>
            <a:pPr marL="0" indent="0" algn="just">
              <a:lnSpc>
                <a:spcPts val="2350"/>
              </a:lnSpc>
              <a:buNone/>
            </a:pPr>
            <a:r>
              <a:rPr lang="en-US" sz="1450" dirty="0">
                <a:solidFill>
                  <a:srgbClr val="2B2E3C"/>
                </a:solidFill>
                <a:latin typeface="Arial" panose="020B0604020202020204" pitchFamily="34" charset="0"/>
                <a:ea typeface="Open Sans" pitchFamily="34" charset="-122"/>
                <a:cs typeface="Arial" panose="020B0604020202020204" pitchFamily="34" charset="0"/>
              </a:rPr>
              <a:t>This structured approach asks candidates to demonstrate how they've applied key competencies in real scenarios, predicting future performance (Campion et al., 1997). Ideal for M&amp;S roles requiring proven resilience in fast-paced retail transformations.</a:t>
            </a:r>
            <a:endParaRPr lang="en-US" sz="1450" dirty="0">
              <a:latin typeface="Arial" panose="020B0604020202020204" pitchFamily="34" charset="0"/>
              <a:cs typeface="Arial" panose="020B0604020202020204" pitchFamily="34" charset="0"/>
            </a:endParaRPr>
          </a:p>
        </p:txBody>
      </p:sp>
      <p:sp>
        <p:nvSpPr>
          <p:cNvPr id="5" name="Shape 2"/>
          <p:cNvSpPr/>
          <p:nvPr/>
        </p:nvSpPr>
        <p:spPr>
          <a:xfrm>
            <a:off x="663535" y="3705939"/>
            <a:ext cx="426482" cy="426482"/>
          </a:xfrm>
          <a:prstGeom prst="roundRect">
            <a:avLst>
              <a:gd name="adj" fmla="val 18671"/>
            </a:avLst>
          </a:prstGeom>
          <a:solidFill>
            <a:srgbClr val="FCE2CF"/>
          </a:solidFill>
          <a:ln w="7620">
            <a:solidFill>
              <a:srgbClr val="E2C8B5"/>
            </a:solidFill>
            <a:prstDash val="solid"/>
          </a:ln>
        </p:spPr>
        <p:txBody>
          <a:bodyPr/>
          <a:lstStyle/>
          <a:p>
            <a:endParaRPr lang="en-GB"/>
          </a:p>
        </p:txBody>
      </p:sp>
      <p:sp>
        <p:nvSpPr>
          <p:cNvPr id="6" name="Text 3"/>
          <p:cNvSpPr/>
          <p:nvPr/>
        </p:nvSpPr>
        <p:spPr>
          <a:xfrm>
            <a:off x="1279565" y="3771067"/>
            <a:ext cx="2508528" cy="296108"/>
          </a:xfrm>
          <a:prstGeom prst="rect">
            <a:avLst/>
          </a:prstGeom>
          <a:noFill/>
          <a:ln/>
        </p:spPr>
        <p:txBody>
          <a:bodyPr wrap="none" lIns="0" tIns="0" rIns="0" bIns="0" rtlCol="0" anchor="t"/>
          <a:lstStyle/>
          <a:p>
            <a:pPr marL="0" indent="0" algn="l">
              <a:lnSpc>
                <a:spcPts val="2300"/>
              </a:lnSpc>
              <a:buNone/>
            </a:pPr>
            <a:r>
              <a:rPr lang="en-US" sz="1850" dirty="0">
                <a:solidFill>
                  <a:srgbClr val="2B2E3C"/>
                </a:solidFill>
                <a:latin typeface="Arial" panose="020B0604020202020204" pitchFamily="34" charset="0"/>
                <a:ea typeface="Bitter Medium" pitchFamily="34" charset="-122"/>
                <a:cs typeface="Arial" panose="020B0604020202020204" pitchFamily="34" charset="0"/>
              </a:rPr>
              <a:t>Behavioural Questions</a:t>
            </a:r>
            <a:endParaRPr lang="en-US" sz="1850" dirty="0">
              <a:latin typeface="Arial" panose="020B0604020202020204" pitchFamily="34" charset="0"/>
              <a:cs typeface="Arial" panose="020B0604020202020204" pitchFamily="34" charset="0"/>
            </a:endParaRPr>
          </a:p>
        </p:txBody>
      </p:sp>
      <p:sp>
        <p:nvSpPr>
          <p:cNvPr id="7" name="Text 4"/>
          <p:cNvSpPr/>
          <p:nvPr/>
        </p:nvSpPr>
        <p:spPr>
          <a:xfrm>
            <a:off x="1279565" y="4180880"/>
            <a:ext cx="7200900" cy="606504"/>
          </a:xfrm>
          <a:prstGeom prst="rect">
            <a:avLst/>
          </a:prstGeom>
          <a:noFill/>
          <a:ln/>
        </p:spPr>
        <p:txBody>
          <a:bodyPr wrap="square" lIns="0" tIns="0" rIns="0" bIns="0" rtlCol="0" anchor="t"/>
          <a:lstStyle/>
          <a:p>
            <a:pPr marL="0" indent="0" algn="l">
              <a:lnSpc>
                <a:spcPts val="2350"/>
              </a:lnSpc>
              <a:buNone/>
            </a:pPr>
            <a:r>
              <a:rPr lang="en-US" sz="1450" dirty="0">
                <a:solidFill>
                  <a:srgbClr val="2B2E3C"/>
                </a:solidFill>
                <a:latin typeface="Arial" panose="020B0604020202020204" pitchFamily="34" charset="0"/>
                <a:ea typeface="Open Sans" pitchFamily="34" charset="-122"/>
                <a:cs typeface="Arial" panose="020B0604020202020204" pitchFamily="34" charset="0"/>
              </a:rPr>
              <a:t>Example: "Describe a time you led a team through change." Use STAR method (Situation, Task, Action, Result) for responses.</a:t>
            </a:r>
            <a:endParaRPr lang="en-US" sz="1450" dirty="0">
              <a:latin typeface="Arial" panose="020B0604020202020204" pitchFamily="34" charset="0"/>
              <a:cs typeface="Arial" panose="020B0604020202020204" pitchFamily="34" charset="0"/>
            </a:endParaRPr>
          </a:p>
        </p:txBody>
      </p:sp>
      <p:sp>
        <p:nvSpPr>
          <p:cNvPr id="8" name="Shape 5"/>
          <p:cNvSpPr/>
          <p:nvPr/>
        </p:nvSpPr>
        <p:spPr>
          <a:xfrm>
            <a:off x="663535" y="5166479"/>
            <a:ext cx="426482" cy="426482"/>
          </a:xfrm>
          <a:prstGeom prst="roundRect">
            <a:avLst>
              <a:gd name="adj" fmla="val 18671"/>
            </a:avLst>
          </a:prstGeom>
          <a:solidFill>
            <a:srgbClr val="FCE2CF"/>
          </a:solidFill>
          <a:ln w="7620">
            <a:solidFill>
              <a:srgbClr val="E2C8B5"/>
            </a:solidFill>
            <a:prstDash val="solid"/>
          </a:ln>
        </p:spPr>
        <p:txBody>
          <a:bodyPr/>
          <a:lstStyle/>
          <a:p>
            <a:endParaRPr lang="en-GB"/>
          </a:p>
        </p:txBody>
      </p:sp>
      <p:sp>
        <p:nvSpPr>
          <p:cNvPr id="9" name="Text 6"/>
          <p:cNvSpPr/>
          <p:nvPr/>
        </p:nvSpPr>
        <p:spPr>
          <a:xfrm>
            <a:off x="1279565" y="5231606"/>
            <a:ext cx="2369820" cy="296108"/>
          </a:xfrm>
          <a:prstGeom prst="rect">
            <a:avLst/>
          </a:prstGeom>
          <a:noFill/>
          <a:ln/>
        </p:spPr>
        <p:txBody>
          <a:bodyPr wrap="none" lIns="0" tIns="0" rIns="0" bIns="0" rtlCol="0" anchor="t"/>
          <a:lstStyle/>
          <a:p>
            <a:pPr marL="0" indent="0" algn="l">
              <a:lnSpc>
                <a:spcPts val="2300"/>
              </a:lnSpc>
              <a:buNone/>
            </a:pPr>
            <a:r>
              <a:rPr lang="en-US" sz="1850" dirty="0">
                <a:solidFill>
                  <a:srgbClr val="2B2E3C"/>
                </a:solidFill>
                <a:latin typeface="Arial" panose="020B0604020202020204" pitchFamily="34" charset="0"/>
                <a:ea typeface="Bitter Medium" pitchFamily="34" charset="-122"/>
                <a:cs typeface="Arial" panose="020B0604020202020204" pitchFamily="34" charset="0"/>
              </a:rPr>
              <a:t>Advantages for M&amp;S</a:t>
            </a:r>
            <a:endParaRPr lang="en-US" sz="1850" dirty="0">
              <a:latin typeface="Arial" panose="020B0604020202020204" pitchFamily="34" charset="0"/>
              <a:cs typeface="Arial" panose="020B0604020202020204" pitchFamily="34" charset="0"/>
            </a:endParaRPr>
          </a:p>
        </p:txBody>
      </p:sp>
      <p:sp>
        <p:nvSpPr>
          <p:cNvPr id="10" name="Text 7"/>
          <p:cNvSpPr/>
          <p:nvPr/>
        </p:nvSpPr>
        <p:spPr>
          <a:xfrm>
            <a:off x="1279565" y="5641419"/>
            <a:ext cx="7200900" cy="606504"/>
          </a:xfrm>
          <a:prstGeom prst="rect">
            <a:avLst/>
          </a:prstGeom>
          <a:noFill/>
          <a:ln/>
        </p:spPr>
        <p:txBody>
          <a:bodyPr wrap="square" lIns="0" tIns="0" rIns="0" bIns="0" rtlCol="0" anchor="t"/>
          <a:lstStyle/>
          <a:p>
            <a:pPr marL="0" indent="0" algn="l">
              <a:lnSpc>
                <a:spcPts val="2350"/>
              </a:lnSpc>
              <a:buNone/>
            </a:pPr>
            <a:r>
              <a:rPr lang="en-US" sz="1450" dirty="0">
                <a:solidFill>
                  <a:srgbClr val="2B2E3C"/>
                </a:solidFill>
                <a:latin typeface="Arial" panose="020B0604020202020204" pitchFamily="34" charset="0"/>
                <a:ea typeface="Open Sans" pitchFamily="34" charset="-122"/>
                <a:cs typeface="Arial" panose="020B0604020202020204" pitchFamily="34" charset="0"/>
              </a:rPr>
              <a:t>Reduces subjectivity, highlights evidence of innovation and teamwork – crucial for the strategic shift.</a:t>
            </a:r>
            <a:endParaRPr lang="en-US" sz="1450" dirty="0">
              <a:latin typeface="Arial" panose="020B0604020202020204" pitchFamily="34" charset="0"/>
              <a:cs typeface="Arial" panose="020B0604020202020204" pitchFamily="34" charset="0"/>
            </a:endParaRPr>
          </a:p>
        </p:txBody>
      </p:sp>
      <p:sp>
        <p:nvSpPr>
          <p:cNvPr id="11" name="Shape 8"/>
          <p:cNvSpPr/>
          <p:nvPr/>
        </p:nvSpPr>
        <p:spPr>
          <a:xfrm>
            <a:off x="663535" y="6627019"/>
            <a:ext cx="426482" cy="426482"/>
          </a:xfrm>
          <a:prstGeom prst="roundRect">
            <a:avLst>
              <a:gd name="adj" fmla="val 18671"/>
            </a:avLst>
          </a:prstGeom>
          <a:solidFill>
            <a:srgbClr val="FCE2CF"/>
          </a:solidFill>
          <a:ln w="7620">
            <a:solidFill>
              <a:srgbClr val="E2C8B5"/>
            </a:solidFill>
            <a:prstDash val="solid"/>
          </a:ln>
        </p:spPr>
        <p:txBody>
          <a:bodyPr/>
          <a:lstStyle/>
          <a:p>
            <a:endParaRPr lang="en-GB"/>
          </a:p>
        </p:txBody>
      </p:sp>
      <p:sp>
        <p:nvSpPr>
          <p:cNvPr id="12" name="Text 9"/>
          <p:cNvSpPr/>
          <p:nvPr/>
        </p:nvSpPr>
        <p:spPr>
          <a:xfrm>
            <a:off x="1279565" y="6692146"/>
            <a:ext cx="2369820" cy="296108"/>
          </a:xfrm>
          <a:prstGeom prst="rect">
            <a:avLst/>
          </a:prstGeom>
          <a:noFill/>
          <a:ln/>
        </p:spPr>
        <p:txBody>
          <a:bodyPr wrap="none" lIns="0" tIns="0" rIns="0" bIns="0" rtlCol="0" anchor="t"/>
          <a:lstStyle/>
          <a:p>
            <a:pPr marL="0" indent="0" algn="l">
              <a:lnSpc>
                <a:spcPts val="2300"/>
              </a:lnSpc>
              <a:buNone/>
            </a:pPr>
            <a:r>
              <a:rPr lang="en-US" sz="1850" dirty="0">
                <a:solidFill>
                  <a:srgbClr val="2B2E3C"/>
                </a:solidFill>
                <a:latin typeface="Arial" panose="020B0604020202020204" pitchFamily="34" charset="0"/>
                <a:ea typeface="Bitter Medium" pitchFamily="34" charset="-122"/>
                <a:cs typeface="Arial" panose="020B0604020202020204" pitchFamily="34" charset="0"/>
              </a:rPr>
              <a:t>Implementation Tip</a:t>
            </a:r>
            <a:endParaRPr lang="en-US" sz="1850" dirty="0">
              <a:latin typeface="Arial" panose="020B0604020202020204" pitchFamily="34" charset="0"/>
              <a:cs typeface="Arial" panose="020B0604020202020204" pitchFamily="34" charset="0"/>
            </a:endParaRPr>
          </a:p>
        </p:txBody>
      </p:sp>
      <p:sp>
        <p:nvSpPr>
          <p:cNvPr id="13" name="Text 10"/>
          <p:cNvSpPr/>
          <p:nvPr/>
        </p:nvSpPr>
        <p:spPr>
          <a:xfrm>
            <a:off x="1279565" y="7101959"/>
            <a:ext cx="7200900" cy="606504"/>
          </a:xfrm>
          <a:prstGeom prst="rect">
            <a:avLst/>
          </a:prstGeom>
          <a:noFill/>
          <a:ln/>
        </p:spPr>
        <p:txBody>
          <a:bodyPr wrap="square" lIns="0" tIns="0" rIns="0" bIns="0" rtlCol="0" anchor="t"/>
          <a:lstStyle/>
          <a:p>
            <a:pPr marL="0" indent="0" algn="l">
              <a:lnSpc>
                <a:spcPts val="2350"/>
              </a:lnSpc>
              <a:buNone/>
            </a:pPr>
            <a:r>
              <a:rPr lang="en-US" sz="1450" dirty="0">
                <a:solidFill>
                  <a:srgbClr val="2B2E3C"/>
                </a:solidFill>
                <a:latin typeface="Arial" panose="020B0604020202020204" pitchFamily="34" charset="0"/>
                <a:ea typeface="Open Sans" pitchFamily="34" charset="-122"/>
                <a:cs typeface="Arial" panose="020B0604020202020204" pitchFamily="34" charset="0"/>
              </a:rPr>
              <a:t>Train interviewers to score against person specification criteria for fair, consistent evaluations.</a:t>
            </a:r>
            <a:endParaRPr lang="en-US" sz="145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9F986AE-8EED-436C-8570-92E22B0752D6}"/>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682109" y="591145"/>
            <a:ext cx="7779782" cy="1827014"/>
          </a:xfrm>
          <a:prstGeom prst="rect">
            <a:avLst/>
          </a:prstGeom>
          <a:noFill/>
          <a:ln/>
        </p:spPr>
        <p:txBody>
          <a:bodyPr wrap="square" lIns="0" tIns="0" rIns="0" bIns="0" rtlCol="0" anchor="t"/>
          <a:lstStyle/>
          <a:p>
            <a:pPr marL="0" indent="0" algn="l">
              <a:lnSpc>
                <a:spcPts val="4750"/>
              </a:lnSpc>
              <a:buNone/>
            </a:pPr>
            <a:r>
              <a:rPr lang="en-US" sz="3800" dirty="0">
                <a:solidFill>
                  <a:srgbClr val="2C3F42"/>
                </a:solidFill>
                <a:latin typeface="Arial" panose="020B0604020202020204" pitchFamily="34" charset="0"/>
                <a:ea typeface="Bitter Medium" pitchFamily="34" charset="-122"/>
                <a:cs typeface="Arial" panose="020B0604020202020204" pitchFamily="34" charset="0"/>
              </a:rPr>
              <a:t>Interview Type 2: Panel Interview – Ensuring Collaborative Decisions</a:t>
            </a:r>
            <a:endParaRPr lang="en-US" sz="3800" dirty="0">
              <a:latin typeface="Arial" panose="020B0604020202020204" pitchFamily="34" charset="0"/>
              <a:cs typeface="Arial" panose="020B0604020202020204" pitchFamily="34" charset="0"/>
            </a:endParaRPr>
          </a:p>
        </p:txBody>
      </p:sp>
      <p:sp>
        <p:nvSpPr>
          <p:cNvPr id="4" name="Text 1"/>
          <p:cNvSpPr/>
          <p:nvPr/>
        </p:nvSpPr>
        <p:spPr>
          <a:xfrm>
            <a:off x="682109" y="2710458"/>
            <a:ext cx="7779782" cy="935474"/>
          </a:xfrm>
          <a:prstGeom prst="rect">
            <a:avLst/>
          </a:prstGeom>
          <a:noFill/>
          <a:ln/>
        </p:spPr>
        <p:txBody>
          <a:bodyPr wrap="square" lIns="0" tIns="0" rIns="0" bIns="0" rtlCol="0" anchor="t"/>
          <a:lstStyle/>
          <a:p>
            <a:pPr marL="0" indent="0" algn="l">
              <a:lnSpc>
                <a:spcPts val="2450"/>
              </a:lnSpc>
              <a:buNone/>
            </a:pPr>
            <a:r>
              <a:rPr lang="en-US" sz="1500" dirty="0">
                <a:solidFill>
                  <a:srgbClr val="2B2E3C"/>
                </a:solidFill>
                <a:latin typeface="Arial" panose="020B0604020202020204" pitchFamily="34" charset="0"/>
                <a:ea typeface="Open Sans" pitchFamily="34" charset="-122"/>
                <a:cs typeface="Arial" panose="020B0604020202020204" pitchFamily="34" charset="0"/>
              </a:rPr>
              <a:t>Multiple stakeholders – from HR to department heads – jointly assess candidates, fostering buy-in and diverse perspectives. This method suits M&amp;S's cross-functional transformation projects, ensuring hires integrate seamlessly across teams.</a:t>
            </a:r>
            <a:endParaRPr lang="en-US" sz="1500" dirty="0">
              <a:latin typeface="Arial" panose="020B0604020202020204" pitchFamily="34" charset="0"/>
              <a:cs typeface="Arial" panose="020B0604020202020204" pitchFamily="34" charset="0"/>
            </a:endParaRPr>
          </a:p>
        </p:txBody>
      </p:sp>
      <p:pic>
        <p:nvPicPr>
          <p:cNvPr id="5" name="Image 1" descr="preencoded.png"/>
          <p:cNvPicPr>
            <a:picLocks noChangeAspect="1"/>
          </p:cNvPicPr>
          <p:nvPr/>
        </p:nvPicPr>
        <p:blipFill>
          <a:blip r:embed="rId4"/>
          <a:stretch>
            <a:fillRect/>
          </a:stretch>
        </p:blipFill>
        <p:spPr>
          <a:xfrm>
            <a:off x="682109" y="3865126"/>
            <a:ext cx="974408" cy="1169313"/>
          </a:xfrm>
          <a:prstGeom prst="rect">
            <a:avLst/>
          </a:prstGeom>
        </p:spPr>
      </p:pic>
      <p:sp>
        <p:nvSpPr>
          <p:cNvPr id="6" name="Text 2"/>
          <p:cNvSpPr/>
          <p:nvPr/>
        </p:nvSpPr>
        <p:spPr>
          <a:xfrm>
            <a:off x="1851303" y="4059912"/>
            <a:ext cx="3046095" cy="304443"/>
          </a:xfrm>
          <a:prstGeom prst="rect">
            <a:avLst/>
          </a:prstGeom>
          <a:noFill/>
          <a:ln/>
        </p:spPr>
        <p:txBody>
          <a:bodyPr wrap="none" lIns="0" tIns="0" rIns="0" bIns="0" rtlCol="0" anchor="t"/>
          <a:lstStyle/>
          <a:p>
            <a:pPr marL="0" indent="0" algn="l">
              <a:lnSpc>
                <a:spcPts val="2350"/>
              </a:lnSpc>
              <a:buNone/>
            </a:pPr>
            <a:r>
              <a:rPr lang="en-US" sz="1900" dirty="0">
                <a:solidFill>
                  <a:srgbClr val="2B2E3C"/>
                </a:solidFill>
                <a:latin typeface="Arial" panose="020B0604020202020204" pitchFamily="34" charset="0"/>
                <a:ea typeface="Bitter Medium" pitchFamily="34" charset="-122"/>
                <a:cs typeface="Arial" panose="020B0604020202020204" pitchFamily="34" charset="0"/>
              </a:rPr>
              <a:t>Diverse Panel Composition</a:t>
            </a:r>
            <a:endParaRPr lang="en-US" sz="1900" dirty="0">
              <a:latin typeface="Arial" panose="020B0604020202020204" pitchFamily="34" charset="0"/>
              <a:cs typeface="Arial" panose="020B0604020202020204" pitchFamily="34" charset="0"/>
            </a:endParaRPr>
          </a:p>
        </p:txBody>
      </p:sp>
      <p:sp>
        <p:nvSpPr>
          <p:cNvPr id="7" name="Text 3"/>
          <p:cNvSpPr/>
          <p:nvPr/>
        </p:nvSpPr>
        <p:spPr>
          <a:xfrm>
            <a:off x="1851303" y="4481274"/>
            <a:ext cx="6610588" cy="311825"/>
          </a:xfrm>
          <a:prstGeom prst="rect">
            <a:avLst/>
          </a:prstGeom>
          <a:noFill/>
          <a:ln/>
        </p:spPr>
        <p:txBody>
          <a:bodyPr wrap="none" lIns="0" tIns="0" rIns="0" bIns="0" rtlCol="0" anchor="t"/>
          <a:lstStyle/>
          <a:p>
            <a:pPr marL="0" indent="0" algn="l">
              <a:lnSpc>
                <a:spcPts val="2450"/>
              </a:lnSpc>
              <a:buNone/>
            </a:pPr>
            <a:r>
              <a:rPr lang="en-US" sz="1500" dirty="0">
                <a:solidFill>
                  <a:srgbClr val="2B2E3C"/>
                </a:solidFill>
                <a:latin typeface="Arial" panose="020B0604020202020204" pitchFamily="34" charset="0"/>
                <a:ea typeface="Open Sans" pitchFamily="34" charset="-122"/>
                <a:cs typeface="Arial" panose="020B0604020202020204" pitchFamily="34" charset="0"/>
              </a:rPr>
              <a:t>Include HR, line managers, and peers for balanced insights (Macan, 2009).</a:t>
            </a:r>
            <a:endParaRPr lang="en-US" sz="1500" dirty="0">
              <a:latin typeface="Arial" panose="020B0604020202020204" pitchFamily="34" charset="0"/>
              <a:cs typeface="Arial" panose="020B0604020202020204" pitchFamily="34" charset="0"/>
            </a:endParaRPr>
          </a:p>
        </p:txBody>
      </p:sp>
      <p:pic>
        <p:nvPicPr>
          <p:cNvPr id="8" name="Image 2" descr="preencoded.png"/>
          <p:cNvPicPr>
            <a:picLocks noChangeAspect="1"/>
          </p:cNvPicPr>
          <p:nvPr/>
        </p:nvPicPr>
        <p:blipFill>
          <a:blip r:embed="rId5"/>
          <a:stretch>
            <a:fillRect/>
          </a:stretch>
        </p:blipFill>
        <p:spPr>
          <a:xfrm>
            <a:off x="682109" y="5034439"/>
            <a:ext cx="974408" cy="1434584"/>
          </a:xfrm>
          <a:prstGeom prst="rect">
            <a:avLst/>
          </a:prstGeom>
        </p:spPr>
      </p:pic>
      <p:sp>
        <p:nvSpPr>
          <p:cNvPr id="9" name="Text 4"/>
          <p:cNvSpPr/>
          <p:nvPr/>
        </p:nvSpPr>
        <p:spPr>
          <a:xfrm>
            <a:off x="1851303" y="5229225"/>
            <a:ext cx="2436257" cy="304443"/>
          </a:xfrm>
          <a:prstGeom prst="rect">
            <a:avLst/>
          </a:prstGeom>
          <a:noFill/>
          <a:ln/>
        </p:spPr>
        <p:txBody>
          <a:bodyPr wrap="none" lIns="0" tIns="0" rIns="0" bIns="0" rtlCol="0" anchor="t"/>
          <a:lstStyle/>
          <a:p>
            <a:pPr marL="0" indent="0" algn="l">
              <a:lnSpc>
                <a:spcPts val="2350"/>
              </a:lnSpc>
              <a:buNone/>
            </a:pPr>
            <a:r>
              <a:rPr lang="en-US" sz="1900" dirty="0">
                <a:solidFill>
                  <a:srgbClr val="2B2E3C"/>
                </a:solidFill>
                <a:latin typeface="Arial" panose="020B0604020202020204" pitchFamily="34" charset="0"/>
                <a:ea typeface="Bitter Medium" pitchFamily="34" charset="-122"/>
                <a:cs typeface="Arial" panose="020B0604020202020204" pitchFamily="34" charset="0"/>
              </a:rPr>
              <a:t>Structured Process</a:t>
            </a:r>
            <a:endParaRPr lang="en-US" sz="1900" dirty="0">
              <a:latin typeface="Arial" panose="020B0604020202020204" pitchFamily="34" charset="0"/>
              <a:cs typeface="Arial" panose="020B0604020202020204" pitchFamily="34" charset="0"/>
            </a:endParaRPr>
          </a:p>
        </p:txBody>
      </p:sp>
      <p:sp>
        <p:nvSpPr>
          <p:cNvPr id="10" name="Text 5"/>
          <p:cNvSpPr/>
          <p:nvPr/>
        </p:nvSpPr>
        <p:spPr>
          <a:xfrm>
            <a:off x="1851303" y="5650587"/>
            <a:ext cx="6610588" cy="623649"/>
          </a:xfrm>
          <a:prstGeom prst="rect">
            <a:avLst/>
          </a:prstGeom>
          <a:noFill/>
          <a:ln/>
        </p:spPr>
        <p:txBody>
          <a:bodyPr wrap="square" lIns="0" tIns="0" rIns="0" bIns="0" rtlCol="0" anchor="t"/>
          <a:lstStyle/>
          <a:p>
            <a:pPr marL="0" indent="0" algn="l">
              <a:lnSpc>
                <a:spcPts val="2450"/>
              </a:lnSpc>
              <a:buNone/>
            </a:pPr>
            <a:r>
              <a:rPr lang="en-US" sz="1500" dirty="0">
                <a:solidFill>
                  <a:srgbClr val="2B2E3C"/>
                </a:solidFill>
                <a:latin typeface="Arial" panose="020B0604020202020204" pitchFamily="34" charset="0"/>
                <a:ea typeface="Open Sans" pitchFamily="34" charset="-122"/>
                <a:cs typeface="Arial" panose="020B0604020202020204" pitchFamily="34" charset="0"/>
              </a:rPr>
              <a:t>Pre-agreed questions; each panellist scores independently to avoid groupthink.</a:t>
            </a:r>
            <a:endParaRPr lang="en-US" sz="1500" dirty="0">
              <a:latin typeface="Arial" panose="020B0604020202020204" pitchFamily="34" charset="0"/>
              <a:cs typeface="Arial" panose="020B0604020202020204" pitchFamily="34" charset="0"/>
            </a:endParaRPr>
          </a:p>
        </p:txBody>
      </p:sp>
      <p:pic>
        <p:nvPicPr>
          <p:cNvPr id="11" name="Image 3" descr="preencoded.png"/>
          <p:cNvPicPr>
            <a:picLocks noChangeAspect="1"/>
          </p:cNvPicPr>
          <p:nvPr/>
        </p:nvPicPr>
        <p:blipFill>
          <a:blip r:embed="rId6"/>
          <a:stretch>
            <a:fillRect/>
          </a:stretch>
        </p:blipFill>
        <p:spPr>
          <a:xfrm>
            <a:off x="682109" y="6469023"/>
            <a:ext cx="974408" cy="1169313"/>
          </a:xfrm>
          <a:prstGeom prst="rect">
            <a:avLst/>
          </a:prstGeom>
        </p:spPr>
      </p:pic>
      <p:sp>
        <p:nvSpPr>
          <p:cNvPr id="12" name="Text 6"/>
          <p:cNvSpPr/>
          <p:nvPr/>
        </p:nvSpPr>
        <p:spPr>
          <a:xfrm>
            <a:off x="1851303" y="6663809"/>
            <a:ext cx="2436257" cy="304443"/>
          </a:xfrm>
          <a:prstGeom prst="rect">
            <a:avLst/>
          </a:prstGeom>
          <a:noFill/>
          <a:ln/>
        </p:spPr>
        <p:txBody>
          <a:bodyPr wrap="none" lIns="0" tIns="0" rIns="0" bIns="0" rtlCol="0" anchor="t"/>
          <a:lstStyle/>
          <a:p>
            <a:pPr marL="0" indent="0" algn="l">
              <a:lnSpc>
                <a:spcPts val="2350"/>
              </a:lnSpc>
              <a:buNone/>
            </a:pPr>
            <a:r>
              <a:rPr lang="en-US" sz="1900" dirty="0">
                <a:solidFill>
                  <a:srgbClr val="2B2E3C"/>
                </a:solidFill>
                <a:latin typeface="Arial" panose="020B0604020202020204" pitchFamily="34" charset="0"/>
                <a:ea typeface="Bitter Medium" pitchFamily="34" charset="-122"/>
                <a:cs typeface="Arial" panose="020B0604020202020204" pitchFamily="34" charset="0"/>
              </a:rPr>
              <a:t>Outcomes</a:t>
            </a:r>
            <a:endParaRPr lang="en-US" sz="1900" dirty="0">
              <a:latin typeface="Arial" panose="020B0604020202020204" pitchFamily="34" charset="0"/>
              <a:cs typeface="Arial" panose="020B0604020202020204" pitchFamily="34" charset="0"/>
            </a:endParaRPr>
          </a:p>
        </p:txBody>
      </p:sp>
      <p:sp>
        <p:nvSpPr>
          <p:cNvPr id="13" name="Text 7"/>
          <p:cNvSpPr/>
          <p:nvPr/>
        </p:nvSpPr>
        <p:spPr>
          <a:xfrm>
            <a:off x="1851303" y="7085171"/>
            <a:ext cx="6610588" cy="311825"/>
          </a:xfrm>
          <a:prstGeom prst="rect">
            <a:avLst/>
          </a:prstGeom>
          <a:noFill/>
          <a:ln/>
        </p:spPr>
        <p:txBody>
          <a:bodyPr wrap="none" lIns="0" tIns="0" rIns="0" bIns="0" rtlCol="0" anchor="t"/>
          <a:lstStyle/>
          <a:p>
            <a:pPr marL="0" indent="0" algn="l">
              <a:lnSpc>
                <a:spcPts val="2450"/>
              </a:lnSpc>
              <a:buNone/>
            </a:pPr>
            <a:r>
              <a:rPr lang="en-US" sz="1500" dirty="0">
                <a:solidFill>
                  <a:srgbClr val="2B2E3C"/>
                </a:solidFill>
                <a:latin typeface="Arial" panose="020B0604020202020204" pitchFamily="34" charset="0"/>
                <a:ea typeface="Open Sans" pitchFamily="34" charset="-122"/>
                <a:cs typeface="Arial" panose="020B0604020202020204" pitchFamily="34" charset="0"/>
              </a:rPr>
              <a:t>Stronger decisions, higher retention through collective endorsement.</a:t>
            </a:r>
            <a:endParaRPr lang="en-US" sz="15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F98A6951-6853-40A8-A4F7-73EC5F11C0AB}"/>
              </a:ext>
            </a:extLst>
          </p:cNvPr>
          <p:cNvSpPr txBox="1"/>
          <p:nvPr/>
        </p:nvSpPr>
        <p:spPr>
          <a:xfrm>
            <a:off x="13898881" y="7763391"/>
            <a:ext cx="505609" cy="369332"/>
          </a:xfrm>
          <a:prstGeom prst="rect">
            <a:avLst/>
          </a:prstGeom>
          <a:solidFill>
            <a:schemeClr val="accent4">
              <a:lumMod val="60000"/>
              <a:lumOff val="40000"/>
            </a:schemeClr>
          </a:solidFill>
          <a:ln>
            <a:noFill/>
          </a:ln>
        </p:spPr>
        <p:txBody>
          <a:bodyPr wrap="square" rtlCol="0">
            <a:spAutoFit/>
          </a:bodyPr>
          <a:lstStyle/>
          <a:p>
            <a:r>
              <a:rPr lang="en-US" dirty="0">
                <a:latin typeface="Arial" panose="020B0604020202020204" pitchFamily="34" charset="0"/>
                <a:cs typeface="Arial" panose="020B0604020202020204" pitchFamily="34" charset="0"/>
              </a:rPr>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31743"/>
          </a:xfrm>
          <a:prstGeom prst="rect">
            <a:avLst/>
          </a:prstGeom>
        </p:spPr>
      </p:pic>
      <p:sp>
        <p:nvSpPr>
          <p:cNvPr id="3" name="Text 0"/>
          <p:cNvSpPr/>
          <p:nvPr/>
        </p:nvSpPr>
        <p:spPr>
          <a:xfrm>
            <a:off x="6242447" y="594003"/>
            <a:ext cx="7631906" cy="2025253"/>
          </a:xfrm>
          <a:prstGeom prst="rect">
            <a:avLst/>
          </a:prstGeom>
          <a:noFill/>
          <a:ln/>
        </p:spPr>
        <p:txBody>
          <a:bodyPr wrap="square" lIns="0" tIns="0" rIns="0" bIns="0" rtlCol="0" anchor="t"/>
          <a:lstStyle/>
          <a:p>
            <a:pPr marL="0" indent="0" algn="l">
              <a:lnSpc>
                <a:spcPts val="5300"/>
              </a:lnSpc>
              <a:buNone/>
            </a:pPr>
            <a:r>
              <a:rPr lang="en-US" sz="4250" dirty="0">
                <a:solidFill>
                  <a:srgbClr val="2C3F42"/>
                </a:solidFill>
                <a:latin typeface="Arial" panose="020B0604020202020204" pitchFamily="34" charset="0"/>
                <a:ea typeface="Bitter Medium" pitchFamily="34" charset="-122"/>
                <a:cs typeface="Arial" panose="020B0604020202020204" pitchFamily="34" charset="0"/>
              </a:rPr>
              <a:t>Interview Type 3: Case Study Interview – Testing Practical Skills</a:t>
            </a:r>
            <a:endParaRPr lang="en-US" sz="4250" dirty="0">
              <a:latin typeface="Arial" panose="020B0604020202020204" pitchFamily="34" charset="0"/>
              <a:cs typeface="Arial" panose="020B0604020202020204" pitchFamily="34" charset="0"/>
            </a:endParaRPr>
          </a:p>
        </p:txBody>
      </p:sp>
      <p:sp>
        <p:nvSpPr>
          <p:cNvPr id="4" name="Text 1"/>
          <p:cNvSpPr/>
          <p:nvPr/>
        </p:nvSpPr>
        <p:spPr>
          <a:xfrm>
            <a:off x="6242447" y="2943225"/>
            <a:ext cx="7631906" cy="1036558"/>
          </a:xfrm>
          <a:prstGeom prst="rect">
            <a:avLst/>
          </a:prstGeom>
          <a:noFill/>
          <a:ln/>
        </p:spPr>
        <p:txBody>
          <a:bodyPr wrap="square" lIns="0" tIns="0" rIns="0" bIns="0" rtlCol="0" anchor="t"/>
          <a:lstStyle/>
          <a:p>
            <a:pPr marL="0" indent="0" algn="l">
              <a:lnSpc>
                <a:spcPts val="2700"/>
              </a:lnSpc>
              <a:buNone/>
            </a:pPr>
            <a:r>
              <a:rPr lang="en-US" sz="1700" dirty="0">
                <a:solidFill>
                  <a:srgbClr val="2B2E3C"/>
                </a:solidFill>
                <a:latin typeface="Arial" panose="020B0604020202020204" pitchFamily="34" charset="0"/>
                <a:ea typeface="Open Sans" pitchFamily="34" charset="-122"/>
                <a:cs typeface="Arial" panose="020B0604020202020204" pitchFamily="34" charset="0"/>
              </a:rPr>
              <a:t>Candidates tackle real-world M&amp;S scenarios, such as optimising store layouts for digital integration. This reveals problem-solving under pressure, vital for transformation roles demanding agile thinking.</a:t>
            </a:r>
            <a:endParaRPr lang="en-US" sz="1700" dirty="0">
              <a:latin typeface="Arial" panose="020B0604020202020204" pitchFamily="34" charset="0"/>
              <a:cs typeface="Arial" panose="020B0604020202020204" pitchFamily="34" charset="0"/>
            </a:endParaRPr>
          </a:p>
        </p:txBody>
      </p:sp>
      <p:sp>
        <p:nvSpPr>
          <p:cNvPr id="5" name="Text 2"/>
          <p:cNvSpPr/>
          <p:nvPr/>
        </p:nvSpPr>
        <p:spPr>
          <a:xfrm>
            <a:off x="6242447" y="4438769"/>
            <a:ext cx="2700218" cy="337542"/>
          </a:xfrm>
          <a:prstGeom prst="rect">
            <a:avLst/>
          </a:prstGeom>
          <a:noFill/>
          <a:ln/>
        </p:spPr>
        <p:txBody>
          <a:bodyPr wrap="none" lIns="0" tIns="0" rIns="0" bIns="0" rtlCol="0" anchor="t"/>
          <a:lstStyle/>
          <a:p>
            <a:pPr marL="0" indent="0" algn="l">
              <a:lnSpc>
                <a:spcPts val="2650"/>
              </a:lnSpc>
              <a:buNone/>
            </a:pPr>
            <a:r>
              <a:rPr lang="en-US" sz="2100" dirty="0">
                <a:solidFill>
                  <a:srgbClr val="2C3F42"/>
                </a:solidFill>
                <a:latin typeface="Arial" panose="020B0604020202020204" pitchFamily="34" charset="0"/>
                <a:ea typeface="Bitter Medium" pitchFamily="34" charset="-122"/>
                <a:cs typeface="Arial" panose="020B0604020202020204" pitchFamily="34" charset="0"/>
              </a:rPr>
              <a:t>Case Study Format</a:t>
            </a:r>
            <a:endParaRPr lang="en-US" sz="2100" dirty="0">
              <a:latin typeface="Arial" panose="020B0604020202020204" pitchFamily="34" charset="0"/>
              <a:cs typeface="Arial" panose="020B0604020202020204" pitchFamily="34" charset="0"/>
            </a:endParaRPr>
          </a:p>
        </p:txBody>
      </p:sp>
      <p:sp>
        <p:nvSpPr>
          <p:cNvPr id="6" name="Text 3"/>
          <p:cNvSpPr/>
          <p:nvPr/>
        </p:nvSpPr>
        <p:spPr>
          <a:xfrm>
            <a:off x="6242447" y="4992291"/>
            <a:ext cx="2736533" cy="691039"/>
          </a:xfrm>
          <a:prstGeom prst="rect">
            <a:avLst/>
          </a:prstGeom>
          <a:noFill/>
          <a:ln/>
        </p:spPr>
        <p:txBody>
          <a:bodyPr wrap="square" lIns="0" tIns="0" rIns="0" bIns="0" rtlCol="0" anchor="t"/>
          <a:lstStyle/>
          <a:p>
            <a:pPr marL="342900" indent="-342900" algn="l">
              <a:lnSpc>
                <a:spcPts val="2700"/>
              </a:lnSpc>
              <a:buSzPct val="100000"/>
              <a:buChar char="•"/>
            </a:pPr>
            <a:r>
              <a:rPr lang="en-US" sz="1700" dirty="0">
                <a:solidFill>
                  <a:srgbClr val="2B2E3C"/>
                </a:solidFill>
                <a:latin typeface="Arial" panose="020B0604020202020204" pitchFamily="34" charset="0"/>
                <a:ea typeface="Open Sans" pitchFamily="34" charset="-122"/>
                <a:cs typeface="Arial" panose="020B0604020202020204" pitchFamily="34" charset="0"/>
              </a:rPr>
              <a:t>Present business challenge</a:t>
            </a:r>
            <a:endParaRPr lang="en-US" sz="1700" dirty="0">
              <a:latin typeface="Arial" panose="020B0604020202020204" pitchFamily="34" charset="0"/>
              <a:cs typeface="Arial" panose="020B0604020202020204" pitchFamily="34" charset="0"/>
            </a:endParaRPr>
          </a:p>
        </p:txBody>
      </p:sp>
      <p:sp>
        <p:nvSpPr>
          <p:cNvPr id="7" name="Text 4"/>
          <p:cNvSpPr/>
          <p:nvPr/>
        </p:nvSpPr>
        <p:spPr>
          <a:xfrm>
            <a:off x="6242447" y="5758934"/>
            <a:ext cx="2736533" cy="1036558"/>
          </a:xfrm>
          <a:prstGeom prst="rect">
            <a:avLst/>
          </a:prstGeom>
          <a:noFill/>
          <a:ln/>
        </p:spPr>
        <p:txBody>
          <a:bodyPr wrap="square" lIns="0" tIns="0" rIns="0" bIns="0" rtlCol="0" anchor="t"/>
          <a:lstStyle/>
          <a:p>
            <a:pPr marL="342900" indent="-342900" algn="l">
              <a:lnSpc>
                <a:spcPts val="2700"/>
              </a:lnSpc>
              <a:buSzPct val="100000"/>
              <a:buChar char="•"/>
            </a:pPr>
            <a:r>
              <a:rPr lang="en-US" sz="1700" dirty="0">
                <a:solidFill>
                  <a:srgbClr val="2B2E3C"/>
                </a:solidFill>
                <a:latin typeface="Arial" panose="020B0604020202020204" pitchFamily="34" charset="0"/>
                <a:ea typeface="Open Sans" pitchFamily="34" charset="-122"/>
                <a:cs typeface="Arial" panose="020B0604020202020204" pitchFamily="34" charset="0"/>
              </a:rPr>
              <a:t>30-45 minutes to analyse and propose solutions</a:t>
            </a:r>
            <a:endParaRPr lang="en-US" sz="1700" dirty="0">
              <a:latin typeface="Arial" panose="020B0604020202020204" pitchFamily="34" charset="0"/>
              <a:cs typeface="Arial" panose="020B0604020202020204" pitchFamily="34" charset="0"/>
            </a:endParaRPr>
          </a:p>
        </p:txBody>
      </p:sp>
      <p:sp>
        <p:nvSpPr>
          <p:cNvPr id="8" name="Text 5"/>
          <p:cNvSpPr/>
          <p:nvPr/>
        </p:nvSpPr>
        <p:spPr>
          <a:xfrm>
            <a:off x="6242447" y="6871097"/>
            <a:ext cx="2736533" cy="691039"/>
          </a:xfrm>
          <a:prstGeom prst="rect">
            <a:avLst/>
          </a:prstGeom>
          <a:noFill/>
          <a:ln/>
        </p:spPr>
        <p:txBody>
          <a:bodyPr wrap="square" lIns="0" tIns="0" rIns="0" bIns="0" rtlCol="0" anchor="t"/>
          <a:lstStyle/>
          <a:p>
            <a:pPr marL="342900" indent="-342900" algn="l">
              <a:lnSpc>
                <a:spcPts val="2700"/>
              </a:lnSpc>
              <a:buSzPct val="100000"/>
              <a:buChar char="•"/>
            </a:pPr>
            <a:r>
              <a:rPr lang="en-US" sz="1700" dirty="0">
                <a:solidFill>
                  <a:srgbClr val="2B2E3C"/>
                </a:solidFill>
                <a:latin typeface="Arial" panose="020B0604020202020204" pitchFamily="34" charset="0"/>
                <a:ea typeface="Open Sans" pitchFamily="34" charset="-122"/>
                <a:cs typeface="Arial" panose="020B0604020202020204" pitchFamily="34" charset="0"/>
              </a:rPr>
              <a:t>Follow-up discussion on rationale</a:t>
            </a:r>
            <a:endParaRPr lang="en-US" sz="1700" dirty="0">
              <a:latin typeface="Arial" panose="020B0604020202020204" pitchFamily="34" charset="0"/>
              <a:cs typeface="Arial" panose="020B0604020202020204" pitchFamily="34" charset="0"/>
            </a:endParaRPr>
          </a:p>
        </p:txBody>
      </p:sp>
      <p:sp>
        <p:nvSpPr>
          <p:cNvPr id="9" name="Text 6"/>
          <p:cNvSpPr/>
          <p:nvPr/>
        </p:nvSpPr>
        <p:spPr>
          <a:xfrm>
            <a:off x="9513570" y="4438769"/>
            <a:ext cx="2700218" cy="337542"/>
          </a:xfrm>
          <a:prstGeom prst="rect">
            <a:avLst/>
          </a:prstGeom>
          <a:noFill/>
          <a:ln/>
        </p:spPr>
        <p:txBody>
          <a:bodyPr wrap="none" lIns="0" tIns="0" rIns="0" bIns="0" rtlCol="0" anchor="t"/>
          <a:lstStyle/>
          <a:p>
            <a:pPr marL="0" indent="0" algn="l">
              <a:lnSpc>
                <a:spcPts val="2650"/>
              </a:lnSpc>
              <a:buNone/>
            </a:pPr>
            <a:r>
              <a:rPr lang="en-US" sz="2100" dirty="0">
                <a:solidFill>
                  <a:srgbClr val="2C3F42"/>
                </a:solidFill>
                <a:latin typeface="Arial" panose="020B0604020202020204" pitchFamily="34" charset="0"/>
                <a:ea typeface="Bitter Medium" pitchFamily="34" charset="-122"/>
                <a:cs typeface="Arial" panose="020B0604020202020204" pitchFamily="34" charset="0"/>
              </a:rPr>
              <a:t>Relevance to M&amp;S</a:t>
            </a:r>
            <a:endParaRPr lang="en-US" sz="2100" dirty="0">
              <a:latin typeface="Arial" panose="020B0604020202020204" pitchFamily="34" charset="0"/>
              <a:cs typeface="Arial" panose="020B0604020202020204" pitchFamily="34" charset="0"/>
            </a:endParaRPr>
          </a:p>
        </p:txBody>
      </p:sp>
      <p:sp>
        <p:nvSpPr>
          <p:cNvPr id="10" name="Text 7"/>
          <p:cNvSpPr/>
          <p:nvPr/>
        </p:nvSpPr>
        <p:spPr>
          <a:xfrm>
            <a:off x="9513570" y="4992291"/>
            <a:ext cx="4368284" cy="1382078"/>
          </a:xfrm>
          <a:prstGeom prst="rect">
            <a:avLst/>
          </a:prstGeom>
          <a:noFill/>
          <a:ln/>
        </p:spPr>
        <p:txBody>
          <a:bodyPr wrap="square" lIns="0" tIns="0" rIns="0" bIns="0" rtlCol="0" anchor="t"/>
          <a:lstStyle/>
          <a:p>
            <a:pPr marL="0" indent="0" algn="l">
              <a:lnSpc>
                <a:spcPts val="2700"/>
              </a:lnSpc>
              <a:buNone/>
            </a:pPr>
            <a:r>
              <a:rPr lang="en-US" sz="1700" dirty="0">
                <a:solidFill>
                  <a:srgbClr val="2B2E3C"/>
                </a:solidFill>
                <a:latin typeface="Arial" panose="020B0604020202020204" pitchFamily="34" charset="0"/>
                <a:ea typeface="Open Sans" pitchFamily="34" charset="-122"/>
                <a:cs typeface="Arial" panose="020B0604020202020204" pitchFamily="34" charset="0"/>
              </a:rPr>
              <a:t>Simulates retail pressures, identifying talent who can innovate amid change. Enhances predictive validity by 20-30% over traditional methods (Fletcher, 2001).</a:t>
            </a:r>
            <a:endParaRPr lang="en-US" sz="1700" dirty="0">
              <a:latin typeface="Arial" panose="020B0604020202020204" pitchFamily="34" charset="0"/>
              <a:cs typeface="Arial" panose="020B0604020202020204" pitchFamily="34" charset="0"/>
            </a:endParaRPr>
          </a:p>
        </p:txBody>
      </p:sp>
      <p:sp>
        <p:nvSpPr>
          <p:cNvPr id="11" name="Text 8"/>
          <p:cNvSpPr/>
          <p:nvPr/>
        </p:nvSpPr>
        <p:spPr>
          <a:xfrm>
            <a:off x="9513570" y="6568678"/>
            <a:ext cx="4368284" cy="691039"/>
          </a:xfrm>
          <a:prstGeom prst="rect">
            <a:avLst/>
          </a:prstGeom>
          <a:noFill/>
          <a:ln/>
        </p:spPr>
        <p:txBody>
          <a:bodyPr wrap="square" lIns="0" tIns="0" rIns="0" bIns="0" rtlCol="0" anchor="t"/>
          <a:lstStyle/>
          <a:p>
            <a:pPr marL="0" indent="0" algn="l">
              <a:lnSpc>
                <a:spcPts val="2700"/>
              </a:lnSpc>
              <a:buNone/>
            </a:pPr>
            <a:r>
              <a:rPr lang="en-US" sz="1700" dirty="0">
                <a:solidFill>
                  <a:srgbClr val="2B2E3C"/>
                </a:solidFill>
                <a:latin typeface="Arial" panose="020B0604020202020204" pitchFamily="34" charset="0"/>
                <a:ea typeface="Open Sans" pitchFamily="34" charset="-122"/>
                <a:cs typeface="Arial" panose="020B0604020202020204" pitchFamily="34" charset="0"/>
              </a:rPr>
              <a:t>Integrate with other types for comprehensive assessment.</a:t>
            </a:r>
            <a:endParaRPr lang="en-US" sz="17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3C1DAF4F-BFFF-41C8-8695-F42ACFF5C2A3}"/>
              </a:ext>
            </a:extLst>
          </p:cNvPr>
          <p:cNvPicPr>
            <a:picLocks noChangeAspect="1"/>
          </p:cNvPicPr>
          <p:nvPr/>
        </p:nvPicPr>
        <p:blipFill>
          <a:blip r:embed="rId4"/>
          <a:stretch>
            <a:fillRect/>
          </a:stretch>
        </p:blipFill>
        <p:spPr>
          <a:xfrm>
            <a:off x="12730931" y="7770585"/>
            <a:ext cx="1819529" cy="362903"/>
          </a:xfrm>
          <a:prstGeom prst="rect">
            <a:avLst/>
          </a:prstGeom>
        </p:spPr>
      </p:pic>
      <p:sp>
        <p:nvSpPr>
          <p:cNvPr id="13" name="TextBox 12">
            <a:extLst>
              <a:ext uri="{FF2B5EF4-FFF2-40B4-BE49-F238E27FC236}">
                <a16:creationId xmlns:a16="http://schemas.microsoft.com/office/drawing/2014/main" id="{A2558DE6-C93D-40C6-B4FC-E8E069D02CCA}"/>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671751" y="731163"/>
            <a:ext cx="7800499" cy="1199436"/>
          </a:xfrm>
          <a:prstGeom prst="rect">
            <a:avLst/>
          </a:prstGeom>
          <a:noFill/>
          <a:ln/>
        </p:spPr>
        <p:txBody>
          <a:bodyPr wrap="square" lIns="0" tIns="0" rIns="0" bIns="0" rtlCol="0" anchor="t"/>
          <a:lstStyle/>
          <a:p>
            <a:pPr marL="0" indent="0" algn="l">
              <a:lnSpc>
                <a:spcPts val="4700"/>
              </a:lnSpc>
              <a:buNone/>
            </a:pPr>
            <a:r>
              <a:rPr lang="en-US" sz="3750" dirty="0">
                <a:solidFill>
                  <a:srgbClr val="2C3F42"/>
                </a:solidFill>
                <a:latin typeface="Bitter Medium" pitchFamily="34" charset="0"/>
                <a:ea typeface="Bitter Medium" pitchFamily="34" charset="-122"/>
                <a:cs typeface="Bitter Medium" pitchFamily="34" charset="-120"/>
              </a:rPr>
              <a:t>Justifying Appropriate Questioning Techniques</a:t>
            </a:r>
            <a:endParaRPr lang="en-US" sz="3750" dirty="0"/>
          </a:p>
        </p:txBody>
      </p:sp>
      <p:sp>
        <p:nvSpPr>
          <p:cNvPr id="4" name="Text 1"/>
          <p:cNvSpPr/>
          <p:nvPr/>
        </p:nvSpPr>
        <p:spPr>
          <a:xfrm>
            <a:off x="719732" y="2014537"/>
            <a:ext cx="7800499" cy="921187"/>
          </a:xfrm>
          <a:prstGeom prst="rect">
            <a:avLst/>
          </a:prstGeom>
          <a:noFill/>
          <a:ln/>
        </p:spPr>
        <p:txBody>
          <a:bodyPr wrap="square" lIns="0" tIns="0" rIns="0" bIns="0" rtlCol="0" anchor="t"/>
          <a:lstStyle/>
          <a:p>
            <a:pPr marL="0" indent="0" algn="l">
              <a:lnSpc>
                <a:spcPts val="2400"/>
              </a:lnSpc>
              <a:buNone/>
            </a:pPr>
            <a:r>
              <a:rPr lang="en-US" sz="1500" dirty="0">
                <a:solidFill>
                  <a:srgbClr val="2B2E3C"/>
                </a:solidFill>
                <a:latin typeface="Open Sans" pitchFamily="34" charset="0"/>
                <a:ea typeface="Open Sans" pitchFamily="34" charset="-122"/>
                <a:cs typeface="Open Sans" pitchFamily="34" charset="-120"/>
              </a:rPr>
              <a:t>The STAR Method (Situation, Task, Action, Result) serves as the primary technique, ensuring candidates provide evidence-based responses that reveal real-world competencies essential for the Change Manager role (</a:t>
            </a:r>
            <a:r>
              <a:rPr lang="en-US" sz="1500" dirty="0" err="1">
                <a:solidFill>
                  <a:srgbClr val="2B2E3C"/>
                </a:solidFill>
                <a:latin typeface="Open Sans" pitchFamily="34" charset="0"/>
                <a:ea typeface="Open Sans" pitchFamily="34" charset="-122"/>
                <a:cs typeface="Open Sans" pitchFamily="34" charset="-120"/>
              </a:rPr>
              <a:t>Lébre</a:t>
            </a:r>
            <a:r>
              <a:rPr lang="en-US" sz="1500" dirty="0">
                <a:solidFill>
                  <a:srgbClr val="2B2E3C"/>
                </a:solidFill>
                <a:latin typeface="Open Sans" pitchFamily="34" charset="0"/>
                <a:ea typeface="Open Sans" pitchFamily="34" charset="-122"/>
                <a:cs typeface="Open Sans" pitchFamily="34" charset="-120"/>
              </a:rPr>
              <a:t> and </a:t>
            </a:r>
            <a:r>
              <a:rPr lang="en-US" sz="1500" dirty="0" err="1">
                <a:solidFill>
                  <a:srgbClr val="2B2E3C"/>
                </a:solidFill>
                <a:latin typeface="Open Sans" pitchFamily="34" charset="0"/>
                <a:ea typeface="Open Sans" pitchFamily="34" charset="-122"/>
                <a:cs typeface="Open Sans" pitchFamily="34" charset="-120"/>
              </a:rPr>
              <a:t>Roulin</a:t>
            </a:r>
            <a:r>
              <a:rPr lang="en-US" sz="1500" dirty="0">
                <a:solidFill>
                  <a:srgbClr val="2B2E3C"/>
                </a:solidFill>
                <a:latin typeface="Open Sans" pitchFamily="34" charset="0"/>
                <a:ea typeface="Open Sans" pitchFamily="34" charset="-122"/>
                <a:cs typeface="Open Sans" pitchFamily="34" charset="-120"/>
              </a:rPr>
              <a:t>, 2022).</a:t>
            </a:r>
            <a:endParaRPr lang="en-US" sz="1500" dirty="0"/>
          </a:p>
        </p:txBody>
      </p:sp>
      <p:sp>
        <p:nvSpPr>
          <p:cNvPr id="5" name="Shape 2"/>
          <p:cNvSpPr/>
          <p:nvPr/>
        </p:nvSpPr>
        <p:spPr>
          <a:xfrm>
            <a:off x="671751" y="3355538"/>
            <a:ext cx="431840" cy="431840"/>
          </a:xfrm>
          <a:prstGeom prst="roundRect">
            <a:avLst>
              <a:gd name="adj" fmla="val 18667"/>
            </a:avLst>
          </a:prstGeom>
          <a:solidFill>
            <a:srgbClr val="FCE2CF"/>
          </a:solidFill>
          <a:ln w="7620">
            <a:solidFill>
              <a:srgbClr val="E2C8B5"/>
            </a:solidFill>
            <a:prstDash val="solid"/>
          </a:ln>
        </p:spPr>
        <p:txBody>
          <a:bodyPr/>
          <a:lstStyle/>
          <a:p>
            <a:endParaRPr lang="en-GB"/>
          </a:p>
        </p:txBody>
      </p:sp>
      <p:sp>
        <p:nvSpPr>
          <p:cNvPr id="6" name="Text 3"/>
          <p:cNvSpPr/>
          <p:nvPr/>
        </p:nvSpPr>
        <p:spPr>
          <a:xfrm>
            <a:off x="1295519" y="3391495"/>
            <a:ext cx="2878931" cy="359807"/>
          </a:xfrm>
          <a:prstGeom prst="rect">
            <a:avLst/>
          </a:prstGeom>
          <a:noFill/>
          <a:ln/>
        </p:spPr>
        <p:txBody>
          <a:bodyPr wrap="none" lIns="0" tIns="0" rIns="0" bIns="0" rtlCol="0" anchor="t"/>
          <a:lstStyle/>
          <a:p>
            <a:pPr marL="0" indent="0" algn="l">
              <a:lnSpc>
                <a:spcPts val="2800"/>
              </a:lnSpc>
              <a:buNone/>
            </a:pPr>
            <a:r>
              <a:rPr lang="en-US" sz="2250" dirty="0">
                <a:solidFill>
                  <a:srgbClr val="2B2E3C"/>
                </a:solidFill>
                <a:latin typeface="Bitter Medium" pitchFamily="34" charset="0"/>
                <a:ea typeface="Bitter Medium" pitchFamily="34" charset="-122"/>
                <a:cs typeface="Bitter Medium" pitchFamily="34" charset="-120"/>
              </a:rPr>
              <a:t>STAR Method</a:t>
            </a:r>
            <a:endParaRPr lang="en-US" sz="2250" dirty="0"/>
          </a:p>
        </p:txBody>
      </p:sp>
      <p:sp>
        <p:nvSpPr>
          <p:cNvPr id="7" name="Text 4"/>
          <p:cNvSpPr/>
          <p:nvPr/>
        </p:nvSpPr>
        <p:spPr>
          <a:xfrm>
            <a:off x="1295519" y="3866436"/>
            <a:ext cx="7176730" cy="614124"/>
          </a:xfrm>
          <a:prstGeom prst="rect">
            <a:avLst/>
          </a:prstGeom>
          <a:noFill/>
          <a:ln/>
        </p:spPr>
        <p:txBody>
          <a:bodyPr wrap="square" lIns="0" tIns="0" rIns="0" bIns="0" rtlCol="0" anchor="t"/>
          <a:lstStyle/>
          <a:p>
            <a:pPr marL="0" indent="0" algn="l">
              <a:lnSpc>
                <a:spcPts val="2400"/>
              </a:lnSpc>
              <a:buNone/>
            </a:pPr>
            <a:r>
              <a:rPr lang="en-US" sz="1500" dirty="0">
                <a:solidFill>
                  <a:srgbClr val="2B2E3C"/>
                </a:solidFill>
                <a:latin typeface="Open Sans" pitchFamily="34" charset="0"/>
                <a:ea typeface="Open Sans" pitchFamily="34" charset="-122"/>
                <a:cs typeface="Open Sans" pitchFamily="34" charset="-120"/>
              </a:rPr>
              <a:t>Encourages structured storytelling to assess problem-solving and impact, fostering unbiased evaluation of skills aligned with M&amp;S's strategic goals.</a:t>
            </a:r>
            <a:endParaRPr lang="en-US" sz="1500" dirty="0"/>
          </a:p>
        </p:txBody>
      </p:sp>
      <p:sp>
        <p:nvSpPr>
          <p:cNvPr id="8" name="Shape 5"/>
          <p:cNvSpPr/>
          <p:nvPr/>
        </p:nvSpPr>
        <p:spPr>
          <a:xfrm>
            <a:off x="671751" y="4864418"/>
            <a:ext cx="431840" cy="431840"/>
          </a:xfrm>
          <a:prstGeom prst="roundRect">
            <a:avLst>
              <a:gd name="adj" fmla="val 18667"/>
            </a:avLst>
          </a:prstGeom>
          <a:solidFill>
            <a:srgbClr val="FCE2CF"/>
          </a:solidFill>
          <a:ln w="7620">
            <a:solidFill>
              <a:srgbClr val="E2C8B5"/>
            </a:solidFill>
            <a:prstDash val="solid"/>
          </a:ln>
        </p:spPr>
        <p:txBody>
          <a:bodyPr/>
          <a:lstStyle/>
          <a:p>
            <a:endParaRPr lang="en-GB"/>
          </a:p>
        </p:txBody>
      </p:sp>
      <p:sp>
        <p:nvSpPr>
          <p:cNvPr id="9" name="Text 6"/>
          <p:cNvSpPr/>
          <p:nvPr/>
        </p:nvSpPr>
        <p:spPr>
          <a:xfrm>
            <a:off x="1295519" y="4900374"/>
            <a:ext cx="2878931" cy="359807"/>
          </a:xfrm>
          <a:prstGeom prst="rect">
            <a:avLst/>
          </a:prstGeom>
          <a:noFill/>
          <a:ln/>
        </p:spPr>
        <p:txBody>
          <a:bodyPr wrap="none" lIns="0" tIns="0" rIns="0" bIns="0" rtlCol="0" anchor="t"/>
          <a:lstStyle/>
          <a:p>
            <a:pPr marL="0" indent="0" algn="l">
              <a:lnSpc>
                <a:spcPts val="2800"/>
              </a:lnSpc>
              <a:buNone/>
            </a:pPr>
            <a:r>
              <a:rPr lang="en-US" sz="2250" dirty="0">
                <a:solidFill>
                  <a:srgbClr val="2B2E3C"/>
                </a:solidFill>
                <a:latin typeface="Bitter Medium" pitchFamily="34" charset="0"/>
                <a:ea typeface="Bitter Medium" pitchFamily="34" charset="-122"/>
                <a:cs typeface="Bitter Medium" pitchFamily="34" charset="-120"/>
              </a:rPr>
              <a:t>Probing Questions</a:t>
            </a:r>
            <a:endParaRPr lang="en-US" sz="2250" dirty="0"/>
          </a:p>
        </p:txBody>
      </p:sp>
      <p:sp>
        <p:nvSpPr>
          <p:cNvPr id="10" name="Text 7"/>
          <p:cNvSpPr/>
          <p:nvPr/>
        </p:nvSpPr>
        <p:spPr>
          <a:xfrm>
            <a:off x="1295519" y="5375315"/>
            <a:ext cx="7176730" cy="614124"/>
          </a:xfrm>
          <a:prstGeom prst="rect">
            <a:avLst/>
          </a:prstGeom>
          <a:noFill/>
          <a:ln/>
        </p:spPr>
        <p:txBody>
          <a:bodyPr wrap="square" lIns="0" tIns="0" rIns="0" bIns="0" rtlCol="0" anchor="t"/>
          <a:lstStyle/>
          <a:p>
            <a:pPr marL="0" indent="0" algn="l">
              <a:lnSpc>
                <a:spcPts val="2400"/>
              </a:lnSpc>
              <a:buNone/>
            </a:pPr>
            <a:r>
              <a:rPr lang="en-US" sz="1500" dirty="0">
                <a:solidFill>
                  <a:srgbClr val="2B2E3C"/>
                </a:solidFill>
                <a:latin typeface="Open Sans" pitchFamily="34" charset="0"/>
                <a:ea typeface="Open Sans" pitchFamily="34" charset="-122"/>
                <a:cs typeface="Open Sans" pitchFamily="34" charset="-120"/>
              </a:rPr>
              <a:t>Follow up to uncover deeper insights, such as specific challenges overcome, revealing resilience and adaptability crucial for business transformation.</a:t>
            </a:r>
            <a:endParaRPr lang="en-US" sz="1500" dirty="0"/>
          </a:p>
        </p:txBody>
      </p:sp>
      <p:sp>
        <p:nvSpPr>
          <p:cNvPr id="11" name="Shape 8"/>
          <p:cNvSpPr/>
          <p:nvPr/>
        </p:nvSpPr>
        <p:spPr>
          <a:xfrm>
            <a:off x="671751" y="6373297"/>
            <a:ext cx="431840" cy="431840"/>
          </a:xfrm>
          <a:prstGeom prst="roundRect">
            <a:avLst>
              <a:gd name="adj" fmla="val 18667"/>
            </a:avLst>
          </a:prstGeom>
          <a:solidFill>
            <a:srgbClr val="FCE2CF"/>
          </a:solidFill>
          <a:ln w="7620">
            <a:solidFill>
              <a:srgbClr val="E2C8B5"/>
            </a:solidFill>
            <a:prstDash val="solid"/>
          </a:ln>
        </p:spPr>
        <p:txBody>
          <a:bodyPr/>
          <a:lstStyle/>
          <a:p>
            <a:endParaRPr lang="en-GB"/>
          </a:p>
        </p:txBody>
      </p:sp>
      <p:sp>
        <p:nvSpPr>
          <p:cNvPr id="12" name="Text 9"/>
          <p:cNvSpPr/>
          <p:nvPr/>
        </p:nvSpPr>
        <p:spPr>
          <a:xfrm>
            <a:off x="1295519" y="6409253"/>
            <a:ext cx="3324463" cy="359807"/>
          </a:xfrm>
          <a:prstGeom prst="rect">
            <a:avLst/>
          </a:prstGeom>
          <a:noFill/>
          <a:ln/>
        </p:spPr>
        <p:txBody>
          <a:bodyPr wrap="none" lIns="0" tIns="0" rIns="0" bIns="0" rtlCol="0" anchor="t"/>
          <a:lstStyle/>
          <a:p>
            <a:pPr marL="0" indent="0" algn="l">
              <a:lnSpc>
                <a:spcPts val="2800"/>
              </a:lnSpc>
              <a:buNone/>
            </a:pPr>
            <a:r>
              <a:rPr lang="en-US" sz="2250" dirty="0">
                <a:solidFill>
                  <a:srgbClr val="2B2E3C"/>
                </a:solidFill>
                <a:latin typeface="Bitter Medium" pitchFamily="34" charset="0"/>
                <a:ea typeface="Bitter Medium" pitchFamily="34" charset="-122"/>
                <a:cs typeface="Bitter Medium" pitchFamily="34" charset="-120"/>
              </a:rPr>
              <a:t>Avoid Leading Questions</a:t>
            </a:r>
            <a:endParaRPr lang="en-US" sz="2250" dirty="0"/>
          </a:p>
        </p:txBody>
      </p:sp>
      <p:sp>
        <p:nvSpPr>
          <p:cNvPr id="13" name="Text 10"/>
          <p:cNvSpPr/>
          <p:nvPr/>
        </p:nvSpPr>
        <p:spPr>
          <a:xfrm>
            <a:off x="1295519" y="6884194"/>
            <a:ext cx="7176730" cy="614124"/>
          </a:xfrm>
          <a:prstGeom prst="rect">
            <a:avLst/>
          </a:prstGeom>
          <a:noFill/>
          <a:ln/>
        </p:spPr>
        <p:txBody>
          <a:bodyPr wrap="square" lIns="0" tIns="0" rIns="0" bIns="0" rtlCol="0" anchor="t"/>
          <a:lstStyle/>
          <a:p>
            <a:pPr marL="0" indent="0" algn="l">
              <a:lnSpc>
                <a:spcPts val="2400"/>
              </a:lnSpc>
              <a:buNone/>
            </a:pPr>
            <a:r>
              <a:rPr lang="en-US" sz="1500" dirty="0">
                <a:solidFill>
                  <a:srgbClr val="2B2E3C"/>
                </a:solidFill>
                <a:latin typeface="Open Sans" pitchFamily="34" charset="0"/>
                <a:ea typeface="Open Sans" pitchFamily="34" charset="-122"/>
                <a:cs typeface="Open Sans" pitchFamily="34" charset="-120"/>
              </a:rPr>
              <a:t>These introduce bias and limit authentic responses; steering clear ensures fair assessments and hires true believers in company’s vision (</a:t>
            </a:r>
            <a:r>
              <a:rPr lang="en-US" sz="1500" dirty="0" err="1">
                <a:solidFill>
                  <a:srgbClr val="2B2E3C"/>
                </a:solidFill>
                <a:latin typeface="Open Sans" pitchFamily="34" charset="0"/>
                <a:ea typeface="Open Sans" pitchFamily="34" charset="-122"/>
                <a:cs typeface="Open Sans" pitchFamily="34" charset="-120"/>
              </a:rPr>
              <a:t>Derous</a:t>
            </a:r>
            <a:r>
              <a:rPr lang="en-US" sz="1500" dirty="0">
                <a:solidFill>
                  <a:srgbClr val="2B2E3C"/>
                </a:solidFill>
                <a:latin typeface="Open Sans" pitchFamily="34" charset="0"/>
                <a:ea typeface="Open Sans" pitchFamily="34" charset="-122"/>
                <a:cs typeface="Open Sans" pitchFamily="34" charset="-120"/>
              </a:rPr>
              <a:t> and Ryan, 2021).</a:t>
            </a:r>
            <a:endParaRPr lang="en-US" sz="1500" dirty="0"/>
          </a:p>
        </p:txBody>
      </p:sp>
      <p:sp>
        <p:nvSpPr>
          <p:cNvPr id="14" name="TextBox 13">
            <a:extLst>
              <a:ext uri="{FF2B5EF4-FFF2-40B4-BE49-F238E27FC236}">
                <a16:creationId xmlns:a16="http://schemas.microsoft.com/office/drawing/2014/main" id="{23B2CE04-30CC-4010-9796-330D83859B54}"/>
              </a:ext>
            </a:extLst>
          </p:cNvPr>
          <p:cNvSpPr txBox="1"/>
          <p:nvPr/>
        </p:nvSpPr>
        <p:spPr>
          <a:xfrm>
            <a:off x="13941911" y="7770585"/>
            <a:ext cx="505609" cy="369332"/>
          </a:xfrm>
          <a:prstGeom prst="rect">
            <a:avLst/>
          </a:prstGeom>
          <a:noFill/>
          <a:ln>
            <a:noFill/>
          </a:ln>
        </p:spPr>
        <p:txBody>
          <a:bodyPr wrap="square" rtlCol="0">
            <a:spAutoFit/>
          </a:bodyPr>
          <a:lstStyle/>
          <a:p>
            <a:r>
              <a:rPr lang="en-US" dirty="0"/>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1349454"/>
            <a:ext cx="13042821" cy="1417558"/>
          </a:xfrm>
          <a:prstGeom prst="rect">
            <a:avLst/>
          </a:prstGeom>
          <a:noFill/>
          <a:ln/>
        </p:spPr>
        <p:txBody>
          <a:bodyPr wrap="square" lIns="0" tIns="0" rIns="0" bIns="0" rtlCol="0" anchor="t"/>
          <a:lstStyle/>
          <a:p>
            <a:pPr marL="0" indent="0" algn="l">
              <a:lnSpc>
                <a:spcPts val="5550"/>
              </a:lnSpc>
              <a:buNone/>
            </a:pPr>
            <a:r>
              <a:rPr lang="en-US" sz="4450" dirty="0">
                <a:solidFill>
                  <a:srgbClr val="2C3F42"/>
                </a:solidFill>
                <a:latin typeface="Arial" panose="020B0604020202020204" pitchFamily="34" charset="0"/>
                <a:ea typeface="Bitter Medium" pitchFamily="34" charset="-122"/>
                <a:cs typeface="Arial" panose="020B0604020202020204" pitchFamily="34" charset="0"/>
              </a:rPr>
              <a:t>Face-to-Face vs. Online Interviews: A Strategic Comparison</a:t>
            </a:r>
            <a:endParaRPr lang="en-US" sz="4450" dirty="0">
              <a:latin typeface="Arial" panose="020B0604020202020204" pitchFamily="34" charset="0"/>
              <a:cs typeface="Arial" panose="020B0604020202020204" pitchFamily="34" charset="0"/>
            </a:endParaRPr>
          </a:p>
        </p:txBody>
      </p:sp>
      <p:sp>
        <p:nvSpPr>
          <p:cNvPr id="3" name="Text 1"/>
          <p:cNvSpPr/>
          <p:nvPr/>
        </p:nvSpPr>
        <p:spPr>
          <a:xfrm>
            <a:off x="793790" y="3220641"/>
            <a:ext cx="13042821" cy="725805"/>
          </a:xfrm>
          <a:prstGeom prst="rect">
            <a:avLst/>
          </a:prstGeom>
          <a:noFill/>
          <a:ln/>
        </p:spPr>
        <p:txBody>
          <a:bodyPr wrap="square" lIns="0" tIns="0" rIns="0" bIns="0" rtlCol="0" anchor="t"/>
          <a:lstStyle/>
          <a:p>
            <a:pPr marL="0" indent="0" algn="l">
              <a:lnSpc>
                <a:spcPts val="2850"/>
              </a:lnSpc>
              <a:buNone/>
            </a:pPr>
            <a:r>
              <a:rPr lang="en-US" sz="1750" dirty="0">
                <a:solidFill>
                  <a:srgbClr val="2B2E3C"/>
                </a:solidFill>
                <a:latin typeface="Arial" panose="020B0604020202020204" pitchFamily="34" charset="0"/>
                <a:ea typeface="Open Sans" pitchFamily="34" charset="-122"/>
                <a:cs typeface="Arial" panose="020B0604020202020204" pitchFamily="34" charset="0"/>
              </a:rPr>
              <a:t>For the Change Manager position, selecting the right interview format is pivotal to identifying leaders who can drive M&amp;S's transformation. Below is a balanced comparison to inform the approach.</a:t>
            </a:r>
            <a:endParaRPr lang="en-US" sz="1750" dirty="0">
              <a:latin typeface="Arial" panose="020B0604020202020204" pitchFamily="34" charset="0"/>
              <a:cs typeface="Arial" panose="020B0604020202020204" pitchFamily="34" charset="0"/>
            </a:endParaRPr>
          </a:p>
        </p:txBody>
      </p:sp>
      <p:sp>
        <p:nvSpPr>
          <p:cNvPr id="4" name="Shape 2"/>
          <p:cNvSpPr/>
          <p:nvPr/>
        </p:nvSpPr>
        <p:spPr>
          <a:xfrm>
            <a:off x="793790" y="4201597"/>
            <a:ext cx="13042821" cy="2678430"/>
          </a:xfrm>
          <a:prstGeom prst="roundRect">
            <a:avLst>
              <a:gd name="adj" fmla="val 3557"/>
            </a:avLst>
          </a:prstGeom>
          <a:noFill/>
          <a:ln w="7620">
            <a:solidFill>
              <a:srgbClr val="000000">
                <a:alpha val="8000"/>
              </a:srgbClr>
            </a:solidFill>
            <a:prstDash val="solid"/>
          </a:ln>
        </p:spPr>
        <p:txBody>
          <a:bodyPr/>
          <a:lstStyle/>
          <a:p>
            <a:endParaRPr lang="en-GB"/>
          </a:p>
        </p:txBody>
      </p:sp>
      <p:sp>
        <p:nvSpPr>
          <p:cNvPr id="5" name="Shape 3"/>
          <p:cNvSpPr/>
          <p:nvPr/>
        </p:nvSpPr>
        <p:spPr>
          <a:xfrm>
            <a:off x="801410" y="4209217"/>
            <a:ext cx="13027581" cy="2663190"/>
          </a:xfrm>
          <a:prstGeom prst="rect">
            <a:avLst/>
          </a:prstGeom>
          <a:solidFill>
            <a:srgbClr val="FFFFFF">
              <a:alpha val="4000"/>
            </a:srgbClr>
          </a:solidFill>
          <a:ln/>
        </p:spPr>
        <p:txBody>
          <a:bodyPr/>
          <a:lstStyle/>
          <a:p>
            <a:endParaRPr lang="en-GB"/>
          </a:p>
        </p:txBody>
      </p:sp>
      <p:sp>
        <p:nvSpPr>
          <p:cNvPr id="6" name="Text 4"/>
          <p:cNvSpPr/>
          <p:nvPr/>
        </p:nvSpPr>
        <p:spPr>
          <a:xfrm>
            <a:off x="1028224" y="4352925"/>
            <a:ext cx="3835360" cy="425291"/>
          </a:xfrm>
          <a:prstGeom prst="rect">
            <a:avLst/>
          </a:prstGeom>
          <a:noFill/>
          <a:ln/>
        </p:spPr>
        <p:txBody>
          <a:bodyPr wrap="none" lIns="0" tIns="0" rIns="0" bIns="0" rtlCol="0" anchor="t"/>
          <a:lstStyle/>
          <a:p>
            <a:pPr marL="0" indent="0" algn="l">
              <a:lnSpc>
                <a:spcPts val="3300"/>
              </a:lnSpc>
              <a:buNone/>
            </a:pPr>
            <a:r>
              <a:rPr lang="en-US" sz="2650" dirty="0">
                <a:solidFill>
                  <a:srgbClr val="2C3F42"/>
                </a:solidFill>
                <a:latin typeface="Arial" panose="020B0604020202020204" pitchFamily="34" charset="0"/>
                <a:ea typeface="Bitter Medium" pitchFamily="34" charset="-122"/>
                <a:cs typeface="Arial" panose="020B0604020202020204" pitchFamily="34" charset="0"/>
              </a:rPr>
              <a:t>Face-to-Face Interviews</a:t>
            </a:r>
            <a:endParaRPr lang="en-US" sz="2650" dirty="0">
              <a:latin typeface="Arial" panose="020B0604020202020204" pitchFamily="34" charset="0"/>
              <a:cs typeface="Arial" panose="020B0604020202020204" pitchFamily="34" charset="0"/>
            </a:endParaRPr>
          </a:p>
        </p:txBody>
      </p:sp>
      <p:sp>
        <p:nvSpPr>
          <p:cNvPr id="7" name="Text 5"/>
          <p:cNvSpPr/>
          <p:nvPr/>
        </p:nvSpPr>
        <p:spPr>
          <a:xfrm>
            <a:off x="1028224" y="4914305"/>
            <a:ext cx="6056352" cy="1088708"/>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2E3C"/>
                </a:solidFill>
                <a:latin typeface="Arial" panose="020B0604020202020204" pitchFamily="34" charset="0"/>
                <a:ea typeface="Open Sans" pitchFamily="34" charset="-122"/>
                <a:cs typeface="Arial" panose="020B0604020202020204" pitchFamily="34" charset="0"/>
              </a:rPr>
              <a:t>Pros: Builds stronger rapport and allows nuanced reading of non-verbal cues, essential for evaluating cultural fit and enthusiasm.</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1028224" y="6070997"/>
            <a:ext cx="6056352"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2E3C"/>
                </a:solidFill>
                <a:latin typeface="Arial" panose="020B0604020202020204" pitchFamily="34" charset="0"/>
                <a:ea typeface="Open Sans" pitchFamily="34" charset="-122"/>
                <a:cs typeface="Arial" panose="020B0604020202020204" pitchFamily="34" charset="0"/>
              </a:rPr>
              <a:t>Cons: Involves higher costs for travel and venues, plus logistical challenges in coordinating schedules.</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7545824" y="4352925"/>
            <a:ext cx="3402330" cy="425291"/>
          </a:xfrm>
          <a:prstGeom prst="rect">
            <a:avLst/>
          </a:prstGeom>
          <a:noFill/>
          <a:ln/>
        </p:spPr>
        <p:txBody>
          <a:bodyPr wrap="none" lIns="0" tIns="0" rIns="0" bIns="0" rtlCol="0" anchor="t"/>
          <a:lstStyle/>
          <a:p>
            <a:pPr marL="0" indent="0" algn="l">
              <a:lnSpc>
                <a:spcPts val="3300"/>
              </a:lnSpc>
              <a:buNone/>
            </a:pPr>
            <a:r>
              <a:rPr lang="en-US" sz="2650" dirty="0">
                <a:solidFill>
                  <a:srgbClr val="2C3F42"/>
                </a:solidFill>
                <a:latin typeface="Arial" panose="020B0604020202020204" pitchFamily="34" charset="0"/>
                <a:ea typeface="Bitter Medium" pitchFamily="34" charset="-122"/>
                <a:cs typeface="Arial" panose="020B0604020202020204" pitchFamily="34" charset="0"/>
              </a:rPr>
              <a:t>Online Interviews</a:t>
            </a:r>
            <a:endParaRPr lang="en-US" sz="2650" dirty="0">
              <a:latin typeface="Arial" panose="020B0604020202020204" pitchFamily="34" charset="0"/>
              <a:cs typeface="Arial" panose="020B0604020202020204" pitchFamily="34" charset="0"/>
            </a:endParaRPr>
          </a:p>
        </p:txBody>
      </p:sp>
      <p:sp>
        <p:nvSpPr>
          <p:cNvPr id="10" name="Text 8"/>
          <p:cNvSpPr/>
          <p:nvPr/>
        </p:nvSpPr>
        <p:spPr>
          <a:xfrm>
            <a:off x="7545824" y="4914305"/>
            <a:ext cx="6056352" cy="1088708"/>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2E3C"/>
                </a:solidFill>
                <a:latin typeface="Arial" panose="020B0604020202020204" pitchFamily="34" charset="0"/>
                <a:ea typeface="Open Sans" pitchFamily="34" charset="-122"/>
                <a:cs typeface="Arial" panose="020B0604020202020204" pitchFamily="34" charset="0"/>
              </a:rPr>
              <a:t>Pros: Accesses a broader talent pool globally, reduces expenses, and streamlines efficiency for initial screenings (Chapman and Webster, 2003).</a:t>
            </a:r>
            <a:endParaRPr lang="en-US" sz="1750" dirty="0">
              <a:latin typeface="Arial" panose="020B0604020202020204" pitchFamily="34" charset="0"/>
              <a:cs typeface="Arial" panose="020B0604020202020204" pitchFamily="34" charset="0"/>
            </a:endParaRPr>
          </a:p>
        </p:txBody>
      </p:sp>
      <p:sp>
        <p:nvSpPr>
          <p:cNvPr id="11" name="Text 9"/>
          <p:cNvSpPr/>
          <p:nvPr/>
        </p:nvSpPr>
        <p:spPr>
          <a:xfrm>
            <a:off x="7545824" y="6070997"/>
            <a:ext cx="6056352"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2E3C"/>
                </a:solidFill>
                <a:latin typeface="Arial" panose="020B0604020202020204" pitchFamily="34" charset="0"/>
                <a:ea typeface="Open Sans" pitchFamily="34" charset="-122"/>
                <a:cs typeface="Arial" panose="020B0604020202020204" pitchFamily="34" charset="0"/>
              </a:rPr>
              <a:t>Cons: Prone to technical glitches and difficulties in gauging interpersonal chemistry remotely.</a:t>
            </a:r>
            <a:endParaRPr lang="en-US" sz="175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505CD114-D09A-441E-815A-D268A7865374}"/>
              </a:ext>
            </a:extLst>
          </p:cNvPr>
          <p:cNvPicPr>
            <a:picLocks noChangeAspect="1"/>
          </p:cNvPicPr>
          <p:nvPr/>
        </p:nvPicPr>
        <p:blipFill>
          <a:blip r:embed="rId3"/>
          <a:stretch>
            <a:fillRect/>
          </a:stretch>
        </p:blipFill>
        <p:spPr>
          <a:xfrm>
            <a:off x="12730931" y="7770585"/>
            <a:ext cx="1819529" cy="362903"/>
          </a:xfrm>
          <a:prstGeom prst="rect">
            <a:avLst/>
          </a:prstGeom>
        </p:spPr>
      </p:pic>
      <p:sp>
        <p:nvSpPr>
          <p:cNvPr id="13" name="TextBox 12">
            <a:extLst>
              <a:ext uri="{FF2B5EF4-FFF2-40B4-BE49-F238E27FC236}">
                <a16:creationId xmlns:a16="http://schemas.microsoft.com/office/drawing/2014/main" id="{069BF1C0-663A-4095-955D-E8DE96C68652}"/>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653415" y="607457"/>
            <a:ext cx="7371517" cy="583406"/>
          </a:xfrm>
          <a:prstGeom prst="rect">
            <a:avLst/>
          </a:prstGeom>
          <a:noFill/>
          <a:ln/>
        </p:spPr>
        <p:txBody>
          <a:bodyPr wrap="none" lIns="0" tIns="0" rIns="0" bIns="0" rtlCol="0" anchor="t"/>
          <a:lstStyle/>
          <a:p>
            <a:pPr marL="0" indent="0" algn="l">
              <a:lnSpc>
                <a:spcPts val="4550"/>
              </a:lnSpc>
              <a:buNone/>
            </a:pPr>
            <a:r>
              <a:rPr lang="en-US" sz="3650" dirty="0">
                <a:solidFill>
                  <a:srgbClr val="2C3F42"/>
                </a:solidFill>
                <a:latin typeface="Arial" panose="020B0604020202020204" pitchFamily="34" charset="0"/>
                <a:ea typeface="Bitter Medium" pitchFamily="34" charset="-122"/>
                <a:cs typeface="Arial" panose="020B0604020202020204" pitchFamily="34" charset="0"/>
              </a:rPr>
              <a:t>Conclusion and Recommendation</a:t>
            </a:r>
            <a:endParaRPr lang="en-US" sz="3650" dirty="0">
              <a:latin typeface="Arial" panose="020B0604020202020204" pitchFamily="34" charset="0"/>
              <a:cs typeface="Arial" panose="020B0604020202020204" pitchFamily="34" charset="0"/>
            </a:endParaRPr>
          </a:p>
        </p:txBody>
      </p:sp>
      <p:sp>
        <p:nvSpPr>
          <p:cNvPr id="4" name="Text 1"/>
          <p:cNvSpPr/>
          <p:nvPr/>
        </p:nvSpPr>
        <p:spPr>
          <a:xfrm>
            <a:off x="653415" y="1470898"/>
            <a:ext cx="7837170" cy="895826"/>
          </a:xfrm>
          <a:prstGeom prst="rect">
            <a:avLst/>
          </a:prstGeom>
          <a:noFill/>
          <a:ln/>
        </p:spPr>
        <p:txBody>
          <a:bodyPr wrap="square" lIns="0" tIns="0" rIns="0" bIns="0" rtlCol="0" anchor="t"/>
          <a:lstStyle/>
          <a:p>
            <a:pPr marL="0" indent="0" algn="l">
              <a:lnSpc>
                <a:spcPts val="2350"/>
              </a:lnSpc>
              <a:buNone/>
            </a:pPr>
            <a:r>
              <a:rPr lang="en-US" sz="1450" dirty="0">
                <a:solidFill>
                  <a:srgbClr val="2B2E3C"/>
                </a:solidFill>
                <a:latin typeface="Arial" panose="020B0604020202020204" pitchFamily="34" charset="0"/>
                <a:ea typeface="Open Sans" pitchFamily="34" charset="-122"/>
                <a:cs typeface="Arial" panose="020B0604020202020204" pitchFamily="34" charset="0"/>
              </a:rPr>
              <a:t>In summary, The strategy leverages the STAR Method and probing questions to elicit unbiased, insightful responses while avoiding leading biases. The comparison highlights the strengths of both interview formats for securing top Change Managers.</a:t>
            </a:r>
            <a:endParaRPr lang="en-US" sz="1450" dirty="0">
              <a:latin typeface="Arial" panose="020B0604020202020204" pitchFamily="34" charset="0"/>
              <a:cs typeface="Arial" panose="020B0604020202020204" pitchFamily="34" charset="0"/>
            </a:endParaRPr>
          </a:p>
        </p:txBody>
      </p:sp>
      <p:sp>
        <p:nvSpPr>
          <p:cNvPr id="5" name="Text 2"/>
          <p:cNvSpPr/>
          <p:nvPr/>
        </p:nvSpPr>
        <p:spPr>
          <a:xfrm>
            <a:off x="653415" y="2646759"/>
            <a:ext cx="7837170" cy="3500795"/>
          </a:xfrm>
          <a:prstGeom prst="rect">
            <a:avLst/>
          </a:prstGeom>
          <a:noFill/>
          <a:ln/>
        </p:spPr>
        <p:txBody>
          <a:bodyPr wrap="square" lIns="0" tIns="0" rIns="0" bIns="0" rtlCol="0" anchor="t"/>
          <a:lstStyle/>
          <a:p>
            <a:pPr marL="0" indent="0" algn="l">
              <a:lnSpc>
                <a:spcPct val="150000"/>
              </a:lnSpc>
              <a:buNone/>
            </a:pPr>
            <a:r>
              <a:rPr lang="en-US" sz="4000" dirty="0">
                <a:solidFill>
                  <a:srgbClr val="2C3F42"/>
                </a:solidFill>
                <a:latin typeface="Arial" panose="020B0604020202020204" pitchFamily="34" charset="0"/>
                <a:ea typeface="Bitter Medium" pitchFamily="34" charset="-122"/>
                <a:cs typeface="Arial" panose="020B0604020202020204" pitchFamily="34" charset="0"/>
              </a:rPr>
              <a:t>Recommendation: Adopt a Hybrid Model</a:t>
            </a:r>
            <a:endParaRPr lang="en-US" sz="4000" dirty="0">
              <a:latin typeface="Arial" panose="020B0604020202020204" pitchFamily="34" charset="0"/>
              <a:cs typeface="Arial" panose="020B0604020202020204" pitchFamily="34" charset="0"/>
            </a:endParaRPr>
          </a:p>
        </p:txBody>
      </p:sp>
      <p:sp>
        <p:nvSpPr>
          <p:cNvPr id="6" name="Text 3"/>
          <p:cNvSpPr/>
          <p:nvPr/>
        </p:nvSpPr>
        <p:spPr>
          <a:xfrm>
            <a:off x="653415" y="4953119"/>
            <a:ext cx="7837170" cy="1194435"/>
          </a:xfrm>
          <a:prstGeom prst="rect">
            <a:avLst/>
          </a:prstGeom>
          <a:noFill/>
          <a:ln/>
        </p:spPr>
        <p:txBody>
          <a:bodyPr wrap="square" lIns="0" tIns="0" rIns="0" bIns="0" rtlCol="0" anchor="t"/>
          <a:lstStyle/>
          <a:p>
            <a:pPr marL="0" indent="0" algn="l">
              <a:lnSpc>
                <a:spcPts val="2350"/>
              </a:lnSpc>
              <a:buNone/>
            </a:pPr>
            <a:r>
              <a:rPr lang="en-US" sz="1450" dirty="0">
                <a:solidFill>
                  <a:srgbClr val="2B2E3C"/>
                </a:solidFill>
                <a:latin typeface="Arial" panose="020B0604020202020204" pitchFamily="34" charset="0"/>
                <a:ea typeface="Open Sans" pitchFamily="34" charset="-122"/>
                <a:cs typeface="Arial" panose="020B0604020202020204" pitchFamily="34" charset="0"/>
              </a:rPr>
              <a:t>Implement online interviews for efficient initial screening to widen the reach, followed by face-to-face sessions for final candidates. This approach optimises resources and ensures that company hires believers who embody Simon Sinek's "why"—passionate leaders committed to M&amp;S's transformation success.</a:t>
            </a:r>
            <a:endParaRPr lang="en-US" sz="145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60240DE-8946-408A-8225-F418BB0D503D}"/>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835235"/>
          </a:xfrm>
          <a:prstGeom prst="rect">
            <a:avLst/>
          </a:prstGeom>
        </p:spPr>
      </p:pic>
      <p:sp>
        <p:nvSpPr>
          <p:cNvPr id="3" name="Text 0"/>
          <p:cNvSpPr/>
          <p:nvPr/>
        </p:nvSpPr>
        <p:spPr>
          <a:xfrm>
            <a:off x="793790" y="4644985"/>
            <a:ext cx="6349008" cy="708779"/>
          </a:xfrm>
          <a:prstGeom prst="rect">
            <a:avLst/>
          </a:prstGeom>
          <a:noFill/>
          <a:ln/>
        </p:spPr>
        <p:txBody>
          <a:bodyPr wrap="none" lIns="0" tIns="0" rIns="0" bIns="0" rtlCol="0" anchor="t"/>
          <a:lstStyle/>
          <a:p>
            <a:pPr marL="0" indent="0" algn="l">
              <a:lnSpc>
                <a:spcPts val="5550"/>
              </a:lnSpc>
              <a:buNone/>
            </a:pPr>
            <a:r>
              <a:rPr lang="en-US" sz="4450" dirty="0">
                <a:solidFill>
                  <a:srgbClr val="2C3F42"/>
                </a:solidFill>
                <a:latin typeface="Arial" panose="020B0604020202020204" pitchFamily="34" charset="0"/>
                <a:ea typeface="Bitter Medium" pitchFamily="34" charset="-122"/>
                <a:cs typeface="Arial" panose="020B0604020202020204" pitchFamily="34" charset="0"/>
              </a:rPr>
              <a:t>Thank You &amp; Questions?</a:t>
            </a:r>
            <a:endParaRPr lang="en-US" sz="4450" dirty="0">
              <a:latin typeface="Arial" panose="020B0604020202020204" pitchFamily="34" charset="0"/>
              <a:cs typeface="Arial" panose="020B0604020202020204" pitchFamily="34" charset="0"/>
            </a:endParaRPr>
          </a:p>
        </p:txBody>
      </p:sp>
      <p:sp>
        <p:nvSpPr>
          <p:cNvPr id="4" name="Text 1"/>
          <p:cNvSpPr/>
          <p:nvPr/>
        </p:nvSpPr>
        <p:spPr>
          <a:xfrm>
            <a:off x="793790" y="5693926"/>
            <a:ext cx="13042821" cy="725805"/>
          </a:xfrm>
          <a:prstGeom prst="rect">
            <a:avLst/>
          </a:prstGeom>
          <a:noFill/>
          <a:ln/>
        </p:spPr>
        <p:txBody>
          <a:bodyPr wrap="square" lIns="0" tIns="0" rIns="0" bIns="0" rtlCol="0" anchor="t"/>
          <a:lstStyle/>
          <a:p>
            <a:pPr marL="0" indent="0" algn="l">
              <a:lnSpc>
                <a:spcPts val="2850"/>
              </a:lnSpc>
              <a:buNone/>
            </a:pPr>
            <a:r>
              <a:rPr lang="en-US" sz="1750" dirty="0">
                <a:solidFill>
                  <a:srgbClr val="2B2E3C"/>
                </a:solidFill>
                <a:latin typeface="Arial" panose="020B0604020202020204" pitchFamily="34" charset="0"/>
                <a:ea typeface="Open Sans" pitchFamily="34" charset="-122"/>
                <a:cs typeface="Arial" panose="020B0604020202020204" pitchFamily="34" charset="0"/>
              </a:rPr>
              <a:t>We appreciate your time and insights into refining the recruitment strategy for the Change Manager role. </a:t>
            </a:r>
            <a:endParaRPr lang="en-US" sz="175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4B458F4-DECE-47D1-9261-83F5A01E6B27}"/>
              </a:ext>
            </a:extLst>
          </p:cNvPr>
          <p:cNvPicPr>
            <a:picLocks noChangeAspect="1"/>
          </p:cNvPicPr>
          <p:nvPr/>
        </p:nvPicPr>
        <p:blipFill>
          <a:blip r:embed="rId4"/>
          <a:stretch>
            <a:fillRect/>
          </a:stretch>
        </p:blipFill>
        <p:spPr>
          <a:xfrm>
            <a:off x="12730931" y="7770585"/>
            <a:ext cx="1819529" cy="362903"/>
          </a:xfrm>
          <a:prstGeom prst="rect">
            <a:avLst/>
          </a:prstGeom>
        </p:spPr>
      </p:pic>
      <p:sp>
        <p:nvSpPr>
          <p:cNvPr id="6" name="TextBox 5">
            <a:extLst>
              <a:ext uri="{FF2B5EF4-FFF2-40B4-BE49-F238E27FC236}">
                <a16:creationId xmlns:a16="http://schemas.microsoft.com/office/drawing/2014/main" id="{BB2F111E-54FB-458A-A1F3-A9ABCD16A1DD}"/>
              </a:ext>
            </a:extLst>
          </p:cNvPr>
          <p:cNvSpPr txBox="1"/>
          <p:nvPr/>
        </p:nvSpPr>
        <p:spPr>
          <a:xfrm>
            <a:off x="13941911" y="7770585"/>
            <a:ext cx="505609" cy="369332"/>
          </a:xfrm>
          <a:prstGeom prst="rect">
            <a:avLst/>
          </a:prstGeom>
          <a:noFill/>
          <a:ln>
            <a:noFill/>
          </a:ln>
        </p:spPr>
        <p:txBody>
          <a:bodyPr wrap="square" rtlCol="0">
            <a:spAutoFit/>
          </a:bodyPr>
          <a:lstStyle/>
          <a:p>
            <a:r>
              <a:rPr lang="en-US" dirty="0">
                <a:latin typeface="Arial" panose="020B0604020202020204" pitchFamily="34" charset="0"/>
                <a:cs typeface="Arial" panose="020B0604020202020204" pitchFamily="34" charset="0"/>
              </a:rPr>
              <a:t>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334E97-E4AB-4AA8-B702-22594F8EAF81}"/>
              </a:ext>
            </a:extLst>
          </p:cNvPr>
          <p:cNvPicPr>
            <a:picLocks noChangeAspect="1"/>
          </p:cNvPicPr>
          <p:nvPr/>
        </p:nvPicPr>
        <p:blipFill>
          <a:blip r:embed="rId2"/>
          <a:stretch>
            <a:fillRect/>
          </a:stretch>
        </p:blipFill>
        <p:spPr>
          <a:xfrm>
            <a:off x="12730931" y="7770585"/>
            <a:ext cx="1819529" cy="362903"/>
          </a:xfrm>
          <a:prstGeom prst="rect">
            <a:avLst/>
          </a:prstGeom>
        </p:spPr>
      </p:pic>
      <p:sp>
        <p:nvSpPr>
          <p:cNvPr id="3" name="TextBox 2">
            <a:extLst>
              <a:ext uri="{FF2B5EF4-FFF2-40B4-BE49-F238E27FC236}">
                <a16:creationId xmlns:a16="http://schemas.microsoft.com/office/drawing/2014/main" id="{28074318-F236-4C04-917B-7D6EFC70FBE4}"/>
              </a:ext>
            </a:extLst>
          </p:cNvPr>
          <p:cNvSpPr txBox="1"/>
          <p:nvPr/>
        </p:nvSpPr>
        <p:spPr>
          <a:xfrm>
            <a:off x="13941911" y="7770585"/>
            <a:ext cx="505609" cy="369332"/>
          </a:xfrm>
          <a:prstGeom prst="rect">
            <a:avLst/>
          </a:prstGeom>
          <a:noFill/>
          <a:ln>
            <a:noFill/>
          </a:ln>
        </p:spPr>
        <p:txBody>
          <a:bodyPr wrap="square" rtlCol="0">
            <a:spAutoFit/>
          </a:bodyPr>
          <a:lstStyle/>
          <a:p>
            <a:r>
              <a:rPr lang="en-US" dirty="0"/>
              <a:t>15</a:t>
            </a:r>
          </a:p>
        </p:txBody>
      </p:sp>
      <p:sp>
        <p:nvSpPr>
          <p:cNvPr id="4" name="TextBox 3">
            <a:extLst>
              <a:ext uri="{FF2B5EF4-FFF2-40B4-BE49-F238E27FC236}">
                <a16:creationId xmlns:a16="http://schemas.microsoft.com/office/drawing/2014/main" id="{BCDC3F1C-AD75-44DF-84C2-2C219D4ACF1A}"/>
              </a:ext>
            </a:extLst>
          </p:cNvPr>
          <p:cNvSpPr txBox="1"/>
          <p:nvPr/>
        </p:nvSpPr>
        <p:spPr>
          <a:xfrm>
            <a:off x="957430" y="362922"/>
            <a:ext cx="3377902" cy="1461939"/>
          </a:xfrm>
          <a:prstGeom prst="rect">
            <a:avLst/>
          </a:prstGeom>
          <a:noFill/>
          <a:ln>
            <a:noFill/>
          </a:ln>
        </p:spPr>
        <p:txBody>
          <a:bodyPr wrap="square" rtlCol="0">
            <a:spAutoFit/>
          </a:bodyPr>
          <a:lstStyle/>
          <a:p>
            <a:r>
              <a:rPr lang="en-US" sz="4450" dirty="0">
                <a:solidFill>
                  <a:srgbClr val="2C3F42"/>
                </a:solidFill>
                <a:latin typeface="Arial" panose="020B0604020202020204" pitchFamily="34" charset="0"/>
                <a:cs typeface="Arial" panose="020B0604020202020204" pitchFamily="34" charset="0"/>
              </a:rPr>
              <a:t>References</a:t>
            </a:r>
          </a:p>
          <a:p>
            <a:endParaRPr lang="en-US" sz="4450" dirty="0">
              <a:solidFill>
                <a:srgbClr val="2C3F42"/>
              </a:solidFill>
              <a:latin typeface="Arial" panose="020B0604020202020204" pitchFamily="34" charset="0"/>
              <a:cs typeface="Arial" panose="020B0604020202020204" pitchFamily="34" charset="0"/>
            </a:endParaRPr>
          </a:p>
        </p:txBody>
      </p:sp>
      <p:sp>
        <p:nvSpPr>
          <p:cNvPr id="5" name="Rectangle 1">
            <a:extLst>
              <a:ext uri="{FF2B5EF4-FFF2-40B4-BE49-F238E27FC236}">
                <a16:creationId xmlns:a16="http://schemas.microsoft.com/office/drawing/2014/main" id="{32E0CDC2-B129-4DFB-8293-5354CD759A5A}"/>
              </a:ext>
            </a:extLst>
          </p:cNvPr>
          <p:cNvSpPr>
            <a:spLocks noChangeArrowheads="1"/>
          </p:cNvSpPr>
          <p:nvPr/>
        </p:nvSpPr>
        <p:spPr bwMode="auto">
          <a:xfrm>
            <a:off x="957430" y="1454244"/>
            <a:ext cx="12564932" cy="595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a:ln>
                  <a:noFill/>
                </a:ln>
                <a:solidFill>
                  <a:schemeClr val="tx1"/>
                </a:solidFill>
                <a:effectLst/>
                <a:latin typeface="Arial" panose="020B0604020202020204" pitchFamily="34" charset="0"/>
              </a:rPr>
              <a:t>Armstrong, M. and Taylor, S. (2020) </a:t>
            </a:r>
            <a:r>
              <a:rPr kumimoji="0" lang="en-US" altLang="en-US" sz="1600" b="0" i="1" u="none" strike="noStrike" cap="none" normalizeH="0" baseline="0" dirty="0">
                <a:ln>
                  <a:noFill/>
                </a:ln>
                <a:solidFill>
                  <a:schemeClr val="tx1"/>
                </a:solidFill>
                <a:effectLst/>
                <a:latin typeface="Arial" panose="020B0604020202020204" pitchFamily="34" charset="0"/>
              </a:rPr>
              <a:t>Armstrong's handbook of human resource management practice</a:t>
            </a:r>
            <a:r>
              <a:rPr kumimoji="0" lang="en-US" altLang="en-US" sz="1600" b="0" i="0" u="none" strike="noStrike" cap="none" normalizeH="0" baseline="0" dirty="0">
                <a:ln>
                  <a:noFill/>
                </a:ln>
                <a:solidFill>
                  <a:schemeClr val="tx1"/>
                </a:solidFill>
                <a:effectLst/>
                <a:latin typeface="Arial" panose="020B0604020202020204" pitchFamily="34" charset="0"/>
              </a:rPr>
              <a:t>. London: Kogan Page Publishers.</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a:ln>
                  <a:noFill/>
                </a:ln>
                <a:solidFill>
                  <a:schemeClr val="tx1"/>
                </a:solidFill>
                <a:effectLst/>
                <a:latin typeface="Arial" panose="020B0604020202020204" pitchFamily="34" charset="0"/>
              </a:rPr>
              <a:t>Boxall, P. and Purcell, J. (2011) </a:t>
            </a:r>
            <a:r>
              <a:rPr kumimoji="0" lang="en-US" altLang="en-US" sz="1600" b="0" i="1" u="none" strike="noStrike" cap="none" normalizeH="0" baseline="0" dirty="0">
                <a:ln>
                  <a:noFill/>
                </a:ln>
                <a:solidFill>
                  <a:schemeClr val="tx1"/>
                </a:solidFill>
                <a:effectLst/>
                <a:latin typeface="Arial" panose="020B0604020202020204" pitchFamily="34" charset="0"/>
              </a:rPr>
              <a:t>Strategy and human resource management</a:t>
            </a:r>
            <a:r>
              <a:rPr kumimoji="0" lang="en-US" altLang="en-US" sz="1600" b="0" i="0" u="none" strike="noStrike" cap="none" normalizeH="0" baseline="0" dirty="0">
                <a:ln>
                  <a:noFill/>
                </a:ln>
                <a:solidFill>
                  <a:schemeClr val="tx1"/>
                </a:solidFill>
                <a:effectLst/>
                <a:latin typeface="Arial" panose="020B0604020202020204" pitchFamily="34" charset="0"/>
              </a:rPr>
              <a:t>. Basingstoke: Palgrave Macmillan.</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a:ln>
                  <a:noFill/>
                </a:ln>
                <a:solidFill>
                  <a:schemeClr val="tx1"/>
                </a:solidFill>
                <a:effectLst/>
                <a:latin typeface="Arial" panose="020B0604020202020204" pitchFamily="34" charset="0"/>
              </a:rPr>
              <a:t>Campion, M.A., Palmer, D.K. and Campion, J.E. (1997) 'A review of structure in the selection interview', </a:t>
            </a:r>
            <a:r>
              <a:rPr kumimoji="0" lang="en-US" altLang="en-US" sz="1600" b="0" i="1" u="none" strike="noStrike" cap="none" normalizeH="0" baseline="0" dirty="0">
                <a:ln>
                  <a:noFill/>
                </a:ln>
                <a:solidFill>
                  <a:schemeClr val="tx1"/>
                </a:solidFill>
                <a:effectLst/>
                <a:latin typeface="Arial" panose="020B0604020202020204" pitchFamily="34" charset="0"/>
              </a:rPr>
              <a:t>Personnel Psychology</a:t>
            </a:r>
            <a:r>
              <a:rPr kumimoji="0" lang="en-US" altLang="en-US" sz="1600" b="0" i="0" u="none" strike="noStrike" cap="none" normalizeH="0" baseline="0" dirty="0">
                <a:ln>
                  <a:noFill/>
                </a:ln>
                <a:solidFill>
                  <a:schemeClr val="tx1"/>
                </a:solidFill>
                <a:effectLst/>
                <a:latin typeface="Arial" panose="020B0604020202020204" pitchFamily="34" charset="0"/>
              </a:rPr>
              <a:t>, 50(3), pp. 655–702.</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a:ln>
                  <a:noFill/>
                </a:ln>
                <a:solidFill>
                  <a:schemeClr val="tx1"/>
                </a:solidFill>
                <a:effectLst/>
                <a:latin typeface="Arial" panose="020B0604020202020204" pitchFamily="34" charset="0"/>
              </a:rPr>
              <a:t>Chapman, D.S. and Webster, J. (2003) 'The use of technologies in the recruiting, screening, and selection processes for job candidates', </a:t>
            </a:r>
            <a:r>
              <a:rPr kumimoji="0" lang="en-US" altLang="en-US" sz="1600" b="0" i="1" u="none" strike="noStrike" cap="none" normalizeH="0" baseline="0" dirty="0">
                <a:ln>
                  <a:noFill/>
                </a:ln>
                <a:solidFill>
                  <a:schemeClr val="tx1"/>
                </a:solidFill>
                <a:effectLst/>
                <a:latin typeface="Arial" panose="020B0604020202020204" pitchFamily="34" charset="0"/>
              </a:rPr>
              <a:t>International Journal of Selection and Assessment</a:t>
            </a:r>
            <a:r>
              <a:rPr kumimoji="0" lang="en-US" altLang="en-US" sz="1600" b="0" i="0" u="none" strike="noStrike" cap="none" normalizeH="0" baseline="0" dirty="0">
                <a:ln>
                  <a:noFill/>
                </a:ln>
                <a:solidFill>
                  <a:schemeClr val="tx1"/>
                </a:solidFill>
                <a:effectLst/>
                <a:latin typeface="Arial" panose="020B0604020202020204" pitchFamily="34" charset="0"/>
              </a:rPr>
              <a:t>, 11(2-3), pp. 113–120.</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a:ln>
                  <a:noFill/>
                </a:ln>
                <a:solidFill>
                  <a:schemeClr val="tx1"/>
                </a:solidFill>
                <a:effectLst/>
                <a:latin typeface="Arial" panose="020B0604020202020204" pitchFamily="34" charset="0"/>
              </a:rPr>
              <a:t>Fletcher, C. (2001) 'The state of the art in the assessment </a:t>
            </a:r>
            <a:r>
              <a:rPr kumimoji="0" lang="en-US" altLang="en-US" sz="1600" b="0" i="0" u="none" strike="noStrike" cap="none" normalizeH="0" baseline="0" dirty="0" err="1">
                <a:ln>
                  <a:noFill/>
                </a:ln>
                <a:solidFill>
                  <a:schemeClr val="tx1"/>
                </a:solidFill>
                <a:effectLst/>
                <a:latin typeface="Arial" panose="020B0604020202020204" pitchFamily="34" charset="0"/>
              </a:rPr>
              <a:t>centre</a:t>
            </a:r>
            <a:r>
              <a:rPr kumimoji="0" lang="en-US" altLang="en-US" sz="1600" b="0" i="0" u="none" strike="noStrike" cap="none" normalizeH="0" baseline="0" dirty="0">
                <a:ln>
                  <a:noFill/>
                </a:ln>
                <a:solidFill>
                  <a:schemeClr val="tx1"/>
                </a:solidFill>
                <a:effectLst/>
                <a:latin typeface="Arial" panose="020B0604020202020204" pitchFamily="34" charset="0"/>
              </a:rPr>
              <a:t>', in Anderson, N. and Ones, D.S. (eds.) </a:t>
            </a:r>
            <a:r>
              <a:rPr kumimoji="0" lang="en-US" altLang="en-US" sz="1600" b="0" i="1" u="none" strike="noStrike" cap="none" normalizeH="0" baseline="0" dirty="0">
                <a:ln>
                  <a:noFill/>
                </a:ln>
                <a:solidFill>
                  <a:schemeClr val="tx1"/>
                </a:solidFill>
                <a:effectLst/>
                <a:latin typeface="Arial" panose="020B0604020202020204" pitchFamily="34" charset="0"/>
              </a:rPr>
              <a:t>International review of industrial and organizational psychology, Vol. 16</a:t>
            </a:r>
            <a:r>
              <a:rPr kumimoji="0" lang="en-US" altLang="en-US" sz="1600" b="0" i="0" u="none" strike="noStrike" cap="none" normalizeH="0" baseline="0" dirty="0">
                <a:ln>
                  <a:noFill/>
                </a:ln>
                <a:solidFill>
                  <a:schemeClr val="tx1"/>
                </a:solidFill>
                <a:effectLst/>
                <a:latin typeface="Arial" panose="020B0604020202020204" pitchFamily="34" charset="0"/>
              </a:rPr>
              <a:t>. Chichester: John Wiley &amp; Sons, pp. 257–274.</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a:ln>
                  <a:noFill/>
                </a:ln>
                <a:solidFill>
                  <a:schemeClr val="tx1"/>
                </a:solidFill>
                <a:effectLst/>
                <a:latin typeface="Arial" panose="020B0604020202020204" pitchFamily="34" charset="0"/>
              </a:rPr>
              <a:t>Gatewood, R.D., </a:t>
            </a:r>
            <a:r>
              <a:rPr kumimoji="0" lang="en-US" altLang="en-US" sz="1600" b="0" i="0" u="none" strike="noStrike" cap="none" normalizeH="0" baseline="0" dirty="0" err="1">
                <a:ln>
                  <a:noFill/>
                </a:ln>
                <a:solidFill>
                  <a:schemeClr val="tx1"/>
                </a:solidFill>
                <a:effectLst/>
                <a:latin typeface="Arial" panose="020B0604020202020204" pitchFamily="34" charset="0"/>
              </a:rPr>
              <a:t>Feild</a:t>
            </a:r>
            <a:r>
              <a:rPr kumimoji="0" lang="en-US" altLang="en-US" sz="1600" b="0" i="0" u="none" strike="noStrike" cap="none" normalizeH="0" baseline="0" dirty="0">
                <a:ln>
                  <a:noFill/>
                </a:ln>
                <a:solidFill>
                  <a:schemeClr val="tx1"/>
                </a:solidFill>
                <a:effectLst/>
                <a:latin typeface="Arial" panose="020B0604020202020204" pitchFamily="34" charset="0"/>
              </a:rPr>
              <a:t>, H.S. and Barrick, M. (2016) </a:t>
            </a:r>
            <a:r>
              <a:rPr kumimoji="0" lang="en-US" altLang="en-US" sz="1600" b="0" i="1" u="none" strike="noStrike" cap="none" normalizeH="0" baseline="0" dirty="0">
                <a:ln>
                  <a:noFill/>
                </a:ln>
                <a:solidFill>
                  <a:schemeClr val="tx1"/>
                </a:solidFill>
                <a:effectLst/>
                <a:latin typeface="Arial" panose="020B0604020202020204" pitchFamily="34" charset="0"/>
              </a:rPr>
              <a:t>Human resource selection</a:t>
            </a:r>
            <a:r>
              <a:rPr kumimoji="0" lang="en-US" altLang="en-US" sz="1600" b="0" i="0" u="none" strike="noStrike" cap="none" normalizeH="0" baseline="0" dirty="0">
                <a:ln>
                  <a:noFill/>
                </a:ln>
                <a:solidFill>
                  <a:schemeClr val="tx1"/>
                </a:solidFill>
                <a:effectLst/>
                <a:latin typeface="Arial" panose="020B0604020202020204" pitchFamily="34" charset="0"/>
              </a:rPr>
              <a:t>. Boston, MA: Cengage Learning.</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a:ln>
                  <a:noFill/>
                </a:ln>
                <a:solidFill>
                  <a:schemeClr val="tx1"/>
                </a:solidFill>
                <a:effectLst/>
                <a:latin typeface="Arial" panose="020B0604020202020204" pitchFamily="34" charset="0"/>
              </a:rPr>
              <a:t>Macan, T.H. (2009) 'The employment interview: A review of current studies and directions for future research', </a:t>
            </a:r>
            <a:r>
              <a:rPr kumimoji="0" lang="en-US" altLang="en-US" sz="1600" b="0" i="1" u="none" strike="noStrike" cap="none" normalizeH="0" baseline="0" dirty="0">
                <a:ln>
                  <a:noFill/>
                </a:ln>
                <a:solidFill>
                  <a:schemeClr val="tx1"/>
                </a:solidFill>
                <a:effectLst/>
                <a:latin typeface="Arial" panose="020B0604020202020204" pitchFamily="34" charset="0"/>
              </a:rPr>
              <a:t>Human Resource Management Review</a:t>
            </a:r>
            <a:r>
              <a:rPr kumimoji="0" lang="en-US" altLang="en-US" sz="1600" b="0" i="0" u="none" strike="noStrike" cap="none" normalizeH="0" baseline="0" dirty="0">
                <a:ln>
                  <a:noFill/>
                </a:ln>
                <a:solidFill>
                  <a:schemeClr val="tx1"/>
                </a:solidFill>
                <a:effectLst/>
                <a:latin typeface="Arial" panose="020B0604020202020204" pitchFamily="34" charset="0"/>
              </a:rPr>
              <a:t>, 19(3), pp. 203–218.</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a:ln>
                  <a:noFill/>
                </a:ln>
                <a:solidFill>
                  <a:schemeClr val="tx1"/>
                </a:solidFill>
                <a:effectLst/>
                <a:latin typeface="Arial" panose="020B0604020202020204" pitchFamily="34" charset="0"/>
              </a:rPr>
              <a:t>Sinek, S. (2009) </a:t>
            </a:r>
            <a:r>
              <a:rPr kumimoji="0" lang="en-US" altLang="en-US" sz="1600" b="0" i="1" u="none" strike="noStrike" cap="none" normalizeH="0" baseline="0" dirty="0">
                <a:ln>
                  <a:noFill/>
                </a:ln>
                <a:solidFill>
                  <a:schemeClr val="tx1"/>
                </a:solidFill>
                <a:effectLst/>
                <a:latin typeface="Arial" panose="020B0604020202020204" pitchFamily="34" charset="0"/>
              </a:rPr>
              <a:t>Start with why: How great leaders inspire everyone to take action</a:t>
            </a:r>
            <a:r>
              <a:rPr kumimoji="0" lang="en-US" altLang="en-US" sz="1600" b="0" i="0" u="none" strike="noStrike" cap="none" normalizeH="0" baseline="0" dirty="0">
                <a:ln>
                  <a:noFill/>
                </a:ln>
                <a:solidFill>
                  <a:schemeClr val="tx1"/>
                </a:solidFill>
                <a:effectLst/>
                <a:latin typeface="Arial" panose="020B0604020202020204" pitchFamily="34" charset="0"/>
              </a:rPr>
              <a:t>. London: Penguin UK.</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err="1">
                <a:ln>
                  <a:noFill/>
                </a:ln>
                <a:solidFill>
                  <a:schemeClr val="tx1"/>
                </a:solidFill>
                <a:effectLst/>
                <a:latin typeface="Arial" panose="020B0604020202020204" pitchFamily="34" charset="0"/>
              </a:rPr>
              <a:t>Derous</a:t>
            </a:r>
            <a:r>
              <a:rPr kumimoji="0" lang="en-US" altLang="en-US" sz="1600" b="0" i="0" u="none" strike="noStrike" cap="none" normalizeH="0" baseline="0" dirty="0">
                <a:ln>
                  <a:noFill/>
                </a:ln>
                <a:solidFill>
                  <a:schemeClr val="tx1"/>
                </a:solidFill>
                <a:effectLst/>
                <a:latin typeface="Arial" panose="020B0604020202020204" pitchFamily="34" charset="0"/>
              </a:rPr>
              <a:t>, E., and Ryan, A.M. (2021) 'Reducing bias in personnel selection: A review of current research and future directions', Journal of Applied Psychology, 106(12), pp. 1761-1785.</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1600" b="0" i="0" u="none" strike="noStrike" cap="none" normalizeH="0" baseline="0" dirty="0" err="1">
                <a:ln>
                  <a:noFill/>
                </a:ln>
                <a:solidFill>
                  <a:schemeClr val="tx1"/>
                </a:solidFill>
                <a:effectLst/>
                <a:latin typeface="Arial" panose="020B0604020202020204" pitchFamily="34" charset="0"/>
              </a:rPr>
              <a:t>Lébre</a:t>
            </a:r>
            <a:r>
              <a:rPr kumimoji="0" lang="en-US" altLang="en-US" sz="1600" b="0" i="0" u="none" strike="noStrike" cap="none" normalizeH="0" baseline="0" dirty="0">
                <a:ln>
                  <a:noFill/>
                </a:ln>
                <a:solidFill>
                  <a:schemeClr val="tx1"/>
                </a:solidFill>
                <a:effectLst/>
                <a:latin typeface="Arial" panose="020B0604020202020204" pitchFamily="34" charset="0"/>
              </a:rPr>
              <a:t>, E. and </a:t>
            </a:r>
            <a:r>
              <a:rPr kumimoji="0" lang="en-US" altLang="en-US" sz="1600" b="0" i="0" u="none" strike="noStrike" cap="none" normalizeH="0" baseline="0" dirty="0" err="1">
                <a:ln>
                  <a:noFill/>
                </a:ln>
                <a:solidFill>
                  <a:schemeClr val="tx1"/>
                </a:solidFill>
                <a:effectLst/>
                <a:latin typeface="Arial" panose="020B0604020202020204" pitchFamily="34" charset="0"/>
              </a:rPr>
              <a:t>Roulin</a:t>
            </a:r>
            <a:r>
              <a:rPr kumimoji="0" lang="en-US" altLang="en-US" sz="1600" b="0" i="0" u="none" strike="noStrike" cap="none" normalizeH="0" baseline="0" dirty="0">
                <a:ln>
                  <a:noFill/>
                </a:ln>
                <a:solidFill>
                  <a:schemeClr val="tx1"/>
                </a:solidFill>
                <a:effectLst/>
                <a:latin typeface="Arial" panose="020B0604020202020204" pitchFamily="34" charset="0"/>
              </a:rPr>
              <a:t>, N. (2022) The Psychology of Job Interviews. Abingdon: Routledge.</a:t>
            </a:r>
          </a:p>
        </p:txBody>
      </p:sp>
    </p:spTree>
    <p:extLst>
      <p:ext uri="{BB962C8B-B14F-4D97-AF65-F5344CB8AC3E}">
        <p14:creationId xmlns:p14="http://schemas.microsoft.com/office/powerpoint/2010/main" val="528102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1478</Words>
  <Application>Microsoft Office PowerPoint</Application>
  <PresentationFormat>Custom</PresentationFormat>
  <Paragraphs>122</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Open Sans</vt:lpstr>
      <vt:lpstr>Wingdings</vt:lpstr>
      <vt:lpstr>Arial</vt:lpstr>
      <vt:lpstr>Bitter Medium</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
  <cp:lastModifiedBy>mocnu aurelian</cp:lastModifiedBy>
  <cp:revision>1</cp:revision>
  <dcterms:created xsi:type="dcterms:W3CDTF">2025-10-06T08:45:15Z</dcterms:created>
  <dcterms:modified xsi:type="dcterms:W3CDTF">2025-10-10T22:40:15Z</dcterms:modified>
</cp:coreProperties>
</file>