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8" r:id="rId3"/>
    <p:sldId id="256" r:id="rId4"/>
    <p:sldId id="257" r:id="rId5"/>
    <p:sldId id="273" r:id="rId6"/>
    <p:sldId id="274" r:id="rId7"/>
    <p:sldId id="259" r:id="rId8"/>
    <p:sldId id="260" r:id="rId9"/>
    <p:sldId id="261" r:id="rId10"/>
    <p:sldId id="263" r:id="rId11"/>
    <p:sldId id="264" r:id="rId12"/>
    <p:sldId id="266" r:id="rId13"/>
    <p:sldId id="268" r:id="rId14"/>
    <p:sldId id="269" r:id="rId15"/>
    <p:sldId id="270"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2"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1.xml"/><Relationship Id="rId2" Type="http://schemas.openxmlformats.org/officeDocument/2006/relationships/image" Target="../media/image4.jpeg"/><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6.png"/><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Picture 3"/>
          <p:cNvPicPr>
            <a:picLocks noChangeAspect="1"/>
          </p:cNvPicPr>
          <p:nvPr/>
        </p:nvPicPr>
        <p:blipFill>
          <a:blip r:embed="rId1"/>
          <a:stretch>
            <a:fillRect/>
          </a:stretch>
        </p:blipFill>
        <p:spPr>
          <a:xfrm>
            <a:off x="-2540" y="-1270"/>
            <a:ext cx="12187555" cy="6870700"/>
          </a:xfrm>
          <a:prstGeom prst="rect">
            <a:avLst/>
          </a:prstGeom>
        </p:spPr>
      </p:pic>
      <p:sp>
        <p:nvSpPr>
          <p:cNvPr id="2" name="Title 1"/>
          <p:cNvSpPr>
            <a:spLocks noGrp="1"/>
          </p:cNvSpPr>
          <p:nvPr>
            <p:ph type="ctrTitle"/>
          </p:nvPr>
        </p:nvSpPr>
        <p:spPr/>
        <p:txBody>
          <a:bodyPr>
            <a:normAutofit fontScale="90000"/>
          </a:bodyPr>
          <a:p>
            <a:r>
              <a:rPr lang="en-US">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Research and Suggestions for Jewelry Enterprises to Enter the International Market</a:t>
            </a:r>
            <a:endParaRPr lang="en-US">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Subtitle 2"/>
          <p:cNvSpPr>
            <a:spLocks noGrp="1"/>
          </p:cNvSpPr>
          <p:nvPr>
            <p:ph type="subTitle" idx="1"/>
          </p:nvPr>
        </p:nvSpPr>
        <p:spPr>
          <a:xfrm>
            <a:off x="4685665" y="4911725"/>
            <a:ext cx="6050915" cy="1655445"/>
          </a:xfrm>
        </p:spPr>
        <p:txBody>
          <a:bodyPr>
            <a:noAutofit/>
          </a:bodyPr>
          <a:p>
            <a:r>
              <a:rPr lang="en-US" sz="2800" b="1">
                <a:ln/>
                <a:solidFill>
                  <a:srgbClr val="FF0000"/>
                </a:solidFill>
                <a:effectLst>
                  <a:outerShdw blurRad="38100" dist="19050" dir="2700000" algn="tl" rotWithShape="0">
                    <a:schemeClr val="dk1">
                      <a:alpha val="40000"/>
                    </a:schemeClr>
                  </a:outerShdw>
                </a:effectLst>
              </a:rPr>
              <a:t>-----made by the group four{Jiankai Gao (1904304), Jing Wu (1900279), Chuchengsangmu Xina (1904305), Zixu Liu(1801052)}</a:t>
            </a:r>
            <a:endParaRPr lang="en-US" sz="2800" b="1">
              <a:ln/>
              <a:solidFill>
                <a:srgbClr val="FF0000"/>
              </a:solidFill>
              <a:effectLst>
                <a:outerShdw blurRad="38100" dist="19050" dir="2700000" algn="tl" rotWithShape="0">
                  <a:schemeClr val="dk1">
                    <a:alpha val="40000"/>
                  </a:scheme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12065" y="-1270"/>
            <a:ext cx="12216130" cy="6860540"/>
          </a:xfrm>
          <a:prstGeom prst="rect">
            <a:avLst/>
          </a:prstGeom>
        </p:spPr>
      </p:pic>
      <p:sp>
        <p:nvSpPr>
          <p:cNvPr id="2" name="Title 1"/>
          <p:cNvSpPr>
            <a:spLocks noGrp="1"/>
          </p:cNvSpPr>
          <p:nvPr>
            <p:ph type="ctrTitle"/>
          </p:nvPr>
        </p:nvSpPr>
        <p:spPr/>
        <p:txBody>
          <a:bodyPr/>
          <a:lstStyle/>
          <a:p>
            <a:r>
              <a:rPr lang="en-US" altLang="zh-CN" dirty="0">
                <a:sym typeface="+mn-ea"/>
              </a:rPr>
              <a:t>Part 1  Chuchengsangmu Xina(1904305)</a:t>
            </a:r>
            <a:endParaRPr lang="en-US" dirty="0"/>
          </a:p>
        </p:txBody>
      </p:sp>
      <p:sp>
        <p:nvSpPr>
          <p:cNvPr id="3" name="Subtitle 2"/>
          <p:cNvSpPr>
            <a:spLocks noGrp="1"/>
          </p:cNvSpPr>
          <p:nvPr>
            <p:ph type="subTitle" idx="1"/>
          </p:nvPr>
        </p:nvSpPr>
        <p:spPr/>
        <p:txBody>
          <a:bodyPr/>
          <a:lstStyle/>
          <a:p>
            <a:r>
              <a:rPr lang="en-US"/>
              <a:t>1.0The importance of various skills particularly in relation to building relationships </a:t>
            </a: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Picture 1"/>
          <p:cNvPicPr>
            <a:picLocks noChangeAspect="1"/>
          </p:cNvPicPr>
          <p:nvPr/>
        </p:nvPicPr>
        <p:blipFill>
          <a:blip r:embed="rId1"/>
          <a:stretch>
            <a:fillRect/>
          </a:stretch>
        </p:blipFill>
        <p:spPr>
          <a:xfrm>
            <a:off x="-12065" y="8255"/>
            <a:ext cx="12206605" cy="6860540"/>
          </a:xfrm>
          <a:prstGeom prst="rect">
            <a:avLst/>
          </a:prstGeom>
        </p:spPr>
      </p:pic>
      <p:sp>
        <p:nvSpPr>
          <p:cNvPr id="2049" name="标题 3073"/>
          <p:cNvSpPr>
            <a:spLocks noGrp="1"/>
          </p:cNvSpPr>
          <p:nvPr>
            <p:ph type="ctrTitle"/>
          </p:nvPr>
        </p:nvSpPr>
        <p:spPr>
          <a:xfrm>
            <a:off x="1887538" y="127000"/>
            <a:ext cx="8416925" cy="1593850"/>
          </a:xfrm>
        </p:spPr>
        <p:txBody>
          <a:bodyPr anchor="ctr"/>
          <a:p>
            <a:pPr defTabSz="914400">
              <a:buClrTx/>
              <a:buSzTx/>
              <a:buFontTx/>
            </a:pPr>
            <a:r>
              <a:rPr lang="zh-CN" altLang="zh-CN" sz="2800" b="1" kern="1200" baseline="0">
                <a:latin typeface="+mj-lt"/>
                <a:ea typeface="+mj-ea"/>
                <a:cs typeface="+mj-cs"/>
              </a:rPr>
              <a:t> The importance of various skills particularly in relation to building relationships</a:t>
            </a:r>
            <a:r>
              <a:rPr lang="zh-CN" altLang="zh-CN" sz="3200" kern="1200" baseline="0">
                <a:latin typeface="+mj-lt"/>
                <a:ea typeface="+mj-ea"/>
                <a:cs typeface="+mj-cs"/>
              </a:rPr>
              <a:t> </a:t>
            </a:r>
            <a:endParaRPr lang="zh-CN" altLang="zh-CN" sz="3200" kern="1200" baseline="0">
              <a:latin typeface="+mj-lt"/>
              <a:ea typeface="+mj-ea"/>
              <a:cs typeface="+mj-cs"/>
            </a:endParaRPr>
          </a:p>
        </p:txBody>
      </p:sp>
      <p:sp>
        <p:nvSpPr>
          <p:cNvPr id="2050" name="副标题 3074"/>
          <p:cNvSpPr>
            <a:spLocks noGrp="1"/>
          </p:cNvSpPr>
          <p:nvPr>
            <p:ph type="subTitle" idx="1"/>
          </p:nvPr>
        </p:nvSpPr>
        <p:spPr>
          <a:xfrm>
            <a:off x="2181225" y="1946275"/>
            <a:ext cx="7458075" cy="2482850"/>
          </a:xfrm>
        </p:spPr>
        <p:txBody>
          <a:bodyPr anchor="t"/>
          <a:p>
            <a:pPr marL="457200" indent="-457200" algn="l" defTabSz="914400">
              <a:buClrTx/>
              <a:buSzTx/>
              <a:buFontTx/>
              <a:buChar char="•"/>
            </a:pPr>
            <a:r>
              <a:rPr lang="zh-CN" altLang="zh-CN" sz="2400" kern="1200" baseline="0">
                <a:solidFill>
                  <a:schemeClr val="tx1"/>
                </a:solidFill>
                <a:latin typeface="+mn-lt"/>
                <a:ea typeface="+mn-ea"/>
                <a:cs typeface="+mn-cs"/>
              </a:rPr>
              <a:t>Based on expanding global business and logistics</a:t>
            </a:r>
            <a:endParaRPr lang="zh-CN" altLang="zh-CN" sz="2400" kern="1200" baseline="0">
              <a:solidFill>
                <a:schemeClr val="tx1"/>
              </a:solidFill>
              <a:latin typeface="+mn-lt"/>
              <a:ea typeface="+mn-ea"/>
              <a:cs typeface="+mn-cs"/>
            </a:endParaRPr>
          </a:p>
          <a:p>
            <a:pPr marL="457200" indent="-457200" algn="l" defTabSz="914400">
              <a:buClrTx/>
              <a:buSzTx/>
              <a:buFontTx/>
              <a:buChar char="•"/>
            </a:pPr>
            <a:r>
              <a:rPr lang="zh-CN" altLang="zh-CN" sz="2400" kern="1200" baseline="0">
                <a:solidFill>
                  <a:schemeClr val="tx1"/>
                </a:solidFill>
                <a:latin typeface="+mn-lt"/>
                <a:ea typeface="+mn-ea"/>
                <a:cs typeface="+mn-cs"/>
              </a:rPr>
              <a:t>Based on business relationship</a:t>
            </a:r>
            <a:endParaRPr lang="zh-CN" altLang="zh-CN" sz="2400" kern="1200" baseline="0">
              <a:solidFill>
                <a:schemeClr val="tx1"/>
              </a:solidFill>
              <a:latin typeface="+mn-lt"/>
              <a:ea typeface="+mn-ea"/>
              <a:cs typeface="+mn-cs"/>
            </a:endParaRPr>
          </a:p>
          <a:p>
            <a:pPr marL="457200" indent="-457200" algn="l" defTabSz="914400">
              <a:buClrTx/>
              <a:buSzTx/>
              <a:buFontTx/>
              <a:buChar char="•"/>
            </a:pPr>
            <a:r>
              <a:rPr lang="zh-CN" altLang="zh-CN" sz="2400" kern="1200" baseline="0">
                <a:solidFill>
                  <a:schemeClr val="tx1"/>
                </a:solidFill>
                <a:latin typeface="+mn-lt"/>
                <a:ea typeface="+mn-ea"/>
                <a:cs typeface="+mn-cs"/>
              </a:rPr>
              <a:t>Based on trust to maintain success</a:t>
            </a:r>
            <a:endParaRPr lang="zh-CN" altLang="zh-CN" sz="2400" kern="1200" baseline="0">
              <a:solidFill>
                <a:schemeClr val="tx1"/>
              </a:solidFill>
              <a:latin typeface="+mn-lt"/>
              <a:ea typeface="+mn-ea"/>
              <a:cs typeface="+mn-cs"/>
            </a:endParaRPr>
          </a:p>
        </p:txBody>
      </p:sp>
      <p:pic>
        <p:nvPicPr>
          <p:cNvPr id="2051" name="图片 1" descr="599e994b43d97_610"/>
          <p:cNvPicPr>
            <a:picLocks noChangeAspect="1"/>
          </p:cNvPicPr>
          <p:nvPr/>
        </p:nvPicPr>
        <p:blipFill>
          <a:blip r:embed="rId2"/>
          <a:srcRect t="8098" b="19107"/>
          <a:stretch>
            <a:fillRect/>
          </a:stretch>
        </p:blipFill>
        <p:spPr>
          <a:xfrm>
            <a:off x="3397250" y="3680460"/>
            <a:ext cx="5398770" cy="3017520"/>
          </a:xfrm>
          <a:prstGeom prst="rect">
            <a:avLst/>
          </a:prstGeom>
          <a:noFill/>
          <a:ln w="9525">
            <a:noFill/>
          </a:ln>
        </p:spPr>
      </p:pic>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12065" y="-1270"/>
            <a:ext cx="12216130" cy="6860540"/>
          </a:xfrm>
          <a:prstGeom prst="rect">
            <a:avLst/>
          </a:prstGeom>
        </p:spPr>
      </p:pic>
      <p:sp>
        <p:nvSpPr>
          <p:cNvPr id="2" name="Title 1"/>
          <p:cNvSpPr>
            <a:spLocks noGrp="1"/>
          </p:cNvSpPr>
          <p:nvPr>
            <p:ph type="ctrTitle"/>
          </p:nvPr>
        </p:nvSpPr>
        <p:spPr/>
        <p:txBody>
          <a:bodyPr/>
          <a:lstStyle/>
          <a:p>
            <a:r>
              <a:rPr lang="en-US" altLang="zh-CN" dirty="0">
                <a:sym typeface="+mn-ea"/>
              </a:rPr>
              <a:t>Part 2  Jing Wu(1900279)</a:t>
            </a:r>
            <a:endParaRPr lang="en-US" dirty="0"/>
          </a:p>
        </p:txBody>
      </p:sp>
      <p:sp>
        <p:nvSpPr>
          <p:cNvPr id="3" name="Subtitle 2"/>
          <p:cNvSpPr>
            <a:spLocks noGrp="1"/>
          </p:cNvSpPr>
          <p:nvPr>
            <p:ph type="subTitle" idx="1"/>
          </p:nvPr>
        </p:nvSpPr>
        <p:spPr/>
        <p:txBody>
          <a:bodyPr>
            <a:normAutofit lnSpcReduction="10000"/>
          </a:bodyPr>
          <a:lstStyle/>
          <a:p>
            <a:r>
              <a:rPr lang="en-US"/>
              <a:t>1.0Different countries have different cultures</a:t>
            </a:r>
            <a:endParaRPr lang="en-US"/>
          </a:p>
          <a:p>
            <a:r>
              <a:rPr lang="en-US"/>
              <a:t>2.0Decision making and planning</a:t>
            </a:r>
            <a:endParaRPr lang="en-US"/>
          </a:p>
          <a:p>
            <a:r>
              <a:rPr lang="en-US"/>
              <a:t>3.0The impact of the population environment on businesses and markets</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p:cNvPicPr>
            <a:picLocks noChangeAspect="1"/>
          </p:cNvPicPr>
          <p:nvPr>
            <p:ph idx="1"/>
          </p:nvPr>
        </p:nvPicPr>
        <p:blipFill>
          <a:blip r:embed="rId1"/>
          <a:stretch>
            <a:fillRect/>
          </a:stretch>
        </p:blipFill>
        <p:spPr>
          <a:xfrm>
            <a:off x="-24130" y="-18415"/>
            <a:ext cx="12211050" cy="6868795"/>
          </a:xfrm>
          <a:prstGeom prst="rect">
            <a:avLst/>
          </a:prstGeom>
        </p:spPr>
      </p:pic>
      <p:sp>
        <p:nvSpPr>
          <p:cNvPr id="2" name="Title 1"/>
          <p:cNvSpPr>
            <a:spLocks noGrp="1"/>
          </p:cNvSpPr>
          <p:nvPr>
            <p:ph type="title"/>
          </p:nvPr>
        </p:nvSpPr>
        <p:spPr/>
        <p:txBody>
          <a:bodyPr/>
          <a:p>
            <a:r>
              <a:rPr lang="en-US"/>
              <a:t>Social culture and decision making</a:t>
            </a:r>
            <a:endParaRPr lang="en-US"/>
          </a:p>
        </p:txBody>
      </p:sp>
      <p:sp>
        <p:nvSpPr>
          <p:cNvPr id="5" name="Subtitle 2"/>
          <p:cNvSpPr>
            <a:spLocks noGrp="1"/>
          </p:cNvSpPr>
          <p:nvPr/>
        </p:nvSpPr>
        <p:spPr>
          <a:xfrm>
            <a:off x="909320" y="1834515"/>
            <a:ext cx="10444480" cy="3555365"/>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a:t>1.0Cultural practices represent the attitudes and views of different countries on various things.</a:t>
            </a:r>
            <a:endParaRPr lang="en-US"/>
          </a:p>
          <a:p>
            <a:pPr algn="l"/>
            <a:r>
              <a:rPr lang="en-US"/>
              <a:t>2.0Different input methods have different flexibility and adaptability</a:t>
            </a:r>
            <a:endParaRPr lang="en-US"/>
          </a:p>
          <a:p>
            <a:pPr algn="l"/>
            <a:r>
              <a:rPr lang="en-US"/>
              <a:t>3.0The size of the population will affect the company’s strategy for the local market.</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
          <a:stretch>
            <a:fillRect/>
          </a:stretch>
        </p:blipFill>
        <p:spPr>
          <a:xfrm>
            <a:off x="-31115" y="-20320"/>
            <a:ext cx="12234545" cy="6850380"/>
          </a:xfrm>
          <a:prstGeom prst="rect">
            <a:avLst/>
          </a:prstGeom>
        </p:spPr>
      </p:pic>
      <p:sp>
        <p:nvSpPr>
          <p:cNvPr id="10" name="标题 9"/>
          <p:cNvSpPr>
            <a:spLocks noGrp="1"/>
          </p:cNvSpPr>
          <p:nvPr>
            <p:ph type="ctrTitle"/>
          </p:nvPr>
        </p:nvSpPr>
        <p:spPr/>
        <p:txBody>
          <a:bodyPr/>
          <a:lstStyle/>
          <a:p>
            <a:r>
              <a:rPr lang="en-US" altLang="zh-CN" dirty="0"/>
              <a:t>Part 3  Liu Zixu(1801052)</a:t>
            </a:r>
            <a:endParaRPr lang="zh-CN" altLang="en-US" dirty="0"/>
          </a:p>
        </p:txBody>
      </p:sp>
      <p:sp>
        <p:nvSpPr>
          <p:cNvPr id="11" name="副标题 10"/>
          <p:cNvSpPr>
            <a:spLocks noGrp="1"/>
          </p:cNvSpPr>
          <p:nvPr>
            <p:ph type="subTitle" idx="1"/>
          </p:nvPr>
        </p:nvSpPr>
        <p:spPr/>
        <p:txBody>
          <a:bodyPr>
            <a:normAutofit/>
          </a:bodyPr>
          <a:lstStyle/>
          <a:p>
            <a:pPr marL="342900" indent="-342900" algn="l">
              <a:buFont typeface="Arial" panose="020B0604020202020204" pitchFamily="34" charset="0"/>
              <a:buChar char="•"/>
            </a:pPr>
            <a:r>
              <a:rPr lang="en-US" altLang="zh-CN" dirty="0"/>
              <a:t>The impact of a failure to develop relationship with global partners</a:t>
            </a:r>
            <a:endParaRPr lang="en-US" altLang="zh-CN" dirty="0"/>
          </a:p>
          <a:p>
            <a:pPr marL="342900" indent="-342900" algn="l">
              <a:buFont typeface="Arial" panose="020B0604020202020204" pitchFamily="34" charset="0"/>
              <a:buChar char="•"/>
            </a:pPr>
            <a:r>
              <a:rPr lang="en-US" altLang="zh-CN" dirty="0"/>
              <a:t>Any reasons for possible failure</a:t>
            </a:r>
            <a:endParaRPr lang="zh-CN"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ph sz="half" idx="2"/>
          </p:nvPr>
        </p:nvPicPr>
        <p:blipFill>
          <a:blip r:embed="rId1"/>
          <a:stretch>
            <a:fillRect/>
          </a:stretch>
        </p:blipFill>
        <p:spPr>
          <a:xfrm>
            <a:off x="-33655" y="-39370"/>
            <a:ext cx="12216765" cy="6965315"/>
          </a:xfrm>
          <a:prstGeom prst="rect">
            <a:avLst/>
          </a:prstGeom>
        </p:spPr>
      </p:pic>
      <p:sp>
        <p:nvSpPr>
          <p:cNvPr id="2" name="标题 1"/>
          <p:cNvSpPr>
            <a:spLocks noGrp="1"/>
          </p:cNvSpPr>
          <p:nvPr>
            <p:ph type="title"/>
          </p:nvPr>
        </p:nvSpPr>
        <p:spPr/>
        <p:txBody>
          <a:bodyPr>
            <a:normAutofit fontScale="90000"/>
          </a:bodyPr>
          <a:lstStyle/>
          <a:p>
            <a:r>
              <a:rPr lang="en-GB" altLang="zh-CN" dirty="0"/>
              <a:t> Any reasons for possible failure</a:t>
            </a:r>
            <a:br>
              <a:rPr lang="en-US" altLang="zh-CN" dirty="0"/>
            </a:br>
            <a:endParaRPr lang="zh-CN" altLang="en-US" dirty="0"/>
          </a:p>
        </p:txBody>
      </p:sp>
      <p:sp>
        <p:nvSpPr>
          <p:cNvPr id="3" name="内容占位符 2"/>
          <p:cNvSpPr>
            <a:spLocks noGrp="1"/>
          </p:cNvSpPr>
          <p:nvPr>
            <p:ph sz="half" idx="1"/>
          </p:nvPr>
        </p:nvSpPr>
        <p:spPr/>
        <p:txBody>
          <a:bodyPr/>
          <a:lstStyle/>
          <a:p>
            <a:r>
              <a:rPr lang="en-GB" altLang="zh-CN" dirty="0"/>
              <a:t> Hofstede’s cultural dimensions theory</a:t>
            </a:r>
            <a:endParaRPr lang="zh-CN" altLang="en-US" dirty="0"/>
          </a:p>
        </p:txBody>
      </p:sp>
      <p:pic>
        <p:nvPicPr>
          <p:cNvPr id="4" name="图片 3"/>
          <p:cNvPicPr>
            <a:picLocks noChangeAspect="1"/>
          </p:cNvPicPr>
          <p:nvPr/>
        </p:nvPicPr>
        <p:blipFill>
          <a:blip r:embed="rId2"/>
          <a:stretch>
            <a:fillRect/>
          </a:stretch>
        </p:blipFill>
        <p:spPr>
          <a:xfrm>
            <a:off x="2321672" y="2319019"/>
            <a:ext cx="7505700" cy="40100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ph idx="1"/>
          </p:nvPr>
        </p:nvPicPr>
        <p:blipFill>
          <a:blip r:embed="rId1"/>
          <a:stretch>
            <a:fillRect/>
          </a:stretch>
        </p:blipFill>
        <p:spPr>
          <a:xfrm>
            <a:off x="6350" y="-29845"/>
            <a:ext cx="12168505" cy="6889115"/>
          </a:xfrm>
          <a:prstGeom prst="rect">
            <a:avLst/>
          </a:prstGeom>
        </p:spPr>
      </p:pic>
      <p:sp>
        <p:nvSpPr>
          <p:cNvPr id="2" name="标题 1"/>
          <p:cNvSpPr>
            <a:spLocks noGrp="1"/>
          </p:cNvSpPr>
          <p:nvPr>
            <p:ph type="title"/>
          </p:nvPr>
        </p:nvSpPr>
        <p:spPr/>
        <p:txBody>
          <a:bodyPr/>
          <a:lstStyle/>
          <a:p>
            <a:r>
              <a:rPr lang="en-US" altLang="zh-CN" dirty="0"/>
              <a:t>Any reasons for possible failure</a:t>
            </a:r>
            <a:endParaRPr lang="zh-CN" altLang="en-US" dirty="0"/>
          </a:p>
        </p:txBody>
      </p:sp>
      <p:sp>
        <p:nvSpPr>
          <p:cNvPr id="6" name="矩形: 圆角 5"/>
          <p:cNvSpPr/>
          <p:nvPr/>
        </p:nvSpPr>
        <p:spPr>
          <a:xfrm>
            <a:off x="1093509" y="1998481"/>
            <a:ext cx="3384223" cy="38272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Power Distance </a:t>
            </a:r>
            <a:endParaRPr lang="en-GB" altLang="zh-CN" dirty="0"/>
          </a:p>
          <a:p>
            <a:pPr algn="ctr"/>
            <a:endParaRPr lang="en-US" altLang="zh-CN" dirty="0"/>
          </a:p>
          <a:p>
            <a:pPr algn="ctr"/>
            <a:r>
              <a:rPr lang="en-US" altLang="zh-CN" dirty="0"/>
              <a:t>Asians are very bullish on power, and employees generally don’t give advice to employers. Different ways of dealing with problems in Europe can lead to failure.</a:t>
            </a:r>
            <a:r>
              <a:rPr lang="en-GB" altLang="zh-CN" dirty="0"/>
              <a:t> </a:t>
            </a:r>
            <a:endParaRPr lang="en-GB" altLang="zh-CN" dirty="0"/>
          </a:p>
          <a:p>
            <a:pPr algn="ctr"/>
            <a:endParaRPr lang="zh-CN" altLang="en-US" dirty="0"/>
          </a:p>
        </p:txBody>
      </p:sp>
      <p:sp>
        <p:nvSpPr>
          <p:cNvPr id="10" name="矩形 9"/>
          <p:cNvSpPr/>
          <p:nvPr/>
        </p:nvSpPr>
        <p:spPr>
          <a:xfrm>
            <a:off x="4888778" y="3244334"/>
            <a:ext cx="184731" cy="923330"/>
          </a:xfrm>
          <a:prstGeom prst="rect">
            <a:avLst/>
          </a:prstGeom>
        </p:spPr>
        <p:txBody>
          <a:bodyPr wrap="none">
            <a:spAutoFit/>
          </a:bodyPr>
          <a:lstStyle/>
          <a:p>
            <a:endParaRPr lang="en-GB" altLang="zh-CN" dirty="0"/>
          </a:p>
          <a:p>
            <a:endParaRPr lang="en-GB" altLang="zh-CN" dirty="0"/>
          </a:p>
          <a:p>
            <a:endParaRPr lang="zh-CN" altLang="en-US" dirty="0"/>
          </a:p>
        </p:txBody>
      </p:sp>
      <p:sp>
        <p:nvSpPr>
          <p:cNvPr id="15" name="矩形: 圆角 14"/>
          <p:cNvSpPr/>
          <p:nvPr/>
        </p:nvSpPr>
        <p:spPr>
          <a:xfrm>
            <a:off x="4628561" y="1998481"/>
            <a:ext cx="3384223" cy="38272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Uncertainty Avoidance</a:t>
            </a:r>
            <a:endParaRPr lang="en-GB" altLang="zh-CN" dirty="0"/>
          </a:p>
          <a:p>
            <a:pPr algn="ctr"/>
            <a:endParaRPr lang="en-GB" altLang="zh-CN" dirty="0"/>
          </a:p>
          <a:p>
            <a:pPr algn="ctr"/>
            <a:r>
              <a:rPr lang="en-US" altLang="zh-CN" dirty="0"/>
              <a:t>Asians do not solve problems themselves when they encounter problems at work, and they tend to wait for employers to make decisions.</a:t>
            </a:r>
            <a:endParaRPr lang="zh-CN" altLang="en-US" dirty="0"/>
          </a:p>
        </p:txBody>
      </p:sp>
      <p:sp>
        <p:nvSpPr>
          <p:cNvPr id="16" name="矩形: 圆角 15"/>
          <p:cNvSpPr/>
          <p:nvPr/>
        </p:nvSpPr>
        <p:spPr>
          <a:xfrm>
            <a:off x="8163613" y="1998481"/>
            <a:ext cx="3190187" cy="38272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Individualism versus Collectivism</a:t>
            </a:r>
            <a:endParaRPr lang="en-GB" altLang="zh-CN" dirty="0"/>
          </a:p>
          <a:p>
            <a:pPr algn="ctr"/>
            <a:endParaRPr lang="en-GB" altLang="zh-CN" dirty="0"/>
          </a:p>
          <a:p>
            <a:pPr algn="ctr"/>
            <a:r>
              <a:rPr lang="en-US" altLang="zh-CN" dirty="0"/>
              <a:t>Asians tend to solve problems with the collective, rather than a competent person leading the work</a:t>
            </a:r>
            <a:endParaRPr lang="en-GB" altLang="zh-CN" dirty="0"/>
          </a:p>
          <a:p>
            <a:pPr algn="ctr"/>
            <a:endParaRPr lang="zh-CN"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ChangeAspect="1"/>
          </p:cNvPicPr>
          <p:nvPr>
            <p:ph idx="1"/>
          </p:nvPr>
        </p:nvPicPr>
        <p:blipFill>
          <a:blip r:embed="rId1"/>
          <a:stretch>
            <a:fillRect/>
          </a:stretch>
        </p:blipFill>
        <p:spPr>
          <a:xfrm>
            <a:off x="-2540" y="-1270"/>
            <a:ext cx="12197080" cy="6880225"/>
          </a:xfrm>
          <a:prstGeom prst="rect">
            <a:avLst/>
          </a:prstGeom>
        </p:spPr>
      </p:pic>
      <p:sp>
        <p:nvSpPr>
          <p:cNvPr id="2" name="标题 1"/>
          <p:cNvSpPr>
            <a:spLocks noGrp="1"/>
          </p:cNvSpPr>
          <p:nvPr>
            <p:ph type="title"/>
          </p:nvPr>
        </p:nvSpPr>
        <p:spPr/>
        <p:txBody>
          <a:bodyPr/>
          <a:lstStyle/>
          <a:p>
            <a:r>
              <a:rPr lang="en-US" altLang="zh-CN" dirty="0"/>
              <a:t>Any reasons for possible failure</a:t>
            </a:r>
            <a:endParaRPr lang="zh-CN" altLang="en-US" dirty="0"/>
          </a:p>
        </p:txBody>
      </p:sp>
      <p:sp>
        <p:nvSpPr>
          <p:cNvPr id="4" name="矩形: 圆角 3"/>
          <p:cNvSpPr/>
          <p:nvPr/>
        </p:nvSpPr>
        <p:spPr>
          <a:xfrm>
            <a:off x="1178351" y="2055043"/>
            <a:ext cx="3318235" cy="378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Masculinity versus Femininity</a:t>
            </a:r>
            <a:endParaRPr lang="en-GB" altLang="zh-CN" dirty="0"/>
          </a:p>
          <a:p>
            <a:pPr algn="ctr"/>
            <a:endParaRPr lang="en-GB" altLang="zh-CN" dirty="0"/>
          </a:p>
          <a:p>
            <a:pPr algn="ctr"/>
            <a:r>
              <a:rPr lang="en-US" altLang="zh-CN" dirty="0"/>
              <a:t>Asians are not creative enough, they are used to making a correct answer, not a lot of new ideas.</a:t>
            </a:r>
            <a:endParaRPr lang="en-GB" altLang="zh-CN" dirty="0"/>
          </a:p>
          <a:p>
            <a:pPr algn="ctr"/>
            <a:endParaRPr lang="en-GB" altLang="zh-CN" dirty="0"/>
          </a:p>
          <a:p>
            <a:pPr algn="ctr"/>
            <a:endParaRPr lang="zh-CN" altLang="en-US" dirty="0"/>
          </a:p>
        </p:txBody>
      </p:sp>
      <p:sp>
        <p:nvSpPr>
          <p:cNvPr id="5" name="矩形: 圆角 4"/>
          <p:cNvSpPr/>
          <p:nvPr/>
        </p:nvSpPr>
        <p:spPr>
          <a:xfrm>
            <a:off x="4666269" y="2055043"/>
            <a:ext cx="3318235" cy="378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Long-term versus Short-term</a:t>
            </a:r>
            <a:endParaRPr lang="en-GB" altLang="zh-CN" dirty="0"/>
          </a:p>
          <a:p>
            <a:pPr algn="ctr"/>
            <a:endParaRPr lang="en-GB" altLang="zh-CN" dirty="0"/>
          </a:p>
          <a:p>
            <a:pPr algn="ctr"/>
            <a:r>
              <a:rPr lang="en-US" altLang="zh-CN" dirty="0"/>
              <a:t>Asians value long-term interests, not just one profit.</a:t>
            </a:r>
            <a:endParaRPr lang="en-GB" altLang="zh-CN" dirty="0"/>
          </a:p>
          <a:p>
            <a:pPr algn="ctr"/>
            <a:endParaRPr lang="en-GB" altLang="zh-CN" dirty="0"/>
          </a:p>
          <a:p>
            <a:pPr algn="ctr"/>
            <a:endParaRPr lang="zh-CN" altLang="en-US" dirty="0"/>
          </a:p>
        </p:txBody>
      </p:sp>
      <p:sp>
        <p:nvSpPr>
          <p:cNvPr id="6" name="矩形: 圆角 5"/>
          <p:cNvSpPr/>
          <p:nvPr/>
        </p:nvSpPr>
        <p:spPr>
          <a:xfrm>
            <a:off x="8088198" y="2055043"/>
            <a:ext cx="3265602" cy="378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dirty="0"/>
              <a:t>Indulgence versus Restraint</a:t>
            </a:r>
            <a:endParaRPr lang="en-GB" altLang="zh-CN" dirty="0"/>
          </a:p>
          <a:p>
            <a:pPr algn="ctr"/>
            <a:endParaRPr lang="en-GB" altLang="zh-CN" dirty="0"/>
          </a:p>
          <a:p>
            <a:pPr algn="ctr"/>
            <a:r>
              <a:rPr lang="en-US" altLang="zh-CN" dirty="0"/>
              <a:t>Asian companies are highly binding on employees, and employees cannot fully leverage their strengths.</a:t>
            </a:r>
            <a:endParaRPr lang="en-GB" altLang="zh-CN" dirty="0"/>
          </a:p>
          <a:p>
            <a:pPr algn="ctr"/>
            <a:endParaRPr lang="en-GB" altLang="zh-CN" dirty="0"/>
          </a:p>
          <a:p>
            <a:pPr algn="ctr"/>
            <a:endParaRPr lang="zh-CN"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ph sz="half" idx="2"/>
          </p:nvPr>
        </p:nvPicPr>
        <p:blipFill>
          <a:blip r:embed="rId1"/>
          <a:stretch>
            <a:fillRect/>
          </a:stretch>
        </p:blipFill>
        <p:spPr>
          <a:xfrm>
            <a:off x="-2540" y="-15240"/>
            <a:ext cx="12197080" cy="6889115"/>
          </a:xfrm>
          <a:prstGeom prst="rect">
            <a:avLst/>
          </a:prstGeom>
        </p:spPr>
      </p:pic>
      <p:sp>
        <p:nvSpPr>
          <p:cNvPr id="2" name="标题 1"/>
          <p:cNvSpPr>
            <a:spLocks noGrp="1"/>
          </p:cNvSpPr>
          <p:nvPr>
            <p:ph type="title"/>
          </p:nvPr>
        </p:nvSpPr>
        <p:spPr/>
        <p:txBody>
          <a:bodyPr>
            <a:normAutofit fontScale="90000"/>
          </a:bodyPr>
          <a:lstStyle/>
          <a:p>
            <a:r>
              <a:rPr lang="en-US" altLang="zh-CN" dirty="0"/>
              <a:t>The impact of a failure to develop relationship with global partners</a:t>
            </a:r>
            <a:br>
              <a:rPr lang="en-US" altLang="zh-CN" dirty="0"/>
            </a:br>
            <a:endParaRPr lang="zh-CN" altLang="en-US" dirty="0"/>
          </a:p>
        </p:txBody>
      </p:sp>
      <p:sp>
        <p:nvSpPr>
          <p:cNvPr id="3" name="内容占位符 2"/>
          <p:cNvSpPr>
            <a:spLocks noGrp="1"/>
          </p:cNvSpPr>
          <p:nvPr>
            <p:ph sz="half" idx="1"/>
          </p:nvPr>
        </p:nvSpPr>
        <p:spPr/>
        <p:txBody>
          <a:bodyPr/>
          <a:lstStyle/>
          <a:p>
            <a:endParaRPr lang="en-US" altLang="zh-CN" dirty="0"/>
          </a:p>
          <a:p>
            <a:r>
              <a:rPr lang="en-US" altLang="zh-CN" dirty="0"/>
              <a:t>Unable to expand overseas market</a:t>
            </a:r>
            <a:endParaRPr lang="en-US" altLang="zh-CN" dirty="0"/>
          </a:p>
          <a:p>
            <a:r>
              <a:rPr lang="en-US" altLang="zh-CN" dirty="0"/>
              <a:t>Unable to find new target customer groups</a:t>
            </a:r>
            <a:endParaRPr lang="en-US" altLang="zh-CN" dirty="0"/>
          </a:p>
          <a:p>
            <a:r>
              <a:rPr lang="en-US" altLang="zh-CN" dirty="0"/>
              <a:t>Sales and profits cannot be improved</a:t>
            </a:r>
            <a:endParaRPr lang="en-US" altLang="zh-CN" dirty="0"/>
          </a:p>
          <a:p>
            <a:r>
              <a:rPr lang="en-US" altLang="zh-CN" dirty="0"/>
              <a:t>Unable to increase company brand awareness</a:t>
            </a:r>
            <a:endParaRPr lang="zh-CN"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11430" y="8255"/>
            <a:ext cx="12151360" cy="6870700"/>
          </a:xfrm>
          <a:prstGeom prst="rect">
            <a:avLst/>
          </a:prstGeom>
        </p:spPr>
      </p:pic>
      <p:sp>
        <p:nvSpPr>
          <p:cNvPr id="2" name="Title 1"/>
          <p:cNvSpPr>
            <a:spLocks noGrp="1"/>
          </p:cNvSpPr>
          <p:nvPr>
            <p:ph type="ctrTitle"/>
          </p:nvPr>
        </p:nvSpPr>
        <p:spPr/>
        <p:txBody>
          <a:bodyPr/>
          <a:lstStyle/>
          <a:p>
            <a:r>
              <a:rPr lang="en-US" altLang="zh-CN" dirty="0">
                <a:sym typeface="+mn-ea"/>
              </a:rPr>
              <a:t>Part 4  Jiankai Gao(1904304)</a:t>
            </a:r>
            <a:endParaRPr lang="en-US" dirty="0"/>
          </a:p>
        </p:txBody>
      </p:sp>
      <p:sp>
        <p:nvSpPr>
          <p:cNvPr id="3" name="Subtitle 2"/>
          <p:cNvSpPr>
            <a:spLocks noGrp="1"/>
          </p:cNvSpPr>
          <p:nvPr>
            <p:ph type="subTitle" idx="1"/>
          </p:nvPr>
        </p:nvSpPr>
        <p:spPr/>
        <p:txBody>
          <a:bodyPr/>
          <a:lstStyle/>
          <a:p>
            <a:pPr algn="l"/>
            <a:r>
              <a:rPr lang="en-US"/>
              <a:t>1.0Make recommendations based on foreseeable reasons for failure to    avoid such failures.</a:t>
            </a:r>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p:cNvPicPr>
            <a:picLocks noChangeAspect="1"/>
          </p:cNvPicPr>
          <p:nvPr>
            <p:ph idx="1"/>
          </p:nvPr>
        </p:nvPicPr>
        <p:blipFill>
          <a:blip r:embed="rId1"/>
          <a:stretch>
            <a:fillRect/>
          </a:stretch>
        </p:blipFill>
        <p:spPr>
          <a:xfrm>
            <a:off x="-21590" y="-1270"/>
            <a:ext cx="12214225" cy="6870700"/>
          </a:xfrm>
          <a:prstGeom prst="rect">
            <a:avLst/>
          </a:prstGeom>
        </p:spPr>
      </p:pic>
      <p:sp>
        <p:nvSpPr>
          <p:cNvPr id="2" name="Title 1"/>
          <p:cNvSpPr>
            <a:spLocks noGrp="1"/>
          </p:cNvSpPr>
          <p:nvPr>
            <p:ph type="title"/>
          </p:nvPr>
        </p:nvSpPr>
        <p:spPr/>
        <p:txBody>
          <a:bodyPr>
            <a:normAutofit fontScale="90000"/>
          </a:bodyPr>
          <a:p>
            <a:r>
              <a:rPr lang="en-US"/>
              <a:t>Conducting an overall survey of target country</a:t>
            </a:r>
            <a:r>
              <a:rPr lang="zh-CN" altLang="en-US"/>
              <a:t>，</a:t>
            </a:r>
            <a:r>
              <a:rPr lang="en-US" altLang="zh-CN"/>
              <a:t>then select scientific integration models and procedures and plan as early as possible</a:t>
            </a:r>
            <a:endParaRPr lang="en-US" altLang="zh-CN"/>
          </a:p>
        </p:txBody>
      </p:sp>
      <p:sp>
        <p:nvSpPr>
          <p:cNvPr id="2050" name="副标题 3074"/>
          <p:cNvSpPr>
            <a:spLocks noGrp="1"/>
          </p:cNvSpPr>
          <p:nvPr/>
        </p:nvSpPr>
        <p:spPr>
          <a:xfrm>
            <a:off x="999490" y="1843405"/>
            <a:ext cx="9688195" cy="423608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defTabSz="914400">
              <a:buClrTx/>
              <a:buSzTx/>
              <a:buFontTx/>
              <a:buChar char="•"/>
            </a:pPr>
            <a:r>
              <a:rPr lang="zh-CN" altLang="zh-CN" sz="2400" kern="1200" baseline="0">
                <a:solidFill>
                  <a:schemeClr val="tx1"/>
                </a:solidFill>
                <a:latin typeface="+mn-lt"/>
                <a:ea typeface="+mn-ea"/>
                <a:cs typeface="+mn-cs"/>
              </a:rPr>
              <a:t>Once an enterprise's internationalization activities begin, companies must constantly change their entry-mode decisions based on their own resource conditions, target market conditions, and competitive needs. International companies tend to gradually choose the way to better control the operation of foreign markets. In order to obtain this control, enterprises have to invest more resources and bear greater market and political risks. The enhancement of international competitiveness will make enterprises more inclined to integrate part of their production and operation system into the international market as investors, in order to obtain greater control.</a:t>
            </a:r>
            <a:endParaRPr lang="zh-CN" altLang="zh-CN" sz="2400" kern="1200" baseline="0">
              <a:solidFill>
                <a:schemeClr val="tx1"/>
              </a:solidFill>
              <a:latin typeface="+mn-lt"/>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Content Placeholder 3"/>
          <p:cNvPicPr>
            <a:picLocks noChangeAspect="1"/>
          </p:cNvPicPr>
          <p:nvPr>
            <p:ph sz="half" idx="2"/>
          </p:nvPr>
        </p:nvPicPr>
        <p:blipFill>
          <a:blip r:embed="rId1"/>
          <a:stretch>
            <a:fillRect/>
          </a:stretch>
        </p:blipFill>
        <p:spPr>
          <a:xfrm>
            <a:off x="-42545" y="8255"/>
            <a:ext cx="12216765" cy="6871970"/>
          </a:xfrm>
          <a:prstGeom prst="rect">
            <a:avLst/>
          </a:prstGeom>
        </p:spPr>
      </p:pic>
      <p:sp>
        <p:nvSpPr>
          <p:cNvPr id="2" name="Title 1"/>
          <p:cNvSpPr>
            <a:spLocks noGrp="1"/>
          </p:cNvSpPr>
          <p:nvPr>
            <p:ph type="title"/>
          </p:nvPr>
        </p:nvSpPr>
        <p:spPr/>
        <p:txBody>
          <a:bodyPr/>
          <a:p>
            <a:r>
              <a:rPr lang="en-US"/>
              <a:t> Develop a stable human resources policy</a:t>
            </a:r>
            <a:endParaRPr lang="en-US"/>
          </a:p>
        </p:txBody>
      </p:sp>
      <p:sp>
        <p:nvSpPr>
          <p:cNvPr id="2050" name="副标题 3074"/>
          <p:cNvSpPr>
            <a:spLocks noGrp="1"/>
          </p:cNvSpPr>
          <p:nvPr/>
        </p:nvSpPr>
        <p:spPr>
          <a:xfrm>
            <a:off x="999490" y="1843405"/>
            <a:ext cx="9688195" cy="423608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defTabSz="914400">
              <a:buClrTx/>
              <a:buSzTx/>
              <a:buFontTx/>
              <a:buChar char="•"/>
            </a:pPr>
            <a:r>
              <a:rPr lang="zh-CN" altLang="zh-CN" sz="2400" kern="1200" baseline="0">
                <a:solidFill>
                  <a:schemeClr val="tx1"/>
                </a:solidFill>
                <a:latin typeface="+mn-lt"/>
                <a:ea typeface="+mn-ea"/>
                <a:cs typeface="+mn-cs"/>
              </a:rPr>
              <a:t>Competition among all enterprises is ultimately the competition of employees. Without high-quality employees, there will be no high-quality products, and there will be no high-efficiency companies. Jewelry enterprises should adopt various measures and measures such as equity incentives according to their own conditions, fully mobilize the enthusiasm and initiative of employees at all levels, stimulate their creativity, and work hard together around the strategic goals of the company.</a:t>
            </a:r>
            <a:endParaRPr lang="zh-CN" altLang="zh-CN" sz="2400" kern="1200" baseline="0">
              <a:solidFill>
                <a:schemeClr val="tx1"/>
              </a:solidFill>
              <a:latin typeface="+mn-lt"/>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Content Placeholder 3"/>
          <p:cNvPicPr>
            <a:picLocks noChangeAspect="1"/>
          </p:cNvPicPr>
          <p:nvPr>
            <p:ph idx="1"/>
          </p:nvPr>
        </p:nvPicPr>
        <p:blipFill>
          <a:blip r:embed="rId1"/>
          <a:stretch>
            <a:fillRect/>
          </a:stretch>
        </p:blipFill>
        <p:spPr>
          <a:xfrm>
            <a:off x="-22225" y="-1270"/>
            <a:ext cx="12216130" cy="6860540"/>
          </a:xfrm>
          <a:prstGeom prst="rect">
            <a:avLst/>
          </a:prstGeom>
        </p:spPr>
      </p:pic>
      <p:sp>
        <p:nvSpPr>
          <p:cNvPr id="2" name="Title 1"/>
          <p:cNvSpPr>
            <a:spLocks noGrp="1"/>
          </p:cNvSpPr>
          <p:nvPr>
            <p:ph type="title"/>
          </p:nvPr>
        </p:nvSpPr>
        <p:spPr/>
        <p:txBody>
          <a:bodyPr/>
          <a:p>
            <a:r>
              <a:rPr lang="en-US"/>
              <a:t>Increase communication</a:t>
            </a:r>
            <a:endParaRPr lang="en-US"/>
          </a:p>
        </p:txBody>
      </p:sp>
      <p:sp>
        <p:nvSpPr>
          <p:cNvPr id="2050" name="副标题 3074"/>
          <p:cNvSpPr>
            <a:spLocks noGrp="1"/>
          </p:cNvSpPr>
          <p:nvPr/>
        </p:nvSpPr>
        <p:spPr>
          <a:xfrm>
            <a:off x="999490" y="1843405"/>
            <a:ext cx="9688195" cy="4236085"/>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defTabSz="914400">
              <a:buClrTx/>
              <a:buSzTx/>
              <a:buFontTx/>
              <a:buChar char="•"/>
            </a:pPr>
            <a:r>
              <a:rPr lang="zh-CN" altLang="zh-CN" sz="2400" kern="1200" baseline="0">
                <a:solidFill>
                  <a:schemeClr val="tx1"/>
                </a:solidFill>
                <a:latin typeface="+mn-lt"/>
                <a:ea typeface="+mn-ea"/>
                <a:cs typeface="+mn-cs"/>
              </a:rPr>
              <a:t>In the whole process of integration, communication has occupied a very important position. It can be said that many misunderstandings and confrontations appearing in the integration are caused by poor communication. In order to avoid these situations, M&amp;A companies should adopt various forms to establish communication channels to ensure the smooth flow of all kinds of information in formal channels. There should be opportunities for employees to understand the general situation of the entire M&amp;A, such as changes in equity and future business direction. </a:t>
            </a:r>
            <a:endParaRPr lang="zh-CN" altLang="zh-CN" sz="2400" kern="1200" baseline="0">
              <a:solidFill>
                <a:schemeClr val="tx1"/>
              </a:solidFill>
              <a:latin typeface="+mn-lt"/>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1"/>
          <a:stretch>
            <a:fillRect/>
          </a:stretch>
        </p:blipFill>
        <p:spPr>
          <a:xfrm>
            <a:off x="-11430" y="-10795"/>
            <a:ext cx="12197080" cy="6908800"/>
          </a:xfrm>
          <a:prstGeom prst="rect">
            <a:avLst/>
          </a:prstGeom>
        </p:spPr>
      </p:pic>
      <p:sp>
        <p:nvSpPr>
          <p:cNvPr id="2" name="Title 1"/>
          <p:cNvSpPr>
            <a:spLocks noGrp="1"/>
          </p:cNvSpPr>
          <p:nvPr>
            <p:ph type="ctrTitle"/>
          </p:nvPr>
        </p:nvSpPr>
        <p:spPr/>
        <p:txBody>
          <a:bodyPr/>
          <a:lstStyle/>
          <a:p>
            <a:r>
              <a:rPr lang="en-US" dirty="0"/>
              <a:t>thank you for watching</a:t>
            </a:r>
            <a:endParaRPr lang="en-US" dirty="0"/>
          </a:p>
        </p:txBody>
      </p:sp>
    </p:spTree>
  </p:cSld>
  <p:clrMapOvr>
    <a:masterClrMapping/>
  </p:clrMapOvr>
</p:sld>
</file>

<file path=ppt/tags/tag1.xml><?xml version="1.0" encoding="utf-8"?>
<p:tagLst xmlns:p="http://schemas.openxmlformats.org/presentationml/2006/main">
  <p:tag name="KSO_WM_SLIDE_MODEL_TYPE" val="cover"/>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4300</Words>
  <Application>WPS Presentation</Application>
  <PresentationFormat>Widescreen</PresentationFormat>
  <Paragraphs>99</Paragraphs>
  <Slides>15</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15</vt:i4>
      </vt:variant>
    </vt:vector>
  </HeadingPairs>
  <TitlesOfParts>
    <vt:vector size="23" baseType="lpstr">
      <vt:lpstr>Arial</vt:lpstr>
      <vt:lpstr>宋体</vt:lpstr>
      <vt:lpstr>Wingdings</vt:lpstr>
      <vt:lpstr>Calibri Light</vt:lpstr>
      <vt:lpstr>Calibri</vt:lpstr>
      <vt:lpstr>微软雅黑</vt:lpstr>
      <vt:lpstr>Arial Unicode MS</vt:lpstr>
      <vt:lpstr>Office Theme</vt:lpstr>
      <vt:lpstr>PowerPoint 演示文稿</vt:lpstr>
      <vt:lpstr>PowerPoint 演示文稿</vt:lpstr>
      <vt:lpstr>IBC - The importance of various skills particularly in relation to building relationships </vt:lpstr>
      <vt:lpstr>Part 1  Chuchengsangmu Xina(1904305)</vt:lpstr>
      <vt:lpstr>PowerPoint 演示文稿</vt:lpstr>
      <vt:lpstr>Part 3  Liu Zixu(1801052)</vt:lpstr>
      <vt:lpstr> Any reasons for possible failure </vt:lpstr>
      <vt:lpstr>Any reasons for possible failure</vt:lpstr>
      <vt:lpstr>Any reasons for possible failure</vt:lpstr>
      <vt:lpstr>The impact of a failure to develop relationship with global partners </vt:lpstr>
      <vt:lpstr>Part 4  Jiankai Gao(1904304)</vt:lpstr>
      <vt:lpstr>PowerPoint 演示文稿</vt:lpstr>
      <vt:lpstr>PowerPoint 演示文稿</vt:lpstr>
      <vt:lpstr>PowerPoint 演示文稿</vt:lpstr>
      <vt:lpstr>thank you for watching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高健恺</cp:lastModifiedBy>
  <cp:revision>7</cp:revision>
  <dcterms:created xsi:type="dcterms:W3CDTF">2019-11-07T13:59:02Z</dcterms:created>
  <dcterms:modified xsi:type="dcterms:W3CDTF">2019-11-07T16:06:50Z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1033-11.2.0.8335</vt:lpwstr>
  </property>
</Properties>
</file>