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2" r:id="rId5"/>
    <p:sldMasterId id="2147483661" r:id="rId6"/>
  </p:sldMasterIdLst>
  <p:notesMasterIdLst>
    <p:notesMasterId r:id="rId39"/>
  </p:notesMasterIdLst>
  <p:sldIdLst>
    <p:sldId id="719" r:id="rId7"/>
    <p:sldId id="770" r:id="rId8"/>
    <p:sldId id="789" r:id="rId9"/>
    <p:sldId id="790" r:id="rId10"/>
    <p:sldId id="791" r:id="rId11"/>
    <p:sldId id="792" r:id="rId12"/>
    <p:sldId id="793" r:id="rId13"/>
    <p:sldId id="794" r:id="rId14"/>
    <p:sldId id="795" r:id="rId15"/>
    <p:sldId id="796" r:id="rId16"/>
    <p:sldId id="797" r:id="rId17"/>
    <p:sldId id="809" r:id="rId18"/>
    <p:sldId id="798" r:id="rId19"/>
    <p:sldId id="799" r:id="rId20"/>
    <p:sldId id="800" r:id="rId21"/>
    <p:sldId id="801" r:id="rId22"/>
    <p:sldId id="802" r:id="rId23"/>
    <p:sldId id="318" r:id="rId24"/>
    <p:sldId id="304" r:id="rId25"/>
    <p:sldId id="320" r:id="rId26"/>
    <p:sldId id="322" r:id="rId27"/>
    <p:sldId id="323" r:id="rId28"/>
    <p:sldId id="324" r:id="rId29"/>
    <p:sldId id="325" r:id="rId30"/>
    <p:sldId id="321" r:id="rId31"/>
    <p:sldId id="803" r:id="rId32"/>
    <p:sldId id="804" r:id="rId33"/>
    <p:sldId id="805" r:id="rId34"/>
    <p:sldId id="807" r:id="rId35"/>
    <p:sldId id="808" r:id="rId36"/>
    <p:sldId id="824" r:id="rId37"/>
    <p:sldId id="732" r:id="rId38"/>
  </p:sldIdLst>
  <p:sldSz cx="12192000" cy="6858000"/>
  <p:notesSz cx="6858000" cy="9144000"/>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172C51"/>
    <a:srgbClr val="000000"/>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6C891D-A8EA-4AD6-84FA-9CAE4EEA27B1}" v="12" dt="2026-02-25T07:36:43.188"/>
    <p1510:client id="{CE471461-1892-434E-B149-9B59C84D8186}" v="361" dt="2026-02-25T07:33:34.2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autoAdjust="0"/>
    <p:restoredTop sz="73488" autoAdjust="0"/>
  </p:normalViewPr>
  <p:slideViewPr>
    <p:cSldViewPr snapToGrid="0">
      <p:cViewPr varScale="1">
        <p:scale>
          <a:sx n="62" d="100"/>
          <a:sy n="62" d="100"/>
        </p:scale>
        <p:origin x="1075" y="38"/>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77" d="100"/>
          <a:sy n="77" d="100"/>
        </p:scale>
        <p:origin x="2730" y="63"/>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tags" Target="tags/tag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5/10/relationships/revisionInfo" Target="revisionInfo.xml"/><Relationship Id="rId20" Type="http://schemas.openxmlformats.org/officeDocument/2006/relationships/slide" Target="slides/slide14.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00722E61-A757-4134-8CBB-8B7208677708}"/>
    <pc:docChg chg="undo custSel addSld delSld modSld sldOrd">
      <pc:chgData name="Stalin Jacob Wilson Packia Dhas" userId="050d7d71-3621-4503-95e8-1c9a9d962492" providerId="ADAL" clId="{00722E61-A757-4134-8CBB-8B7208677708}" dt="2026-02-25T07:36:56.316" v="674" actId="47"/>
      <pc:docMkLst>
        <pc:docMk/>
      </pc:docMkLst>
      <pc:sldChg chg="modSp mod modNotesTx">
        <pc:chgData name="Stalin Jacob Wilson Packia Dhas" userId="050d7d71-3621-4503-95e8-1c9a9d962492" providerId="ADAL" clId="{00722E61-A757-4134-8CBB-8B7208677708}" dt="2026-02-25T07:34:18.470" v="636" actId="6549"/>
        <pc:sldMkLst>
          <pc:docMk/>
          <pc:sldMk cId="0" sldId="789"/>
        </pc:sldMkLst>
        <pc:spChg chg="mod">
          <ac:chgData name="Stalin Jacob Wilson Packia Dhas" userId="050d7d71-3621-4503-95e8-1c9a9d962492" providerId="ADAL" clId="{00722E61-A757-4134-8CBB-8B7208677708}" dt="2026-02-24T20:14:02.839" v="0" actId="1076"/>
          <ac:spMkLst>
            <pc:docMk/>
            <pc:sldMk cId="0" sldId="789"/>
            <ac:spMk id="45059" creationId="{00000000-0000-0000-0000-000000000000}"/>
          </ac:spMkLst>
        </pc:spChg>
      </pc:sldChg>
      <pc:sldChg chg="modSp mod">
        <pc:chgData name="Stalin Jacob Wilson Packia Dhas" userId="050d7d71-3621-4503-95e8-1c9a9d962492" providerId="ADAL" clId="{00722E61-A757-4134-8CBB-8B7208677708}" dt="2026-02-24T20:23:35.814" v="1" actId="113"/>
        <pc:sldMkLst>
          <pc:docMk/>
          <pc:sldMk cId="0" sldId="790"/>
        </pc:sldMkLst>
        <pc:spChg chg="mod">
          <ac:chgData name="Stalin Jacob Wilson Packia Dhas" userId="050d7d71-3621-4503-95e8-1c9a9d962492" providerId="ADAL" clId="{00722E61-A757-4134-8CBB-8B7208677708}" dt="2026-02-24T20:23:35.814" v="1" actId="113"/>
          <ac:spMkLst>
            <pc:docMk/>
            <pc:sldMk cId="0" sldId="790"/>
            <ac:spMk id="46083" creationId="{00000000-0000-0000-0000-000000000000}"/>
          </ac:spMkLst>
        </pc:spChg>
      </pc:sldChg>
      <pc:sldChg chg="modNotesTx">
        <pc:chgData name="Stalin Jacob Wilson Packia Dhas" userId="050d7d71-3621-4503-95e8-1c9a9d962492" providerId="ADAL" clId="{00722E61-A757-4134-8CBB-8B7208677708}" dt="2026-02-25T07:34:33.118" v="637" actId="6549"/>
        <pc:sldMkLst>
          <pc:docMk/>
          <pc:sldMk cId="0" sldId="792"/>
        </pc:sldMkLst>
      </pc:sldChg>
      <pc:sldChg chg="modSp mod">
        <pc:chgData name="Stalin Jacob Wilson Packia Dhas" userId="050d7d71-3621-4503-95e8-1c9a9d962492" providerId="ADAL" clId="{00722E61-A757-4134-8CBB-8B7208677708}" dt="2026-02-25T07:34:42.567" v="641" actId="20577"/>
        <pc:sldMkLst>
          <pc:docMk/>
          <pc:sldMk cId="0" sldId="793"/>
        </pc:sldMkLst>
        <pc:spChg chg="mod">
          <ac:chgData name="Stalin Jacob Wilson Packia Dhas" userId="050d7d71-3621-4503-95e8-1c9a9d962492" providerId="ADAL" clId="{00722E61-A757-4134-8CBB-8B7208677708}" dt="2026-02-25T07:34:42.567" v="641" actId="20577"/>
          <ac:spMkLst>
            <pc:docMk/>
            <pc:sldMk cId="0" sldId="793"/>
            <ac:spMk id="49155" creationId="{00000000-0000-0000-0000-000000000000}"/>
          </ac:spMkLst>
        </pc:spChg>
      </pc:sldChg>
      <pc:sldChg chg="modSp mod">
        <pc:chgData name="Stalin Jacob Wilson Packia Dhas" userId="050d7d71-3621-4503-95e8-1c9a9d962492" providerId="ADAL" clId="{00722E61-A757-4134-8CBB-8B7208677708}" dt="2026-02-24T20:39:04.243" v="2" actId="113"/>
        <pc:sldMkLst>
          <pc:docMk/>
          <pc:sldMk cId="0" sldId="794"/>
        </pc:sldMkLst>
        <pc:spChg chg="mod">
          <ac:chgData name="Stalin Jacob Wilson Packia Dhas" userId="050d7d71-3621-4503-95e8-1c9a9d962492" providerId="ADAL" clId="{00722E61-A757-4134-8CBB-8B7208677708}" dt="2026-02-24T20:39:04.243" v="2" actId="113"/>
          <ac:spMkLst>
            <pc:docMk/>
            <pc:sldMk cId="0" sldId="794"/>
            <ac:spMk id="50179" creationId="{00000000-0000-0000-0000-000000000000}"/>
          </ac:spMkLst>
        </pc:spChg>
      </pc:sldChg>
      <pc:sldChg chg="modNotesTx">
        <pc:chgData name="Stalin Jacob Wilson Packia Dhas" userId="050d7d71-3621-4503-95e8-1c9a9d962492" providerId="ADAL" clId="{00722E61-A757-4134-8CBB-8B7208677708}" dt="2026-02-25T07:34:50.615" v="643" actId="6549"/>
        <pc:sldMkLst>
          <pc:docMk/>
          <pc:sldMk cId="0" sldId="795"/>
        </pc:sldMkLst>
      </pc:sldChg>
      <pc:sldChg chg="modNotesTx">
        <pc:chgData name="Stalin Jacob Wilson Packia Dhas" userId="050d7d71-3621-4503-95e8-1c9a9d962492" providerId="ADAL" clId="{00722E61-A757-4134-8CBB-8B7208677708}" dt="2026-02-25T07:34:57.812" v="644" actId="6549"/>
        <pc:sldMkLst>
          <pc:docMk/>
          <pc:sldMk cId="0" sldId="797"/>
        </pc:sldMkLst>
      </pc:sldChg>
      <pc:sldChg chg="modNotesTx">
        <pc:chgData name="Stalin Jacob Wilson Packia Dhas" userId="050d7d71-3621-4503-95e8-1c9a9d962492" providerId="ADAL" clId="{00722E61-A757-4134-8CBB-8B7208677708}" dt="2026-02-25T07:35:09.126" v="646" actId="6549"/>
        <pc:sldMkLst>
          <pc:docMk/>
          <pc:sldMk cId="0" sldId="798"/>
        </pc:sldMkLst>
      </pc:sldChg>
      <pc:sldChg chg="modNotesTx">
        <pc:chgData name="Stalin Jacob Wilson Packia Dhas" userId="050d7d71-3621-4503-95e8-1c9a9d962492" providerId="ADAL" clId="{00722E61-A757-4134-8CBB-8B7208677708}" dt="2026-02-25T07:35:23.996" v="647" actId="6549"/>
        <pc:sldMkLst>
          <pc:docMk/>
          <pc:sldMk cId="0" sldId="803"/>
        </pc:sldMkLst>
      </pc:sldChg>
      <pc:sldChg chg="modNotesTx">
        <pc:chgData name="Stalin Jacob Wilson Packia Dhas" userId="050d7d71-3621-4503-95e8-1c9a9d962492" providerId="ADAL" clId="{00722E61-A757-4134-8CBB-8B7208677708}" dt="2026-02-25T07:35:28.941" v="648" actId="6549"/>
        <pc:sldMkLst>
          <pc:docMk/>
          <pc:sldMk cId="0" sldId="804"/>
        </pc:sldMkLst>
      </pc:sldChg>
      <pc:sldChg chg="modNotesTx">
        <pc:chgData name="Stalin Jacob Wilson Packia Dhas" userId="050d7d71-3621-4503-95e8-1c9a9d962492" providerId="ADAL" clId="{00722E61-A757-4134-8CBB-8B7208677708}" dt="2026-02-25T07:35:03.628" v="645" actId="6549"/>
        <pc:sldMkLst>
          <pc:docMk/>
          <pc:sldMk cId="3868000701" sldId="809"/>
        </pc:sldMkLst>
      </pc:sldChg>
      <pc:sldChg chg="modSp add del mod modAnim">
        <pc:chgData name="Stalin Jacob Wilson Packia Dhas" userId="050d7d71-3621-4503-95e8-1c9a9d962492" providerId="ADAL" clId="{00722E61-A757-4134-8CBB-8B7208677708}" dt="2026-02-25T07:36:53.375" v="661" actId="47"/>
        <pc:sldMkLst>
          <pc:docMk/>
          <pc:sldMk cId="3365072183" sldId="810"/>
        </pc:sldMkLst>
        <pc:spChg chg="mod">
          <ac:chgData name="Stalin Jacob Wilson Packia Dhas" userId="050d7d71-3621-4503-95e8-1c9a9d962492" providerId="ADAL" clId="{00722E61-A757-4134-8CBB-8B7208677708}" dt="2026-02-24T23:22:40.947" v="9" actId="20577"/>
          <ac:spMkLst>
            <pc:docMk/>
            <pc:sldMk cId="3365072183" sldId="810"/>
            <ac:spMk id="81922" creationId="{4F302D0F-F17B-42E0-B3D8-1E5F462F57FE}"/>
          </ac:spMkLst>
        </pc:spChg>
        <pc:spChg chg="mod">
          <ac:chgData name="Stalin Jacob Wilson Packia Dhas" userId="050d7d71-3621-4503-95e8-1c9a9d962492" providerId="ADAL" clId="{00722E61-A757-4134-8CBB-8B7208677708}" dt="2026-02-25T07:24:16.644" v="389" actId="113"/>
          <ac:spMkLst>
            <pc:docMk/>
            <pc:sldMk cId="3365072183" sldId="810"/>
            <ac:spMk id="81923" creationId="{0F1D67A4-E5A2-214D-F0EC-58F4824F6EFA}"/>
          </ac:spMkLst>
        </pc:spChg>
      </pc:sldChg>
      <pc:sldChg chg="modSp add del modAnim">
        <pc:chgData name="Stalin Jacob Wilson Packia Dhas" userId="050d7d71-3621-4503-95e8-1c9a9d962492" providerId="ADAL" clId="{00722E61-A757-4134-8CBB-8B7208677708}" dt="2026-02-25T07:36:53.569" v="662" actId="47"/>
        <pc:sldMkLst>
          <pc:docMk/>
          <pc:sldMk cId="1459282437" sldId="811"/>
        </pc:sldMkLst>
        <pc:spChg chg="mod">
          <ac:chgData name="Stalin Jacob Wilson Packia Dhas" userId="050d7d71-3621-4503-95e8-1c9a9d962492" providerId="ADAL" clId="{00722E61-A757-4134-8CBB-8B7208677708}" dt="2026-02-24T23:25:49.452" v="114" actId="5793"/>
          <ac:spMkLst>
            <pc:docMk/>
            <pc:sldMk cId="1459282437" sldId="811"/>
            <ac:spMk id="81923" creationId="{FDD21F26-91FF-AF26-D50F-EFC8BB43E183}"/>
          </ac:spMkLst>
        </pc:spChg>
      </pc:sldChg>
      <pc:sldChg chg="modSp add del mod modAnim">
        <pc:chgData name="Stalin Jacob Wilson Packia Dhas" userId="050d7d71-3621-4503-95e8-1c9a9d962492" providerId="ADAL" clId="{00722E61-A757-4134-8CBB-8B7208677708}" dt="2026-02-25T07:36:53.745" v="663" actId="47"/>
        <pc:sldMkLst>
          <pc:docMk/>
          <pc:sldMk cId="1239809525" sldId="812"/>
        </pc:sldMkLst>
        <pc:spChg chg="mod">
          <ac:chgData name="Stalin Jacob Wilson Packia Dhas" userId="050d7d71-3621-4503-95e8-1c9a9d962492" providerId="ADAL" clId="{00722E61-A757-4134-8CBB-8B7208677708}" dt="2026-02-24T23:27:34.654" v="162" actId="20577"/>
          <ac:spMkLst>
            <pc:docMk/>
            <pc:sldMk cId="1239809525" sldId="812"/>
            <ac:spMk id="81923" creationId="{ED64FB03-4C73-68E6-8128-A85B88ECC912}"/>
          </ac:spMkLst>
        </pc:spChg>
      </pc:sldChg>
      <pc:sldChg chg="modSp add del mod modAnim">
        <pc:chgData name="Stalin Jacob Wilson Packia Dhas" userId="050d7d71-3621-4503-95e8-1c9a9d962492" providerId="ADAL" clId="{00722E61-A757-4134-8CBB-8B7208677708}" dt="2026-02-25T07:36:53.876" v="664" actId="47"/>
        <pc:sldMkLst>
          <pc:docMk/>
          <pc:sldMk cId="3302365813" sldId="813"/>
        </pc:sldMkLst>
        <pc:spChg chg="mod">
          <ac:chgData name="Stalin Jacob Wilson Packia Dhas" userId="050d7d71-3621-4503-95e8-1c9a9d962492" providerId="ADAL" clId="{00722E61-A757-4134-8CBB-8B7208677708}" dt="2026-02-25T07:21:39.554" v="285" actId="113"/>
          <ac:spMkLst>
            <pc:docMk/>
            <pc:sldMk cId="3302365813" sldId="813"/>
            <ac:spMk id="81923" creationId="{40E191C3-C390-EF9C-44CD-6037DA597D7D}"/>
          </ac:spMkLst>
        </pc:spChg>
      </pc:sldChg>
      <pc:sldChg chg="modSp add del mod modAnim">
        <pc:chgData name="Stalin Jacob Wilson Packia Dhas" userId="050d7d71-3621-4503-95e8-1c9a9d962492" providerId="ADAL" clId="{00722E61-A757-4134-8CBB-8B7208677708}" dt="2026-02-25T07:36:54.039" v="665" actId="47"/>
        <pc:sldMkLst>
          <pc:docMk/>
          <pc:sldMk cId="2010708302" sldId="814"/>
        </pc:sldMkLst>
        <pc:spChg chg="mod">
          <ac:chgData name="Stalin Jacob Wilson Packia Dhas" userId="050d7d71-3621-4503-95e8-1c9a9d962492" providerId="ADAL" clId="{00722E61-A757-4134-8CBB-8B7208677708}" dt="2026-02-25T07:21:43.639" v="286" actId="113"/>
          <ac:spMkLst>
            <pc:docMk/>
            <pc:sldMk cId="2010708302" sldId="814"/>
            <ac:spMk id="81923" creationId="{04520E76-BEB7-F215-415E-416AF87A6130}"/>
          </ac:spMkLst>
        </pc:spChg>
      </pc:sldChg>
      <pc:sldChg chg="modSp add del modAnim">
        <pc:chgData name="Stalin Jacob Wilson Packia Dhas" userId="050d7d71-3621-4503-95e8-1c9a9d962492" providerId="ADAL" clId="{00722E61-A757-4134-8CBB-8B7208677708}" dt="2026-02-25T07:36:54.177" v="666" actId="47"/>
        <pc:sldMkLst>
          <pc:docMk/>
          <pc:sldMk cId="2362102369" sldId="815"/>
        </pc:sldMkLst>
        <pc:spChg chg="mod">
          <ac:chgData name="Stalin Jacob Wilson Packia Dhas" userId="050d7d71-3621-4503-95e8-1c9a9d962492" providerId="ADAL" clId="{00722E61-A757-4134-8CBB-8B7208677708}" dt="2026-02-25T07:22:29.978" v="323" actId="113"/>
          <ac:spMkLst>
            <pc:docMk/>
            <pc:sldMk cId="2362102369" sldId="815"/>
            <ac:spMk id="81923" creationId="{1C946279-55F8-574C-374A-79FDC9C2DBC2}"/>
          </ac:spMkLst>
        </pc:spChg>
      </pc:sldChg>
      <pc:sldChg chg="modSp add del mod modAnim">
        <pc:chgData name="Stalin Jacob Wilson Packia Dhas" userId="050d7d71-3621-4503-95e8-1c9a9d962492" providerId="ADAL" clId="{00722E61-A757-4134-8CBB-8B7208677708}" dt="2026-02-25T07:36:54.294" v="667" actId="47"/>
        <pc:sldMkLst>
          <pc:docMk/>
          <pc:sldMk cId="1329687017" sldId="816"/>
        </pc:sldMkLst>
        <pc:spChg chg="mod">
          <ac:chgData name="Stalin Jacob Wilson Packia Dhas" userId="050d7d71-3621-4503-95e8-1c9a9d962492" providerId="ADAL" clId="{00722E61-A757-4134-8CBB-8B7208677708}" dt="2026-02-25T07:23:13.474" v="357" actId="113"/>
          <ac:spMkLst>
            <pc:docMk/>
            <pc:sldMk cId="1329687017" sldId="816"/>
            <ac:spMk id="81923" creationId="{2DDAD586-C8D1-EC4C-21CA-88BB281E94E2}"/>
          </ac:spMkLst>
        </pc:spChg>
      </pc:sldChg>
      <pc:sldChg chg="modSp add del mod modAnim">
        <pc:chgData name="Stalin Jacob Wilson Packia Dhas" userId="050d7d71-3621-4503-95e8-1c9a9d962492" providerId="ADAL" clId="{00722E61-A757-4134-8CBB-8B7208677708}" dt="2026-02-25T07:36:54.425" v="668" actId="47"/>
        <pc:sldMkLst>
          <pc:docMk/>
          <pc:sldMk cId="3890051134" sldId="817"/>
        </pc:sldMkLst>
        <pc:spChg chg="mod">
          <ac:chgData name="Stalin Jacob Wilson Packia Dhas" userId="050d7d71-3621-4503-95e8-1c9a9d962492" providerId="ADAL" clId="{00722E61-A757-4134-8CBB-8B7208677708}" dt="2026-02-25T07:23:49.095" v="386" actId="5793"/>
          <ac:spMkLst>
            <pc:docMk/>
            <pc:sldMk cId="3890051134" sldId="817"/>
            <ac:spMk id="81923" creationId="{A0258563-F744-0A36-0515-D83E221A4743}"/>
          </ac:spMkLst>
        </pc:spChg>
      </pc:sldChg>
      <pc:sldChg chg="modSp add del mod modAnim">
        <pc:chgData name="Stalin Jacob Wilson Packia Dhas" userId="050d7d71-3621-4503-95e8-1c9a9d962492" providerId="ADAL" clId="{00722E61-A757-4134-8CBB-8B7208677708}" dt="2026-02-25T07:36:54.572" v="669" actId="47"/>
        <pc:sldMkLst>
          <pc:docMk/>
          <pc:sldMk cId="4235088660" sldId="818"/>
        </pc:sldMkLst>
        <pc:spChg chg="mod">
          <ac:chgData name="Stalin Jacob Wilson Packia Dhas" userId="050d7d71-3621-4503-95e8-1c9a9d962492" providerId="ADAL" clId="{00722E61-A757-4134-8CBB-8B7208677708}" dt="2026-02-25T07:25:00.328" v="419" actId="113"/>
          <ac:spMkLst>
            <pc:docMk/>
            <pc:sldMk cId="4235088660" sldId="818"/>
            <ac:spMk id="81923" creationId="{4FA0146D-6E8E-38BC-09A8-008C2546C03E}"/>
          </ac:spMkLst>
        </pc:spChg>
      </pc:sldChg>
      <pc:sldChg chg="modSp add del mod ord modAnim">
        <pc:chgData name="Stalin Jacob Wilson Packia Dhas" userId="050d7d71-3621-4503-95e8-1c9a9d962492" providerId="ADAL" clId="{00722E61-A757-4134-8CBB-8B7208677708}" dt="2026-02-25T07:36:55.398" v="672" actId="47"/>
        <pc:sldMkLst>
          <pc:docMk/>
          <pc:sldMk cId="3437409947" sldId="819"/>
        </pc:sldMkLst>
        <pc:spChg chg="mod">
          <ac:chgData name="Stalin Jacob Wilson Packia Dhas" userId="050d7d71-3621-4503-95e8-1c9a9d962492" providerId="ADAL" clId="{00722E61-A757-4134-8CBB-8B7208677708}" dt="2026-02-25T07:27:15.164" v="521" actId="5793"/>
          <ac:spMkLst>
            <pc:docMk/>
            <pc:sldMk cId="3437409947" sldId="819"/>
            <ac:spMk id="81923" creationId="{C0289061-81D4-A7B2-0F4B-5574C8C9915D}"/>
          </ac:spMkLst>
        </pc:spChg>
      </pc:sldChg>
      <pc:sldChg chg="modSp add del mod modAnim">
        <pc:chgData name="Stalin Jacob Wilson Packia Dhas" userId="050d7d71-3621-4503-95e8-1c9a9d962492" providerId="ADAL" clId="{00722E61-A757-4134-8CBB-8B7208677708}" dt="2026-02-25T07:36:54.711" v="670" actId="47"/>
        <pc:sldMkLst>
          <pc:docMk/>
          <pc:sldMk cId="2062747344" sldId="820"/>
        </pc:sldMkLst>
        <pc:spChg chg="mod">
          <ac:chgData name="Stalin Jacob Wilson Packia Dhas" userId="050d7d71-3621-4503-95e8-1c9a9d962492" providerId="ADAL" clId="{00722E61-A757-4134-8CBB-8B7208677708}" dt="2026-02-25T07:29:10.637" v="598" actId="20577"/>
          <ac:spMkLst>
            <pc:docMk/>
            <pc:sldMk cId="2062747344" sldId="820"/>
            <ac:spMk id="81923" creationId="{08F6CED4-3D0E-19CE-DBC8-79CFA9ACA22D}"/>
          </ac:spMkLst>
        </pc:spChg>
      </pc:sldChg>
      <pc:sldChg chg="modSp add del mod modAnim">
        <pc:chgData name="Stalin Jacob Wilson Packia Dhas" userId="050d7d71-3621-4503-95e8-1c9a9d962492" providerId="ADAL" clId="{00722E61-A757-4134-8CBB-8B7208677708}" dt="2026-02-25T07:36:55.228" v="671" actId="47"/>
        <pc:sldMkLst>
          <pc:docMk/>
          <pc:sldMk cId="2166081107" sldId="821"/>
        </pc:sldMkLst>
        <pc:spChg chg="mod">
          <ac:chgData name="Stalin Jacob Wilson Packia Dhas" userId="050d7d71-3621-4503-95e8-1c9a9d962492" providerId="ADAL" clId="{00722E61-A757-4134-8CBB-8B7208677708}" dt="2026-02-25T07:36:42.184" v="659" actId="6549"/>
          <ac:spMkLst>
            <pc:docMk/>
            <pc:sldMk cId="2166081107" sldId="821"/>
            <ac:spMk id="81923" creationId="{32786728-E986-C4CB-EF0F-2F8109B65E57}"/>
          </ac:spMkLst>
        </pc:spChg>
      </pc:sldChg>
      <pc:sldChg chg="modSp add del mod modAnim">
        <pc:chgData name="Stalin Jacob Wilson Packia Dhas" userId="050d7d71-3621-4503-95e8-1c9a9d962492" providerId="ADAL" clId="{00722E61-A757-4134-8CBB-8B7208677708}" dt="2026-02-25T07:36:55.953" v="673" actId="47"/>
        <pc:sldMkLst>
          <pc:docMk/>
          <pc:sldMk cId="1089190711" sldId="822"/>
        </pc:sldMkLst>
        <pc:spChg chg="mod">
          <ac:chgData name="Stalin Jacob Wilson Packia Dhas" userId="050d7d71-3621-4503-95e8-1c9a9d962492" providerId="ADAL" clId="{00722E61-A757-4134-8CBB-8B7208677708}" dt="2026-02-25T07:36:27.807" v="658" actId="20577"/>
          <ac:spMkLst>
            <pc:docMk/>
            <pc:sldMk cId="1089190711" sldId="822"/>
            <ac:spMk id="81923" creationId="{A3A129CA-CED5-1FCC-A2E1-C24E3ADEFE2C}"/>
          </ac:spMkLst>
        </pc:spChg>
      </pc:sldChg>
      <pc:sldChg chg="modSp add del mod modAnim">
        <pc:chgData name="Stalin Jacob Wilson Packia Dhas" userId="050d7d71-3621-4503-95e8-1c9a9d962492" providerId="ADAL" clId="{00722E61-A757-4134-8CBB-8B7208677708}" dt="2026-02-25T07:36:56.316" v="674" actId="47"/>
        <pc:sldMkLst>
          <pc:docMk/>
          <pc:sldMk cId="2281748231" sldId="823"/>
        </pc:sldMkLst>
        <pc:spChg chg="mod">
          <ac:chgData name="Stalin Jacob Wilson Packia Dhas" userId="050d7d71-3621-4503-95e8-1c9a9d962492" providerId="ADAL" clId="{00722E61-A757-4134-8CBB-8B7208677708}" dt="2026-02-25T07:29:25.911" v="608" actId="20577"/>
          <ac:spMkLst>
            <pc:docMk/>
            <pc:sldMk cId="2281748231" sldId="823"/>
            <ac:spMk id="81923" creationId="{BB914025-2AA1-BF6A-74D3-C995BEBAD0C2}"/>
          </ac:spMkLst>
        </pc:spChg>
      </pc:sldChg>
      <pc:sldChg chg="modSp add mod modAnim">
        <pc:chgData name="Stalin Jacob Wilson Packia Dhas" userId="050d7d71-3621-4503-95e8-1c9a9d962492" providerId="ADAL" clId="{00722E61-A757-4134-8CBB-8B7208677708}" dt="2026-02-25T07:33:34.277" v="635" actId="113"/>
        <pc:sldMkLst>
          <pc:docMk/>
          <pc:sldMk cId="3363603848" sldId="824"/>
        </pc:sldMkLst>
        <pc:spChg chg="mod">
          <ac:chgData name="Stalin Jacob Wilson Packia Dhas" userId="050d7d71-3621-4503-95e8-1c9a9d962492" providerId="ADAL" clId="{00722E61-A757-4134-8CBB-8B7208677708}" dt="2026-02-25T07:32:45.978" v="620" actId="20577"/>
          <ac:spMkLst>
            <pc:docMk/>
            <pc:sldMk cId="3363603848" sldId="824"/>
            <ac:spMk id="81922" creationId="{DDFD2498-528E-E416-48B9-1F3D55D7F445}"/>
          </ac:spMkLst>
        </pc:spChg>
        <pc:spChg chg="mod">
          <ac:chgData name="Stalin Jacob Wilson Packia Dhas" userId="050d7d71-3621-4503-95e8-1c9a9d962492" providerId="ADAL" clId="{00722E61-A757-4134-8CBB-8B7208677708}" dt="2026-02-25T07:33:34.277" v="635" actId="113"/>
          <ac:spMkLst>
            <pc:docMk/>
            <pc:sldMk cId="3363603848" sldId="824"/>
            <ac:spMk id="81923" creationId="{C71F1417-99AE-D5D2-84F1-10BCF1DB218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25/02/2026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3</a:t>
            </a:fld>
            <a:endParaRPr lang="en-GB"/>
          </a:p>
        </p:txBody>
      </p:sp>
    </p:spTree>
    <p:extLst>
      <p:ext uri="{BB962C8B-B14F-4D97-AF65-F5344CB8AC3E}">
        <p14:creationId xmlns:p14="http://schemas.microsoft.com/office/powerpoint/2010/main" val="2003060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4</a:t>
            </a:fld>
            <a:endParaRPr lang="en-GB"/>
          </a:p>
        </p:txBody>
      </p:sp>
    </p:spTree>
    <p:extLst>
      <p:ext uri="{BB962C8B-B14F-4D97-AF65-F5344CB8AC3E}">
        <p14:creationId xmlns:p14="http://schemas.microsoft.com/office/powerpoint/2010/main" val="952247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6</a:t>
            </a:fld>
            <a:endParaRPr lang="en-GB"/>
          </a:p>
        </p:txBody>
      </p:sp>
    </p:spTree>
    <p:extLst>
      <p:ext uri="{BB962C8B-B14F-4D97-AF65-F5344CB8AC3E}">
        <p14:creationId xmlns:p14="http://schemas.microsoft.com/office/powerpoint/2010/main" val="2155641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7</a:t>
            </a:fld>
            <a:endParaRPr lang="en-GB"/>
          </a:p>
        </p:txBody>
      </p:sp>
    </p:spTree>
    <p:extLst>
      <p:ext uri="{BB962C8B-B14F-4D97-AF65-F5344CB8AC3E}">
        <p14:creationId xmlns:p14="http://schemas.microsoft.com/office/powerpoint/2010/main" val="4289136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9</a:t>
            </a:fld>
            <a:endParaRPr lang="en-GB"/>
          </a:p>
        </p:txBody>
      </p:sp>
    </p:spTree>
    <p:extLst>
      <p:ext uri="{BB962C8B-B14F-4D97-AF65-F5344CB8AC3E}">
        <p14:creationId xmlns:p14="http://schemas.microsoft.com/office/powerpoint/2010/main" val="371187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11</a:t>
            </a:fld>
            <a:endParaRPr lang="en-GB"/>
          </a:p>
        </p:txBody>
      </p:sp>
    </p:spTree>
    <p:extLst>
      <p:ext uri="{BB962C8B-B14F-4D97-AF65-F5344CB8AC3E}">
        <p14:creationId xmlns:p14="http://schemas.microsoft.com/office/powerpoint/2010/main" val="3564147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97102-9B8E-C9D0-0594-40E7C139C5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75880-5208-5CC5-C3DE-484DD2A2E1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213ADC-B80D-2CBB-63F6-4DB4FDD8533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83F8BDE-17AA-AA6F-A16E-6A20A7CAB01F}"/>
              </a:ext>
            </a:extLst>
          </p:cNvPr>
          <p:cNvSpPr>
            <a:spLocks noGrp="1"/>
          </p:cNvSpPr>
          <p:nvPr>
            <p:ph type="sldNum" sz="quarter" idx="5"/>
          </p:nvPr>
        </p:nvSpPr>
        <p:spPr/>
        <p:txBody>
          <a:bodyPr/>
          <a:lstStyle/>
          <a:p>
            <a:fld id="{8374F67A-0874-45E3-BD6B-71B178B0D08F}" type="slidenum">
              <a:rPr lang="en-GB" smtClean="0"/>
              <a:t>12</a:t>
            </a:fld>
            <a:endParaRPr lang="en-GB"/>
          </a:p>
        </p:txBody>
      </p:sp>
    </p:spTree>
    <p:extLst>
      <p:ext uri="{BB962C8B-B14F-4D97-AF65-F5344CB8AC3E}">
        <p14:creationId xmlns:p14="http://schemas.microsoft.com/office/powerpoint/2010/main" val="137019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13</a:t>
            </a:fld>
            <a:endParaRPr lang="en-GB"/>
          </a:p>
        </p:txBody>
      </p:sp>
    </p:spTree>
    <p:extLst>
      <p:ext uri="{BB962C8B-B14F-4D97-AF65-F5344CB8AC3E}">
        <p14:creationId xmlns:p14="http://schemas.microsoft.com/office/powerpoint/2010/main" val="2256113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26</a:t>
            </a:fld>
            <a:endParaRPr lang="en-GB"/>
          </a:p>
        </p:txBody>
      </p:sp>
    </p:spTree>
    <p:extLst>
      <p:ext uri="{BB962C8B-B14F-4D97-AF65-F5344CB8AC3E}">
        <p14:creationId xmlns:p14="http://schemas.microsoft.com/office/powerpoint/2010/main" val="3094750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74F67A-0874-45E3-BD6B-71B178B0D08F}" type="slidenum">
              <a:rPr lang="en-GB" smtClean="0"/>
              <a:t>27</a:t>
            </a:fld>
            <a:endParaRPr lang="en-GB"/>
          </a:p>
        </p:txBody>
      </p:sp>
    </p:spTree>
    <p:extLst>
      <p:ext uri="{BB962C8B-B14F-4D97-AF65-F5344CB8AC3E}">
        <p14:creationId xmlns:p14="http://schemas.microsoft.com/office/powerpoint/2010/main" val="3740056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EC 1- L9_Part1_Bus Interfacing</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99027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6"/>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 id="2147483791"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a:extLst>
              <a:ext uri="{FF2B5EF4-FFF2-40B4-BE49-F238E27FC236}">
                <a16:creationId xmlns:a16="http://schemas.microsoft.com/office/drawing/2014/main" id="{32FAECD2-AEF9-E0BD-7C77-6008C9287772}"/>
              </a:ext>
            </a:extLst>
          </p:cNvPr>
          <p:cNvSpPr txBox="1">
            <a:spLocks/>
          </p:cNvSpPr>
          <p:nvPr/>
        </p:nvSpPr>
        <p:spPr>
          <a:xfrm>
            <a:off x="1626037" y="2327575"/>
            <a:ext cx="8747686"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800" dirty="0"/>
              <a:t>Work Breakdown Structure</a:t>
            </a:r>
            <a:endParaRPr lang="en-GB" sz="4800" b="1" dirty="0">
              <a:latin typeface="Book Antiqua" panose="02040602050305030304" pitchFamily="18" charset="0"/>
              <a:ea typeface="Cambria" panose="02040503050406030204" pitchFamily="18" charset="0"/>
              <a:cs typeface="Arial"/>
            </a:endParaRP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6D5D-84A5-2599-8C62-A39AD58B7439}"/>
              </a:ext>
            </a:extLst>
          </p:cNvPr>
          <p:cNvSpPr>
            <a:spLocks noGrp="1"/>
          </p:cNvSpPr>
          <p:nvPr>
            <p:ph type="title"/>
          </p:nvPr>
        </p:nvSpPr>
        <p:spPr>
          <a:xfrm>
            <a:off x="222368" y="0"/>
            <a:ext cx="11594969" cy="1325563"/>
          </a:xfrm>
        </p:spPr>
        <p:txBody>
          <a:bodyPr>
            <a:normAutofit/>
          </a:bodyPr>
          <a:lstStyle/>
          <a:p>
            <a:pPr algn="ctr"/>
            <a:r>
              <a:rPr lang="en-GB" sz="3200" dirty="0">
                <a:solidFill>
                  <a:schemeClr val="bg1"/>
                </a:solidFill>
              </a:rPr>
              <a:t>Work Breakdown Structure</a:t>
            </a:r>
            <a:endParaRPr lang="en-GB" sz="3200" b="1" dirty="0">
              <a:solidFill>
                <a:schemeClr val="bg1"/>
              </a:solidFill>
              <a:latin typeface="Book Antiqua" panose="02040602050305030304" pitchFamily="18" charset="0"/>
              <a:ea typeface="Cambria" panose="02040503050406030204" pitchFamily="18" charset="0"/>
              <a:cs typeface="Arial"/>
            </a:endParaRPr>
          </a:p>
        </p:txBody>
      </p:sp>
      <p:sp>
        <p:nvSpPr>
          <p:cNvPr id="5" name="Slide Number Placeholder 4">
            <a:extLst>
              <a:ext uri="{FF2B5EF4-FFF2-40B4-BE49-F238E27FC236}">
                <a16:creationId xmlns:a16="http://schemas.microsoft.com/office/drawing/2014/main" id="{B814BF6C-A7A7-6E0F-47E5-13C6A8C912A3}"/>
              </a:ext>
            </a:extLst>
          </p:cNvPr>
          <p:cNvSpPr>
            <a:spLocks noGrp="1"/>
          </p:cNvSpPr>
          <p:nvPr>
            <p:ph type="sldNum" sz="quarter" idx="12"/>
          </p:nvPr>
        </p:nvSpPr>
        <p:spPr/>
        <p:txBody>
          <a:bodyPr/>
          <a:lstStyle/>
          <a:p>
            <a:fld id="{AC82685A-BD3A-4230-8D85-804689F67293}" type="slidenum">
              <a:rPr lang="en-GB" smtClean="0"/>
              <a:t>2</a:t>
            </a:fld>
            <a:endParaRPr lang="en-GB"/>
          </a:p>
        </p:txBody>
      </p:sp>
      <p:sp>
        <p:nvSpPr>
          <p:cNvPr id="7" name="TextBox 6">
            <a:extLst>
              <a:ext uri="{FF2B5EF4-FFF2-40B4-BE49-F238E27FC236}">
                <a16:creationId xmlns:a16="http://schemas.microsoft.com/office/drawing/2014/main" id="{B247BDBD-0B9F-BE85-20A3-8D20E13BBC12}"/>
              </a:ext>
            </a:extLst>
          </p:cNvPr>
          <p:cNvSpPr txBox="1"/>
          <p:nvPr/>
        </p:nvSpPr>
        <p:spPr>
          <a:xfrm>
            <a:off x="656921" y="1397854"/>
            <a:ext cx="10557541" cy="2646045"/>
          </a:xfrm>
          <a:prstGeom prst="rect">
            <a:avLst/>
          </a:prstGeom>
          <a:noFill/>
        </p:spPr>
        <p:txBody>
          <a:bodyPr wrap="square">
            <a:spAutoFit/>
          </a:bodyPr>
          <a:lstStyle/>
          <a:p>
            <a:pPr algn="just">
              <a:lnSpc>
                <a:spcPct val="150000"/>
              </a:lnSpc>
              <a:spcAft>
                <a:spcPts val="1000"/>
              </a:spcAft>
            </a:pPr>
            <a:r>
              <a:rPr lang="en-GB" sz="3000" b="1" dirty="0">
                <a:effectLst/>
                <a:latin typeface="Book Antiqua" panose="02040602050305030304" pitchFamily="18" charset="0"/>
                <a:ea typeface="Cambria" panose="02040503050406030204" pitchFamily="18" charset="0"/>
                <a:cs typeface="Arial" panose="020B0604020202020204" pitchFamily="34" charset="0"/>
              </a:rPr>
              <a:t>Learning Outcome</a:t>
            </a:r>
          </a:p>
          <a:p>
            <a:pPr algn="just">
              <a:lnSpc>
                <a:spcPct val="150000"/>
              </a:lnSpc>
              <a:spcAft>
                <a:spcPts val="1000"/>
              </a:spcAft>
            </a:pPr>
            <a:r>
              <a:rPr lang="en-GB" sz="2400" dirty="0">
                <a:effectLst/>
                <a:ea typeface="Cambria" panose="02040503050406030204" pitchFamily="18" charset="0"/>
                <a:cs typeface="Times New Roman" panose="02020603050405020304" pitchFamily="18" charset="0"/>
              </a:rPr>
              <a:t>	</a:t>
            </a:r>
            <a:r>
              <a:rPr lang="en-GB" sz="2400" dirty="0">
                <a:ea typeface="Cambria" panose="02040503050406030204" pitchFamily="18" charset="0"/>
                <a:cs typeface="Times New Roman" panose="02020603050405020304" pitchFamily="18" charset="0"/>
              </a:rPr>
              <a:t>At</a:t>
            </a:r>
            <a:r>
              <a:rPr lang="en-GB" sz="2400" dirty="0">
                <a:effectLst/>
                <a:ea typeface="Cambria" panose="02040503050406030204" pitchFamily="18" charset="0"/>
                <a:cs typeface="Times New Roman" panose="02020603050405020304" pitchFamily="18" charset="0"/>
              </a:rPr>
              <a:t> the end of this lecture, students will be able to:</a:t>
            </a:r>
          </a:p>
          <a:p>
            <a:pPr marL="1522413" lvl="4" indent="-268288" algn="just">
              <a:lnSpc>
                <a:spcPct val="150000"/>
              </a:lnSpc>
              <a:spcAft>
                <a:spcPts val="1000"/>
              </a:spcAft>
              <a:buFont typeface="Arial" panose="020B0604020202020204" pitchFamily="34" charset="0"/>
              <a:buChar char="•"/>
            </a:pPr>
            <a:r>
              <a:rPr lang="en-GB" sz="2400" dirty="0"/>
              <a:t>Explain the principles and purpose of a Work Breakdown Structure (WBS) and Critical Path Method (CPM)</a:t>
            </a:r>
            <a:endParaRPr lang="en-GB" sz="2400" dirty="0">
              <a:effectLst/>
              <a:ea typeface="Cambria" panose="020405030504060302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A13D7425-4FBD-407B-8095-98E19B08E662}"/>
              </a:ext>
            </a:extLst>
          </p:cNvPr>
          <p:cNvSpPr txBox="1"/>
          <p:nvPr/>
        </p:nvSpPr>
        <p:spPr>
          <a:xfrm>
            <a:off x="222368" y="6456073"/>
            <a:ext cx="6096000" cy="276999"/>
          </a:xfrm>
          <a:prstGeom prst="rect">
            <a:avLst/>
          </a:prstGeom>
          <a:noFill/>
        </p:spPr>
        <p:txBody>
          <a:bodyPr wrap="square">
            <a:spAutoFit/>
          </a:bodyPr>
          <a:lstStyle/>
          <a:p>
            <a:pPr defTabSz="892272">
              <a:spcBef>
                <a:spcPts val="976"/>
              </a:spcBef>
            </a:pPr>
            <a:r>
              <a:rPr lang="en-GB" sz="1200" b="1" i="1" kern="1200" dirty="0">
                <a:solidFill>
                  <a:schemeClr val="accent1">
                    <a:lumMod val="75000"/>
                  </a:schemeClr>
                </a:solidFill>
                <a:latin typeface="+mn-lt"/>
                <a:ea typeface="+mn-ea"/>
                <a:cs typeface="+mn-cs"/>
              </a:rPr>
              <a:t>Engineering Project and Management	</a:t>
            </a:r>
            <a:endParaRPr lang="en-GB" sz="1200" b="1" i="1" dirty="0">
              <a:solidFill>
                <a:schemeClr val="accent1">
                  <a:lumMod val="75000"/>
                </a:schemeClr>
              </a:solidFill>
            </a:endParaRPr>
          </a:p>
        </p:txBody>
      </p:sp>
    </p:spTree>
    <p:extLst>
      <p:ext uri="{BB962C8B-B14F-4D97-AF65-F5344CB8AC3E}">
        <p14:creationId xmlns:p14="http://schemas.microsoft.com/office/powerpoint/2010/main" val="2304571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98515" y="121172"/>
            <a:ext cx="11594969" cy="1325563"/>
          </a:xfrm>
        </p:spPr>
        <p:txBody>
          <a:bodyPr/>
          <a:lstStyle/>
          <a:p>
            <a:pPr algn="ctr"/>
            <a:r>
              <a:rPr lang="en-GB" dirty="0">
                <a:solidFill>
                  <a:schemeClr val="bg1"/>
                </a:solidFill>
              </a:rPr>
              <a:t>Work Breakdown Structure</a:t>
            </a:r>
          </a:p>
        </p:txBody>
      </p:sp>
      <p:sp>
        <p:nvSpPr>
          <p:cNvPr id="45059" name="Rectangle 3"/>
          <p:cNvSpPr>
            <a:spLocks noGrp="1" noChangeArrowheads="1"/>
          </p:cNvSpPr>
          <p:nvPr>
            <p:ph type="body" idx="1"/>
          </p:nvPr>
        </p:nvSpPr>
        <p:spPr>
          <a:xfrm>
            <a:off x="609599" y="1340709"/>
            <a:ext cx="10972800" cy="3917032"/>
          </a:xfrm>
        </p:spPr>
        <p:txBody>
          <a:bodyPr/>
          <a:lstStyle/>
          <a:p>
            <a:pPr>
              <a:lnSpc>
                <a:spcPct val="150000"/>
              </a:lnSpc>
              <a:buFontTx/>
              <a:buNone/>
            </a:pPr>
            <a:r>
              <a:rPr lang="en-GB" b="1" dirty="0"/>
              <a:t>Definition</a:t>
            </a:r>
          </a:p>
          <a:p>
            <a:pPr>
              <a:lnSpc>
                <a:spcPct val="150000"/>
              </a:lnSpc>
              <a:buFontTx/>
              <a:buNone/>
            </a:pPr>
            <a:r>
              <a:rPr lang="en-GB" b="1" dirty="0"/>
              <a:t>	</a:t>
            </a:r>
            <a:r>
              <a:rPr lang="en-GB" dirty="0"/>
              <a:t>A structured way of </a:t>
            </a:r>
            <a:r>
              <a:rPr lang="en-GB" b="1" dirty="0"/>
              <a:t>breaking down </a:t>
            </a:r>
            <a:r>
              <a:rPr lang="en-GB" dirty="0"/>
              <a:t>a project into </a:t>
            </a:r>
            <a:r>
              <a:rPr lang="en-GB" b="1" dirty="0"/>
              <a:t>smaller, manageable parts</a:t>
            </a:r>
            <a:r>
              <a:rPr lang="en-GB" dirty="0"/>
              <a:t> each part represents a</a:t>
            </a:r>
            <a:r>
              <a:rPr lang="en-GB" b="1" dirty="0"/>
              <a:t> deliverable or outcome </a:t>
            </a:r>
            <a:r>
              <a:rPr lang="en-GB" dirty="0"/>
              <a:t>that the team needs to produce to achieve the </a:t>
            </a:r>
            <a:r>
              <a:rPr lang="en-GB" b="1" dirty="0"/>
              <a:t>project's overall goals</a:t>
            </a:r>
            <a:r>
              <a:rPr lang="en-GB" dirty="0"/>
              <a:t>.</a:t>
            </a:r>
            <a:endParaRPr lang="en-GB" i="1" dirty="0"/>
          </a:p>
          <a:p>
            <a:pPr>
              <a:buFontTx/>
              <a:buNone/>
            </a:pPr>
            <a:endParaRPr lang="en-GB"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98515" y="0"/>
            <a:ext cx="11594969" cy="1325563"/>
          </a:xfrm>
        </p:spPr>
        <p:txBody>
          <a:bodyPr/>
          <a:lstStyle/>
          <a:p>
            <a:pPr algn="ctr"/>
            <a:r>
              <a:rPr lang="en-GB" dirty="0">
                <a:solidFill>
                  <a:schemeClr val="bg1"/>
                </a:solidFill>
              </a:rPr>
              <a:t>Work Breakdown Structure</a:t>
            </a:r>
          </a:p>
        </p:txBody>
      </p:sp>
      <p:sp>
        <p:nvSpPr>
          <p:cNvPr id="46083" name="Rectangle 3"/>
          <p:cNvSpPr>
            <a:spLocks noGrp="1" noChangeArrowheads="1"/>
          </p:cNvSpPr>
          <p:nvPr>
            <p:ph type="body" idx="1"/>
          </p:nvPr>
        </p:nvSpPr>
        <p:spPr>
          <a:xfrm>
            <a:off x="724989" y="1600200"/>
            <a:ext cx="10998925" cy="4997450"/>
          </a:xfrm>
        </p:spPr>
        <p:txBody>
          <a:bodyPr/>
          <a:lstStyle/>
          <a:p>
            <a:pPr marL="609600" indent="-609600">
              <a:buNone/>
            </a:pPr>
            <a:r>
              <a:rPr lang="en-GB" dirty="0"/>
              <a:t>Three reasons to use a WBS in your projects.</a:t>
            </a:r>
          </a:p>
          <a:p>
            <a:pPr marL="609600" indent="-609600">
              <a:buFontTx/>
              <a:buAutoNum type="arabicPeriod"/>
            </a:pPr>
            <a:r>
              <a:rPr lang="en-GB" dirty="0"/>
              <a:t>It helps more accurately and specifically </a:t>
            </a:r>
            <a:r>
              <a:rPr lang="en-GB" b="1" i="1" dirty="0"/>
              <a:t>define and organise the scope of the project</a:t>
            </a:r>
          </a:p>
          <a:p>
            <a:pPr marL="609600" indent="-609600">
              <a:buFontTx/>
              <a:buAutoNum type="arabicPeriod"/>
            </a:pPr>
            <a:r>
              <a:rPr lang="en-GB" dirty="0"/>
              <a:t>Helps with </a:t>
            </a:r>
            <a:r>
              <a:rPr lang="en-GB" b="1" dirty="0"/>
              <a:t>a</a:t>
            </a:r>
            <a:r>
              <a:rPr lang="en-GB" b="1" i="1" dirty="0"/>
              <a:t>ssigning responsibilities, resource allocation, monitoring the project, and controlling the project</a:t>
            </a:r>
          </a:p>
          <a:p>
            <a:pPr marL="609600" indent="-609600">
              <a:buFontTx/>
              <a:buAutoNum type="arabicPeriod"/>
            </a:pPr>
            <a:r>
              <a:rPr lang="en-GB" dirty="0"/>
              <a:t>Allows to </a:t>
            </a:r>
            <a:r>
              <a:rPr lang="en-GB" b="1" i="1" dirty="0"/>
              <a:t>double check all the deliverables</a:t>
            </a:r>
            <a:r>
              <a:rPr lang="en-GB" i="1" dirty="0"/>
              <a:t> </a:t>
            </a:r>
            <a:r>
              <a:rPr lang="en-GB" dirty="0"/>
              <a:t>specifics with the stakeholders and make sure there is </a:t>
            </a:r>
            <a:r>
              <a:rPr lang="en-GB" b="1" dirty="0"/>
              <a:t>nothing missing or overlapping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504131" y="68920"/>
            <a:ext cx="11594969" cy="1325563"/>
          </a:xfrm>
        </p:spPr>
        <p:txBody>
          <a:bodyPr/>
          <a:lstStyle/>
          <a:p>
            <a:pPr algn="ctr"/>
            <a:r>
              <a:rPr lang="en-GB" dirty="0">
                <a:solidFill>
                  <a:schemeClr val="bg1"/>
                </a:solidFill>
              </a:rPr>
              <a:t>Work Breakdown Structure</a:t>
            </a:r>
          </a:p>
        </p:txBody>
      </p:sp>
      <p:sp>
        <p:nvSpPr>
          <p:cNvPr id="47107" name="Rectangle 3"/>
          <p:cNvSpPr>
            <a:spLocks noGrp="1" noChangeArrowheads="1"/>
          </p:cNvSpPr>
          <p:nvPr>
            <p:ph type="body" idx="1"/>
          </p:nvPr>
        </p:nvSpPr>
        <p:spPr>
          <a:xfrm>
            <a:off x="609600" y="1600201"/>
            <a:ext cx="10972800" cy="4402182"/>
          </a:xfrm>
        </p:spPr>
        <p:txBody>
          <a:bodyPr>
            <a:normAutofit/>
          </a:bodyPr>
          <a:lstStyle/>
          <a:p>
            <a:r>
              <a:rPr lang="en-GB" dirty="0"/>
              <a:t>The WBS makes the </a:t>
            </a:r>
            <a:r>
              <a:rPr lang="en-GB" b="1" i="1" dirty="0"/>
              <a:t>deliverables more precise and concrete </a:t>
            </a:r>
            <a:r>
              <a:rPr lang="en-GB" dirty="0"/>
              <a:t>so that the project team knows exactly </a:t>
            </a:r>
            <a:r>
              <a:rPr lang="en-GB" b="1" dirty="0"/>
              <a:t>what has to be accomplished within each deliverable?</a:t>
            </a:r>
          </a:p>
          <a:p>
            <a:r>
              <a:rPr lang="en-GB" dirty="0"/>
              <a:t>This also allows for </a:t>
            </a:r>
            <a:r>
              <a:rPr lang="en-GB" b="1" i="1" dirty="0"/>
              <a:t>better estimating of cost, risk, and time </a:t>
            </a:r>
            <a:r>
              <a:rPr lang="en-GB" dirty="0"/>
              <a:t>because you can </a:t>
            </a:r>
            <a:r>
              <a:rPr lang="en-GB" b="1" dirty="0"/>
              <a:t>work from the smaller tasks back up to the level of the entire project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703389" y="260350"/>
            <a:ext cx="8785225" cy="1143000"/>
          </a:xfrm>
        </p:spPr>
        <p:txBody>
          <a:bodyPr/>
          <a:lstStyle/>
          <a:p>
            <a:pPr algn="ctr"/>
            <a:r>
              <a:rPr lang="en-GB" sz="4000" dirty="0">
                <a:solidFill>
                  <a:schemeClr val="bg1"/>
                </a:solidFill>
              </a:rPr>
              <a:t>Work Breakdown Structure - Process</a:t>
            </a:r>
          </a:p>
        </p:txBody>
      </p:sp>
      <p:sp>
        <p:nvSpPr>
          <p:cNvPr id="48131" name="Rectangle 3"/>
          <p:cNvSpPr>
            <a:spLocks noGrp="1" noChangeArrowheads="1"/>
          </p:cNvSpPr>
          <p:nvPr>
            <p:ph type="body" idx="1"/>
          </p:nvPr>
        </p:nvSpPr>
        <p:spPr/>
        <p:txBody>
          <a:bodyPr/>
          <a:lstStyle/>
          <a:p>
            <a:pPr>
              <a:buFontTx/>
              <a:buNone/>
            </a:pPr>
            <a:r>
              <a:rPr lang="en-GB" b="1" dirty="0"/>
              <a:t>Inputs</a:t>
            </a:r>
          </a:p>
          <a:p>
            <a:r>
              <a:rPr lang="en-GB" dirty="0"/>
              <a:t>The project scope statement</a:t>
            </a:r>
          </a:p>
          <a:p>
            <a:r>
              <a:rPr lang="en-GB" dirty="0"/>
              <a:t>The project scope management plan</a:t>
            </a:r>
          </a:p>
          <a:p>
            <a:r>
              <a:rPr lang="en-GB" dirty="0"/>
              <a:t>Organisational process assets</a:t>
            </a:r>
          </a:p>
          <a:p>
            <a:r>
              <a:rPr lang="en-GB" dirty="0"/>
              <a:t>Approved change requests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03389" y="274638"/>
            <a:ext cx="8785225" cy="1143000"/>
          </a:xfrm>
        </p:spPr>
        <p:txBody>
          <a:bodyPr/>
          <a:lstStyle/>
          <a:p>
            <a:pPr algn="ctr"/>
            <a:r>
              <a:rPr lang="en-GB" sz="4000" dirty="0">
                <a:solidFill>
                  <a:schemeClr val="bg1"/>
                </a:solidFill>
              </a:rPr>
              <a:t>Work Breakdown Structure - Process</a:t>
            </a:r>
          </a:p>
        </p:txBody>
      </p:sp>
      <p:sp>
        <p:nvSpPr>
          <p:cNvPr id="49155" name="Rectangle 3"/>
          <p:cNvSpPr>
            <a:spLocks noGrp="1" noChangeArrowheads="1"/>
          </p:cNvSpPr>
          <p:nvPr>
            <p:ph type="body" idx="1"/>
          </p:nvPr>
        </p:nvSpPr>
        <p:spPr>
          <a:xfrm>
            <a:off x="751113" y="1600200"/>
            <a:ext cx="10940143" cy="4997450"/>
          </a:xfrm>
        </p:spPr>
        <p:txBody>
          <a:bodyPr/>
          <a:lstStyle/>
          <a:p>
            <a:r>
              <a:rPr lang="en-GB" b="1" dirty="0"/>
              <a:t>WBS is the cornerstone of the detailed project plan.</a:t>
            </a:r>
          </a:p>
          <a:p>
            <a:pPr marL="0" indent="0">
              <a:buNone/>
            </a:pPr>
            <a:r>
              <a:rPr lang="en-GB" dirty="0"/>
              <a:t>It </a:t>
            </a:r>
            <a:r>
              <a:rPr lang="en-GB" i="1" dirty="0"/>
              <a:t>breaks down </a:t>
            </a:r>
            <a:r>
              <a:rPr lang="en-GB" dirty="0"/>
              <a:t>the project into </a:t>
            </a:r>
            <a:r>
              <a:rPr lang="en-GB" i="1" dirty="0"/>
              <a:t>manageable deliverables and tasks</a:t>
            </a:r>
            <a:r>
              <a:rPr lang="en-GB" dirty="0"/>
              <a:t>.</a:t>
            </a:r>
          </a:p>
          <a:p>
            <a:r>
              <a:rPr lang="en-GB" b="1" dirty="0"/>
              <a:t>Start by assembling the project team.</a:t>
            </a:r>
          </a:p>
          <a:p>
            <a:pPr marL="0" indent="0">
              <a:buNone/>
            </a:pPr>
            <a:r>
              <a:rPr lang="en-GB" dirty="0"/>
              <a:t>Their </a:t>
            </a:r>
            <a:r>
              <a:rPr lang="en-GB" i="1" dirty="0"/>
              <a:t>knowledge, skills, and creative input are essential </a:t>
            </a:r>
            <a:r>
              <a:rPr lang="en-GB" dirty="0"/>
              <a:t>for breaking down each deliverable accurately.</a:t>
            </a:r>
          </a:p>
          <a:p>
            <a:r>
              <a:rPr lang="en-GB" b="1" dirty="0"/>
              <a:t>Structure:</a:t>
            </a:r>
          </a:p>
          <a:p>
            <a:pPr lvl="1"/>
            <a:r>
              <a:rPr lang="en-GB" dirty="0"/>
              <a:t>Level 1: The Project Title.</a:t>
            </a:r>
          </a:p>
          <a:p>
            <a:pPr lvl="1"/>
            <a:r>
              <a:rPr lang="en-GB" dirty="0"/>
              <a:t>Level 2: The Main Deliverables, the key outputs required to achieve the project objectives.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703389" y="274638"/>
            <a:ext cx="8785225" cy="1143000"/>
          </a:xfrm>
        </p:spPr>
        <p:txBody>
          <a:bodyPr/>
          <a:lstStyle/>
          <a:p>
            <a:pPr algn="ctr"/>
            <a:r>
              <a:rPr lang="en-GB" sz="4000" dirty="0">
                <a:solidFill>
                  <a:schemeClr val="bg1"/>
                </a:solidFill>
              </a:rPr>
              <a:t>Work Breakdown Structure -Process</a:t>
            </a:r>
          </a:p>
        </p:txBody>
      </p:sp>
      <p:sp>
        <p:nvSpPr>
          <p:cNvPr id="50179" name="Rectangle 3"/>
          <p:cNvSpPr>
            <a:spLocks noGrp="1" noChangeArrowheads="1"/>
          </p:cNvSpPr>
          <p:nvPr>
            <p:ph type="body" idx="1"/>
          </p:nvPr>
        </p:nvSpPr>
        <p:spPr>
          <a:xfrm>
            <a:off x="666205" y="1600200"/>
            <a:ext cx="10914017" cy="5068888"/>
          </a:xfrm>
        </p:spPr>
        <p:txBody>
          <a:bodyPr/>
          <a:lstStyle/>
          <a:p>
            <a:r>
              <a:rPr lang="en-GB" dirty="0"/>
              <a:t>After defining </a:t>
            </a:r>
            <a:r>
              <a:rPr lang="en-GB" b="1" dirty="0"/>
              <a:t>Level 1 (Project Title) and Level 2 (Main Deliverables), </a:t>
            </a:r>
            <a:r>
              <a:rPr lang="en-GB" dirty="0"/>
              <a:t>the next step is decomposition.</a:t>
            </a:r>
          </a:p>
          <a:p>
            <a:r>
              <a:rPr lang="en-GB" b="1" dirty="0"/>
              <a:t>Level 3: Decomposition</a:t>
            </a:r>
            <a:r>
              <a:rPr lang="en-GB" dirty="0"/>
              <a:t> is the process of </a:t>
            </a:r>
            <a:r>
              <a:rPr lang="en-GB" b="1" dirty="0"/>
              <a:t>breaking down each deliverable into smaller, more manageable chunks of work</a:t>
            </a:r>
            <a:r>
              <a:rPr lang="en-GB" dirty="0"/>
              <a:t>.</a:t>
            </a:r>
          </a:p>
          <a:p>
            <a:r>
              <a:rPr lang="en-GB" dirty="0"/>
              <a:t>Achieve a level of detail that can be:</a:t>
            </a:r>
          </a:p>
          <a:p>
            <a:pPr lvl="1"/>
            <a:r>
              <a:rPr lang="en-GB" b="1" dirty="0"/>
              <a:t>Realistically managed </a:t>
            </a:r>
            <a:r>
              <a:rPr lang="en-GB" dirty="0"/>
              <a:t>by the project manager</a:t>
            </a:r>
          </a:p>
          <a:p>
            <a:pPr lvl="1"/>
            <a:r>
              <a:rPr lang="en-GB" b="1" dirty="0"/>
              <a:t>Completed </a:t>
            </a:r>
            <a:r>
              <a:rPr lang="en-GB" dirty="0"/>
              <a:t>within a defined time frame by one or more team members</a:t>
            </a:r>
          </a:p>
          <a:p>
            <a:r>
              <a:rPr lang="en-GB" dirty="0"/>
              <a:t>This level of detail is known as a </a:t>
            </a:r>
            <a:r>
              <a:rPr lang="en-GB" b="1" dirty="0"/>
              <a:t>Work Package</a:t>
            </a:r>
            <a:r>
              <a:rPr lang="en-GB"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1703389" y="274638"/>
            <a:ext cx="8785225" cy="1143000"/>
          </a:xfrm>
        </p:spPr>
        <p:txBody>
          <a:bodyPr/>
          <a:lstStyle/>
          <a:p>
            <a:pPr algn="ctr"/>
            <a:r>
              <a:rPr lang="en-GB" sz="4000" dirty="0">
                <a:solidFill>
                  <a:schemeClr val="bg1"/>
                </a:solidFill>
              </a:rPr>
              <a:t>Work Breakdown Structure - Process</a:t>
            </a:r>
          </a:p>
        </p:txBody>
      </p:sp>
      <p:sp>
        <p:nvSpPr>
          <p:cNvPr id="51203" name="Rectangle 3"/>
          <p:cNvSpPr>
            <a:spLocks noGrp="1" noChangeArrowheads="1"/>
          </p:cNvSpPr>
          <p:nvPr>
            <p:ph type="body" idx="1"/>
          </p:nvPr>
        </p:nvSpPr>
        <p:spPr>
          <a:xfrm>
            <a:off x="640080" y="1600200"/>
            <a:ext cx="11220994" cy="4997450"/>
          </a:xfrm>
        </p:spPr>
        <p:txBody>
          <a:bodyPr/>
          <a:lstStyle/>
          <a:p>
            <a:pPr marL="0" indent="0">
              <a:buNone/>
            </a:pPr>
            <a:r>
              <a:rPr lang="en-GB" b="1" dirty="0"/>
              <a:t>What Is a Work Package?</a:t>
            </a:r>
          </a:p>
          <a:p>
            <a:r>
              <a:rPr lang="en-GB" dirty="0"/>
              <a:t>A </a:t>
            </a:r>
            <a:r>
              <a:rPr lang="en-GB" b="1" dirty="0"/>
              <a:t>Work Package</a:t>
            </a:r>
            <a:r>
              <a:rPr lang="en-GB" dirty="0"/>
              <a:t> is the </a:t>
            </a:r>
            <a:r>
              <a:rPr lang="en-GB" b="1" dirty="0"/>
              <a:t>lowest level</a:t>
            </a:r>
            <a:r>
              <a:rPr lang="en-GB" dirty="0"/>
              <a:t> of a Work Breakdown Structure (WBS).</a:t>
            </a:r>
          </a:p>
          <a:p>
            <a:r>
              <a:rPr lang="en-GB" dirty="0"/>
              <a:t>It consists of a specific task or deliverable </a:t>
            </a:r>
            <a:r>
              <a:rPr lang="en-GB" b="1" dirty="0"/>
              <a:t>assigned to one person or team</a:t>
            </a:r>
            <a:r>
              <a:rPr lang="en-GB" dirty="0"/>
              <a:t>.</a:t>
            </a:r>
          </a:p>
          <a:p>
            <a:r>
              <a:rPr lang="en-GB" dirty="0"/>
              <a:t>This is the level where the </a:t>
            </a:r>
            <a:r>
              <a:rPr lang="en-GB" b="1" dirty="0"/>
              <a:t>Project Manager monitors</a:t>
            </a:r>
            <a:r>
              <a:rPr lang="en-GB" dirty="0"/>
              <a:t> all project work and performance.</a:t>
            </a:r>
          </a:p>
          <a:p>
            <a:pPr>
              <a:lnSpc>
                <a:spcPct val="90000"/>
              </a:lnSpc>
            </a:pP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1703389" y="274638"/>
            <a:ext cx="8785225" cy="1143000"/>
          </a:xfrm>
        </p:spPr>
        <p:txBody>
          <a:bodyPr/>
          <a:lstStyle/>
          <a:p>
            <a:pPr algn="ctr"/>
            <a:r>
              <a:rPr lang="en-GB" sz="4000" dirty="0">
                <a:solidFill>
                  <a:schemeClr val="bg1"/>
                </a:solidFill>
              </a:rPr>
              <a:t>Work Breakdown Structure - Process</a:t>
            </a:r>
          </a:p>
        </p:txBody>
      </p:sp>
      <p:sp>
        <p:nvSpPr>
          <p:cNvPr id="53251" name="Rectangle 3"/>
          <p:cNvSpPr>
            <a:spLocks noGrp="1" noChangeArrowheads="1"/>
          </p:cNvSpPr>
          <p:nvPr>
            <p:ph type="body" idx="1"/>
          </p:nvPr>
        </p:nvSpPr>
        <p:spPr>
          <a:xfrm>
            <a:off x="738051" y="1600200"/>
            <a:ext cx="11005458" cy="4997450"/>
          </a:xfrm>
        </p:spPr>
        <p:txBody>
          <a:bodyPr/>
          <a:lstStyle/>
          <a:p>
            <a:r>
              <a:rPr lang="en-GB" b="1" dirty="0"/>
              <a:t>Start with a Brainstorm</a:t>
            </a:r>
            <a:br>
              <a:rPr lang="en-GB" dirty="0"/>
            </a:br>
            <a:r>
              <a:rPr lang="en-GB" dirty="0"/>
              <a:t>List </a:t>
            </a:r>
            <a:r>
              <a:rPr lang="en-GB" i="1" dirty="0"/>
              <a:t>all possible deliverables, </a:t>
            </a:r>
            <a:r>
              <a:rPr lang="en-GB" dirty="0"/>
              <a:t>don’t worry about order or structure at this stage.</a:t>
            </a:r>
          </a:p>
          <a:p>
            <a:r>
              <a:rPr lang="en-GB" b="1" dirty="0"/>
              <a:t>Use Post-it Notes</a:t>
            </a:r>
            <a:br>
              <a:rPr lang="en-GB" dirty="0"/>
            </a:br>
            <a:r>
              <a:rPr lang="en-GB" dirty="0"/>
              <a:t>Write each deliverable on a separate note and stick them to a </a:t>
            </a:r>
            <a:r>
              <a:rPr lang="en-GB" b="1" dirty="0"/>
              <a:t>whiteboard or wall</a:t>
            </a:r>
            <a:r>
              <a:rPr lang="en-GB" dirty="0"/>
              <a:t>.</a:t>
            </a:r>
          </a:p>
          <a:p>
            <a:r>
              <a:rPr lang="en-GB" b="1" dirty="0"/>
              <a:t>Break It Down</a:t>
            </a:r>
            <a:br>
              <a:rPr lang="en-GB" dirty="0"/>
            </a:br>
            <a:r>
              <a:rPr lang="en-GB" dirty="0"/>
              <a:t>Collaboratively </a:t>
            </a:r>
            <a:r>
              <a:rPr lang="en-GB" b="1" dirty="0"/>
              <a:t>decompose each deliverable</a:t>
            </a:r>
            <a:r>
              <a:rPr lang="en-GB" dirty="0"/>
              <a:t> into smaller components </a:t>
            </a:r>
            <a:br>
              <a:rPr lang="en-GB" dirty="0"/>
            </a:br>
            <a:r>
              <a:rPr lang="en-GB" dirty="0"/>
              <a:t>and write each component on its own Post-it note.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47823" y="173423"/>
            <a:ext cx="11594969" cy="1325563"/>
          </a:xfrm>
        </p:spPr>
        <p:txBody>
          <a:bodyPr/>
          <a:lstStyle/>
          <a:p>
            <a:pPr algn="ctr"/>
            <a:r>
              <a:rPr lang="en-GB" dirty="0">
                <a:solidFill>
                  <a:schemeClr val="bg1"/>
                </a:solidFill>
              </a:rPr>
              <a:t>Work Breakdown Structure</a:t>
            </a:r>
          </a:p>
        </p:txBody>
      </p:sp>
      <p:sp>
        <p:nvSpPr>
          <p:cNvPr id="3" name="Text Placeholder 2">
            <a:extLst>
              <a:ext uri="{FF2B5EF4-FFF2-40B4-BE49-F238E27FC236}">
                <a16:creationId xmlns:a16="http://schemas.microsoft.com/office/drawing/2014/main" id="{CC5C7DAA-F6C6-688A-5416-221B3DAC54F0}"/>
              </a:ext>
            </a:extLst>
          </p:cNvPr>
          <p:cNvSpPr>
            <a:spLocks noGrp="1" noChangeArrowheads="1"/>
          </p:cNvSpPr>
          <p:nvPr>
            <p:ph type="body" idx="1"/>
          </p:nvPr>
        </p:nvSpPr>
        <p:spPr bwMode="auto">
          <a:xfrm>
            <a:off x="754144" y="2145316"/>
            <a:ext cx="1120847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en-US" altLang="en-US" b="1" i="0" u="none" strike="noStrike" cap="none" normalizeH="0" baseline="0" dirty="0">
                <a:ln>
                  <a:noFill/>
                </a:ln>
                <a:solidFill>
                  <a:schemeClr val="tx1"/>
                </a:solidFill>
                <a:effectLst/>
              </a:rPr>
              <a:t>Visual Clarity:</a:t>
            </a:r>
            <a:br>
              <a:rPr kumimoji="0" lang="en-US" altLang="en-US" b="0" i="0" u="none" strike="noStrike" cap="none" normalizeH="0" baseline="0" dirty="0">
                <a:ln>
                  <a:noFill/>
                </a:ln>
                <a:solidFill>
                  <a:schemeClr val="tx1"/>
                </a:solidFill>
                <a:effectLst/>
              </a:rPr>
            </a:br>
            <a:r>
              <a:rPr kumimoji="0" lang="en-US" altLang="en-US" b="0" i="0" u="none" strike="noStrike" cap="none" normalizeH="0" baseline="0" dirty="0">
                <a:ln>
                  <a:noFill/>
                </a:ln>
                <a:solidFill>
                  <a:schemeClr val="tx1"/>
                </a:solidFill>
                <a:effectLst/>
              </a:rPr>
              <a:t>Create a </a:t>
            </a:r>
            <a:r>
              <a:rPr kumimoji="0" lang="en-US" altLang="en-US" b="1" i="0" u="none" strike="noStrike" cap="none" normalizeH="0" baseline="0" dirty="0">
                <a:ln>
                  <a:noFill/>
                </a:ln>
                <a:solidFill>
                  <a:schemeClr val="tx1"/>
                </a:solidFill>
                <a:effectLst/>
              </a:rPr>
              <a:t>tree structure</a:t>
            </a:r>
            <a:r>
              <a:rPr kumimoji="0" lang="en-US" altLang="en-US" b="0" i="0" u="none" strike="noStrike" cap="none" normalizeH="0" baseline="0" dirty="0">
                <a:ln>
                  <a:noFill/>
                </a:ln>
                <a:solidFill>
                  <a:schemeClr val="tx1"/>
                </a:solidFill>
                <a:effectLst/>
              </a:rPr>
              <a:t> so everyone can quickly see progress and direction.</a:t>
            </a:r>
          </a:p>
          <a:p>
            <a:pPr eaLnBrk="0" fontAlgn="base" hangingPunct="0">
              <a:lnSpc>
                <a:spcPct val="100000"/>
              </a:lnSpc>
              <a:spcBef>
                <a:spcPct val="0"/>
              </a:spcBef>
              <a:spcAft>
                <a:spcPct val="0"/>
              </a:spcAft>
            </a:pPr>
            <a:r>
              <a:rPr kumimoji="0" lang="en-US" altLang="en-US" b="1" i="0" u="none" strike="noStrike" cap="none" normalizeH="0" baseline="0" dirty="0">
                <a:ln>
                  <a:noFill/>
                </a:ln>
                <a:solidFill>
                  <a:schemeClr val="tx1"/>
                </a:solidFill>
                <a:effectLst/>
              </a:rPr>
              <a:t>Flexible Layout:</a:t>
            </a:r>
            <a:br>
              <a:rPr kumimoji="0" lang="en-US" altLang="en-US" b="0" i="0" u="none" strike="noStrike" cap="none" normalizeH="0" baseline="0" dirty="0">
                <a:ln>
                  <a:noFill/>
                </a:ln>
                <a:solidFill>
                  <a:schemeClr val="tx1"/>
                </a:solidFill>
                <a:effectLst/>
              </a:rPr>
            </a:br>
            <a:r>
              <a:rPr kumimoji="0" lang="en-US" altLang="en-US" b="0" i="0" u="none" strike="noStrike" cap="none" normalizeH="0" baseline="0" dirty="0">
                <a:ln>
                  <a:noFill/>
                </a:ln>
                <a:solidFill>
                  <a:schemeClr val="tx1"/>
                </a:solidFill>
                <a:effectLst/>
              </a:rPr>
              <a:t>Components can be </a:t>
            </a:r>
            <a:r>
              <a:rPr kumimoji="0" lang="en-US" altLang="en-US" b="1" i="0" u="none" strike="noStrike" cap="none" normalizeH="0" baseline="0" dirty="0">
                <a:ln>
                  <a:noFill/>
                </a:ln>
                <a:solidFill>
                  <a:schemeClr val="tx1"/>
                </a:solidFill>
                <a:effectLst/>
              </a:rPr>
              <a:t>easily rearranged</a:t>
            </a:r>
            <a:r>
              <a:rPr kumimoji="0" lang="en-US" altLang="en-US" b="0" i="0" u="none" strike="noStrike" cap="none" normalizeH="0" baseline="0" dirty="0">
                <a:ln>
                  <a:noFill/>
                </a:ln>
                <a:solidFill>
                  <a:schemeClr val="tx1"/>
                </a:solidFill>
                <a:effectLst/>
              </a:rPr>
              <a:t> for clarity or changes.</a:t>
            </a:r>
          </a:p>
          <a:p>
            <a:pPr eaLnBrk="0" fontAlgn="base" hangingPunct="0">
              <a:lnSpc>
                <a:spcPct val="100000"/>
              </a:lnSpc>
              <a:spcBef>
                <a:spcPct val="0"/>
              </a:spcBef>
              <a:spcAft>
                <a:spcPct val="0"/>
              </a:spcAft>
            </a:pPr>
            <a:r>
              <a:rPr kumimoji="0" lang="en-US" altLang="en-US" b="1" i="0" u="none" strike="noStrike" cap="none" normalizeH="0" baseline="0" dirty="0">
                <a:ln>
                  <a:noFill/>
                </a:ln>
                <a:solidFill>
                  <a:schemeClr val="tx1"/>
                </a:solidFill>
                <a:effectLst/>
              </a:rPr>
              <a:t>Quality Check:</a:t>
            </a:r>
            <a:br>
              <a:rPr kumimoji="0" lang="en-US" altLang="en-US" b="0" i="0" u="none" strike="noStrike" cap="none" normalizeH="0" baseline="0" dirty="0">
                <a:ln>
                  <a:noFill/>
                </a:ln>
                <a:solidFill>
                  <a:schemeClr val="tx1"/>
                </a:solidFill>
                <a:effectLst/>
              </a:rPr>
            </a:br>
            <a:r>
              <a:rPr kumimoji="0" lang="en-US" altLang="en-US" b="0" i="0" u="none" strike="noStrike" cap="none" normalizeH="0" baseline="0" dirty="0">
                <a:ln>
                  <a:noFill/>
                </a:ln>
                <a:solidFill>
                  <a:schemeClr val="tx1"/>
                </a:solidFill>
                <a:effectLst/>
              </a:rPr>
              <a:t>Use the WBS to </a:t>
            </a:r>
            <a:r>
              <a:rPr kumimoji="0" lang="en-US" altLang="en-US" b="1" i="0" u="none" strike="noStrike" cap="none" normalizeH="0" baseline="0" dirty="0">
                <a:ln>
                  <a:noFill/>
                </a:ln>
                <a:solidFill>
                  <a:schemeClr val="tx1"/>
                </a:solidFill>
                <a:effectLst/>
              </a:rPr>
              <a:t>identify missing or overlapping tasks</a:t>
            </a:r>
            <a:r>
              <a:rPr kumimoji="0" lang="en-US" altLang="en-US" b="0" i="0" u="none" strike="noStrike" cap="none" normalizeH="0" baseline="0" dirty="0">
                <a:ln>
                  <a:noFill/>
                </a:ln>
                <a:solidFill>
                  <a:schemeClr val="tx1"/>
                </a:solidFill>
                <a:effectLst/>
              </a:rPr>
              <a:t> for each deliverable.</a:t>
            </a:r>
          </a:p>
          <a:p>
            <a:pPr eaLnBrk="0" fontAlgn="base" hangingPunct="0">
              <a:lnSpc>
                <a:spcPct val="100000"/>
              </a:lnSpc>
              <a:spcBef>
                <a:spcPct val="0"/>
              </a:spcBef>
              <a:spcAft>
                <a:spcPct val="0"/>
              </a:spcAft>
            </a:pPr>
            <a:r>
              <a:rPr kumimoji="0" lang="en-US" altLang="en-US" b="1" i="0" u="none" strike="noStrike" cap="none" normalizeH="0" baseline="0" dirty="0">
                <a:ln>
                  <a:noFill/>
                </a:ln>
                <a:solidFill>
                  <a:schemeClr val="tx1"/>
                </a:solidFill>
                <a:effectLst/>
              </a:rPr>
              <a:t>Reduced Rework:</a:t>
            </a:r>
            <a:br>
              <a:rPr kumimoji="0" lang="en-US" altLang="en-US" b="0" i="0" u="none" strike="noStrike" cap="none" normalizeH="0" baseline="0" dirty="0">
                <a:ln>
                  <a:noFill/>
                </a:ln>
                <a:solidFill>
                  <a:schemeClr val="tx1"/>
                </a:solidFill>
                <a:effectLst/>
              </a:rPr>
            </a:br>
            <a:r>
              <a:rPr kumimoji="0" lang="en-US" altLang="en-US" b="0" i="0" u="none" strike="noStrike" cap="none" normalizeH="0" baseline="0" dirty="0">
                <a:ln>
                  <a:noFill/>
                </a:ln>
                <a:solidFill>
                  <a:schemeClr val="tx1"/>
                </a:solidFill>
                <a:effectLst/>
              </a:rPr>
              <a:t>Prevent </a:t>
            </a:r>
            <a:r>
              <a:rPr kumimoji="0" lang="en-US" altLang="en-US" b="1" i="0" u="none" strike="noStrike" cap="none" normalizeH="0" baseline="0" dirty="0">
                <a:ln>
                  <a:noFill/>
                </a:ln>
                <a:solidFill>
                  <a:schemeClr val="tx1"/>
                </a:solidFill>
                <a:effectLst/>
              </a:rPr>
              <a:t>change requests</a:t>
            </a:r>
            <a:r>
              <a:rPr kumimoji="0" lang="en-US" altLang="en-US" b="0" i="0" u="none" strike="noStrike" cap="none" normalizeH="0" baseline="0" dirty="0">
                <a:ln>
                  <a:noFill/>
                </a:ln>
                <a:solidFill>
                  <a:schemeClr val="tx1"/>
                </a:solidFill>
                <a:effectLst/>
              </a:rPr>
              <a:t> and </a:t>
            </a:r>
            <a:r>
              <a:rPr kumimoji="0" lang="en-US" altLang="en-US" b="1" i="0" u="none" strike="noStrike" cap="none" normalizeH="0" baseline="0" dirty="0">
                <a:ln>
                  <a:noFill/>
                </a:ln>
                <a:solidFill>
                  <a:schemeClr val="tx1"/>
                </a:solidFill>
                <a:effectLst/>
              </a:rPr>
              <a:t>duplicate efforts</a:t>
            </a:r>
            <a:r>
              <a:rPr kumimoji="0" lang="en-US" altLang="en-US" b="0" i="0" u="none" strike="noStrike" cap="none" normalizeH="0" baseline="0" dirty="0">
                <a:ln>
                  <a:noFill/>
                </a:ln>
                <a:solidFill>
                  <a:schemeClr val="tx1"/>
                </a:solidFill>
                <a:effectLst/>
              </a:rPr>
              <a:t> later in the project</a:t>
            </a:r>
            <a:r>
              <a:rPr kumimoji="0" lang="en-US" altLang="en-US" b="0" i="0" u="none" strike="noStrike" cap="none" normalizeH="0" baseline="0" dirty="0">
                <a:ln>
                  <a:noFill/>
                </a:ln>
                <a:solidFill>
                  <a:schemeClr val="tx1"/>
                </a:solidFill>
                <a:effectLst/>
                <a:latin typeface="Arial" panose="020B0604020202020204" pitchFamily="34" charset="0"/>
              </a:rPr>
              <a:t>.</a:t>
            </a:r>
          </a:p>
        </p:txBody>
      </p:sp>
      <p:sp>
        <p:nvSpPr>
          <p:cNvPr id="5" name="TextBox 4">
            <a:extLst>
              <a:ext uri="{FF2B5EF4-FFF2-40B4-BE49-F238E27FC236}">
                <a16:creationId xmlns:a16="http://schemas.microsoft.com/office/drawing/2014/main" id="{EB136EA1-FB91-5CDE-0FCB-911B13508244}"/>
              </a:ext>
            </a:extLst>
          </p:cNvPr>
          <p:cNvSpPr txBox="1"/>
          <p:nvPr/>
        </p:nvSpPr>
        <p:spPr>
          <a:xfrm>
            <a:off x="322599" y="1498986"/>
            <a:ext cx="7520502" cy="523220"/>
          </a:xfrm>
          <a:prstGeom prst="rect">
            <a:avLst/>
          </a:prstGeom>
          <a:noFill/>
        </p:spPr>
        <p:txBody>
          <a:bodyPr wrap="square">
            <a:spAutoFit/>
          </a:bodyPr>
          <a:lstStyle/>
          <a:p>
            <a:r>
              <a:rPr lang="en-GB" sz="2800" b="1" dirty="0"/>
              <a:t>Build the Work Breakdown Structure (WBS) Tree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5A3FE-566C-AB5E-A20B-505BD48F8D87}"/>
            </a:ext>
          </a:extLst>
        </p:cNvPr>
        <p:cNvGrpSpPr/>
        <p:nvPr/>
      </p:nvGrpSpPr>
      <p:grpSpPr>
        <a:xfrm>
          <a:off x="0" y="0"/>
          <a:ext cx="0" cy="0"/>
          <a:chOff x="0" y="0"/>
          <a:chExt cx="0" cy="0"/>
        </a:xfrm>
      </p:grpSpPr>
      <p:sp>
        <p:nvSpPr>
          <p:cNvPr id="54274" name="Rectangle 2">
            <a:extLst>
              <a:ext uri="{FF2B5EF4-FFF2-40B4-BE49-F238E27FC236}">
                <a16:creationId xmlns:a16="http://schemas.microsoft.com/office/drawing/2014/main" id="{5D661ABC-6693-FAB7-0051-0F8FC19A4A11}"/>
              </a:ext>
            </a:extLst>
          </p:cNvPr>
          <p:cNvSpPr>
            <a:spLocks noGrp="1" noChangeArrowheads="1"/>
          </p:cNvSpPr>
          <p:nvPr>
            <p:ph type="title"/>
          </p:nvPr>
        </p:nvSpPr>
        <p:spPr>
          <a:xfrm>
            <a:off x="647823" y="173423"/>
            <a:ext cx="11594969" cy="1325563"/>
          </a:xfrm>
        </p:spPr>
        <p:txBody>
          <a:bodyPr/>
          <a:lstStyle/>
          <a:p>
            <a:pPr algn="ctr"/>
            <a:r>
              <a:rPr lang="en-GB" dirty="0">
                <a:solidFill>
                  <a:schemeClr val="bg1"/>
                </a:solidFill>
              </a:rPr>
              <a:t>Work Breakdown Structure</a:t>
            </a:r>
          </a:p>
        </p:txBody>
      </p:sp>
      <p:sp>
        <p:nvSpPr>
          <p:cNvPr id="3" name="Text Placeholder 2">
            <a:extLst>
              <a:ext uri="{FF2B5EF4-FFF2-40B4-BE49-F238E27FC236}">
                <a16:creationId xmlns:a16="http://schemas.microsoft.com/office/drawing/2014/main" id="{8D93416C-ECBA-E06F-6149-D97092E8F111}"/>
              </a:ext>
            </a:extLst>
          </p:cNvPr>
          <p:cNvSpPr>
            <a:spLocks noGrp="1" noChangeArrowheads="1"/>
          </p:cNvSpPr>
          <p:nvPr>
            <p:ph type="body" idx="1"/>
          </p:nvPr>
        </p:nvSpPr>
        <p:spPr bwMode="auto">
          <a:xfrm>
            <a:off x="1225482" y="1225527"/>
            <a:ext cx="7635713" cy="5945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buNone/>
            </a:pPr>
            <a:r>
              <a:rPr lang="en-GB" sz="2000" dirty="0"/>
              <a:t>1.0 Lighting Upgrade Project  </a:t>
            </a:r>
          </a:p>
          <a:p>
            <a:pPr marL="0" indent="0">
              <a:buNone/>
            </a:pPr>
            <a:r>
              <a:rPr lang="en-GB" sz="2000" dirty="0"/>
              <a:t> ├── 1.1 Planning  </a:t>
            </a:r>
          </a:p>
          <a:p>
            <a:pPr marL="0" indent="0">
              <a:buNone/>
            </a:pPr>
            <a:r>
              <a:rPr lang="en-GB" sz="2000" dirty="0"/>
              <a:t> │    ├── 1.1.1 Site Survey  </a:t>
            </a:r>
          </a:p>
          <a:p>
            <a:pPr marL="0" indent="0">
              <a:buNone/>
            </a:pPr>
            <a:r>
              <a:rPr lang="en-GB" sz="2000" dirty="0"/>
              <a:t> │    └── 1.1.2 Load Calculation  </a:t>
            </a:r>
          </a:p>
          <a:p>
            <a:pPr marL="0" indent="0">
              <a:buNone/>
            </a:pPr>
            <a:r>
              <a:rPr lang="en-GB" sz="2000" dirty="0"/>
              <a:t> ├── 1.2 Procurement  </a:t>
            </a:r>
          </a:p>
          <a:p>
            <a:pPr marL="0" indent="0">
              <a:buNone/>
            </a:pPr>
            <a:r>
              <a:rPr lang="en-GB" sz="2000" dirty="0"/>
              <a:t> │    ├── 1.2.1 Select LED Fixtures  </a:t>
            </a:r>
          </a:p>
          <a:p>
            <a:pPr marL="0" indent="0">
              <a:buNone/>
            </a:pPr>
            <a:r>
              <a:rPr lang="en-GB" sz="2000" dirty="0"/>
              <a:t> │    └── 1.2.2 Order Materials  </a:t>
            </a:r>
          </a:p>
          <a:p>
            <a:pPr marL="0" indent="0">
              <a:buNone/>
            </a:pPr>
            <a:r>
              <a:rPr lang="en-GB" sz="2000" dirty="0"/>
              <a:t> ├── 1.3 Installation  </a:t>
            </a:r>
          </a:p>
          <a:p>
            <a:pPr marL="0" indent="0">
              <a:buNone/>
            </a:pPr>
            <a:r>
              <a:rPr lang="en-GB" sz="2000" dirty="0"/>
              <a:t> │    ├── 1.3.1 Wiring  </a:t>
            </a:r>
          </a:p>
          <a:p>
            <a:pPr marL="0" indent="0">
              <a:buNone/>
            </a:pPr>
            <a:r>
              <a:rPr lang="en-GB" sz="2000" dirty="0"/>
              <a:t> │    ├── 1.3.2 Fixture Mounting  </a:t>
            </a:r>
          </a:p>
          <a:p>
            <a:pPr marL="0" indent="0">
              <a:buNone/>
            </a:pPr>
            <a:r>
              <a:rPr lang="en-GB" sz="2000" dirty="0"/>
              <a:t> │    └── 1.3.3 Control Integration  </a:t>
            </a:r>
          </a:p>
          <a:p>
            <a:pPr marL="0" indent="0">
              <a:buNone/>
            </a:pPr>
            <a:r>
              <a:rPr lang="en-GB" sz="2000" dirty="0"/>
              <a:t> └── 1.4 Testing and Handover  </a:t>
            </a:r>
          </a:p>
          <a:p>
            <a:pPr marL="0" indent="0">
              <a:buNone/>
            </a:pPr>
            <a:r>
              <a:rPr lang="en-GB" sz="2000" dirty="0"/>
              <a:t>      ├── 1.4.1 System Testing  </a:t>
            </a:r>
          </a:p>
          <a:p>
            <a:pPr marL="0" indent="0">
              <a:buNone/>
            </a:pPr>
            <a:r>
              <a:rPr lang="en-GB" sz="2000" dirty="0"/>
              <a:t>      └── 1.4.2 Client Training</a:t>
            </a:r>
          </a:p>
          <a:p>
            <a:pPr eaLnBrk="0" fontAlgn="base" hangingPunct="0">
              <a:lnSpc>
                <a:spcPct val="100000"/>
              </a:lnSpc>
              <a:spcBef>
                <a:spcPct val="0"/>
              </a:spcBef>
              <a:spcAft>
                <a:spcPct val="0"/>
              </a:spcAf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68000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06160" y="0"/>
            <a:ext cx="11594969" cy="1325563"/>
          </a:xfrm>
        </p:spPr>
        <p:txBody>
          <a:bodyPr/>
          <a:lstStyle/>
          <a:p>
            <a:pPr algn="ctr"/>
            <a:r>
              <a:rPr lang="en-GB" dirty="0">
                <a:solidFill>
                  <a:schemeClr val="bg1"/>
                </a:solidFill>
              </a:rPr>
              <a:t>Pitfalls to Creating a WBS</a:t>
            </a:r>
          </a:p>
        </p:txBody>
      </p:sp>
      <p:sp>
        <p:nvSpPr>
          <p:cNvPr id="57347" name="Rectangle 3"/>
          <p:cNvSpPr>
            <a:spLocks noGrp="1" noChangeArrowheads="1"/>
          </p:cNvSpPr>
          <p:nvPr>
            <p:ph type="body" idx="1"/>
          </p:nvPr>
        </p:nvSpPr>
        <p:spPr/>
        <p:txBody>
          <a:bodyPr/>
          <a:lstStyle/>
          <a:p>
            <a:pPr marL="609600" indent="-609600">
              <a:buNone/>
            </a:pPr>
            <a:r>
              <a:rPr lang="en-GB" b="1" dirty="0"/>
              <a:t>Five common pitfalls</a:t>
            </a:r>
          </a:p>
          <a:p>
            <a:pPr marL="609600" indent="-609600">
              <a:buFontTx/>
              <a:buAutoNum type="arabicPeriod"/>
            </a:pPr>
            <a:r>
              <a:rPr lang="en-GB" dirty="0"/>
              <a:t>Inconsistent Work Package Detail</a:t>
            </a:r>
          </a:p>
          <a:p>
            <a:pPr marL="609600" indent="-609600">
              <a:buFontTx/>
              <a:buAutoNum type="arabicPeriod"/>
            </a:pPr>
            <a:r>
              <a:rPr lang="en-GB" dirty="0"/>
              <a:t>Focusing on activities Instead of Deliverables</a:t>
            </a:r>
          </a:p>
          <a:p>
            <a:pPr marL="609600" indent="-609600">
              <a:buFontTx/>
              <a:buAutoNum type="arabicPeriod"/>
            </a:pPr>
            <a:r>
              <a:rPr lang="en-GB" dirty="0"/>
              <a:t>Confusing WBS with a Schedule</a:t>
            </a:r>
          </a:p>
          <a:p>
            <a:pPr marL="609600" indent="-609600">
              <a:buFontTx/>
              <a:buAutoNum type="arabicPeriod"/>
            </a:pPr>
            <a:r>
              <a:rPr lang="en-GB" dirty="0"/>
              <a:t>Ignoring Change Control</a:t>
            </a:r>
          </a:p>
          <a:p>
            <a:pPr marL="609600" indent="-609600">
              <a:buFontTx/>
              <a:buAutoNum type="arabicPeriod"/>
            </a:pPr>
            <a:r>
              <a:rPr lang="en-GB" dirty="0"/>
              <a:t>Using organisational Structure as WBS</a:t>
            </a:r>
          </a:p>
          <a:p>
            <a:pPr marL="609600" indent="-609600">
              <a:buNone/>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399628" y="121171"/>
            <a:ext cx="11594969" cy="1325563"/>
          </a:xfrm>
        </p:spPr>
        <p:txBody>
          <a:bodyPr/>
          <a:lstStyle/>
          <a:p>
            <a:pPr algn="ctr"/>
            <a:r>
              <a:rPr lang="en-GB" dirty="0">
                <a:solidFill>
                  <a:schemeClr val="bg1"/>
                </a:solidFill>
              </a:rPr>
              <a:t>Critical Path</a:t>
            </a:r>
          </a:p>
        </p:txBody>
      </p:sp>
      <p:sp>
        <p:nvSpPr>
          <p:cNvPr id="64515" name="Rectangle 3"/>
          <p:cNvSpPr>
            <a:spLocks noGrp="1" noChangeArrowheads="1"/>
          </p:cNvSpPr>
          <p:nvPr>
            <p:ph type="body" idx="1"/>
          </p:nvPr>
        </p:nvSpPr>
        <p:spPr/>
        <p:txBody>
          <a:bodyPr/>
          <a:lstStyle/>
          <a:p>
            <a:r>
              <a:rPr lang="en-GB" dirty="0"/>
              <a:t>Knowing the critical path is essential for accurately </a:t>
            </a:r>
            <a:r>
              <a:rPr lang="en-GB" b="1" dirty="0"/>
              <a:t>determining the project delivery schedule.</a:t>
            </a:r>
          </a:p>
          <a:p>
            <a:r>
              <a:rPr lang="en-GB" dirty="0"/>
              <a:t>To </a:t>
            </a:r>
            <a:r>
              <a:rPr lang="en-GB" b="1" dirty="0"/>
              <a:t>deliver on time</a:t>
            </a:r>
            <a:r>
              <a:rPr lang="en-GB" dirty="0"/>
              <a:t> or </a:t>
            </a:r>
            <a:r>
              <a:rPr lang="en-GB" b="1" dirty="0"/>
              <a:t>reduce the project duration</a:t>
            </a:r>
            <a:r>
              <a:rPr lang="en-GB" dirty="0"/>
              <a:t>, focus efforts and resources on tasks within the </a:t>
            </a:r>
            <a:r>
              <a:rPr lang="en-GB" b="1" dirty="0"/>
              <a:t>critical path</a:t>
            </a:r>
            <a:r>
              <a:rPr lang="en-GB" dirty="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97031" y="0"/>
            <a:ext cx="11594969" cy="1325563"/>
          </a:xfrm>
        </p:spPr>
        <p:txBody>
          <a:bodyPr/>
          <a:lstStyle/>
          <a:p>
            <a:pPr algn="ctr"/>
            <a:r>
              <a:rPr lang="en-GB" dirty="0">
                <a:solidFill>
                  <a:schemeClr val="bg1"/>
                </a:solidFill>
              </a:rPr>
              <a:t>Critical Path</a:t>
            </a:r>
          </a:p>
        </p:txBody>
      </p:sp>
      <p:sp>
        <p:nvSpPr>
          <p:cNvPr id="65539" name="Rectangle 3"/>
          <p:cNvSpPr>
            <a:spLocks noGrp="1" noChangeArrowheads="1"/>
          </p:cNvSpPr>
          <p:nvPr>
            <p:ph type="body" idx="1"/>
          </p:nvPr>
        </p:nvSpPr>
        <p:spPr>
          <a:xfrm>
            <a:off x="692331" y="1600200"/>
            <a:ext cx="10874829" cy="5068888"/>
          </a:xfrm>
        </p:spPr>
        <p:txBody>
          <a:bodyPr/>
          <a:lstStyle/>
          <a:p>
            <a:pPr marL="0" indent="0">
              <a:buNone/>
            </a:pPr>
            <a:r>
              <a:rPr lang="en-GB" b="1" dirty="0"/>
              <a:t>Step 1: Estimate Tasks Individually</a:t>
            </a:r>
          </a:p>
          <a:p>
            <a:r>
              <a:rPr lang="en-GB" b="1" dirty="0"/>
              <a:t>Create a task list</a:t>
            </a:r>
            <a:r>
              <a:rPr lang="en-GB" dirty="0"/>
              <a:t> before using a Gantt chart.</a:t>
            </a:r>
          </a:p>
          <a:p>
            <a:r>
              <a:rPr lang="en-GB" dirty="0"/>
              <a:t>Focus purely on </a:t>
            </a:r>
            <a:r>
              <a:rPr lang="en-GB" b="1" dirty="0"/>
              <a:t>effort required</a:t>
            </a:r>
            <a:r>
              <a:rPr lang="en-GB" dirty="0"/>
              <a:t>, not the timeline.</a:t>
            </a:r>
          </a:p>
          <a:p>
            <a:r>
              <a:rPr lang="en-GB" dirty="0"/>
              <a:t>Use </a:t>
            </a:r>
            <a:r>
              <a:rPr lang="en-GB" b="1" dirty="0"/>
              <a:t>independent judgment</a:t>
            </a:r>
            <a:r>
              <a:rPr lang="en-GB" dirty="0"/>
              <a:t> to estimate task durations accurately.</a:t>
            </a:r>
          </a:p>
          <a:p>
            <a:pPr marL="0" indent="0">
              <a:buNone/>
            </a:pPr>
            <a:r>
              <a:rPr lang="en-GB" b="1" dirty="0"/>
              <a:t>Step 2: Identify Task Dependencies</a:t>
            </a:r>
          </a:p>
          <a:p>
            <a:r>
              <a:rPr lang="en-GB" dirty="0"/>
              <a:t>Recognise </a:t>
            </a:r>
            <a:r>
              <a:rPr lang="en-GB" b="1" dirty="0"/>
              <a:t>logical task order, </a:t>
            </a:r>
            <a:r>
              <a:rPr lang="en-GB" dirty="0"/>
              <a:t>some tasks must wait for others to finish.</a:t>
            </a:r>
          </a:p>
          <a:p>
            <a:r>
              <a:rPr lang="en-GB" dirty="0"/>
              <a:t>Example: </a:t>
            </a:r>
            <a:r>
              <a:rPr lang="en-GB" b="1" dirty="0"/>
              <a:t>Can’t install a roof before building the walls.</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597031" y="114640"/>
            <a:ext cx="11594969" cy="1325563"/>
          </a:xfrm>
        </p:spPr>
        <p:txBody>
          <a:bodyPr/>
          <a:lstStyle/>
          <a:p>
            <a:pPr algn="ctr"/>
            <a:r>
              <a:rPr lang="en-GB" dirty="0">
                <a:solidFill>
                  <a:schemeClr val="bg1"/>
                </a:solidFill>
              </a:rPr>
              <a:t>Critical Path</a:t>
            </a:r>
          </a:p>
        </p:txBody>
      </p:sp>
      <p:sp>
        <p:nvSpPr>
          <p:cNvPr id="66563" name="Rectangle 3"/>
          <p:cNvSpPr>
            <a:spLocks noGrp="1" noChangeArrowheads="1"/>
          </p:cNvSpPr>
          <p:nvPr>
            <p:ph type="body" idx="1"/>
          </p:nvPr>
        </p:nvSpPr>
        <p:spPr>
          <a:xfrm>
            <a:off x="724989" y="1600201"/>
            <a:ext cx="11090365" cy="4924425"/>
          </a:xfrm>
        </p:spPr>
        <p:txBody>
          <a:bodyPr/>
          <a:lstStyle/>
          <a:p>
            <a:pPr marL="0" indent="0">
              <a:buNone/>
            </a:pPr>
            <a:r>
              <a:rPr lang="en-GB" b="1" dirty="0"/>
              <a:t>Step 3: Create Your Gantt Chart</a:t>
            </a:r>
          </a:p>
          <a:p>
            <a:r>
              <a:rPr lang="en-GB" dirty="0"/>
              <a:t>Use </a:t>
            </a:r>
            <a:r>
              <a:rPr lang="en-GB" b="1" dirty="0"/>
              <a:t>original task estimates</a:t>
            </a:r>
            <a:r>
              <a:rPr lang="en-GB" dirty="0"/>
              <a:t> from Step 1.</a:t>
            </a:r>
          </a:p>
          <a:p>
            <a:r>
              <a:rPr lang="en-GB" dirty="0"/>
              <a:t>Apply </a:t>
            </a:r>
            <a:r>
              <a:rPr lang="en-GB" b="1" dirty="0"/>
              <a:t>dependencies</a:t>
            </a:r>
            <a:r>
              <a:rPr lang="en-GB" dirty="0"/>
              <a:t> from Step 2 to sequence tasks logically.</a:t>
            </a:r>
          </a:p>
          <a:p>
            <a:r>
              <a:rPr lang="en-GB" dirty="0"/>
              <a:t>Avoid scheduling </a:t>
            </a:r>
            <a:r>
              <a:rPr lang="en-GB" b="1" dirty="0"/>
              <a:t>dependent tasks (e.g., walls and roof)</a:t>
            </a:r>
            <a:r>
              <a:rPr lang="en-GB" dirty="0"/>
              <a:t> in parallel.</a:t>
            </a:r>
          </a:p>
          <a:p>
            <a:pPr marL="0" indent="0">
              <a:buNone/>
            </a:pPr>
            <a:r>
              <a:rPr lang="en-GB" b="1" dirty="0"/>
              <a:t>Step 4: Identify the Critical Path(s)</a:t>
            </a:r>
          </a:p>
          <a:p>
            <a:r>
              <a:rPr lang="en-GB" dirty="0"/>
              <a:t>Locate the </a:t>
            </a:r>
            <a:r>
              <a:rPr lang="en-GB" b="1" dirty="0"/>
              <a:t>longest chain of dependent tasks,</a:t>
            </a:r>
            <a:r>
              <a:rPr lang="en-GB" dirty="0"/>
              <a:t> this is your </a:t>
            </a:r>
            <a:r>
              <a:rPr lang="en-GB" b="1" dirty="0"/>
              <a:t>critical path</a:t>
            </a:r>
            <a:r>
              <a:rPr lang="en-GB" dirty="0"/>
              <a:t>.</a:t>
            </a:r>
          </a:p>
          <a:p>
            <a:r>
              <a:rPr lang="en-GB" dirty="0"/>
              <a:t>Be aware:</a:t>
            </a:r>
          </a:p>
          <a:p>
            <a:pPr lvl="1"/>
            <a:r>
              <a:rPr lang="en-GB" dirty="0"/>
              <a:t>A project can have </a:t>
            </a:r>
            <a:r>
              <a:rPr lang="en-GB" b="1" dirty="0"/>
              <a:t>multiple critical paths</a:t>
            </a:r>
            <a:r>
              <a:rPr lang="en-GB" dirty="0"/>
              <a:t>.</a:t>
            </a:r>
          </a:p>
          <a:p>
            <a:pPr lvl="1"/>
            <a:r>
              <a:rPr lang="en-GB" b="1" dirty="0"/>
              <a:t>Not all tasks</a:t>
            </a:r>
            <a:r>
              <a:rPr lang="en-GB" dirty="0"/>
              <a:t> are on the critical path, but delays in critical tasks affect the overall timeline.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523725" y="88515"/>
            <a:ext cx="11594969" cy="1325563"/>
          </a:xfrm>
        </p:spPr>
        <p:txBody>
          <a:bodyPr/>
          <a:lstStyle/>
          <a:p>
            <a:pPr algn="ctr"/>
            <a:r>
              <a:rPr lang="en-GB" dirty="0">
                <a:solidFill>
                  <a:schemeClr val="bg1"/>
                </a:solidFill>
              </a:rPr>
              <a:t>Critical Path Mapping</a:t>
            </a:r>
          </a:p>
        </p:txBody>
      </p:sp>
      <p:sp>
        <p:nvSpPr>
          <p:cNvPr id="67587" name="Rectangle 3"/>
          <p:cNvSpPr>
            <a:spLocks noGrp="1" noChangeArrowheads="1"/>
          </p:cNvSpPr>
          <p:nvPr>
            <p:ph type="body" idx="1"/>
          </p:nvPr>
        </p:nvSpPr>
        <p:spPr>
          <a:xfrm>
            <a:off x="705394" y="1600200"/>
            <a:ext cx="10907486" cy="5068888"/>
          </a:xfrm>
        </p:spPr>
        <p:txBody>
          <a:bodyPr/>
          <a:lstStyle/>
          <a:p>
            <a:pPr marL="0" indent="0">
              <a:buNone/>
            </a:pPr>
            <a:r>
              <a:rPr lang="en-GB" b="1" dirty="0"/>
              <a:t>Activity Network Diagram: A Visual Tool for Time Management</a:t>
            </a:r>
          </a:p>
          <a:p>
            <a:r>
              <a:rPr lang="en-GB" dirty="0"/>
              <a:t>An </a:t>
            </a:r>
            <a:r>
              <a:rPr lang="en-GB" b="1" dirty="0"/>
              <a:t>Activity Network Diagram (AND)</a:t>
            </a:r>
            <a:r>
              <a:rPr lang="en-GB" dirty="0"/>
              <a:t> displays the </a:t>
            </a:r>
            <a:r>
              <a:rPr lang="en-GB" b="1" dirty="0"/>
              <a:t>timelines</a:t>
            </a:r>
            <a:r>
              <a:rPr lang="en-GB" dirty="0"/>
              <a:t> of all sub-tasks in a project.</a:t>
            </a:r>
          </a:p>
          <a:p>
            <a:r>
              <a:rPr lang="en-GB" dirty="0"/>
              <a:t>It helps calculate:</a:t>
            </a:r>
          </a:p>
          <a:p>
            <a:pPr lvl="1"/>
            <a:r>
              <a:rPr lang="en-GB" b="1" dirty="0"/>
              <a:t>Total project duration</a:t>
            </a:r>
            <a:endParaRPr lang="en-GB" dirty="0"/>
          </a:p>
          <a:p>
            <a:pPr lvl="1"/>
            <a:r>
              <a:rPr lang="en-GB" b="1" dirty="0"/>
              <a:t>Earliest and latest start/finish times</a:t>
            </a:r>
            <a:r>
              <a:rPr lang="en-GB" dirty="0"/>
              <a:t> for each task</a:t>
            </a:r>
          </a:p>
          <a:p>
            <a:r>
              <a:rPr lang="en-GB" dirty="0"/>
              <a:t>ANDs highlight:</a:t>
            </a:r>
          </a:p>
          <a:p>
            <a:pPr lvl="1"/>
            <a:r>
              <a:rPr lang="en-GB" dirty="0"/>
              <a:t>Which </a:t>
            </a:r>
            <a:r>
              <a:rPr lang="en-GB" b="1" dirty="0"/>
              <a:t>sub-tasks are critical</a:t>
            </a:r>
            <a:r>
              <a:rPr lang="en-GB" dirty="0"/>
              <a:t> to on-time completion</a:t>
            </a:r>
          </a:p>
          <a:p>
            <a:pPr lvl="1"/>
            <a:r>
              <a:rPr lang="en-GB" dirty="0"/>
              <a:t>Where to focus </a:t>
            </a:r>
            <a:r>
              <a:rPr lang="en-GB" b="1" dirty="0"/>
              <a:t>extra effort</a:t>
            </a:r>
            <a:r>
              <a:rPr lang="en-GB" dirty="0"/>
              <a:t> to accelerate the project with the </a:t>
            </a:r>
            <a:r>
              <a:rPr lang="en-GB" b="1" dirty="0"/>
              <a:t>maximum impact</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77240" y="3068961"/>
            <a:ext cx="10358846" cy="2650299"/>
          </a:xfrm>
        </p:spPr>
        <p:txBody>
          <a:bodyPr>
            <a:normAutofit/>
          </a:bodyPr>
          <a:lstStyle/>
          <a:p>
            <a:r>
              <a:rPr lang="en-GB" dirty="0"/>
              <a:t>Events are linked by arrow – headed straight lines that denote activities (things that happen). </a:t>
            </a:r>
          </a:p>
          <a:p>
            <a:r>
              <a:rPr lang="en-GB" dirty="0"/>
              <a:t>The </a:t>
            </a:r>
            <a:r>
              <a:rPr lang="en-GB" b="1" dirty="0"/>
              <a:t>expected time </a:t>
            </a:r>
            <a:r>
              <a:rPr lang="en-GB" dirty="0"/>
              <a:t>for the activity is written alongside the line. The total time to complete all the activities is 12 hours (5+2+4+1=12).</a:t>
            </a:r>
          </a:p>
          <a:p>
            <a:endParaRPr lang="en-GB" dirty="0"/>
          </a:p>
        </p:txBody>
      </p:sp>
      <p:sp>
        <p:nvSpPr>
          <p:cNvPr id="3" name="Title 2"/>
          <p:cNvSpPr>
            <a:spLocks noGrp="1"/>
          </p:cNvSpPr>
          <p:nvPr>
            <p:ph type="title"/>
          </p:nvPr>
        </p:nvSpPr>
        <p:spPr>
          <a:xfrm>
            <a:off x="386566" y="49326"/>
            <a:ext cx="11594969" cy="1325563"/>
          </a:xfrm>
        </p:spPr>
        <p:txBody>
          <a:bodyPr/>
          <a:lstStyle/>
          <a:p>
            <a:pPr algn="ctr"/>
            <a:r>
              <a:rPr lang="en-GB" dirty="0">
                <a:solidFill>
                  <a:schemeClr val="bg1"/>
                </a:solidFill>
              </a:rPr>
              <a:t>A Network diagram</a:t>
            </a:r>
          </a:p>
        </p:txBody>
      </p:sp>
      <p:pic>
        <p:nvPicPr>
          <p:cNvPr id="4" name="Picture 3" descr="2013-11-03 13.07.32.jpg"/>
          <p:cNvPicPr>
            <a:picLocks noChangeAspect="1"/>
          </p:cNvPicPr>
          <p:nvPr/>
        </p:nvPicPr>
        <p:blipFill>
          <a:blip r:embed="rId2" cstate="print"/>
          <a:stretch>
            <a:fillRect/>
          </a:stretch>
        </p:blipFill>
        <p:spPr>
          <a:xfrm>
            <a:off x="1524000" y="1844824"/>
            <a:ext cx="9144000" cy="982980"/>
          </a:xfrm>
          <a:prstGeom prst="rect">
            <a:avLst/>
          </a:prstGeom>
        </p:spPr>
      </p:pic>
      <p:sp>
        <p:nvSpPr>
          <p:cNvPr id="5" name="TextBox 4"/>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59673" y="1481328"/>
            <a:ext cx="10985863" cy="5376672"/>
          </a:xfrm>
        </p:spPr>
        <p:txBody>
          <a:bodyPr>
            <a:normAutofit/>
          </a:bodyPr>
          <a:lstStyle/>
          <a:p>
            <a:r>
              <a:rPr lang="en-GB" dirty="0"/>
              <a:t>Now suppose </a:t>
            </a:r>
            <a:r>
              <a:rPr lang="en-GB" i="1" dirty="0"/>
              <a:t>some of the activities are carried out at the same time</a:t>
            </a:r>
            <a:r>
              <a:rPr lang="en-GB" dirty="0"/>
              <a:t>. The network diagram becomes more complicated because there may be </a:t>
            </a:r>
            <a:r>
              <a:rPr lang="en-GB" i="1" dirty="0"/>
              <a:t>more than one line linking the activity circles</a:t>
            </a:r>
            <a:r>
              <a:rPr lang="en-GB" dirty="0"/>
              <a:t>.</a:t>
            </a:r>
          </a:p>
          <a:p>
            <a:r>
              <a:rPr lang="en-GB" dirty="0"/>
              <a:t>The following figure shows a network for the manufacturer of an engineering product. </a:t>
            </a:r>
          </a:p>
        </p:txBody>
      </p:sp>
      <p:sp>
        <p:nvSpPr>
          <p:cNvPr id="3" name="Title 2"/>
          <p:cNvSpPr>
            <a:spLocks noGrp="1"/>
          </p:cNvSpPr>
          <p:nvPr>
            <p:ph type="title"/>
          </p:nvPr>
        </p:nvSpPr>
        <p:spPr>
          <a:xfrm>
            <a:off x="366971" y="0"/>
            <a:ext cx="11594969" cy="1325563"/>
          </a:xfrm>
        </p:spPr>
        <p:txBody>
          <a:bodyPr/>
          <a:lstStyle/>
          <a:p>
            <a:pPr algn="ctr"/>
            <a:r>
              <a:rPr lang="en-GB" dirty="0">
                <a:solidFill>
                  <a:schemeClr val="bg1"/>
                </a:solidFill>
              </a:rPr>
              <a:t>Network diagrams</a:t>
            </a:r>
          </a:p>
        </p:txBody>
      </p:sp>
      <p:sp>
        <p:nvSpPr>
          <p:cNvPr id="4" name="TextBox 3"/>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2014" y="1142554"/>
            <a:ext cx="11527972" cy="1512167"/>
          </a:xfrm>
        </p:spPr>
        <p:txBody>
          <a:bodyPr>
            <a:normAutofit fontScale="92500" lnSpcReduction="10000"/>
          </a:bodyPr>
          <a:lstStyle/>
          <a:p>
            <a:pPr marL="0" indent="0">
              <a:buNone/>
            </a:pPr>
            <a:r>
              <a:rPr lang="en-GB" dirty="0"/>
              <a:t>As you can see, some activities take place at the same time. For example, some elements of the product are being </a:t>
            </a:r>
            <a:r>
              <a:rPr lang="en-GB" b="1" dirty="0"/>
              <a:t>fabricated</a:t>
            </a:r>
            <a:r>
              <a:rPr lang="en-GB" dirty="0"/>
              <a:t> in the factory at the same time as other components are being </a:t>
            </a:r>
            <a:r>
              <a:rPr lang="en-GB" b="1" dirty="0"/>
              <a:t>requisitioned</a:t>
            </a:r>
            <a:r>
              <a:rPr lang="en-GB" dirty="0"/>
              <a:t> from suppliers and made by subcontractors:</a:t>
            </a:r>
          </a:p>
          <a:p>
            <a:endParaRPr lang="en-GB" dirty="0"/>
          </a:p>
        </p:txBody>
      </p:sp>
      <p:pic>
        <p:nvPicPr>
          <p:cNvPr id="4" name="Picture 3" descr="2013-11-03 13.07.44.jpg"/>
          <p:cNvPicPr>
            <a:picLocks noChangeAspect="1"/>
          </p:cNvPicPr>
          <p:nvPr/>
        </p:nvPicPr>
        <p:blipFill>
          <a:blip r:embed="rId2" cstate="print"/>
          <a:stretch>
            <a:fillRect/>
          </a:stretch>
        </p:blipFill>
        <p:spPr>
          <a:xfrm>
            <a:off x="1672438" y="2536285"/>
            <a:ext cx="7937863" cy="3701028"/>
          </a:xfrm>
          <a:prstGeom prst="rect">
            <a:avLst/>
          </a:prstGeom>
        </p:spPr>
      </p:pic>
      <p:sp>
        <p:nvSpPr>
          <p:cNvPr id="6" name="TextBox 5"/>
          <p:cNvSpPr txBox="1"/>
          <p:nvPr/>
        </p:nvSpPr>
        <p:spPr>
          <a:xfrm>
            <a:off x="1775520" y="6237313"/>
            <a:ext cx="8640960" cy="369332"/>
          </a:xfrm>
          <a:prstGeom prst="rect">
            <a:avLst/>
          </a:prstGeom>
          <a:noFill/>
        </p:spPr>
        <p:txBody>
          <a:bodyPr wrap="square" rtlCol="0">
            <a:spAutoFit/>
          </a:bodyPr>
          <a:lstStyle/>
          <a:p>
            <a:r>
              <a:rPr lang="en-GB" b="1" dirty="0"/>
              <a:t>Note</a:t>
            </a:r>
            <a:r>
              <a:rPr lang="en-GB" dirty="0"/>
              <a:t>: Another similar method is called ‘Fishbone diagrams’ </a:t>
            </a:r>
          </a:p>
        </p:txBody>
      </p:sp>
      <p:sp>
        <p:nvSpPr>
          <p:cNvPr id="7" name="TextBox 6"/>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a:t>In a complex network, some activities cannot start before others have finished. </a:t>
            </a:r>
          </a:p>
          <a:p>
            <a:r>
              <a:rPr lang="en-GB" dirty="0"/>
              <a:t>For example, the parts cannot be received until they have been requisitioned and assembly cannot begin until parts have arrived. </a:t>
            </a:r>
          </a:p>
          <a:p>
            <a:r>
              <a:rPr lang="en-GB" dirty="0"/>
              <a:t>When constructing any network diagram, you need to make sure that for each activity you take account of any activities on which it depends and, therefore, which need to have been completed first. </a:t>
            </a:r>
          </a:p>
          <a:p>
            <a:r>
              <a:rPr lang="en-GB" dirty="0"/>
              <a:t>These preceding dependent activities are called </a:t>
            </a:r>
            <a:r>
              <a:rPr lang="en-GB" b="1" dirty="0"/>
              <a:t>predecessors</a:t>
            </a:r>
            <a:r>
              <a:rPr lang="en-GB" dirty="0"/>
              <a:t>.</a:t>
            </a:r>
          </a:p>
          <a:p>
            <a:r>
              <a:rPr lang="en-GB" dirty="0"/>
              <a:t>One way to do this is to first list each activity in a table (see next slide), </a:t>
            </a:r>
            <a:r>
              <a:rPr lang="en-GB" b="1" dirty="0"/>
              <a:t>noting the time that the activity takes </a:t>
            </a:r>
            <a:r>
              <a:rPr lang="en-GB" dirty="0"/>
              <a:t>and any </a:t>
            </a:r>
            <a:r>
              <a:rPr lang="en-GB" b="1" dirty="0"/>
              <a:t>predecessors</a:t>
            </a:r>
            <a:r>
              <a:rPr lang="en-GB" dirty="0"/>
              <a:t> that must be completed before the activity can begin.</a:t>
            </a:r>
          </a:p>
          <a:p>
            <a:endParaRPr lang="en-GB" dirty="0"/>
          </a:p>
        </p:txBody>
      </p:sp>
      <p:sp>
        <p:nvSpPr>
          <p:cNvPr id="3" name="Title 2"/>
          <p:cNvSpPr>
            <a:spLocks noGrp="1"/>
          </p:cNvSpPr>
          <p:nvPr>
            <p:ph type="title"/>
          </p:nvPr>
        </p:nvSpPr>
        <p:spPr>
          <a:xfrm>
            <a:off x="432285" y="121172"/>
            <a:ext cx="11594969" cy="1325563"/>
          </a:xfrm>
        </p:spPr>
        <p:txBody>
          <a:bodyPr/>
          <a:lstStyle/>
          <a:p>
            <a:pPr algn="ctr"/>
            <a:r>
              <a:rPr lang="en-GB" dirty="0">
                <a:solidFill>
                  <a:schemeClr val="bg1"/>
                </a:solidFill>
              </a:rPr>
              <a:t>Tables &amp; Predecessors</a:t>
            </a:r>
          </a:p>
        </p:txBody>
      </p:sp>
      <p:sp>
        <p:nvSpPr>
          <p:cNvPr id="4" name="TextBox 3"/>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7.58-1.jpg"/>
          <p:cNvPicPr>
            <a:picLocks noGrp="1" noChangeAspect="1"/>
          </p:cNvPicPr>
          <p:nvPr>
            <p:ph idx="1"/>
          </p:nvPr>
        </p:nvPicPr>
        <p:blipFill>
          <a:blip r:embed="rId2" cstate="print"/>
          <a:stretch>
            <a:fillRect/>
          </a:stretch>
        </p:blipFill>
        <p:spPr>
          <a:xfrm>
            <a:off x="1991544" y="1772817"/>
            <a:ext cx="8229600" cy="3466719"/>
          </a:xfrm>
        </p:spPr>
      </p:pic>
      <p:sp>
        <p:nvSpPr>
          <p:cNvPr id="3" name="Title 2"/>
          <p:cNvSpPr>
            <a:spLocks noGrp="1"/>
          </p:cNvSpPr>
          <p:nvPr>
            <p:ph type="title"/>
          </p:nvPr>
        </p:nvSpPr>
        <p:spPr>
          <a:xfrm>
            <a:off x="673949" y="0"/>
            <a:ext cx="11594969" cy="1325563"/>
          </a:xfrm>
        </p:spPr>
        <p:txBody>
          <a:bodyPr/>
          <a:lstStyle/>
          <a:p>
            <a:pPr algn="ctr"/>
            <a:r>
              <a:rPr lang="en-GB" dirty="0">
                <a:solidFill>
                  <a:schemeClr val="bg1"/>
                </a:solidFill>
              </a:rPr>
              <a:t>Activity Table</a:t>
            </a:r>
          </a:p>
        </p:txBody>
      </p:sp>
      <p:sp>
        <p:nvSpPr>
          <p:cNvPr id="5" name="TextBox 4"/>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1789" y="1197700"/>
            <a:ext cx="8229600" cy="1512168"/>
          </a:xfrm>
        </p:spPr>
        <p:txBody>
          <a:bodyPr/>
          <a:lstStyle/>
          <a:p>
            <a:pPr marL="0" indent="0">
              <a:buNone/>
            </a:pPr>
            <a:r>
              <a:rPr lang="en-GB" dirty="0"/>
              <a:t>Then you can use the table to draw up the network diagram as shown below. Dummy activities where appropriate.</a:t>
            </a:r>
          </a:p>
        </p:txBody>
      </p:sp>
      <p:pic>
        <p:nvPicPr>
          <p:cNvPr id="4" name="Picture 3" descr="2013-11-03 13.07.58-2.jpg"/>
          <p:cNvPicPr>
            <a:picLocks noChangeAspect="1"/>
          </p:cNvPicPr>
          <p:nvPr/>
        </p:nvPicPr>
        <p:blipFill>
          <a:blip r:embed="rId2" cstate="print"/>
          <a:stretch>
            <a:fillRect/>
          </a:stretch>
        </p:blipFill>
        <p:spPr>
          <a:xfrm>
            <a:off x="1334589" y="2791370"/>
            <a:ext cx="9144000" cy="2868930"/>
          </a:xfrm>
          <a:prstGeom prst="rect">
            <a:avLst/>
          </a:prstGeom>
        </p:spPr>
      </p:pic>
      <p:sp>
        <p:nvSpPr>
          <p:cNvPr id="5" name="TextBox 4"/>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3-11-03 13.07.58-1.jpg"/>
          <p:cNvPicPr>
            <a:picLocks noGrp="1" noChangeAspect="1"/>
          </p:cNvPicPr>
          <p:nvPr>
            <p:ph idx="1"/>
          </p:nvPr>
        </p:nvPicPr>
        <p:blipFill>
          <a:blip r:embed="rId2" cstate="print"/>
          <a:stretch>
            <a:fillRect/>
          </a:stretch>
        </p:blipFill>
        <p:spPr>
          <a:xfrm>
            <a:off x="1847528" y="250314"/>
            <a:ext cx="8229600" cy="3466719"/>
          </a:xfrm>
        </p:spPr>
      </p:pic>
      <p:pic>
        <p:nvPicPr>
          <p:cNvPr id="5" name="Picture 4" descr="2013-11-03 13.07.58-2.jpg"/>
          <p:cNvPicPr>
            <a:picLocks noChangeAspect="1"/>
          </p:cNvPicPr>
          <p:nvPr/>
        </p:nvPicPr>
        <p:blipFill>
          <a:blip r:embed="rId3" cstate="print"/>
          <a:stretch>
            <a:fillRect/>
          </a:stretch>
        </p:blipFill>
        <p:spPr>
          <a:xfrm>
            <a:off x="1524000" y="3717032"/>
            <a:ext cx="9144000" cy="2868930"/>
          </a:xfrm>
          <a:prstGeom prst="rect">
            <a:avLst/>
          </a:prstGeom>
        </p:spPr>
      </p:pic>
      <p:sp>
        <p:nvSpPr>
          <p:cNvPr id="6" name="TextBox 5"/>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53143" y="1481330"/>
            <a:ext cx="10613571" cy="1947671"/>
          </a:xfrm>
        </p:spPr>
        <p:txBody>
          <a:bodyPr>
            <a:normAutofit/>
          </a:bodyPr>
          <a:lstStyle/>
          <a:p>
            <a:r>
              <a:rPr lang="en-GB" dirty="0"/>
              <a:t>When two events run in parallel and one finishes before the other, a dummy event is added to the diagram. This is shown as a dashed line ---- in the figure below:</a:t>
            </a:r>
          </a:p>
          <a:p>
            <a:endParaRPr lang="en-GB" dirty="0"/>
          </a:p>
        </p:txBody>
      </p:sp>
      <p:sp>
        <p:nvSpPr>
          <p:cNvPr id="3" name="Title 2"/>
          <p:cNvSpPr>
            <a:spLocks noGrp="1"/>
          </p:cNvSpPr>
          <p:nvPr>
            <p:ph type="title"/>
          </p:nvPr>
        </p:nvSpPr>
        <p:spPr>
          <a:xfrm>
            <a:off x="464943" y="19054"/>
            <a:ext cx="11594969" cy="1325563"/>
          </a:xfrm>
        </p:spPr>
        <p:txBody>
          <a:bodyPr/>
          <a:lstStyle/>
          <a:p>
            <a:pPr algn="ctr"/>
            <a:r>
              <a:rPr lang="en-GB" dirty="0">
                <a:solidFill>
                  <a:schemeClr val="bg1"/>
                </a:solidFill>
              </a:rPr>
              <a:t>Dummy event</a:t>
            </a:r>
          </a:p>
        </p:txBody>
      </p:sp>
      <p:pic>
        <p:nvPicPr>
          <p:cNvPr id="4" name="Picture 3" descr="2013-11-03 13.07.51.jpg"/>
          <p:cNvPicPr>
            <a:picLocks noChangeAspect="1"/>
          </p:cNvPicPr>
          <p:nvPr/>
        </p:nvPicPr>
        <p:blipFill>
          <a:blip r:embed="rId2" cstate="print"/>
          <a:stretch>
            <a:fillRect/>
          </a:stretch>
        </p:blipFill>
        <p:spPr>
          <a:xfrm>
            <a:off x="1524000" y="3573016"/>
            <a:ext cx="9144000" cy="2297430"/>
          </a:xfrm>
          <a:prstGeom prst="rect">
            <a:avLst/>
          </a:prstGeom>
        </p:spPr>
      </p:pic>
      <p:sp>
        <p:nvSpPr>
          <p:cNvPr id="5" name="TextBox 4"/>
          <p:cNvSpPr txBox="1"/>
          <p:nvPr/>
        </p:nvSpPr>
        <p:spPr>
          <a:xfrm>
            <a:off x="1524000" y="6669940"/>
            <a:ext cx="296876" cy="215444"/>
          </a:xfrm>
          <a:prstGeom prst="rect">
            <a:avLst/>
          </a:prstGeom>
          <a:noFill/>
        </p:spPr>
        <p:txBody>
          <a:bodyPr wrap="none" rtlCol="0">
            <a:spAutoFit/>
          </a:bodyPr>
          <a:lstStyle/>
          <a:p>
            <a:r>
              <a:rPr lang="en-GB" sz="800" dirty="0"/>
              <a:t>(1)</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504131" y="0"/>
            <a:ext cx="11594969" cy="1325563"/>
          </a:xfrm>
        </p:spPr>
        <p:txBody>
          <a:bodyPr/>
          <a:lstStyle/>
          <a:p>
            <a:pPr algn="ctr"/>
            <a:r>
              <a:rPr lang="en-GB" dirty="0">
                <a:solidFill>
                  <a:schemeClr val="bg1"/>
                </a:solidFill>
              </a:rPr>
              <a:t>Critical Path Mapping</a:t>
            </a:r>
          </a:p>
        </p:txBody>
      </p:sp>
      <p:sp>
        <p:nvSpPr>
          <p:cNvPr id="76803" name="Rectangle 3"/>
          <p:cNvSpPr>
            <a:spLocks noGrp="1" noChangeArrowheads="1"/>
          </p:cNvSpPr>
          <p:nvPr>
            <p:ph type="body" idx="1"/>
          </p:nvPr>
        </p:nvSpPr>
        <p:spPr/>
        <p:txBody>
          <a:bodyPr/>
          <a:lstStyle/>
          <a:p>
            <a:pPr>
              <a:buFontTx/>
              <a:buNone/>
            </a:pPr>
            <a:r>
              <a:rPr lang="en-GB" b="1" u="sng" dirty="0"/>
              <a:t>Slack time</a:t>
            </a:r>
            <a:r>
              <a:rPr lang="en-GB" dirty="0"/>
              <a:t>: - is defined as</a:t>
            </a:r>
          </a:p>
          <a:p>
            <a:pPr>
              <a:buFontTx/>
              <a:buNone/>
            </a:pPr>
            <a:endParaRPr lang="en-GB" dirty="0"/>
          </a:p>
          <a:p>
            <a:pPr>
              <a:buFontTx/>
              <a:buNone/>
            </a:pPr>
            <a:r>
              <a:rPr lang="en-GB" dirty="0"/>
              <a:t>	‘</a:t>
            </a:r>
            <a:r>
              <a:rPr lang="en-GB" i="1" dirty="0"/>
              <a:t>Is the amount of time that a scheduled activity can be delayed without delaying the early start of any immediately following scheduled activities.’</a:t>
            </a:r>
            <a:endParaRPr lang="en-GB" b="1" u="sng"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1880" y="95046"/>
            <a:ext cx="11594969" cy="1325563"/>
          </a:xfrm>
        </p:spPr>
        <p:txBody>
          <a:bodyPr/>
          <a:lstStyle/>
          <a:p>
            <a:pPr algn="ctr"/>
            <a:r>
              <a:rPr lang="en-GB" dirty="0">
                <a:solidFill>
                  <a:schemeClr val="bg1"/>
                </a:solidFill>
              </a:rPr>
              <a:t>Critical Path Mapping</a:t>
            </a:r>
          </a:p>
        </p:txBody>
      </p:sp>
      <p:sp>
        <p:nvSpPr>
          <p:cNvPr id="77827" name="Rectangle 3"/>
          <p:cNvSpPr>
            <a:spLocks noGrp="1" noChangeArrowheads="1"/>
          </p:cNvSpPr>
          <p:nvPr>
            <p:ph type="body" idx="1"/>
          </p:nvPr>
        </p:nvSpPr>
        <p:spPr/>
        <p:txBody>
          <a:bodyPr/>
          <a:lstStyle/>
          <a:p>
            <a:pPr>
              <a:buFontTx/>
              <a:buNone/>
            </a:pPr>
            <a:r>
              <a:rPr lang="en-GB" b="1" u="sng" dirty="0"/>
              <a:t>Slack time</a:t>
            </a:r>
          </a:p>
          <a:p>
            <a:r>
              <a:rPr lang="en-GB" dirty="0"/>
              <a:t>To calculate the slack time for any job or task, subtract the earliest start time from the latest start time</a:t>
            </a:r>
          </a:p>
          <a:p>
            <a:r>
              <a:rPr lang="en-GB" dirty="0"/>
              <a:t>All of the jobs on the critical path, by definition, will have zero slack time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8411" y="15204"/>
            <a:ext cx="11594969" cy="1325563"/>
          </a:xfrm>
        </p:spPr>
        <p:txBody>
          <a:bodyPr/>
          <a:lstStyle/>
          <a:p>
            <a:pPr algn="ctr"/>
            <a:r>
              <a:rPr lang="en-GB" dirty="0">
                <a:solidFill>
                  <a:schemeClr val="bg1"/>
                </a:solidFill>
              </a:rPr>
              <a:t>Critical Path Mapping</a:t>
            </a:r>
          </a:p>
        </p:txBody>
      </p:sp>
      <p:sp>
        <p:nvSpPr>
          <p:cNvPr id="78851" name="Rectangle 3"/>
          <p:cNvSpPr>
            <a:spLocks noGrp="1" noChangeArrowheads="1"/>
          </p:cNvSpPr>
          <p:nvPr>
            <p:ph type="body" idx="1"/>
          </p:nvPr>
        </p:nvSpPr>
        <p:spPr/>
        <p:txBody>
          <a:bodyPr/>
          <a:lstStyle/>
          <a:p>
            <a:r>
              <a:rPr lang="en-GB" dirty="0"/>
              <a:t>Slack time </a:t>
            </a:r>
            <a:r>
              <a:rPr lang="en-GB" b="1" dirty="0"/>
              <a:t>depends on</a:t>
            </a:r>
            <a:r>
              <a:rPr lang="en-GB" dirty="0"/>
              <a:t> the timing of </a:t>
            </a:r>
            <a:r>
              <a:rPr lang="en-GB" b="1" dirty="0"/>
              <a:t>preceding tasks</a:t>
            </a:r>
            <a:r>
              <a:rPr lang="en-GB" dirty="0"/>
              <a:t>.</a:t>
            </a:r>
          </a:p>
          <a:p>
            <a:pPr marL="0" indent="0">
              <a:buNone/>
            </a:pPr>
            <a:r>
              <a:rPr lang="en-GB" b="1" dirty="0"/>
              <a:t>If you consume slack early:</a:t>
            </a:r>
            <a:endParaRPr lang="en-GB" dirty="0"/>
          </a:p>
          <a:p>
            <a:r>
              <a:rPr lang="en-GB" dirty="0"/>
              <a:t>The </a:t>
            </a:r>
            <a:r>
              <a:rPr lang="en-GB" b="1" dirty="0"/>
              <a:t>remaining slack</a:t>
            </a:r>
            <a:r>
              <a:rPr lang="en-GB" dirty="0"/>
              <a:t> in that path </a:t>
            </a:r>
            <a:r>
              <a:rPr lang="en-GB" b="1" dirty="0"/>
              <a:t>shrinks</a:t>
            </a:r>
            <a:r>
              <a:rPr lang="en-GB" dirty="0"/>
              <a:t>.</a:t>
            </a:r>
          </a:p>
          <a:p>
            <a:r>
              <a:rPr lang="en-GB" dirty="0"/>
              <a:t>This affects </a:t>
            </a:r>
            <a:r>
              <a:rPr lang="en-GB" b="1" dirty="0"/>
              <a:t>all subsequent tasks</a:t>
            </a:r>
            <a:r>
              <a:rPr lang="en-GB" dirty="0"/>
              <a:t> in that path.</a:t>
            </a:r>
          </a:p>
          <a:p>
            <a:r>
              <a:rPr lang="en-GB" dirty="0"/>
              <a:t>You risk turning a </a:t>
            </a:r>
            <a:r>
              <a:rPr lang="en-GB" b="1" dirty="0"/>
              <a:t>non-critical path</a:t>
            </a:r>
            <a:r>
              <a:rPr lang="en-GB" dirty="0"/>
              <a:t> into a </a:t>
            </a:r>
            <a:r>
              <a:rPr lang="en-GB" b="1" dirty="0"/>
              <a:t>critical one</a:t>
            </a:r>
            <a:r>
              <a:rPr lang="en-GB" dirty="0"/>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8411" y="15204"/>
            <a:ext cx="11594969" cy="1325563"/>
          </a:xfrm>
        </p:spPr>
        <p:txBody>
          <a:bodyPr/>
          <a:lstStyle/>
          <a:p>
            <a:pPr algn="ctr"/>
            <a:r>
              <a:rPr lang="en-GB" dirty="0">
                <a:solidFill>
                  <a:schemeClr val="bg1"/>
                </a:solidFill>
              </a:rPr>
              <a:t>Critical Path Mapping</a:t>
            </a:r>
          </a:p>
        </p:txBody>
      </p:sp>
      <p:sp>
        <p:nvSpPr>
          <p:cNvPr id="80899" name="Rectangle 3"/>
          <p:cNvSpPr>
            <a:spLocks noGrp="1" noChangeArrowheads="1"/>
          </p:cNvSpPr>
          <p:nvPr>
            <p:ph type="body" idx="1"/>
          </p:nvPr>
        </p:nvSpPr>
        <p:spPr/>
        <p:txBody>
          <a:bodyPr/>
          <a:lstStyle/>
          <a:p>
            <a:r>
              <a:rPr lang="en-GB" dirty="0"/>
              <a:t>Review the </a:t>
            </a:r>
            <a:r>
              <a:rPr lang="en-GB" b="1" dirty="0"/>
              <a:t>completed activity network diagram </a:t>
            </a:r>
            <a:r>
              <a:rPr lang="en-GB" dirty="0"/>
              <a:t>with the people who will be doing the work described </a:t>
            </a:r>
            <a:r>
              <a:rPr lang="en-GB"/>
              <a:t>by it.</a:t>
            </a:r>
            <a:endParaRPr lang="en-GB" dirty="0"/>
          </a:p>
          <a:p>
            <a:r>
              <a:rPr lang="en-GB" dirty="0"/>
              <a:t>Consider any feedback</a:t>
            </a:r>
          </a:p>
          <a:p>
            <a:r>
              <a:rPr lang="en-GB" b="1" dirty="0"/>
              <a:t>Expand or modify the diagram </a:t>
            </a:r>
            <a:r>
              <a:rPr lang="en-GB" dirty="0"/>
              <a:t>as necessary to fit the actual situation.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298515" y="55858"/>
            <a:ext cx="11594969" cy="1325563"/>
          </a:xfrm>
        </p:spPr>
        <p:txBody>
          <a:bodyPr/>
          <a:lstStyle/>
          <a:p>
            <a:pPr algn="ctr"/>
            <a:r>
              <a:rPr lang="en-GB" dirty="0">
                <a:solidFill>
                  <a:schemeClr val="bg1"/>
                </a:solidFill>
              </a:rPr>
              <a:t>Estimate time</a:t>
            </a:r>
          </a:p>
        </p:txBody>
      </p:sp>
      <p:sp>
        <p:nvSpPr>
          <p:cNvPr id="81923" name="Rectangle 3"/>
          <p:cNvSpPr>
            <a:spLocks noGrp="1" noChangeArrowheads="1"/>
          </p:cNvSpPr>
          <p:nvPr>
            <p:ph type="body" idx="1"/>
          </p:nvPr>
        </p:nvSpPr>
        <p:spPr>
          <a:xfrm>
            <a:off x="744583" y="1600200"/>
            <a:ext cx="10796451" cy="5068888"/>
          </a:xfrm>
        </p:spPr>
        <p:txBody>
          <a:bodyPr/>
          <a:lstStyle/>
          <a:p>
            <a:pPr>
              <a:lnSpc>
                <a:spcPct val="90000"/>
              </a:lnSpc>
              <a:buFontTx/>
              <a:buNone/>
            </a:pPr>
            <a:r>
              <a:rPr lang="en-GB" dirty="0"/>
              <a:t>Make sure you have allowed time for</a:t>
            </a:r>
          </a:p>
          <a:p>
            <a:pPr>
              <a:lnSpc>
                <a:spcPct val="90000"/>
              </a:lnSpc>
            </a:pPr>
            <a:r>
              <a:rPr lang="en-GB" dirty="0"/>
              <a:t>Accidents and emergencies</a:t>
            </a:r>
          </a:p>
          <a:p>
            <a:pPr>
              <a:lnSpc>
                <a:spcPct val="90000"/>
              </a:lnSpc>
            </a:pPr>
            <a:r>
              <a:rPr lang="en-GB" dirty="0"/>
              <a:t>Internal/external meetings</a:t>
            </a:r>
          </a:p>
          <a:p>
            <a:pPr>
              <a:lnSpc>
                <a:spcPct val="90000"/>
              </a:lnSpc>
            </a:pPr>
            <a:r>
              <a:rPr lang="en-GB" dirty="0"/>
              <a:t>Holiday and sickness in key staff</a:t>
            </a:r>
          </a:p>
          <a:p>
            <a:pPr>
              <a:lnSpc>
                <a:spcPct val="90000"/>
              </a:lnSpc>
            </a:pPr>
            <a:r>
              <a:rPr lang="en-GB" dirty="0"/>
              <a:t>Breakdowns in equipment</a:t>
            </a:r>
          </a:p>
          <a:p>
            <a:pPr>
              <a:lnSpc>
                <a:spcPct val="90000"/>
              </a:lnSpc>
            </a:pPr>
            <a:r>
              <a:rPr lang="en-GB" dirty="0"/>
              <a:t>Missed deliveries by suppliers</a:t>
            </a:r>
          </a:p>
          <a:p>
            <a:pPr>
              <a:lnSpc>
                <a:spcPct val="90000"/>
              </a:lnSpc>
            </a:pPr>
            <a:r>
              <a:rPr lang="en-GB" dirty="0"/>
              <a:t>Interruptions by customers, suppliers and contractors</a:t>
            </a:r>
          </a:p>
          <a:p>
            <a:pPr>
              <a:lnSpc>
                <a:spcPct val="90000"/>
              </a:lnSpc>
            </a:pPr>
            <a:r>
              <a:rPr lang="en-GB" dirty="0"/>
              <a:t>Quality control rejections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A735A-E60B-A1EF-4913-C6088697473F}"/>
            </a:ext>
          </a:extLst>
        </p:cNvPr>
        <p:cNvGrpSpPr/>
        <p:nvPr/>
      </p:nvGrpSpPr>
      <p:grpSpPr>
        <a:xfrm>
          <a:off x="0" y="0"/>
          <a:ext cx="0" cy="0"/>
          <a:chOff x="0" y="0"/>
          <a:chExt cx="0" cy="0"/>
        </a:xfrm>
      </p:grpSpPr>
      <p:sp>
        <p:nvSpPr>
          <p:cNvPr id="81922" name="Rectangle 2">
            <a:extLst>
              <a:ext uri="{FF2B5EF4-FFF2-40B4-BE49-F238E27FC236}">
                <a16:creationId xmlns:a16="http://schemas.microsoft.com/office/drawing/2014/main" id="{DDFD2498-528E-E416-48B9-1F3D55D7F445}"/>
              </a:ext>
            </a:extLst>
          </p:cNvPr>
          <p:cNvSpPr>
            <a:spLocks noGrp="1" noChangeArrowheads="1"/>
          </p:cNvSpPr>
          <p:nvPr>
            <p:ph type="title"/>
          </p:nvPr>
        </p:nvSpPr>
        <p:spPr>
          <a:xfrm>
            <a:off x="298515" y="55858"/>
            <a:ext cx="11594969" cy="1325563"/>
          </a:xfrm>
        </p:spPr>
        <p:txBody>
          <a:bodyPr/>
          <a:lstStyle/>
          <a:p>
            <a:pPr algn="ctr"/>
            <a:r>
              <a:rPr lang="en-GB" dirty="0">
                <a:solidFill>
                  <a:schemeClr val="bg1"/>
                </a:solidFill>
              </a:rPr>
              <a:t>Reference</a:t>
            </a:r>
          </a:p>
        </p:txBody>
      </p:sp>
      <p:sp>
        <p:nvSpPr>
          <p:cNvPr id="81923" name="Rectangle 3">
            <a:extLst>
              <a:ext uri="{FF2B5EF4-FFF2-40B4-BE49-F238E27FC236}">
                <a16:creationId xmlns:a16="http://schemas.microsoft.com/office/drawing/2014/main" id="{C71F1417-99AE-D5D2-84F1-10BCF1DB2187}"/>
              </a:ext>
            </a:extLst>
          </p:cNvPr>
          <p:cNvSpPr>
            <a:spLocks noGrp="1" noChangeArrowheads="1"/>
          </p:cNvSpPr>
          <p:nvPr>
            <p:ph type="body" idx="1"/>
          </p:nvPr>
        </p:nvSpPr>
        <p:spPr>
          <a:xfrm>
            <a:off x="697773" y="1381421"/>
            <a:ext cx="10796451" cy="5068888"/>
          </a:xfrm>
        </p:spPr>
        <p:txBody>
          <a:bodyPr>
            <a:normAutofit/>
          </a:bodyPr>
          <a:lstStyle/>
          <a:p>
            <a:pPr marL="0" indent="0">
              <a:lnSpc>
                <a:spcPct val="100000"/>
              </a:lnSpc>
              <a:buNone/>
            </a:pPr>
            <a:r>
              <a:rPr lang="en-US" dirty="0"/>
              <a:t>[1] Meredith, J.R., Shafer, S.M. and Mantel, S.J. (2021) </a:t>
            </a:r>
            <a:r>
              <a:rPr lang="en-US" i="1" dirty="0"/>
              <a:t>Project Management: A Managerial Approach</a:t>
            </a:r>
            <a:r>
              <a:rPr lang="en-US" dirty="0"/>
              <a:t>, 11th </a:t>
            </a:r>
            <a:r>
              <a:rPr lang="en-US" dirty="0" err="1"/>
              <a:t>edn</a:t>
            </a:r>
            <a:r>
              <a:rPr lang="en-US" dirty="0"/>
              <a:t>. John Wiley &amp; Sons. ISBN: 9781119803836. </a:t>
            </a:r>
          </a:p>
          <a:p>
            <a:pPr marL="0" indent="0">
              <a:lnSpc>
                <a:spcPct val="100000"/>
              </a:lnSpc>
              <a:buNone/>
            </a:pPr>
            <a:r>
              <a:rPr lang="en-US" dirty="0"/>
              <a:t>[2] Kerzner, H. (2017) </a:t>
            </a:r>
            <a:r>
              <a:rPr lang="en-US" i="1" dirty="0"/>
              <a:t>Project Management: A Systems Approach to Planning, Scheduling, and Controlling</a:t>
            </a:r>
            <a:r>
              <a:rPr lang="en-US" dirty="0"/>
              <a:t>, 12th </a:t>
            </a:r>
            <a:r>
              <a:rPr lang="en-US" dirty="0" err="1"/>
              <a:t>edn</a:t>
            </a:r>
            <a:r>
              <a:rPr lang="en-US" dirty="0"/>
              <a:t>. John Wiley &amp; Sons. ISBN: 9781119165354. </a:t>
            </a:r>
            <a:endParaRPr lang="en-GB" dirty="0"/>
          </a:p>
        </p:txBody>
      </p:sp>
    </p:spTree>
    <p:extLst>
      <p:ext uri="{BB962C8B-B14F-4D97-AF65-F5344CB8AC3E}">
        <p14:creationId xmlns:p14="http://schemas.microsoft.com/office/powerpoint/2010/main" val="33636038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BD78D876-541D-6E52-A364-F2210992F446}"/>
              </a:ext>
            </a:extLst>
          </p:cNvPr>
          <p:cNvSpPr txBox="1">
            <a:spLocks/>
          </p:cNvSpPr>
          <p:nvPr/>
        </p:nvSpPr>
        <p:spPr>
          <a:xfrm>
            <a:off x="4866514" y="3298965"/>
            <a:ext cx="5315818" cy="3088946"/>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4500" b="1">
                <a:latin typeface="Cambria" panose="02040503050406030204" pitchFamily="18" charset="0"/>
                <a:ea typeface="Cambria" panose="02040503050406030204" pitchFamily="18" charset="0"/>
                <a:cs typeface="Arial"/>
              </a:rPr>
              <a:t>Thank You</a:t>
            </a:r>
          </a:p>
        </p:txBody>
      </p:sp>
    </p:spTree>
    <p:extLst>
      <p:ext uri="{BB962C8B-B14F-4D97-AF65-F5344CB8AC3E}">
        <p14:creationId xmlns:p14="http://schemas.microsoft.com/office/powerpoint/2010/main" val="25373718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9.0.5012"/>
  <p:tag name="SLIDO_PRESENTATION_ID" val="00000000-0000-0000-0000-000000000000"/>
  <p:tag name="SLIDO_EVENT_UUID" val="38e43e29-3e67-40c5-b794-555b265b07a7"/>
  <p:tag name="SLIDO_EVENT_SECTION_UUID" val="3697fe7c-6c5c-4d71-b150-ef8560778401"/>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4B97851B-0EC9-48C0-9901-97AE2E2BAB65}">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9A90DE1-5030-4590-8AE5-55F67A0F029B}">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692</TotalTime>
  <Words>1621</Words>
  <Application>Microsoft Office PowerPoint</Application>
  <PresentationFormat>Widescreen</PresentationFormat>
  <Paragraphs>173</Paragraphs>
  <Slides>32</Slides>
  <Notes>10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32</vt:i4>
      </vt:variant>
    </vt:vector>
  </HeadingPairs>
  <TitlesOfParts>
    <vt:vector size="40" baseType="lpstr">
      <vt:lpstr>Arial</vt:lpstr>
      <vt:lpstr>Book Antiqua</vt:lpstr>
      <vt:lpstr>Calibri</vt:lpstr>
      <vt:lpstr>Calibri Light</vt:lpstr>
      <vt:lpstr>Cambria</vt:lpstr>
      <vt:lpstr>UWTSD 200_Title Page</vt:lpstr>
      <vt:lpstr>UWTSD 200_Title Page 2</vt:lpstr>
      <vt:lpstr>UWTSD 200_Text 4</vt:lpstr>
      <vt:lpstr>PowerPoint Presentation</vt:lpstr>
      <vt:lpstr>Work Breakdown Structure</vt:lpstr>
      <vt:lpstr>Work Breakdown Structure</vt:lpstr>
      <vt:lpstr>Work Breakdown Structure</vt:lpstr>
      <vt:lpstr>Work Breakdown Structure</vt:lpstr>
      <vt:lpstr>Work Breakdown Structure - Process</vt:lpstr>
      <vt:lpstr>Work Breakdown Structure - Process</vt:lpstr>
      <vt:lpstr>Work Breakdown Structure -Process</vt:lpstr>
      <vt:lpstr>Work Breakdown Structure - Process</vt:lpstr>
      <vt:lpstr>Work Breakdown Structure - Process</vt:lpstr>
      <vt:lpstr>Work Breakdown Structure</vt:lpstr>
      <vt:lpstr>Work Breakdown Structure</vt:lpstr>
      <vt:lpstr>Pitfalls to Creating a WBS</vt:lpstr>
      <vt:lpstr>Critical Path</vt:lpstr>
      <vt:lpstr>Critical Path</vt:lpstr>
      <vt:lpstr>Critical Path</vt:lpstr>
      <vt:lpstr>Critical Path Mapping</vt:lpstr>
      <vt:lpstr>A Network diagram</vt:lpstr>
      <vt:lpstr>Network diagrams</vt:lpstr>
      <vt:lpstr>PowerPoint Presentation</vt:lpstr>
      <vt:lpstr>Tables &amp; Predecessors</vt:lpstr>
      <vt:lpstr>Activity Table</vt:lpstr>
      <vt:lpstr>PowerPoint Presentation</vt:lpstr>
      <vt:lpstr>PowerPoint Presentation</vt:lpstr>
      <vt:lpstr>Dummy event</vt:lpstr>
      <vt:lpstr>Critical Path Mapping</vt:lpstr>
      <vt:lpstr>Critical Path Mapping</vt:lpstr>
      <vt:lpstr>Critical Path Mapping</vt:lpstr>
      <vt:lpstr>Critical Path Mapping</vt:lpstr>
      <vt:lpstr>Estimate time</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9</cp:revision>
  <dcterms:created xsi:type="dcterms:W3CDTF">2021-03-09T15:35:42Z</dcterms:created>
  <dcterms:modified xsi:type="dcterms:W3CDTF">2026-02-25T07:36:59Z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SlidoAppVersion">
    <vt:lpwstr>1.9.0.5012</vt:lpwstr>
  </property>
</Properties>
</file>