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12"/>
  </p:notesMasterIdLst>
  <p:sldIdLst>
    <p:sldId id="256" r:id="rId2"/>
    <p:sldId id="265" r:id="rId3"/>
    <p:sldId id="257" r:id="rId4"/>
    <p:sldId id="258" r:id="rId5"/>
    <p:sldId id="272" r:id="rId6"/>
    <p:sldId id="261" r:id="rId7"/>
    <p:sldId id="268" r:id="rId8"/>
    <p:sldId id="271" r:id="rId9"/>
    <p:sldId id="270"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D2AC9D-954E-A191-C1E2-4D1227AC4EFB}" v="120" dt="2025-03-28T09:34:29.021"/>
    <p1510:client id="{4847C843-98F3-65DE-DC9C-D4D39A94B829}" v="1246" dt="2025-03-27T15:32:02.9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E197D0-2DEC-4D45-BDED-B696A028C99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87845E0-0A05-421C-B5F1-5F6FFD610B4B}">
      <dgm:prSet phldrT="[Text]" phldr="0"/>
      <dgm:spPr/>
      <dgm:t>
        <a:bodyPr/>
        <a:lstStyle/>
        <a:p>
          <a:pPr rtl="0"/>
          <a:r>
            <a:rPr lang="en-US" dirty="0">
              <a:latin typeface="Century Gothic" panose="020B0502020202020204"/>
            </a:rPr>
            <a:t>Discuss what teamwork is</a:t>
          </a:r>
          <a:endParaRPr lang="en-US" dirty="0"/>
        </a:p>
      </dgm:t>
    </dgm:pt>
    <dgm:pt modelId="{46C7C116-5667-437B-B206-61B7527925ED}" type="parTrans" cxnId="{35131D11-8216-4A92-AF05-EB466B2F8307}">
      <dgm:prSet/>
      <dgm:spPr/>
      <dgm:t>
        <a:bodyPr/>
        <a:lstStyle/>
        <a:p>
          <a:endParaRPr lang="en-US"/>
        </a:p>
      </dgm:t>
    </dgm:pt>
    <dgm:pt modelId="{770F1D34-6CD0-491B-929B-9EC4BADCFBCB}" type="sibTrans" cxnId="{35131D11-8216-4A92-AF05-EB466B2F8307}">
      <dgm:prSet/>
      <dgm:spPr/>
      <dgm:t>
        <a:bodyPr/>
        <a:lstStyle/>
        <a:p>
          <a:endParaRPr lang="en-US"/>
        </a:p>
      </dgm:t>
    </dgm:pt>
    <dgm:pt modelId="{40358DC3-BDFB-4A34-B0A3-9D5FD9ECD11D}">
      <dgm:prSet phldrT="[Text]" phldr="0"/>
      <dgm:spPr/>
      <dgm:t>
        <a:bodyPr/>
        <a:lstStyle/>
        <a:p>
          <a:pPr rtl="0"/>
          <a:r>
            <a:rPr lang="en-US" dirty="0">
              <a:latin typeface="Century Gothic" panose="020B0502020202020204"/>
            </a:rPr>
            <a:t>Discuss the principles of teamwork</a:t>
          </a:r>
          <a:endParaRPr lang="en-US" dirty="0"/>
        </a:p>
      </dgm:t>
    </dgm:pt>
    <dgm:pt modelId="{3B743264-ADC7-4403-9BF8-0EFD26F1BFBE}" type="parTrans" cxnId="{B9D5BAF5-5CDD-402F-A088-1BB325DA425D}">
      <dgm:prSet/>
      <dgm:spPr/>
      <dgm:t>
        <a:bodyPr/>
        <a:lstStyle/>
        <a:p>
          <a:endParaRPr lang="en-US"/>
        </a:p>
      </dgm:t>
    </dgm:pt>
    <dgm:pt modelId="{B0DEBAE0-FD1C-43F6-9BFF-5EA9EB1A7745}" type="sibTrans" cxnId="{B9D5BAF5-5CDD-402F-A088-1BB325DA425D}">
      <dgm:prSet/>
      <dgm:spPr/>
      <dgm:t>
        <a:bodyPr/>
        <a:lstStyle/>
        <a:p>
          <a:endParaRPr lang="en-US"/>
        </a:p>
      </dgm:t>
    </dgm:pt>
    <dgm:pt modelId="{C66F9269-2B7C-4AA5-A7AC-0607C7F94A5C}">
      <dgm:prSet phldrT="[Text]" phldr="0"/>
      <dgm:spPr/>
      <dgm:t>
        <a:bodyPr/>
        <a:lstStyle/>
        <a:p>
          <a:pPr rtl="0"/>
          <a:r>
            <a:rPr lang="en-US" dirty="0">
              <a:latin typeface="Century Gothic" panose="020B0502020202020204"/>
            </a:rPr>
            <a:t>Discuss a case study</a:t>
          </a:r>
          <a:endParaRPr lang="en-US" dirty="0"/>
        </a:p>
      </dgm:t>
    </dgm:pt>
    <dgm:pt modelId="{469C4747-324E-4CD1-9DAF-C7AB4EDBE4C2}" type="parTrans" cxnId="{00DDFC0C-66A9-4412-B530-05610AB2BA6B}">
      <dgm:prSet/>
      <dgm:spPr/>
      <dgm:t>
        <a:bodyPr/>
        <a:lstStyle/>
        <a:p>
          <a:endParaRPr lang="en-US"/>
        </a:p>
      </dgm:t>
    </dgm:pt>
    <dgm:pt modelId="{514BA635-82EF-4691-B8F2-8318539D9917}" type="sibTrans" cxnId="{00DDFC0C-66A9-4412-B530-05610AB2BA6B}">
      <dgm:prSet/>
      <dgm:spPr/>
      <dgm:t>
        <a:bodyPr/>
        <a:lstStyle/>
        <a:p>
          <a:endParaRPr lang="en-US"/>
        </a:p>
      </dgm:t>
    </dgm:pt>
    <dgm:pt modelId="{0129DEB7-BF24-4EB0-ABAC-7A42BF50DF42}">
      <dgm:prSet phldrT="[Text]" phldr="0"/>
      <dgm:spPr/>
      <dgm:t>
        <a:bodyPr/>
        <a:lstStyle/>
        <a:p>
          <a:pPr rtl="0"/>
          <a:r>
            <a:rPr lang="en-US" dirty="0">
              <a:latin typeface="Century Gothic" panose="020B0502020202020204"/>
            </a:rPr>
            <a:t>Discuss the national decision making model</a:t>
          </a:r>
          <a:endParaRPr lang="en-US" dirty="0"/>
        </a:p>
      </dgm:t>
    </dgm:pt>
    <dgm:pt modelId="{F2950EC6-9A87-41F2-9495-42E8AAB2ECDB}" type="parTrans" cxnId="{CF6A980B-46D3-4340-8C37-4309F7151CD7}">
      <dgm:prSet/>
      <dgm:spPr/>
      <dgm:t>
        <a:bodyPr/>
        <a:lstStyle/>
        <a:p>
          <a:endParaRPr lang="en-US"/>
        </a:p>
      </dgm:t>
    </dgm:pt>
    <dgm:pt modelId="{47EAAC73-F79D-4DAB-8601-E04CEAB63D2A}" type="sibTrans" cxnId="{CF6A980B-46D3-4340-8C37-4309F7151CD7}">
      <dgm:prSet/>
      <dgm:spPr/>
      <dgm:t>
        <a:bodyPr/>
        <a:lstStyle/>
        <a:p>
          <a:endParaRPr lang="en-US"/>
        </a:p>
      </dgm:t>
    </dgm:pt>
    <dgm:pt modelId="{93E7BF0D-BF05-41EB-A6C7-5068920DA2C5}" type="pres">
      <dgm:prSet presAssocID="{41E197D0-2DEC-4D45-BDED-B696A028C99A}" presName="diagram" presStyleCnt="0">
        <dgm:presLayoutVars>
          <dgm:dir/>
          <dgm:resizeHandles val="exact"/>
        </dgm:presLayoutVars>
      </dgm:prSet>
      <dgm:spPr/>
    </dgm:pt>
    <dgm:pt modelId="{785C8B1B-82F7-4202-8F2A-84CBB98E1C29}" type="pres">
      <dgm:prSet presAssocID="{187845E0-0A05-421C-B5F1-5F6FFD610B4B}" presName="node" presStyleLbl="node1" presStyleIdx="0" presStyleCnt="4">
        <dgm:presLayoutVars>
          <dgm:bulletEnabled val="1"/>
        </dgm:presLayoutVars>
      </dgm:prSet>
      <dgm:spPr/>
    </dgm:pt>
    <dgm:pt modelId="{37C2FA30-9797-465F-BAE5-9CF59F330543}" type="pres">
      <dgm:prSet presAssocID="{770F1D34-6CD0-491B-929B-9EC4BADCFBCB}" presName="sibTrans" presStyleCnt="0"/>
      <dgm:spPr/>
    </dgm:pt>
    <dgm:pt modelId="{29A1D549-0233-4ED8-8427-B82C8C651275}" type="pres">
      <dgm:prSet presAssocID="{40358DC3-BDFB-4A34-B0A3-9D5FD9ECD11D}" presName="node" presStyleLbl="node1" presStyleIdx="1" presStyleCnt="4">
        <dgm:presLayoutVars>
          <dgm:bulletEnabled val="1"/>
        </dgm:presLayoutVars>
      </dgm:prSet>
      <dgm:spPr/>
    </dgm:pt>
    <dgm:pt modelId="{6B2B0B39-7B44-469B-95A4-E87D1285F31C}" type="pres">
      <dgm:prSet presAssocID="{B0DEBAE0-FD1C-43F6-9BFF-5EA9EB1A7745}" presName="sibTrans" presStyleCnt="0"/>
      <dgm:spPr/>
    </dgm:pt>
    <dgm:pt modelId="{EF753ED0-5B4D-4220-AF46-068EBF9F48BE}" type="pres">
      <dgm:prSet presAssocID="{C66F9269-2B7C-4AA5-A7AC-0607C7F94A5C}" presName="node" presStyleLbl="node1" presStyleIdx="2" presStyleCnt="4">
        <dgm:presLayoutVars>
          <dgm:bulletEnabled val="1"/>
        </dgm:presLayoutVars>
      </dgm:prSet>
      <dgm:spPr/>
    </dgm:pt>
    <dgm:pt modelId="{64DA64D4-7F4F-4F50-9177-DD3E88902089}" type="pres">
      <dgm:prSet presAssocID="{514BA635-82EF-4691-B8F2-8318539D9917}" presName="sibTrans" presStyleCnt="0"/>
      <dgm:spPr/>
    </dgm:pt>
    <dgm:pt modelId="{D2CA730E-7D46-45BE-9976-83F47C9C57D0}" type="pres">
      <dgm:prSet presAssocID="{0129DEB7-BF24-4EB0-ABAC-7A42BF50DF42}" presName="node" presStyleLbl="node1" presStyleIdx="3" presStyleCnt="4">
        <dgm:presLayoutVars>
          <dgm:bulletEnabled val="1"/>
        </dgm:presLayoutVars>
      </dgm:prSet>
      <dgm:spPr/>
    </dgm:pt>
  </dgm:ptLst>
  <dgm:cxnLst>
    <dgm:cxn modelId="{CF6A980B-46D3-4340-8C37-4309F7151CD7}" srcId="{41E197D0-2DEC-4D45-BDED-B696A028C99A}" destId="{0129DEB7-BF24-4EB0-ABAC-7A42BF50DF42}" srcOrd="3" destOrd="0" parTransId="{F2950EC6-9A87-41F2-9495-42E8AAB2ECDB}" sibTransId="{47EAAC73-F79D-4DAB-8601-E04CEAB63D2A}"/>
    <dgm:cxn modelId="{00DDFC0C-66A9-4412-B530-05610AB2BA6B}" srcId="{41E197D0-2DEC-4D45-BDED-B696A028C99A}" destId="{C66F9269-2B7C-4AA5-A7AC-0607C7F94A5C}" srcOrd="2" destOrd="0" parTransId="{469C4747-324E-4CD1-9DAF-C7AB4EDBE4C2}" sibTransId="{514BA635-82EF-4691-B8F2-8318539D9917}"/>
    <dgm:cxn modelId="{35131D11-8216-4A92-AF05-EB466B2F8307}" srcId="{41E197D0-2DEC-4D45-BDED-B696A028C99A}" destId="{187845E0-0A05-421C-B5F1-5F6FFD610B4B}" srcOrd="0" destOrd="0" parTransId="{46C7C116-5667-437B-B206-61B7527925ED}" sibTransId="{770F1D34-6CD0-491B-929B-9EC4BADCFBCB}"/>
    <dgm:cxn modelId="{7A376B67-64B0-4D46-808D-E28C5F0CC5AC}" type="presOf" srcId="{C66F9269-2B7C-4AA5-A7AC-0607C7F94A5C}" destId="{EF753ED0-5B4D-4220-AF46-068EBF9F48BE}" srcOrd="0" destOrd="0" presId="urn:microsoft.com/office/officeart/2005/8/layout/default"/>
    <dgm:cxn modelId="{0483B54A-2ED9-4563-9B8A-A571F1BD6C77}" type="presOf" srcId="{187845E0-0A05-421C-B5F1-5F6FFD610B4B}" destId="{785C8B1B-82F7-4202-8F2A-84CBB98E1C29}" srcOrd="0" destOrd="0" presId="urn:microsoft.com/office/officeart/2005/8/layout/default"/>
    <dgm:cxn modelId="{DD77A96D-3DD7-4CE4-93E1-E0306D29CFDD}" type="presOf" srcId="{0129DEB7-BF24-4EB0-ABAC-7A42BF50DF42}" destId="{D2CA730E-7D46-45BE-9976-83F47C9C57D0}" srcOrd="0" destOrd="0" presId="urn:microsoft.com/office/officeart/2005/8/layout/default"/>
    <dgm:cxn modelId="{21C9AA81-1706-4CF5-8985-5C04E5C52815}" type="presOf" srcId="{40358DC3-BDFB-4A34-B0A3-9D5FD9ECD11D}" destId="{29A1D549-0233-4ED8-8427-B82C8C651275}" srcOrd="0" destOrd="0" presId="urn:microsoft.com/office/officeart/2005/8/layout/default"/>
    <dgm:cxn modelId="{5B90BCC7-F305-4835-A135-2ED677BE6408}" type="presOf" srcId="{41E197D0-2DEC-4D45-BDED-B696A028C99A}" destId="{93E7BF0D-BF05-41EB-A6C7-5068920DA2C5}" srcOrd="0" destOrd="0" presId="urn:microsoft.com/office/officeart/2005/8/layout/default"/>
    <dgm:cxn modelId="{B9D5BAF5-5CDD-402F-A088-1BB325DA425D}" srcId="{41E197D0-2DEC-4D45-BDED-B696A028C99A}" destId="{40358DC3-BDFB-4A34-B0A3-9D5FD9ECD11D}" srcOrd="1" destOrd="0" parTransId="{3B743264-ADC7-4403-9BF8-0EFD26F1BFBE}" sibTransId="{B0DEBAE0-FD1C-43F6-9BFF-5EA9EB1A7745}"/>
    <dgm:cxn modelId="{9B5A416D-3169-48AD-A292-761D75D35907}" type="presParOf" srcId="{93E7BF0D-BF05-41EB-A6C7-5068920DA2C5}" destId="{785C8B1B-82F7-4202-8F2A-84CBB98E1C29}" srcOrd="0" destOrd="0" presId="urn:microsoft.com/office/officeart/2005/8/layout/default"/>
    <dgm:cxn modelId="{38DA8FB6-468B-4B1D-8D41-68D1F77890D9}" type="presParOf" srcId="{93E7BF0D-BF05-41EB-A6C7-5068920DA2C5}" destId="{37C2FA30-9797-465F-BAE5-9CF59F330543}" srcOrd="1" destOrd="0" presId="urn:microsoft.com/office/officeart/2005/8/layout/default"/>
    <dgm:cxn modelId="{18C0A60D-1140-49E6-AFB0-1B815F78F550}" type="presParOf" srcId="{93E7BF0D-BF05-41EB-A6C7-5068920DA2C5}" destId="{29A1D549-0233-4ED8-8427-B82C8C651275}" srcOrd="2" destOrd="0" presId="urn:microsoft.com/office/officeart/2005/8/layout/default"/>
    <dgm:cxn modelId="{D2E379FB-AF1C-4BE3-87DD-CFFEB35A8B4E}" type="presParOf" srcId="{93E7BF0D-BF05-41EB-A6C7-5068920DA2C5}" destId="{6B2B0B39-7B44-469B-95A4-E87D1285F31C}" srcOrd="3" destOrd="0" presId="urn:microsoft.com/office/officeart/2005/8/layout/default"/>
    <dgm:cxn modelId="{A083DEA0-C57B-42BD-A0D6-807B56BB45F1}" type="presParOf" srcId="{93E7BF0D-BF05-41EB-A6C7-5068920DA2C5}" destId="{EF753ED0-5B4D-4220-AF46-068EBF9F48BE}" srcOrd="4" destOrd="0" presId="urn:microsoft.com/office/officeart/2005/8/layout/default"/>
    <dgm:cxn modelId="{BF563A89-E3BF-4FF8-9ED4-8F6B39CED82C}" type="presParOf" srcId="{93E7BF0D-BF05-41EB-A6C7-5068920DA2C5}" destId="{64DA64D4-7F4F-4F50-9177-DD3E88902089}" srcOrd="5" destOrd="0" presId="urn:microsoft.com/office/officeart/2005/8/layout/default"/>
    <dgm:cxn modelId="{97A8E8D9-F163-47AB-905E-9F885EAE651E}" type="presParOf" srcId="{93E7BF0D-BF05-41EB-A6C7-5068920DA2C5}" destId="{D2CA730E-7D46-45BE-9976-83F47C9C57D0}"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C8B1B-82F7-4202-8F2A-84CBB98E1C29}">
      <dsp:nvSpPr>
        <dsp:cNvPr id="0" name=""/>
        <dsp:cNvSpPr/>
      </dsp:nvSpPr>
      <dsp:spPr>
        <a:xfrm>
          <a:off x="177966" y="786"/>
          <a:ext cx="2626712" cy="15760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Century Gothic" panose="020B0502020202020204"/>
            </a:rPr>
            <a:t>Discuss what teamwork is</a:t>
          </a:r>
          <a:endParaRPr lang="en-US" sz="2500" kern="1200" dirty="0"/>
        </a:p>
      </dsp:txBody>
      <dsp:txXfrm>
        <a:off x="177966" y="786"/>
        <a:ext cx="2626712" cy="1576027"/>
      </dsp:txXfrm>
    </dsp:sp>
    <dsp:sp modelId="{29A1D549-0233-4ED8-8427-B82C8C651275}">
      <dsp:nvSpPr>
        <dsp:cNvPr id="0" name=""/>
        <dsp:cNvSpPr/>
      </dsp:nvSpPr>
      <dsp:spPr>
        <a:xfrm>
          <a:off x="3067350" y="786"/>
          <a:ext cx="2626712" cy="15760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Century Gothic" panose="020B0502020202020204"/>
            </a:rPr>
            <a:t>Discuss the principles of teamwork</a:t>
          </a:r>
          <a:endParaRPr lang="en-US" sz="2500" kern="1200" dirty="0"/>
        </a:p>
      </dsp:txBody>
      <dsp:txXfrm>
        <a:off x="3067350" y="786"/>
        <a:ext cx="2626712" cy="1576027"/>
      </dsp:txXfrm>
    </dsp:sp>
    <dsp:sp modelId="{EF753ED0-5B4D-4220-AF46-068EBF9F48BE}">
      <dsp:nvSpPr>
        <dsp:cNvPr id="0" name=""/>
        <dsp:cNvSpPr/>
      </dsp:nvSpPr>
      <dsp:spPr>
        <a:xfrm>
          <a:off x="5956734" y="786"/>
          <a:ext cx="2626712" cy="15760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Century Gothic" panose="020B0502020202020204"/>
            </a:rPr>
            <a:t>Discuss a case study</a:t>
          </a:r>
          <a:endParaRPr lang="en-US" sz="2500" kern="1200" dirty="0"/>
        </a:p>
      </dsp:txBody>
      <dsp:txXfrm>
        <a:off x="5956734" y="786"/>
        <a:ext cx="2626712" cy="1576027"/>
      </dsp:txXfrm>
    </dsp:sp>
    <dsp:sp modelId="{D2CA730E-7D46-45BE-9976-83F47C9C57D0}">
      <dsp:nvSpPr>
        <dsp:cNvPr id="0" name=""/>
        <dsp:cNvSpPr/>
      </dsp:nvSpPr>
      <dsp:spPr>
        <a:xfrm>
          <a:off x="3067350" y="1839485"/>
          <a:ext cx="2626712" cy="15760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latin typeface="Century Gothic" panose="020B0502020202020204"/>
            </a:rPr>
            <a:t>Discuss the national decision making model</a:t>
          </a:r>
          <a:endParaRPr lang="en-US" sz="2500" kern="1200" dirty="0"/>
        </a:p>
      </dsp:txBody>
      <dsp:txXfrm>
        <a:off x="3067350" y="1839485"/>
        <a:ext cx="2626712" cy="157602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ACA6E8-E248-4700-8628-0AD678BF723C}" type="datetimeFigureOut">
              <a:t>3/28/2025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728E4B-9426-472B-A20F-2ABCBCF15294}" type="slidenum">
              <a:t>‹#›</a:t>
            </a:fld>
            <a:endParaRPr lang="en-US"/>
          </a:p>
        </p:txBody>
      </p:sp>
    </p:spTree>
    <p:extLst>
      <p:ext uri="{BB962C8B-B14F-4D97-AF65-F5344CB8AC3E}">
        <p14:creationId xmlns:p14="http://schemas.microsoft.com/office/powerpoint/2010/main" val="2697586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Commination – can obstruct team effectiveness , difficulty </a:t>
            </a:r>
            <a:r>
              <a:rPr lang="en-US" dirty="0" err="1">
                <a:ea typeface="Calibri"/>
                <a:cs typeface="Calibri"/>
              </a:rPr>
              <a:t>commicating</a:t>
            </a:r>
            <a:r>
              <a:rPr lang="en-US" dirty="0">
                <a:ea typeface="Calibri"/>
                <a:cs typeface="Calibri"/>
              </a:rPr>
              <a:t> between other </a:t>
            </a:r>
            <a:r>
              <a:rPr lang="en-US" dirty="0" err="1">
                <a:ea typeface="Calibri"/>
                <a:cs typeface="Calibri"/>
              </a:rPr>
              <a:t>collegues</a:t>
            </a:r>
            <a:r>
              <a:rPr lang="en-US" dirty="0">
                <a:ea typeface="Calibri"/>
                <a:cs typeface="Calibri"/>
              </a:rPr>
              <a:t>, </a:t>
            </a:r>
            <a:r>
              <a:rPr lang="en-US" dirty="0" err="1">
                <a:ea typeface="Calibri"/>
                <a:cs typeface="Calibri"/>
              </a:rPr>
              <a:t>missunderstanding</a:t>
            </a:r>
            <a:r>
              <a:rPr lang="en-US" dirty="0">
                <a:ea typeface="Calibri"/>
                <a:cs typeface="Calibri"/>
              </a:rPr>
              <a:t> due to unclear </a:t>
            </a:r>
            <a:r>
              <a:rPr lang="en-US" dirty="0" err="1">
                <a:ea typeface="Calibri"/>
                <a:cs typeface="Calibri"/>
              </a:rPr>
              <a:t>instrutions</a:t>
            </a:r>
            <a:r>
              <a:rPr lang="en-US" dirty="0">
                <a:ea typeface="Calibri"/>
                <a:cs typeface="Calibri"/>
              </a:rPr>
              <a:t> and objectives </a:t>
            </a:r>
          </a:p>
          <a:p>
            <a:r>
              <a:rPr lang="en-US" dirty="0">
                <a:ea typeface="Calibri"/>
                <a:cs typeface="Calibri"/>
              </a:rPr>
              <a:t>Trust- lack of trust and confidence can effect effective teamwork and create an impact, conflict  </a:t>
            </a:r>
            <a:r>
              <a:rPr lang="en-US" err="1">
                <a:ea typeface="Calibri"/>
                <a:cs typeface="Calibri"/>
              </a:rPr>
              <a:t>perosnal</a:t>
            </a:r>
            <a:r>
              <a:rPr lang="en-US" dirty="0">
                <a:ea typeface="Calibri"/>
                <a:cs typeface="Calibri"/>
              </a:rPr>
              <a:t> or </a:t>
            </a:r>
            <a:r>
              <a:rPr lang="en-US" err="1">
                <a:ea typeface="Calibri"/>
                <a:cs typeface="Calibri"/>
              </a:rPr>
              <a:t>professinal</a:t>
            </a:r>
            <a:r>
              <a:rPr lang="en-US" dirty="0">
                <a:ea typeface="Calibri"/>
                <a:cs typeface="Calibri"/>
              </a:rPr>
              <a:t> </a:t>
            </a:r>
            <a:r>
              <a:rPr lang="en-US" err="1">
                <a:ea typeface="Calibri"/>
                <a:cs typeface="Calibri"/>
              </a:rPr>
              <a:t>disgarements</a:t>
            </a:r>
            <a:r>
              <a:rPr lang="en-US" dirty="0">
                <a:ea typeface="Calibri"/>
                <a:cs typeface="Calibri"/>
              </a:rPr>
              <a:t> can effect group </a:t>
            </a:r>
            <a:r>
              <a:rPr lang="en-US" err="1">
                <a:ea typeface="Calibri"/>
                <a:cs typeface="Calibri"/>
              </a:rPr>
              <a:t>dynmaics</a:t>
            </a:r>
            <a:r>
              <a:rPr lang="en-US">
                <a:ea typeface="Calibri"/>
                <a:cs typeface="Calibri"/>
              </a:rPr>
              <a:t> </a:t>
            </a:r>
          </a:p>
          <a:p>
            <a:r>
              <a:rPr lang="en-US" dirty="0">
                <a:ea typeface="Calibri"/>
                <a:cs typeface="Calibri"/>
              </a:rPr>
              <a:t>Fixed mindsets-</a:t>
            </a:r>
            <a:r>
              <a:rPr lang="en-US" dirty="0" err="1">
                <a:ea typeface="Calibri"/>
                <a:cs typeface="Calibri"/>
              </a:rPr>
              <a:t>reffusing</a:t>
            </a:r>
            <a:r>
              <a:rPr lang="en-US" dirty="0">
                <a:ea typeface="Calibri"/>
                <a:cs typeface="Calibri"/>
              </a:rPr>
              <a:t> to change and </a:t>
            </a:r>
            <a:r>
              <a:rPr lang="en-US" dirty="0" err="1">
                <a:ea typeface="Calibri"/>
                <a:cs typeface="Calibri"/>
              </a:rPr>
              <a:t>adapat</a:t>
            </a:r>
            <a:r>
              <a:rPr lang="en-US" dirty="0">
                <a:ea typeface="Calibri"/>
                <a:cs typeface="Calibri"/>
              </a:rPr>
              <a:t>  to benefit </a:t>
            </a:r>
            <a:r>
              <a:rPr lang="en-US" dirty="0" err="1">
                <a:ea typeface="Calibri"/>
                <a:cs typeface="Calibri"/>
              </a:rPr>
              <a:t>themsleves</a:t>
            </a:r>
            <a:r>
              <a:rPr lang="en-US" dirty="0">
                <a:ea typeface="Calibri"/>
                <a:cs typeface="Calibri"/>
              </a:rPr>
              <a:t> and the team </a:t>
            </a:r>
          </a:p>
          <a:p>
            <a:r>
              <a:rPr lang="en-US" dirty="0">
                <a:ea typeface="Calibri"/>
                <a:cs typeface="Calibri"/>
              </a:rPr>
              <a:t>Training-lack of importance on team building and </a:t>
            </a:r>
            <a:r>
              <a:rPr lang="en-US" dirty="0" err="1">
                <a:ea typeface="Calibri"/>
                <a:cs typeface="Calibri"/>
              </a:rPr>
              <a:t>collabaration</a:t>
            </a:r>
            <a:r>
              <a:rPr lang="en-US" dirty="0">
                <a:ea typeface="Calibri"/>
                <a:cs typeface="Calibri"/>
              </a:rPr>
              <a:t> skills </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728E4B-9426-472B-A20F-2ABCBCF15294}" type="slidenum">
              <a:rPr lang="en-US"/>
              <a:t>6</a:t>
            </a:fld>
            <a:endParaRPr lang="en-US"/>
          </a:p>
        </p:txBody>
      </p:sp>
    </p:spTree>
    <p:extLst>
      <p:ext uri="{BB962C8B-B14F-4D97-AF65-F5344CB8AC3E}">
        <p14:creationId xmlns:p14="http://schemas.microsoft.com/office/powerpoint/2010/main" val="19307337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D200B3F0-A9BC-48CE-8EB6-ECE965069900}" type="datetimeFigureOut">
              <a:rPr lang="en-US" dirty="0"/>
              <a:pPr/>
              <a:t>3/28/2025</a:t>
            </a:fld>
            <a:endParaRPr lang="en-US" dirty="0"/>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r>
              <a:rPr lang="en-US" dirty="0"/>
              <a:t>
              </a:t>
            </a:r>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46342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B20712A-F861-4AB0-A754-4F5A2033CD4B}" type="datetimeFigureOut">
              <a:rPr lang="en-US" dirty="0"/>
              <a:t>3/28/2025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32938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324507B7-F2DC-4B2C-B14D-58A9766807A2}" type="datetimeFigureOut">
              <a:rPr lang="en-US" dirty="0"/>
              <a:t>3/28/2025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3004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04A483D-5CB4-4842-8F2F-05D5276ACF63}" type="datetimeFigureOut">
              <a:rPr lang="en-US" dirty="0"/>
              <a:t>3/28/2025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6847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D1CE32E-9DC0-47C8-A657-48F5C3E4A10B}" type="datetimeFigureOut">
              <a:rPr lang="en-US" dirty="0"/>
              <a:t>3/28/2025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0600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2BDF5C0D-8C3A-4771-A43D-83937FC700D4}" type="datetimeFigureOut">
              <a:rPr lang="en-US" dirty="0"/>
              <a:t>3/28/2025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808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03D2D6-FCC2-425A-A4A7-8058E8C01CB1}" type="datetimeFigureOut">
              <a:rPr lang="en-US" dirty="0"/>
              <a:t>3/28/2025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3055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8CF2683-E6E7-4CC3-9EEE-7854DD4F3545}" type="datetimeFigureOut">
              <a:rPr lang="en-US" dirty="0"/>
              <a:t>3/28/2025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2095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E120F81-B39D-4CBB-8BF3-5D6E395D0F72}" type="datetimeFigureOut">
              <a:rPr lang="en-US" dirty="0"/>
              <a:t>3/28/2025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55476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DF9FFFF-3106-4DDB-AA62-0C80862170D6}" type="datetimeFigureOut">
              <a:rPr lang="en-US" dirty="0"/>
              <a:t>3/28/2025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0696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3DA38B7-AE95-4DC8-9A51-7A71F545B098}" type="datetimeFigureOut">
              <a:rPr lang="en-US" dirty="0"/>
              <a:t>3/28/2025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52662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86F1EC2B-8188-4AC2-9F0D-8D09C51D505A}" type="datetimeFigureOut">
              <a:rPr lang="en-US" dirty="0"/>
              <a:t>3/28/2025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86486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212B75E-944F-430B-BE5F-C69FA8823C04}" type="datetimeFigureOut">
              <a:rPr lang="en-US" dirty="0"/>
              <a:t>3/28/2025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95996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9AE0DC7-7F53-471C-A711-B3DA6F2535F3}" type="datetimeFigureOut">
              <a:rPr lang="en-US" dirty="0"/>
              <a:t>3/28/2025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983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1F4C9D-4618-451D-80C1-6A376BB42AB4}" type="datetimeFigureOut">
              <a:rPr lang="en-US" dirty="0"/>
              <a:t>3/28/2025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274062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54D2318-CE40-42F6-962A-4C6D6CF697DB}" type="datetimeFigureOut">
              <a:rPr lang="en-US" dirty="0"/>
              <a:t>3/28/2025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9869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C476AC1-EB7F-4BEF-90D9-5764B50DAF8A}" type="datetimeFigureOut">
              <a:rPr lang="en-US" dirty="0"/>
              <a:t>3/28/2025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9904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64B320A-89BA-47B2-A525-92E8D10B06E4}" type="datetimeFigureOut">
              <a:rPr lang="en-US" dirty="0"/>
              <a:t>3/28/2025</a:t>
            </a:fld>
            <a:endParaRPr lang="en-US" dirty="0"/>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969017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 id="2147483790"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governmentevents.co.uk/ge-insights/the-importance-of-police-community-relationships-strategies/" TargetMode="External"/><Relationship Id="rId2" Type="http://schemas.openxmlformats.org/officeDocument/2006/relationships/hyperlink" Target="http://www.college.police.uk/app/armed-policing/armed-deployment" TargetMode="External"/><Relationship Id="rId1" Type="http://schemas.openxmlformats.org/officeDocument/2006/relationships/slideLayout" Target="../slideLayouts/slideLayout2.xml"/><Relationship Id="rId6" Type="http://schemas.openxmlformats.org/officeDocument/2006/relationships/hyperlink" Target="https://doi.org/10.1177/20438869231212214" TargetMode="External"/><Relationship Id="rId5" Type="http://schemas.openxmlformats.org/officeDocument/2006/relationships/hyperlink" Target="http://www.gov.uk/government/statistics/police-workforce-england-and-wales-31-march-2023/police-workforce-england-and-wales-31-march-2023" TargetMode="External"/><Relationship Id="rId4" Type="http://schemas.openxmlformats.org/officeDocument/2006/relationships/hyperlink" Target="https://doi.org/10.1080/15614263.2020.182168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Collaboration in action</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The critical role of teamwork in </a:t>
            </a:r>
            <a:r>
              <a:rPr lang="en-US" dirty="0" err="1"/>
              <a:t>achiVING</a:t>
            </a:r>
            <a:r>
              <a:rPr lang="en-US" dirty="0"/>
              <a:t>   success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9D2B4-0605-9ECA-B49A-A4CE3ED5CF73}"/>
              </a:ext>
            </a:extLst>
          </p:cNvPr>
          <p:cNvSpPr>
            <a:spLocks noGrp="1"/>
          </p:cNvSpPr>
          <p:nvPr>
            <p:ph type="title"/>
          </p:nvPr>
        </p:nvSpPr>
        <p:spPr/>
        <p:txBody>
          <a:bodyPr/>
          <a:lstStyle/>
          <a:p>
            <a:r>
              <a:rPr lang="en-US" dirty="0"/>
              <a:t>Aims of presentation </a:t>
            </a:r>
          </a:p>
        </p:txBody>
      </p:sp>
      <p:graphicFrame>
        <p:nvGraphicFramePr>
          <p:cNvPr id="4" name="Content Placeholder 3">
            <a:extLst>
              <a:ext uri="{FF2B5EF4-FFF2-40B4-BE49-F238E27FC236}">
                <a16:creationId xmlns:a16="http://schemas.microsoft.com/office/drawing/2014/main" id="{076E4440-D0A7-AE51-7DA3-38337260E31A}"/>
              </a:ext>
            </a:extLst>
          </p:cNvPr>
          <p:cNvGraphicFramePr>
            <a:graphicFrameLocks noGrp="1"/>
          </p:cNvGraphicFramePr>
          <p:nvPr>
            <p:ph idx="1"/>
            <p:extLst>
              <p:ext uri="{D42A27DB-BD31-4B8C-83A1-F6EECF244321}">
                <p14:modId xmlns:p14="http://schemas.microsoft.com/office/powerpoint/2010/main" val="2647787611"/>
              </p:ext>
            </p:extLst>
          </p:nvPr>
        </p:nvGraphicFramePr>
        <p:xfrm>
          <a:off x="1155700" y="2582623"/>
          <a:ext cx="87614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4226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A91F2-AFD6-7C91-7505-4F84766B26F4}"/>
              </a:ext>
            </a:extLst>
          </p:cNvPr>
          <p:cNvSpPr>
            <a:spLocks noGrp="1"/>
          </p:cNvSpPr>
          <p:nvPr>
            <p:ph type="title"/>
          </p:nvPr>
        </p:nvSpPr>
        <p:spPr/>
        <p:txBody>
          <a:bodyPr/>
          <a:lstStyle/>
          <a:p>
            <a:r>
              <a:rPr lang="en-US" dirty="0"/>
              <a:t>What is teamwork within policing? </a:t>
            </a:r>
          </a:p>
        </p:txBody>
      </p:sp>
      <p:sp>
        <p:nvSpPr>
          <p:cNvPr id="3" name="Content Placeholder 2">
            <a:extLst>
              <a:ext uri="{FF2B5EF4-FFF2-40B4-BE49-F238E27FC236}">
                <a16:creationId xmlns:a16="http://schemas.microsoft.com/office/drawing/2014/main" id="{0F12BC6C-43E5-7173-D32D-4CB39A64595C}"/>
              </a:ext>
            </a:extLst>
          </p:cNvPr>
          <p:cNvSpPr>
            <a:spLocks noGrp="1"/>
          </p:cNvSpPr>
          <p:nvPr>
            <p:ph idx="1"/>
          </p:nvPr>
        </p:nvSpPr>
        <p:spPr>
          <a:xfrm>
            <a:off x="1154954" y="2248596"/>
            <a:ext cx="8761413" cy="3771204"/>
          </a:xfrm>
        </p:spPr>
        <p:txBody>
          <a:bodyPr vert="horz" lIns="91440" tIns="45720" rIns="91440" bIns="45720" rtlCol="0" anchor="t">
            <a:normAutofit lnSpcReduction="10000"/>
          </a:bodyPr>
          <a:lstStyle/>
          <a:p>
            <a:r>
              <a:rPr lang="en-US">
                <a:ea typeface="+mn-lt"/>
                <a:cs typeface="+mn-lt"/>
              </a:rPr>
              <a:t>A team has a common goal or purpose where team members can </a:t>
            </a:r>
            <a:r>
              <a:rPr lang="en-US" dirty="0">
                <a:ea typeface="+mn-lt"/>
                <a:cs typeface="+mn-lt"/>
              </a:rPr>
              <a:t>develop effective, mutual relationships to achieve team </a:t>
            </a:r>
            <a:r>
              <a:rPr lang="en-US">
                <a:ea typeface="+mn-lt"/>
                <a:cs typeface="+mn-lt"/>
              </a:rPr>
              <a:t>goals.</a:t>
            </a:r>
            <a:r>
              <a:rPr lang="en-US">
                <a:solidFill>
                  <a:srgbClr val="222222"/>
                </a:solidFill>
                <a:latin typeface="Arial"/>
                <a:ea typeface="+mn-lt"/>
                <a:cs typeface="Arial"/>
              </a:rPr>
              <a:t>Tarricone, </a:t>
            </a:r>
            <a:r>
              <a:rPr lang="en-US" dirty="0">
                <a:solidFill>
                  <a:srgbClr val="222222"/>
                </a:solidFill>
                <a:latin typeface="Arial"/>
                <a:ea typeface="+mn-lt"/>
                <a:cs typeface="Arial"/>
              </a:rPr>
              <a:t>P. and Luca, J., 2002</a:t>
            </a:r>
            <a:endParaRPr lang="en-US" dirty="0"/>
          </a:p>
          <a:p>
            <a:r>
              <a:rPr lang="en-US" dirty="0"/>
              <a:t>Collaboration-officers coming together to ensure safety and sustain the law.</a:t>
            </a:r>
          </a:p>
          <a:p>
            <a:r>
              <a:rPr lang="en-US" dirty="0"/>
              <a:t>Shared goals- Achieving  a reduction in crime, public safety  and creating community trust.</a:t>
            </a:r>
          </a:p>
          <a:p>
            <a:r>
              <a:rPr lang="en-US" dirty="0"/>
              <a:t>Collaborative coordination- Coming together with other  emergency  workers, local councils within the area and organizers of the  community</a:t>
            </a:r>
          </a:p>
          <a:p>
            <a:r>
              <a:rPr lang="en-GB" dirty="0"/>
              <a:t>Data </a:t>
            </a:r>
            <a:r>
              <a:rPr lang="en-GB" err="1"/>
              <a:t>revelas</a:t>
            </a:r>
            <a:r>
              <a:rPr lang="en-GB" dirty="0"/>
              <a:t> a focus on collaboration and partnerships with 91.1% of officers in </a:t>
            </a:r>
            <a:r>
              <a:rPr lang="en-GB" err="1"/>
              <a:t>frountline</a:t>
            </a:r>
            <a:r>
              <a:rPr lang="en-GB" dirty="0"/>
              <a:t> roles and a high percentage of officers in local policing role (GOV 2023)</a:t>
            </a:r>
            <a:endParaRPr lang="en-US" dirty="0"/>
          </a:p>
        </p:txBody>
      </p:sp>
    </p:spTree>
    <p:extLst>
      <p:ext uri="{BB962C8B-B14F-4D97-AF65-F5344CB8AC3E}">
        <p14:creationId xmlns:p14="http://schemas.microsoft.com/office/powerpoint/2010/main" val="613204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8C024-0E2E-4789-80CC-50F2D3E4C155}"/>
              </a:ext>
            </a:extLst>
          </p:cNvPr>
          <p:cNvSpPr>
            <a:spLocks noGrp="1"/>
          </p:cNvSpPr>
          <p:nvPr>
            <p:ph type="title"/>
          </p:nvPr>
        </p:nvSpPr>
        <p:spPr/>
        <p:txBody>
          <a:bodyPr/>
          <a:lstStyle/>
          <a:p>
            <a:r>
              <a:rPr lang="en-US" dirty="0"/>
              <a:t>Principles Of Teamwork</a:t>
            </a:r>
          </a:p>
        </p:txBody>
      </p:sp>
      <p:sp>
        <p:nvSpPr>
          <p:cNvPr id="3" name="Content Placeholder 2">
            <a:extLst>
              <a:ext uri="{FF2B5EF4-FFF2-40B4-BE49-F238E27FC236}">
                <a16:creationId xmlns:a16="http://schemas.microsoft.com/office/drawing/2014/main" id="{0744C567-35EE-574C-DE78-88976734715D}"/>
              </a:ext>
            </a:extLst>
          </p:cNvPr>
          <p:cNvSpPr>
            <a:spLocks noGrp="1"/>
          </p:cNvSpPr>
          <p:nvPr>
            <p:ph idx="1"/>
          </p:nvPr>
        </p:nvSpPr>
        <p:spPr/>
        <p:txBody>
          <a:bodyPr vert="horz" lIns="91440" tIns="45720" rIns="91440" bIns="45720" rtlCol="0" anchor="t">
            <a:normAutofit/>
          </a:bodyPr>
          <a:lstStyle/>
          <a:p>
            <a:r>
              <a:rPr lang="en-US" dirty="0">
                <a:ea typeface="+mn-lt"/>
                <a:cs typeface="+mn-lt"/>
              </a:rPr>
              <a:t>The need for effective communication and articulation of decisions by officers is perhaps most crucial during major </a:t>
            </a:r>
            <a:r>
              <a:rPr lang="en-US" dirty="0" err="1">
                <a:ea typeface="+mn-lt"/>
                <a:cs typeface="+mn-lt"/>
              </a:rPr>
              <a:t>crises.</a:t>
            </a:r>
            <a:r>
              <a:rPr lang="en-US" dirty="0" err="1">
                <a:solidFill>
                  <a:srgbClr val="222222"/>
                </a:solidFill>
                <a:latin typeface="Arial"/>
                <a:ea typeface="+mn-lt"/>
                <a:cs typeface="Arial"/>
              </a:rPr>
              <a:t>Hine,Bragias</a:t>
            </a:r>
            <a:r>
              <a:rPr lang="en-US" dirty="0">
                <a:solidFill>
                  <a:srgbClr val="222222"/>
                </a:solidFill>
                <a:latin typeface="Arial"/>
                <a:ea typeface="+mn-lt"/>
                <a:cs typeface="Arial"/>
              </a:rPr>
              <a:t>, 2021.</a:t>
            </a:r>
            <a:endParaRPr lang="en-US" dirty="0"/>
          </a:p>
          <a:p>
            <a:r>
              <a:rPr lang="en-US" dirty="0"/>
              <a:t>Communication- clear, timely and effective communication between officers and the essential  people </a:t>
            </a:r>
          </a:p>
          <a:p>
            <a:r>
              <a:rPr lang="en-US" dirty="0"/>
              <a:t>Trust and support- Building trust in collogues to create effective policing</a:t>
            </a:r>
          </a:p>
          <a:p>
            <a:r>
              <a:rPr lang="en-US" dirty="0"/>
              <a:t>Diversity   and inclusion- Imposing a wide range of skills, perspectives, cultural l awareness and value</a:t>
            </a:r>
          </a:p>
          <a:p>
            <a:r>
              <a:rPr lang="en-US" dirty="0"/>
              <a:t>Accountability- Each individual officer taking responsibility in their role and decision making</a:t>
            </a:r>
          </a:p>
          <a:p>
            <a:endParaRPr lang="en-US" dirty="0"/>
          </a:p>
          <a:p>
            <a:endParaRPr lang="en-US" dirty="0"/>
          </a:p>
        </p:txBody>
      </p:sp>
    </p:spTree>
    <p:extLst>
      <p:ext uri="{BB962C8B-B14F-4D97-AF65-F5344CB8AC3E}">
        <p14:creationId xmlns:p14="http://schemas.microsoft.com/office/powerpoint/2010/main" val="1867014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D597-177B-C173-4C85-180DCB8A0C51}"/>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084A6B9E-8647-9AC2-BCB0-147592FA40D0}"/>
              </a:ext>
            </a:extLst>
          </p:cNvPr>
          <p:cNvSpPr>
            <a:spLocks noGrp="1"/>
          </p:cNvSpPr>
          <p:nvPr>
            <p:ph idx="1"/>
          </p:nvPr>
        </p:nvSpPr>
        <p:spPr/>
        <p:txBody>
          <a:bodyPr vert="horz" lIns="91440" tIns="45720" rIns="91440" bIns="45720" rtlCol="0" anchor="t">
            <a:normAutofit/>
          </a:bodyPr>
          <a:lstStyle/>
          <a:p>
            <a:r>
              <a:rPr lang="en-GB" dirty="0"/>
              <a:t>Wildgoose 2024 metropolitan case study on successful team work</a:t>
            </a:r>
          </a:p>
          <a:p>
            <a:r>
              <a:rPr lang="en-GB" dirty="0"/>
              <a:t>The problem was that the department had a recent restructure and new teams needed to bond and create connections</a:t>
            </a:r>
          </a:p>
          <a:p>
            <a:r>
              <a:rPr lang="en-GB" dirty="0"/>
              <a:t>The solution was "the spy school in the field". This was </a:t>
            </a:r>
            <a:r>
              <a:rPr lang="en-GB" dirty="0" err="1"/>
              <a:t>implamented</a:t>
            </a:r>
            <a:r>
              <a:rPr lang="en-GB" dirty="0"/>
              <a:t> to explore </a:t>
            </a:r>
            <a:r>
              <a:rPr lang="en-GB" dirty="0" err="1"/>
              <a:t>dymnamics</a:t>
            </a:r>
            <a:r>
              <a:rPr lang="en-GB" dirty="0"/>
              <a:t> through creative challenges and team work</a:t>
            </a:r>
          </a:p>
          <a:p>
            <a:r>
              <a:rPr lang="en-GB" dirty="0"/>
              <a:t>The activity was teams coming into groups to explore Bloomsbury and engage in mixed strategy challenges </a:t>
            </a:r>
          </a:p>
          <a:p>
            <a:r>
              <a:rPr lang="en-GB"/>
              <a:t>The outcome was that the activity provided a positive experience that made the officers bond and connect</a:t>
            </a:r>
            <a:endParaRPr lang="en-GB" dirty="0"/>
          </a:p>
          <a:p>
            <a:endParaRPr lang="en-GB" dirty="0"/>
          </a:p>
        </p:txBody>
      </p:sp>
    </p:spTree>
    <p:extLst>
      <p:ext uri="{BB962C8B-B14F-4D97-AF65-F5344CB8AC3E}">
        <p14:creationId xmlns:p14="http://schemas.microsoft.com/office/powerpoint/2010/main" val="1980567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6C276-88AA-127D-8E8D-03B7346E3DA5}"/>
              </a:ext>
            </a:extLst>
          </p:cNvPr>
          <p:cNvSpPr>
            <a:spLocks noGrp="1"/>
          </p:cNvSpPr>
          <p:nvPr>
            <p:ph type="title"/>
          </p:nvPr>
        </p:nvSpPr>
        <p:spPr/>
        <p:txBody>
          <a:bodyPr/>
          <a:lstStyle/>
          <a:p>
            <a:r>
              <a:rPr lang="en-US" dirty="0"/>
              <a:t>What are the Challenges of team work?</a:t>
            </a:r>
          </a:p>
        </p:txBody>
      </p:sp>
      <p:sp>
        <p:nvSpPr>
          <p:cNvPr id="3" name="Content Placeholder 2">
            <a:extLst>
              <a:ext uri="{FF2B5EF4-FFF2-40B4-BE49-F238E27FC236}">
                <a16:creationId xmlns:a16="http://schemas.microsoft.com/office/drawing/2014/main" id="{E1A8DA24-99E8-1435-0744-45AF1F3AAAD4}"/>
              </a:ext>
            </a:extLst>
          </p:cNvPr>
          <p:cNvSpPr>
            <a:spLocks noGrp="1"/>
          </p:cNvSpPr>
          <p:nvPr>
            <p:ph idx="1"/>
          </p:nvPr>
        </p:nvSpPr>
        <p:spPr/>
        <p:txBody>
          <a:bodyPr vert="horz" lIns="91440" tIns="45720" rIns="91440" bIns="45720" rtlCol="0" anchor="t">
            <a:normAutofit/>
          </a:bodyPr>
          <a:lstStyle/>
          <a:p>
            <a:pPr marL="0" indent="0">
              <a:buNone/>
            </a:pPr>
            <a:endParaRPr lang="en-US" dirty="0"/>
          </a:p>
          <a:p>
            <a:r>
              <a:rPr lang="en-US" dirty="0"/>
              <a:t>Communication breakdowns- delayed or incomplete information, Difficulty  communicating and misunderstanding </a:t>
            </a:r>
          </a:p>
          <a:p>
            <a:r>
              <a:rPr lang="en-US" dirty="0"/>
              <a:t>Trust and relationship- lack of trust, lack of confidence, conflict between colleges </a:t>
            </a:r>
          </a:p>
          <a:p>
            <a:r>
              <a:rPr lang="en-US" dirty="0"/>
              <a:t>Refusal to change- fixed mindsets</a:t>
            </a:r>
          </a:p>
          <a:p>
            <a:r>
              <a:rPr lang="en-US" dirty="0"/>
              <a:t>Training and skills –too little teamwork training</a:t>
            </a:r>
          </a:p>
          <a:p>
            <a:r>
              <a:rPr lang="en-US"/>
              <a:t>The nature and range of crime is continuing to grow and change with the new and elvolving challenges. Government events 2024</a:t>
            </a:r>
            <a:endParaRPr lang="en-US" dirty="0"/>
          </a:p>
        </p:txBody>
      </p:sp>
    </p:spTree>
    <p:extLst>
      <p:ext uri="{BB962C8B-B14F-4D97-AF65-F5344CB8AC3E}">
        <p14:creationId xmlns:p14="http://schemas.microsoft.com/office/powerpoint/2010/main" val="2929202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D8606A6-68E3-42A0-9E30-CA0C7E423F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24E37259-154B-4950-A38B-264B4FA1FB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E78439BC-169B-4501-88C1-F0A3F9126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164F75ED-C67C-4C01-8267-96712AFF95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4AC2CEE-0BD2-4824-8C06-55FAF85A0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0DF73CDB-9005-4A57-A1E0-D78BB4A4A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a:extLst>
                <a:ext uri="{FF2B5EF4-FFF2-40B4-BE49-F238E27FC236}">
                  <a16:creationId xmlns:a16="http://schemas.microsoft.com/office/drawing/2014/main" id="{AB0D0E7A-A15F-483F-AA33-E12168444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5E1DA231-CB64-4D3F-8A37-F70E3DC757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54CD9C38-E4AE-1091-1881-3619087A44CE}"/>
              </a:ext>
            </a:extLst>
          </p:cNvPr>
          <p:cNvSpPr>
            <a:spLocks noGrp="1"/>
          </p:cNvSpPr>
          <p:nvPr>
            <p:ph type="title"/>
          </p:nvPr>
        </p:nvSpPr>
        <p:spPr>
          <a:xfrm>
            <a:off x="639098" y="629265"/>
            <a:ext cx="5132438" cy="1622322"/>
          </a:xfrm>
        </p:spPr>
        <p:txBody>
          <a:bodyPr>
            <a:normAutofit/>
          </a:bodyPr>
          <a:lstStyle/>
          <a:p>
            <a:r>
              <a:rPr lang="en-GB" dirty="0"/>
              <a:t>National Decision Making Model</a:t>
            </a:r>
          </a:p>
        </p:txBody>
      </p:sp>
      <p:sp>
        <p:nvSpPr>
          <p:cNvPr id="3" name="Content Placeholder 2">
            <a:extLst>
              <a:ext uri="{FF2B5EF4-FFF2-40B4-BE49-F238E27FC236}">
                <a16:creationId xmlns:a16="http://schemas.microsoft.com/office/drawing/2014/main" id="{1D078599-E4D1-1247-6E82-C85A3C049158}"/>
              </a:ext>
            </a:extLst>
          </p:cNvPr>
          <p:cNvSpPr>
            <a:spLocks noGrp="1"/>
          </p:cNvSpPr>
          <p:nvPr>
            <p:ph idx="1"/>
          </p:nvPr>
        </p:nvSpPr>
        <p:spPr>
          <a:xfrm>
            <a:off x="639098" y="2418735"/>
            <a:ext cx="5132439" cy="3811742"/>
          </a:xfrm>
        </p:spPr>
        <p:txBody>
          <a:bodyPr vert="horz" lIns="91440" tIns="45720" rIns="91440" bIns="45720" rtlCol="0" anchor="ctr">
            <a:normAutofit/>
          </a:bodyPr>
          <a:lstStyle/>
          <a:p>
            <a:pPr>
              <a:lnSpc>
                <a:spcPct val="90000"/>
              </a:lnSpc>
            </a:pPr>
            <a:r>
              <a:rPr lang="en-GB">
                <a:solidFill>
                  <a:schemeClr val="bg1"/>
                </a:solidFill>
              </a:rPr>
              <a:t>The NDM is a scalable model that can be apllied before, during and after and incident. College of policing 2023</a:t>
            </a:r>
          </a:p>
          <a:p>
            <a:pPr>
              <a:lnSpc>
                <a:spcPct val="90000"/>
              </a:lnSpc>
            </a:pPr>
            <a:r>
              <a:rPr lang="en-GB">
                <a:solidFill>
                  <a:schemeClr val="bg1"/>
                </a:solidFill>
              </a:rPr>
              <a:t>The NDM is a framework designed to assist police to making informed decisions, creating a structured approach to decision making. </a:t>
            </a:r>
          </a:p>
          <a:p>
            <a:pPr>
              <a:lnSpc>
                <a:spcPct val="90000"/>
              </a:lnSpc>
            </a:pPr>
            <a:r>
              <a:rPr lang="en-GB">
                <a:solidFill>
                  <a:schemeClr val="bg1"/>
                </a:solidFill>
              </a:rPr>
              <a:t>The NDM encourages accountability and transparancy, making all decisions justifiable. </a:t>
            </a:r>
          </a:p>
          <a:p>
            <a:pPr>
              <a:lnSpc>
                <a:spcPct val="90000"/>
              </a:lnSpc>
            </a:pPr>
            <a:r>
              <a:rPr lang="en-GB">
                <a:solidFill>
                  <a:schemeClr val="bg1"/>
                </a:solidFill>
              </a:rPr>
              <a:t>The NDM creates a scenario where officers have to come together and use teamwork for it to work effectivly </a:t>
            </a:r>
          </a:p>
          <a:p>
            <a:pPr>
              <a:lnSpc>
                <a:spcPct val="90000"/>
              </a:lnSpc>
            </a:pPr>
            <a:endParaRPr lang="en-GB">
              <a:solidFill>
                <a:schemeClr val="bg1"/>
              </a:solidFill>
            </a:endParaRPr>
          </a:p>
        </p:txBody>
      </p:sp>
      <p:pic>
        <p:nvPicPr>
          <p:cNvPr id="4" name="Picture 3" descr="Interoperability of the National Decision Making Model ...">
            <a:extLst>
              <a:ext uri="{FF2B5EF4-FFF2-40B4-BE49-F238E27FC236}">
                <a16:creationId xmlns:a16="http://schemas.microsoft.com/office/drawing/2014/main" id="{94586DBF-04F4-C08C-8166-192767858912}"/>
              </a:ext>
            </a:extLst>
          </p:cNvPr>
          <p:cNvPicPr>
            <a:picLocks noChangeAspect="1"/>
          </p:cNvPicPr>
          <p:nvPr/>
        </p:nvPicPr>
        <p:blipFill>
          <a:blip r:embed="rId3"/>
          <a:srcRect l="28182" t="155250" r="-27727" b="-155720"/>
          <a:stretch/>
        </p:blipFill>
        <p:spPr>
          <a:xfrm>
            <a:off x="6700827" y="859234"/>
            <a:ext cx="4842716" cy="4757375"/>
          </a:xfrm>
          <a:prstGeom prst="rect">
            <a:avLst/>
          </a:prstGeom>
        </p:spPr>
      </p:pic>
      <p:sp>
        <p:nvSpPr>
          <p:cNvPr id="18" name="Rectangle 17">
            <a:extLst>
              <a:ext uri="{FF2B5EF4-FFF2-40B4-BE49-F238E27FC236}">
                <a16:creationId xmlns:a16="http://schemas.microsoft.com/office/drawing/2014/main" id="{AAE14786-67C6-4181-AE13-325D2D416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5" name="Picture 4" descr="Interoperability of the National Decision Making Model ...">
            <a:extLst>
              <a:ext uri="{FF2B5EF4-FFF2-40B4-BE49-F238E27FC236}">
                <a16:creationId xmlns:a16="http://schemas.microsoft.com/office/drawing/2014/main" id="{0288F522-412A-D8D8-8ECD-D236AEE86F79}"/>
              </a:ext>
            </a:extLst>
          </p:cNvPr>
          <p:cNvPicPr>
            <a:picLocks noChangeAspect="1"/>
          </p:cNvPicPr>
          <p:nvPr/>
        </p:nvPicPr>
        <p:blipFill>
          <a:blip r:embed="rId3"/>
          <a:stretch>
            <a:fillRect/>
          </a:stretch>
        </p:blipFill>
        <p:spPr>
          <a:xfrm>
            <a:off x="6448268" y="270175"/>
            <a:ext cx="5353986" cy="5193389"/>
          </a:xfrm>
          <a:prstGeom prst="rect">
            <a:avLst/>
          </a:prstGeom>
        </p:spPr>
      </p:pic>
      <p:sp>
        <p:nvSpPr>
          <p:cNvPr id="6" name="TextBox 5">
            <a:extLst>
              <a:ext uri="{FF2B5EF4-FFF2-40B4-BE49-F238E27FC236}">
                <a16:creationId xmlns:a16="http://schemas.microsoft.com/office/drawing/2014/main" id="{A62277A6-399F-ED1E-9F89-9BF3F6B10E7B}"/>
              </a:ext>
            </a:extLst>
          </p:cNvPr>
          <p:cNvSpPr txBox="1"/>
          <p:nvPr/>
        </p:nvSpPr>
        <p:spPr>
          <a:xfrm>
            <a:off x="6815528" y="5796197"/>
            <a:ext cx="47968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coxhead</a:t>
            </a:r>
            <a:r>
              <a:rPr lang="en-GB" dirty="0"/>
              <a:t> 2017</a:t>
            </a:r>
          </a:p>
        </p:txBody>
      </p:sp>
    </p:spTree>
    <p:extLst>
      <p:ext uri="{BB962C8B-B14F-4D97-AF65-F5344CB8AC3E}">
        <p14:creationId xmlns:p14="http://schemas.microsoft.com/office/powerpoint/2010/main" val="4249401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46BD5-6FCB-F53A-B952-E2612791C5DB}"/>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7FAC7666-4D24-541C-D211-AC2F556CEAB7}"/>
              </a:ext>
            </a:extLst>
          </p:cNvPr>
          <p:cNvSpPr>
            <a:spLocks noGrp="1"/>
          </p:cNvSpPr>
          <p:nvPr>
            <p:ph idx="1"/>
          </p:nvPr>
        </p:nvSpPr>
        <p:spPr/>
        <p:txBody>
          <a:bodyPr vert="horz" lIns="91440" tIns="45720" rIns="91440" bIns="45720" rtlCol="0" anchor="t">
            <a:normAutofit/>
          </a:bodyPr>
          <a:lstStyle/>
          <a:p>
            <a:r>
              <a:rPr lang="en-GB"/>
              <a:t>Teamwork significantly enhances uk policing by encouranging effective communication and collaboration amoung officers. This effort leads to improved prolblem solving, quicker responses to incidents and improving public trust, strong teamwork contributes to safer communites and more effective law enforcement </a:t>
            </a:r>
          </a:p>
          <a:p>
            <a:r>
              <a:rPr lang="en-GB">
                <a:solidFill>
                  <a:srgbClr val="0E052C"/>
                </a:solidFill>
                <a:ea typeface="+mn-lt"/>
                <a:cs typeface="+mn-lt"/>
              </a:rPr>
              <a:t>Strong relationships between police and communities are essential for achieving effective, fair, and just policing outcomes, ultimately enhancing public safety and community well-being. Government events 2024.</a:t>
            </a:r>
            <a:endParaRPr lang="en-GB">
              <a:ea typeface="+mn-lt"/>
              <a:cs typeface="+mn-lt"/>
            </a:endParaRPr>
          </a:p>
        </p:txBody>
      </p:sp>
    </p:spTree>
    <p:extLst>
      <p:ext uri="{BB962C8B-B14F-4D97-AF65-F5344CB8AC3E}">
        <p14:creationId xmlns:p14="http://schemas.microsoft.com/office/powerpoint/2010/main" val="513767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8DCF6162-C90D-43BF-B7E4-A7B29A161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1" name="Rectangle 70">
              <a:extLst>
                <a:ext uri="{FF2B5EF4-FFF2-40B4-BE49-F238E27FC236}">
                  <a16:creationId xmlns:a16="http://schemas.microsoft.com/office/drawing/2014/main" id="{A6895F9A-4951-41A7-988E-E4426D51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2" name="Oval 71">
              <a:extLst>
                <a:ext uri="{FF2B5EF4-FFF2-40B4-BE49-F238E27FC236}">
                  <a16:creationId xmlns:a16="http://schemas.microsoft.com/office/drawing/2014/main" id="{973CCBF7-E635-45F0-9262-B1378FECE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3" name="Oval 72">
              <a:extLst>
                <a:ext uri="{FF2B5EF4-FFF2-40B4-BE49-F238E27FC236}">
                  <a16:creationId xmlns:a16="http://schemas.microsoft.com/office/drawing/2014/main" id="{A95F2453-17DE-4864-ADA2-6D234F95C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4" name="Oval 73">
              <a:extLst>
                <a:ext uri="{FF2B5EF4-FFF2-40B4-BE49-F238E27FC236}">
                  <a16:creationId xmlns:a16="http://schemas.microsoft.com/office/drawing/2014/main" id="{044DD539-16E2-48D1-9557-24281434B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5" name="Oval 74">
              <a:extLst>
                <a:ext uri="{FF2B5EF4-FFF2-40B4-BE49-F238E27FC236}">
                  <a16:creationId xmlns:a16="http://schemas.microsoft.com/office/drawing/2014/main" id="{025EA950-BF18-4722-B2FD-04D357983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7E71AB5E-77FB-4315-8B22-845D24C70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Oval 76">
              <a:extLst>
                <a:ext uri="{FF2B5EF4-FFF2-40B4-BE49-F238E27FC236}">
                  <a16:creationId xmlns:a16="http://schemas.microsoft.com/office/drawing/2014/main" id="{27ED4165-1756-4A80-90B1-FFF8AD7F2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8" name="Freeform 5">
              <a:extLst>
                <a:ext uri="{FF2B5EF4-FFF2-40B4-BE49-F238E27FC236}">
                  <a16:creationId xmlns:a16="http://schemas.microsoft.com/office/drawing/2014/main" id="{0C1FF9ED-0EB6-4CEF-83F7-B579129778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80" name="Rectangle 79">
            <a:extLst>
              <a:ext uri="{FF2B5EF4-FFF2-40B4-BE49-F238E27FC236}">
                <a16:creationId xmlns:a16="http://schemas.microsoft.com/office/drawing/2014/main" id="{3F4860A4-6A75-4E92-905D-FA03EEDB8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FDD7AC-9BC2-FBDC-4017-338A471FC15D}"/>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5400" b="0" i="0" kern="1200" dirty="0">
                <a:solidFill>
                  <a:schemeClr val="bg2"/>
                </a:solidFill>
                <a:latin typeface="+mj-lt"/>
                <a:ea typeface="+mj-ea"/>
                <a:cs typeface="+mj-cs"/>
              </a:rPr>
              <a:t>Timeline </a:t>
            </a:r>
          </a:p>
        </p:txBody>
      </p:sp>
      <p:grpSp>
        <p:nvGrpSpPr>
          <p:cNvPr id="82" name="Group 81">
            <a:extLst>
              <a:ext uri="{FF2B5EF4-FFF2-40B4-BE49-F238E27FC236}">
                <a16:creationId xmlns:a16="http://schemas.microsoft.com/office/drawing/2014/main" id="{7F95E15D-650C-41BB-8319-11DF638190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5" y="396836"/>
            <a:ext cx="4992158" cy="6058999"/>
            <a:chOff x="423335" y="396836"/>
            <a:chExt cx="4992158" cy="6058999"/>
          </a:xfrm>
        </p:grpSpPr>
        <p:sp>
          <p:nvSpPr>
            <p:cNvPr id="83" name="Rectangle 82">
              <a:extLst>
                <a:ext uri="{FF2B5EF4-FFF2-40B4-BE49-F238E27FC236}">
                  <a16:creationId xmlns:a16="http://schemas.microsoft.com/office/drawing/2014/main" id="{00C9107C-7ADA-4B42-9645-0B36A5D3F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5"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4" name="Freeform 5">
              <a:extLst>
                <a:ext uri="{FF2B5EF4-FFF2-40B4-BE49-F238E27FC236}">
                  <a16:creationId xmlns:a16="http://schemas.microsoft.com/office/drawing/2014/main" id="{25265F45-0285-4358-BCAC-BB7F21B53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17021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5" name="Freeform 5">
              <a:extLst>
                <a:ext uri="{FF2B5EF4-FFF2-40B4-BE49-F238E27FC236}">
                  <a16:creationId xmlns:a16="http://schemas.microsoft.com/office/drawing/2014/main" id="{7E1C4A83-2941-48D7-AC4D-1802CAEE8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3545327"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3" name="Picture 2">
            <a:extLst>
              <a:ext uri="{FF2B5EF4-FFF2-40B4-BE49-F238E27FC236}">
                <a16:creationId xmlns:a16="http://schemas.microsoft.com/office/drawing/2014/main" id="{6FE76EC9-6AB7-FEBC-D953-8242907418BB}"/>
              </a:ext>
            </a:extLst>
          </p:cNvPr>
          <p:cNvPicPr>
            <a:picLocks noChangeAspect="1"/>
          </p:cNvPicPr>
          <p:nvPr/>
        </p:nvPicPr>
        <p:blipFill>
          <a:blip r:embed="rId3"/>
          <a:stretch>
            <a:fillRect/>
          </a:stretch>
        </p:blipFill>
        <p:spPr>
          <a:xfrm>
            <a:off x="5506" y="2850"/>
            <a:ext cx="4760397" cy="6852299"/>
          </a:xfrm>
          <a:prstGeom prst="rect">
            <a:avLst/>
          </a:prstGeom>
        </p:spPr>
      </p:pic>
    </p:spTree>
    <p:extLst>
      <p:ext uri="{BB962C8B-B14F-4D97-AF65-F5344CB8AC3E}">
        <p14:creationId xmlns:p14="http://schemas.microsoft.com/office/powerpoint/2010/main" val="73779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084FCED4-2C50-5C43-2311-F17CE50FDD45}"/>
              </a:ext>
            </a:extLst>
          </p:cNvPr>
          <p:cNvSpPr>
            <a:spLocks noGrp="1"/>
          </p:cNvSpPr>
          <p:nvPr>
            <p:ph type="title"/>
          </p:nvPr>
        </p:nvSpPr>
        <p:spPr>
          <a:xfrm>
            <a:off x="1000372" y="1209957"/>
            <a:ext cx="3034580" cy="4438087"/>
          </a:xfrm>
        </p:spPr>
        <p:txBody>
          <a:bodyPr anchor="ctr">
            <a:normAutofit/>
          </a:bodyPr>
          <a:lstStyle/>
          <a:p>
            <a:pPr algn="r"/>
            <a:r>
              <a:rPr lang="en-US" sz="3200">
                <a:solidFill>
                  <a:schemeClr val="tx1"/>
                </a:solidFill>
              </a:rPr>
              <a:t>Reference list </a:t>
            </a:r>
          </a:p>
        </p:txBody>
      </p:sp>
      <p:sp>
        <p:nvSpPr>
          <p:cNvPr id="3" name="Content Placeholder 2">
            <a:extLst>
              <a:ext uri="{FF2B5EF4-FFF2-40B4-BE49-F238E27FC236}">
                <a16:creationId xmlns:a16="http://schemas.microsoft.com/office/drawing/2014/main" id="{7EE5AACE-EAB4-9DB1-141A-3C242F63B105}"/>
              </a:ext>
            </a:extLst>
          </p:cNvPr>
          <p:cNvSpPr>
            <a:spLocks noGrp="1"/>
          </p:cNvSpPr>
          <p:nvPr>
            <p:ph idx="1"/>
          </p:nvPr>
        </p:nvSpPr>
        <p:spPr>
          <a:xfrm>
            <a:off x="4678424" y="1059025"/>
            <a:ext cx="5302189" cy="4739950"/>
          </a:xfrm>
        </p:spPr>
        <p:txBody>
          <a:bodyPr vert="horz" lIns="91440" tIns="45720" rIns="91440" bIns="45720" rtlCol="0" anchor="ctr">
            <a:normAutofit/>
          </a:bodyPr>
          <a:lstStyle/>
          <a:p>
            <a:pPr marL="0" indent="0">
              <a:lnSpc>
                <a:spcPct val="90000"/>
              </a:lnSpc>
              <a:buNone/>
            </a:pPr>
            <a:endParaRPr lang="en-US" sz="900">
              <a:solidFill>
                <a:schemeClr val="tx1"/>
              </a:solidFill>
              <a:latin typeface="Times New Roman"/>
              <a:cs typeface="Times New Roman"/>
            </a:endParaRPr>
          </a:p>
          <a:p>
            <a:pPr>
              <a:lnSpc>
                <a:spcPct val="90000"/>
              </a:lnSpc>
            </a:pPr>
            <a:r>
              <a:rPr lang="en-US" sz="900" dirty="0">
                <a:solidFill>
                  <a:schemeClr val="tx1"/>
                </a:solidFill>
                <a:latin typeface="Times New Roman"/>
                <a:cs typeface="Times New Roman"/>
              </a:rPr>
              <a:t>College of Policing. “Armed Deployment.” </a:t>
            </a:r>
            <a:r>
              <a:rPr lang="en-US" sz="900" i="1" dirty="0">
                <a:solidFill>
                  <a:schemeClr val="tx1"/>
                </a:solidFill>
                <a:latin typeface="Times New Roman"/>
                <a:cs typeface="Times New Roman"/>
              </a:rPr>
              <a:t>College of Policing</a:t>
            </a:r>
            <a:r>
              <a:rPr lang="en-US" sz="900" dirty="0">
                <a:solidFill>
                  <a:schemeClr val="tx1"/>
                </a:solidFill>
                <a:latin typeface="Times New Roman"/>
                <a:cs typeface="Times New Roman"/>
              </a:rPr>
              <a:t>, 23 Oct. 2013, </a:t>
            </a:r>
            <a:r>
              <a:rPr lang="en-US" sz="900" dirty="0">
                <a:solidFill>
                  <a:schemeClr val="tx1"/>
                </a:solidFill>
                <a:latin typeface="Times New Roman"/>
                <a:cs typeface="Times New Roman"/>
                <a:hlinkClick r:id="rId2">
                  <a:extLst>
                    <a:ext uri="{A12FA001-AC4F-418D-AE19-62706E023703}">
                      <ahyp:hlinkClr xmlns:ahyp="http://schemas.microsoft.com/office/drawing/2018/hyperlinkcolor" val="tx"/>
                    </a:ext>
                  </a:extLst>
                </a:hlinkClick>
              </a:rPr>
              <a:t>www.college.police.uk/app/armed-policing/armed-deployment</a:t>
            </a:r>
            <a:r>
              <a:rPr lang="en-US" sz="900" dirty="0">
                <a:solidFill>
                  <a:schemeClr val="tx1"/>
                </a:solidFill>
                <a:latin typeface="Times New Roman"/>
                <a:cs typeface="Times New Roman"/>
              </a:rPr>
              <a:t>.</a:t>
            </a:r>
            <a:endParaRPr lang="en-US" sz="900" dirty="0">
              <a:solidFill>
                <a:schemeClr val="tx1"/>
              </a:solidFill>
            </a:endParaRPr>
          </a:p>
          <a:p>
            <a:pPr>
              <a:lnSpc>
                <a:spcPct val="90000"/>
              </a:lnSpc>
            </a:pPr>
            <a:r>
              <a:rPr lang="en-US" sz="900" dirty="0">
                <a:solidFill>
                  <a:schemeClr val="tx1"/>
                </a:solidFill>
                <a:latin typeface="Times New Roman"/>
                <a:cs typeface="Times New Roman"/>
              </a:rPr>
              <a:t>Coxhead, John. “Interoperability of the National Decision Making Model.” </a:t>
            </a:r>
            <a:r>
              <a:rPr lang="en-US" sz="900" i="1" dirty="0">
                <a:solidFill>
                  <a:schemeClr val="tx1"/>
                </a:solidFill>
                <a:latin typeface="Times New Roman"/>
                <a:cs typeface="Times New Roman"/>
              </a:rPr>
              <a:t>EMPAC Home Page</a:t>
            </a:r>
            <a:r>
              <a:rPr lang="en-US" sz="900" dirty="0">
                <a:solidFill>
                  <a:schemeClr val="tx1"/>
                </a:solidFill>
                <a:latin typeface="Times New Roman"/>
                <a:cs typeface="Times New Roman"/>
              </a:rPr>
              <a:t>, 14 Nov. 2017, empac.org.uk/interoperability-national-decision-making-model/.</a:t>
            </a:r>
            <a:endParaRPr lang="en-US" sz="900" dirty="0">
              <a:solidFill>
                <a:schemeClr val="tx1"/>
              </a:solidFill>
            </a:endParaRPr>
          </a:p>
          <a:p>
            <a:pPr>
              <a:lnSpc>
                <a:spcPct val="90000"/>
              </a:lnSpc>
            </a:pPr>
            <a:r>
              <a:rPr lang="en-US" sz="900" dirty="0">
                <a:solidFill>
                  <a:schemeClr val="tx1"/>
                </a:solidFill>
                <a:latin typeface="Times New Roman"/>
                <a:cs typeface="Times New Roman"/>
              </a:rPr>
              <a:t>Government Events. “Police-Community Relationships: Importance &amp; Strategies • Government Events.” </a:t>
            </a:r>
            <a:r>
              <a:rPr lang="en-US" sz="900" i="1" dirty="0">
                <a:solidFill>
                  <a:schemeClr val="tx1"/>
                </a:solidFill>
                <a:latin typeface="Times New Roman"/>
                <a:cs typeface="Times New Roman"/>
              </a:rPr>
              <a:t>Government Events</a:t>
            </a:r>
            <a:r>
              <a:rPr lang="en-US" sz="900" dirty="0">
                <a:solidFill>
                  <a:schemeClr val="tx1"/>
                </a:solidFill>
                <a:latin typeface="Times New Roman"/>
                <a:cs typeface="Times New Roman"/>
              </a:rPr>
              <a:t>, 28 June 2024, </a:t>
            </a:r>
            <a:r>
              <a:rPr lang="en-US" sz="900" dirty="0">
                <a:solidFill>
                  <a:schemeClr val="tx1"/>
                </a:solidFill>
                <a:latin typeface="Times New Roman"/>
                <a:cs typeface="Times New Roman"/>
                <a:hlinkClick r:id="rId3">
                  <a:extLst>
                    <a:ext uri="{A12FA001-AC4F-418D-AE19-62706E023703}">
                      <ahyp:hlinkClr xmlns:ahyp="http://schemas.microsoft.com/office/drawing/2018/hyperlinkcolor" val="tx"/>
                    </a:ext>
                  </a:extLst>
                </a:hlinkClick>
              </a:rPr>
              <a:t>www.governmentevents.co.uk/ge-insights/the-importance-of-police-community-relationships-strategies/</a:t>
            </a:r>
            <a:r>
              <a:rPr lang="en-US" sz="900" dirty="0">
                <a:solidFill>
                  <a:schemeClr val="tx1"/>
                </a:solidFill>
                <a:latin typeface="Times New Roman"/>
                <a:cs typeface="Times New Roman"/>
              </a:rPr>
              <a:t>.</a:t>
            </a:r>
            <a:endParaRPr lang="en-US" sz="900" dirty="0">
              <a:solidFill>
                <a:schemeClr val="tx1"/>
              </a:solidFill>
            </a:endParaRPr>
          </a:p>
          <a:p>
            <a:pPr>
              <a:lnSpc>
                <a:spcPct val="90000"/>
              </a:lnSpc>
            </a:pPr>
            <a:r>
              <a:rPr lang="en-US" sz="900" dirty="0">
                <a:solidFill>
                  <a:schemeClr val="tx1"/>
                </a:solidFill>
                <a:latin typeface="Times New Roman"/>
                <a:cs typeface="Times New Roman"/>
              </a:rPr>
              <a:t>---. “Police-Community Relationships: Importance &amp; Strategies • Government Events.” </a:t>
            </a:r>
            <a:r>
              <a:rPr lang="en-US" sz="900" i="1" dirty="0">
                <a:solidFill>
                  <a:schemeClr val="tx1"/>
                </a:solidFill>
                <a:latin typeface="Times New Roman"/>
                <a:cs typeface="Times New Roman"/>
              </a:rPr>
              <a:t>Government Events</a:t>
            </a:r>
            <a:r>
              <a:rPr lang="en-US" sz="900" dirty="0">
                <a:solidFill>
                  <a:schemeClr val="tx1"/>
                </a:solidFill>
                <a:latin typeface="Times New Roman"/>
                <a:cs typeface="Times New Roman"/>
              </a:rPr>
              <a:t>, 28 June 2024, </a:t>
            </a:r>
            <a:r>
              <a:rPr lang="en-US" sz="900" dirty="0">
                <a:solidFill>
                  <a:schemeClr val="tx1"/>
                </a:solidFill>
                <a:latin typeface="Times New Roman"/>
                <a:cs typeface="Times New Roman"/>
                <a:hlinkClick r:id="rId3">
                  <a:extLst>
                    <a:ext uri="{A12FA001-AC4F-418D-AE19-62706E023703}">
                      <ahyp:hlinkClr xmlns:ahyp="http://schemas.microsoft.com/office/drawing/2018/hyperlinkcolor" val="tx"/>
                    </a:ext>
                  </a:extLst>
                </a:hlinkClick>
              </a:rPr>
              <a:t>www.governmentevents.co.uk/ge-insights/the-importance-of-police-community-relationships-strategies/</a:t>
            </a:r>
            <a:r>
              <a:rPr lang="en-US" sz="900" dirty="0">
                <a:solidFill>
                  <a:schemeClr val="tx1"/>
                </a:solidFill>
                <a:latin typeface="Times New Roman"/>
                <a:cs typeface="Times New Roman"/>
              </a:rPr>
              <a:t>.</a:t>
            </a:r>
            <a:endParaRPr lang="en-US" sz="900" dirty="0">
              <a:solidFill>
                <a:schemeClr val="tx1"/>
              </a:solidFill>
            </a:endParaRPr>
          </a:p>
          <a:p>
            <a:pPr>
              <a:lnSpc>
                <a:spcPct val="90000"/>
              </a:lnSpc>
            </a:pPr>
            <a:r>
              <a:rPr lang="en-US" sz="900" dirty="0">
                <a:solidFill>
                  <a:schemeClr val="tx1"/>
                </a:solidFill>
                <a:latin typeface="Times New Roman"/>
                <a:cs typeface="Times New Roman"/>
              </a:rPr>
              <a:t>Hine, Kelly A., and Adelaide </a:t>
            </a:r>
            <a:r>
              <a:rPr lang="en-US" sz="900" dirty="0" err="1">
                <a:solidFill>
                  <a:schemeClr val="tx1"/>
                </a:solidFill>
                <a:latin typeface="Times New Roman"/>
                <a:cs typeface="Times New Roman"/>
              </a:rPr>
              <a:t>Bragias</a:t>
            </a:r>
            <a:r>
              <a:rPr lang="en-US" sz="900" dirty="0">
                <a:solidFill>
                  <a:schemeClr val="tx1"/>
                </a:solidFill>
                <a:latin typeface="Times New Roman"/>
                <a:cs typeface="Times New Roman"/>
              </a:rPr>
              <a:t>. “Effective Communication during Major Crises: A Systematic Literature Review to Identify Best Practices for Police.” </a:t>
            </a:r>
            <a:r>
              <a:rPr lang="en-US" sz="900" i="1" dirty="0">
                <a:solidFill>
                  <a:schemeClr val="tx1"/>
                </a:solidFill>
                <a:latin typeface="Times New Roman"/>
                <a:cs typeface="Times New Roman"/>
              </a:rPr>
              <a:t>Police Practice and Research</a:t>
            </a:r>
            <a:r>
              <a:rPr lang="en-US" sz="900" dirty="0">
                <a:solidFill>
                  <a:schemeClr val="tx1"/>
                </a:solidFill>
                <a:latin typeface="Times New Roman"/>
                <a:cs typeface="Times New Roman"/>
              </a:rPr>
              <a:t>, vol. 22, no. 5, 17 Sept. 2020, pp. 1–16, </a:t>
            </a:r>
            <a:r>
              <a:rPr lang="en-US" sz="900" dirty="0">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https://doi.org/10.1080/15614263.2020.1821681</a:t>
            </a:r>
            <a:r>
              <a:rPr lang="en-US" sz="900" dirty="0">
                <a:solidFill>
                  <a:schemeClr val="tx1"/>
                </a:solidFill>
                <a:latin typeface="Times New Roman"/>
                <a:cs typeface="Times New Roman"/>
              </a:rPr>
              <a:t>.</a:t>
            </a:r>
            <a:endParaRPr lang="en-US" sz="900" dirty="0">
              <a:solidFill>
                <a:schemeClr val="tx1"/>
              </a:solidFill>
            </a:endParaRPr>
          </a:p>
          <a:p>
            <a:pPr>
              <a:lnSpc>
                <a:spcPct val="90000"/>
              </a:lnSpc>
            </a:pPr>
            <a:r>
              <a:rPr lang="en-US" sz="900" dirty="0">
                <a:solidFill>
                  <a:schemeClr val="tx1"/>
                </a:solidFill>
                <a:latin typeface="Times New Roman"/>
                <a:cs typeface="Times New Roman"/>
              </a:rPr>
              <a:t>Home Office. “Police Workforce, England and Wales: 31 March 2023.” </a:t>
            </a:r>
            <a:r>
              <a:rPr lang="en-US" sz="900" i="1" dirty="0">
                <a:solidFill>
                  <a:schemeClr val="tx1"/>
                </a:solidFill>
                <a:latin typeface="Times New Roman"/>
                <a:cs typeface="Times New Roman"/>
              </a:rPr>
              <a:t>GOV.UK</a:t>
            </a:r>
            <a:r>
              <a:rPr lang="en-US" sz="900" dirty="0">
                <a:solidFill>
                  <a:schemeClr val="tx1"/>
                </a:solidFill>
                <a:latin typeface="Times New Roman"/>
                <a:cs typeface="Times New Roman"/>
              </a:rPr>
              <a:t>, 26 July 2023, </a:t>
            </a:r>
            <a:r>
              <a:rPr lang="en-US" sz="900" dirty="0">
                <a:solidFill>
                  <a:schemeClr val="tx1"/>
                </a:solidFill>
                <a:latin typeface="Times New Roman"/>
                <a:cs typeface="Times New Roman"/>
                <a:hlinkClick r:id="rId5">
                  <a:extLst>
                    <a:ext uri="{A12FA001-AC4F-418D-AE19-62706E023703}">
                      <ahyp:hlinkClr xmlns:ahyp="http://schemas.microsoft.com/office/drawing/2018/hyperlinkcolor" val="tx"/>
                    </a:ext>
                  </a:extLst>
                </a:hlinkClick>
              </a:rPr>
              <a:t>www.gov.uk/government/statistics/police-workforce-england-and-wales-31-march-2023/police-workforce-england-and-wales-31-march-2023</a:t>
            </a:r>
            <a:r>
              <a:rPr lang="en-US" sz="900" dirty="0">
                <a:solidFill>
                  <a:schemeClr val="tx1"/>
                </a:solidFill>
                <a:latin typeface="Times New Roman"/>
                <a:cs typeface="Times New Roman"/>
              </a:rPr>
              <a:t>.</a:t>
            </a:r>
            <a:endParaRPr lang="en-US" sz="900" dirty="0">
              <a:solidFill>
                <a:schemeClr val="tx1"/>
              </a:solidFill>
            </a:endParaRPr>
          </a:p>
          <a:p>
            <a:pPr>
              <a:lnSpc>
                <a:spcPct val="90000"/>
              </a:lnSpc>
            </a:pPr>
            <a:r>
              <a:rPr lang="en-US" sz="900" dirty="0">
                <a:solidFill>
                  <a:schemeClr val="tx1"/>
                </a:solidFill>
                <a:latin typeface="Times New Roman"/>
                <a:cs typeface="Times New Roman"/>
              </a:rPr>
              <a:t>“Metropolitan Police Case Study.” </a:t>
            </a:r>
            <a:r>
              <a:rPr lang="en-US" sz="900" i="1" dirty="0">
                <a:solidFill>
                  <a:schemeClr val="tx1"/>
                </a:solidFill>
                <a:latin typeface="Times New Roman"/>
                <a:cs typeface="Times New Roman"/>
              </a:rPr>
              <a:t>We Are Wildgoose</a:t>
            </a:r>
            <a:r>
              <a:rPr lang="en-US" sz="900" dirty="0">
                <a:solidFill>
                  <a:schemeClr val="tx1"/>
                </a:solidFill>
                <a:latin typeface="Times New Roman"/>
                <a:cs typeface="Times New Roman"/>
              </a:rPr>
              <a:t>, 2024, wearewildgoose.com/</a:t>
            </a:r>
            <a:r>
              <a:rPr lang="en-US" sz="900" dirty="0" err="1">
                <a:solidFill>
                  <a:schemeClr val="tx1"/>
                </a:solidFill>
                <a:latin typeface="Times New Roman"/>
                <a:cs typeface="Times New Roman"/>
              </a:rPr>
              <a:t>uk</a:t>
            </a:r>
            <a:r>
              <a:rPr lang="en-US" sz="900" dirty="0">
                <a:solidFill>
                  <a:schemeClr val="tx1"/>
                </a:solidFill>
                <a:latin typeface="Times New Roman"/>
                <a:cs typeface="Times New Roman"/>
              </a:rPr>
              <a:t>/team-building-activities/case-studies/met-police-case-study/.</a:t>
            </a:r>
            <a:endParaRPr lang="en-US" sz="900" dirty="0">
              <a:solidFill>
                <a:schemeClr val="tx1"/>
              </a:solidFill>
            </a:endParaRPr>
          </a:p>
          <a:p>
            <a:pPr>
              <a:lnSpc>
                <a:spcPct val="90000"/>
              </a:lnSpc>
            </a:pPr>
            <a:r>
              <a:rPr lang="en-US" sz="900" dirty="0">
                <a:solidFill>
                  <a:schemeClr val="tx1"/>
                </a:solidFill>
                <a:latin typeface="Times New Roman"/>
                <a:cs typeface="Times New Roman"/>
              </a:rPr>
              <a:t>Partridge, Justin, and Fatema Zaghloul. “Policing the Data: Can Data Analytics Help Law Enforcement?” </a:t>
            </a:r>
            <a:r>
              <a:rPr lang="en-US" sz="900" i="1" dirty="0">
                <a:solidFill>
                  <a:schemeClr val="tx1"/>
                </a:solidFill>
                <a:latin typeface="Times New Roman"/>
                <a:cs typeface="Times New Roman"/>
              </a:rPr>
              <a:t>Journal of Information Technology Teaching Cases</a:t>
            </a:r>
            <a:r>
              <a:rPr lang="en-US" sz="900" dirty="0">
                <a:solidFill>
                  <a:schemeClr val="tx1"/>
                </a:solidFill>
                <a:latin typeface="Times New Roman"/>
                <a:cs typeface="Times New Roman"/>
              </a:rPr>
              <a:t>, 3 Nov. 2023, </a:t>
            </a:r>
            <a:r>
              <a:rPr lang="en-US" sz="900" dirty="0">
                <a:solidFill>
                  <a:schemeClr val="tx1"/>
                </a:solidFill>
                <a:latin typeface="Times New Roman"/>
                <a:cs typeface="Times New Roman"/>
                <a:hlinkClick r:id="rId6">
                  <a:extLst>
                    <a:ext uri="{A12FA001-AC4F-418D-AE19-62706E023703}">
                      <ahyp:hlinkClr xmlns:ahyp="http://schemas.microsoft.com/office/drawing/2018/hyperlinkcolor" val="tx"/>
                    </a:ext>
                  </a:extLst>
                </a:hlinkClick>
              </a:rPr>
              <a:t>https://doi.org/10.1177/20438869231212214</a:t>
            </a:r>
            <a:r>
              <a:rPr lang="en-US" sz="900" dirty="0">
                <a:solidFill>
                  <a:schemeClr val="tx1"/>
                </a:solidFill>
                <a:latin typeface="Times New Roman"/>
                <a:cs typeface="Times New Roman"/>
              </a:rPr>
              <a:t>.</a:t>
            </a:r>
            <a:endParaRPr lang="en-US" sz="900" dirty="0">
              <a:solidFill>
                <a:schemeClr val="tx1"/>
              </a:solidFill>
            </a:endParaRPr>
          </a:p>
          <a:p>
            <a:pPr>
              <a:lnSpc>
                <a:spcPct val="90000"/>
              </a:lnSpc>
            </a:pPr>
            <a:r>
              <a:rPr lang="en-US" sz="900" dirty="0">
                <a:solidFill>
                  <a:schemeClr val="tx1"/>
                </a:solidFill>
                <a:latin typeface="Times New Roman"/>
                <a:cs typeface="Times New Roman"/>
              </a:rPr>
              <a:t>Tarricone, Pina, and Joseph Luca. </a:t>
            </a:r>
            <a:r>
              <a:rPr lang="en-US" sz="900" i="1" dirty="0">
                <a:solidFill>
                  <a:schemeClr val="tx1"/>
                </a:solidFill>
                <a:latin typeface="Times New Roman"/>
                <a:cs typeface="Times New Roman"/>
              </a:rPr>
              <a:t>Successful Teamwork: A Case Study</a:t>
            </a:r>
            <a:r>
              <a:rPr lang="en-US" sz="900" dirty="0">
                <a:solidFill>
                  <a:schemeClr val="tx1"/>
                </a:solidFill>
                <a:latin typeface="Times New Roman"/>
                <a:cs typeface="Times New Roman"/>
              </a:rPr>
              <a:t>. 2002.</a:t>
            </a:r>
            <a:endParaRPr lang="en-US" sz="900" dirty="0">
              <a:solidFill>
                <a:schemeClr val="tx1"/>
              </a:solidFill>
            </a:endParaRPr>
          </a:p>
          <a:p>
            <a:pPr>
              <a:lnSpc>
                <a:spcPct val="90000"/>
              </a:lnSpc>
            </a:pPr>
            <a:endParaRPr lang="en-US" sz="900">
              <a:solidFill>
                <a:schemeClr val="tx1"/>
              </a:solidFill>
              <a:latin typeface="Times New Roman"/>
              <a:cs typeface="Times New Roman"/>
            </a:endParaRPr>
          </a:p>
          <a:p>
            <a:pPr>
              <a:lnSpc>
                <a:spcPct val="90000"/>
              </a:lnSpc>
            </a:pPr>
            <a:endParaRPr lang="en-US" sz="900">
              <a:solidFill>
                <a:schemeClr val="tx1"/>
              </a:solidFill>
              <a:latin typeface="Times New Roman"/>
              <a:cs typeface="Times New Roman"/>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accent1">
                <a:lumMod val="7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39960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 Boardroom</vt:lpstr>
      <vt:lpstr>Collaboration in action</vt:lpstr>
      <vt:lpstr>Aims of presentation </vt:lpstr>
      <vt:lpstr>What is teamwork within policing? </vt:lpstr>
      <vt:lpstr>Principles Of Teamwork</vt:lpstr>
      <vt:lpstr>Case Study</vt:lpstr>
      <vt:lpstr>What are the Challenges of team work?</vt:lpstr>
      <vt:lpstr>National Decision Making Model</vt:lpstr>
      <vt:lpstr>Conclusion </vt:lpstr>
      <vt:lpstr>Timeline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1053</cp:revision>
  <dcterms:created xsi:type="dcterms:W3CDTF">2024-11-11T14:59:07Z</dcterms:created>
  <dcterms:modified xsi:type="dcterms:W3CDTF">2025-03-28T10:05:32Z</dcterms:modified>
</cp:coreProperties>
</file>