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4"/>
  </p:sldMasterIdLst>
  <p:notesMasterIdLst>
    <p:notesMasterId r:id="rId18"/>
  </p:notesMasterIdLst>
  <p:sldIdLst>
    <p:sldId id="258" r:id="rId5"/>
    <p:sldId id="256" r:id="rId6"/>
    <p:sldId id="267" r:id="rId7"/>
    <p:sldId id="266" r:id="rId8"/>
    <p:sldId id="259" r:id="rId9"/>
    <p:sldId id="271" r:id="rId10"/>
    <p:sldId id="261" r:id="rId11"/>
    <p:sldId id="269" r:id="rId12"/>
    <p:sldId id="270" r:id="rId13"/>
    <p:sldId id="273" r:id="rId14"/>
    <p:sldId id="274" r:id="rId15"/>
    <p:sldId id="272" r:id="rId16"/>
    <p:sldId id="275"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AEDAC1-BDBF-4CBC-8D0A-4FECD28DE63B}" v="39" dt="2023-04-04T11:36:10.568"/>
    <p1510:client id="{4C71C62C-0643-45E1-AF83-DC2B0067BC90}" v="506" dt="2023-04-04T20:02:07.930"/>
    <p1510:client id="{57E0DB33-BDF7-477A-BB5A-BA728B18418B}" v="742" dt="2023-04-04T11:38:55.960"/>
    <p1510:client id="{59780EDC-9D88-4450-BC54-BF38A2137135}" v="1043" dt="2023-04-05T12:08:07.915"/>
    <p1510:client id="{88C8A2A6-60BE-433C-9A20-FBA97444A9E5}" v="157" dt="2023-04-04T09:33:41.9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20" d="100"/>
          <a:sy n="120" d="100"/>
        </p:scale>
        <p:origin x="198"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1374A2-F9EF-47A7-8421-0B11215A7BE2}"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CE421A4-F38B-4483-A742-DCB070B7811C}">
      <dgm:prSet/>
      <dgm:spPr/>
      <dgm:t>
        <a:bodyPr/>
        <a:lstStyle/>
        <a:p>
          <a:r>
            <a:rPr lang="en-GB"/>
            <a:t>Categorise the innovation developments which have taken place in terms of Greg Satell’s typology and analyse them in relation to: </a:t>
          </a:r>
          <a:endParaRPr lang="en-US"/>
        </a:p>
      </dgm:t>
    </dgm:pt>
    <dgm:pt modelId="{E0D46718-B110-4D13-9C45-231B92359792}" type="parTrans" cxnId="{72FC6265-B2B9-4DCF-B0A3-1B88D3E3EC8C}">
      <dgm:prSet/>
      <dgm:spPr/>
      <dgm:t>
        <a:bodyPr/>
        <a:lstStyle/>
        <a:p>
          <a:endParaRPr lang="en-US"/>
        </a:p>
      </dgm:t>
    </dgm:pt>
    <dgm:pt modelId="{17FDB0DF-A3BF-476B-A471-A40C827517C4}" type="sibTrans" cxnId="{72FC6265-B2B9-4DCF-B0A3-1B88D3E3EC8C}">
      <dgm:prSet/>
      <dgm:spPr/>
      <dgm:t>
        <a:bodyPr/>
        <a:lstStyle/>
        <a:p>
          <a:endParaRPr lang="en-US"/>
        </a:p>
      </dgm:t>
    </dgm:pt>
    <dgm:pt modelId="{3D6FB242-D233-44A9-8B7A-914CED88D764}">
      <dgm:prSet/>
      <dgm:spPr/>
      <dgm:t>
        <a:bodyPr/>
        <a:lstStyle/>
        <a:p>
          <a:r>
            <a:rPr lang="en-GB"/>
            <a:t>1. The extent to which they have shifted the chosen company’s market position. </a:t>
          </a:r>
          <a:endParaRPr lang="en-US"/>
        </a:p>
      </dgm:t>
    </dgm:pt>
    <dgm:pt modelId="{C3A98822-E660-49FC-9BE3-70C1F80B038E}" type="parTrans" cxnId="{7EED8D15-3702-4EAE-A90E-48A193372903}">
      <dgm:prSet/>
      <dgm:spPr/>
      <dgm:t>
        <a:bodyPr/>
        <a:lstStyle/>
        <a:p>
          <a:endParaRPr lang="en-US"/>
        </a:p>
      </dgm:t>
    </dgm:pt>
    <dgm:pt modelId="{CF520FF3-0CA0-462B-82AA-05997849CCF5}" type="sibTrans" cxnId="{7EED8D15-3702-4EAE-A90E-48A193372903}">
      <dgm:prSet/>
      <dgm:spPr/>
      <dgm:t>
        <a:bodyPr/>
        <a:lstStyle/>
        <a:p>
          <a:endParaRPr lang="en-US"/>
        </a:p>
      </dgm:t>
    </dgm:pt>
    <dgm:pt modelId="{6DF7F019-11E9-45CA-AC11-7DBB97083390}">
      <dgm:prSet/>
      <dgm:spPr/>
      <dgm:t>
        <a:bodyPr/>
        <a:lstStyle/>
        <a:p>
          <a:r>
            <a:rPr lang="en-GB"/>
            <a:t>2. The extent to which they have influenced the company’s internal structures and management processes. </a:t>
          </a:r>
          <a:endParaRPr lang="en-US"/>
        </a:p>
      </dgm:t>
    </dgm:pt>
    <dgm:pt modelId="{A93D717B-D687-48D4-B115-D411A6E04024}" type="parTrans" cxnId="{84E3A871-6871-4B0C-B439-B3DAF8A8F7F5}">
      <dgm:prSet/>
      <dgm:spPr/>
      <dgm:t>
        <a:bodyPr/>
        <a:lstStyle/>
        <a:p>
          <a:endParaRPr lang="en-US"/>
        </a:p>
      </dgm:t>
    </dgm:pt>
    <dgm:pt modelId="{2475523F-ABBD-40A4-9103-27AB7ADE06AA}" type="sibTrans" cxnId="{84E3A871-6871-4B0C-B439-B3DAF8A8F7F5}">
      <dgm:prSet/>
      <dgm:spPr/>
      <dgm:t>
        <a:bodyPr/>
        <a:lstStyle/>
        <a:p>
          <a:endParaRPr lang="en-US"/>
        </a:p>
      </dgm:t>
    </dgm:pt>
    <dgm:pt modelId="{BD3B9BD3-9CDE-4564-97A8-7B650E4C4DE2}">
      <dgm:prSet/>
      <dgm:spPr/>
      <dgm:t>
        <a:bodyPr/>
        <a:lstStyle/>
        <a:p>
          <a:r>
            <a:rPr lang="en-GB"/>
            <a:t>3. The extent to which they have been technology dependent - and if so which technologies. </a:t>
          </a:r>
          <a:endParaRPr lang="en-US"/>
        </a:p>
      </dgm:t>
    </dgm:pt>
    <dgm:pt modelId="{9E833F6D-FCD4-406C-935A-6247AC69C5C6}" type="parTrans" cxnId="{67DD4230-1510-47A5-AA54-38096B6E82FE}">
      <dgm:prSet/>
      <dgm:spPr/>
      <dgm:t>
        <a:bodyPr/>
        <a:lstStyle/>
        <a:p>
          <a:endParaRPr lang="en-US"/>
        </a:p>
      </dgm:t>
    </dgm:pt>
    <dgm:pt modelId="{C485FB8D-1553-49AE-B683-D3987C406889}" type="sibTrans" cxnId="{67DD4230-1510-47A5-AA54-38096B6E82FE}">
      <dgm:prSet/>
      <dgm:spPr/>
      <dgm:t>
        <a:bodyPr/>
        <a:lstStyle/>
        <a:p>
          <a:endParaRPr lang="en-US"/>
        </a:p>
      </dgm:t>
    </dgm:pt>
    <dgm:pt modelId="{7456FE26-BB6A-4EA3-8B4C-96CEF6F1FDC8}">
      <dgm:prSet/>
      <dgm:spPr/>
      <dgm:t>
        <a:bodyPr/>
        <a:lstStyle/>
        <a:p>
          <a:r>
            <a:rPr lang="en-GB"/>
            <a:t>4. A consideration as to the outcome of the innovation.</a:t>
          </a:r>
          <a:endParaRPr lang="en-US"/>
        </a:p>
      </dgm:t>
    </dgm:pt>
    <dgm:pt modelId="{A33C4E58-C8EC-469E-A0D3-12428E584097}" type="parTrans" cxnId="{8BEB6273-C76B-42B7-A405-A40414F78B75}">
      <dgm:prSet/>
      <dgm:spPr/>
      <dgm:t>
        <a:bodyPr/>
        <a:lstStyle/>
        <a:p>
          <a:endParaRPr lang="en-US"/>
        </a:p>
      </dgm:t>
    </dgm:pt>
    <dgm:pt modelId="{1D4C272E-2360-4182-A777-4F702DFAE730}" type="sibTrans" cxnId="{8BEB6273-C76B-42B7-A405-A40414F78B75}">
      <dgm:prSet/>
      <dgm:spPr/>
      <dgm:t>
        <a:bodyPr/>
        <a:lstStyle/>
        <a:p>
          <a:endParaRPr lang="en-US"/>
        </a:p>
      </dgm:t>
    </dgm:pt>
    <dgm:pt modelId="{4964D012-1B0C-4EB3-83AD-72428E2572AA}" type="pres">
      <dgm:prSet presAssocID="{3E1374A2-F9EF-47A7-8421-0B11215A7BE2}" presName="root" presStyleCnt="0">
        <dgm:presLayoutVars>
          <dgm:dir/>
          <dgm:resizeHandles val="exact"/>
        </dgm:presLayoutVars>
      </dgm:prSet>
      <dgm:spPr/>
    </dgm:pt>
    <dgm:pt modelId="{31FF5711-4E6A-482F-834E-C56FBB9AB1E1}" type="pres">
      <dgm:prSet presAssocID="{2CE421A4-F38B-4483-A742-DCB070B7811C}" presName="compNode" presStyleCnt="0"/>
      <dgm:spPr/>
    </dgm:pt>
    <dgm:pt modelId="{A6E7BBDF-7A26-4E8C-B71B-EA62F449550F}" type="pres">
      <dgm:prSet presAssocID="{2CE421A4-F38B-4483-A742-DCB070B7811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B7BB7C5E-81D9-4820-8BA2-698B76F82824}" type="pres">
      <dgm:prSet presAssocID="{2CE421A4-F38B-4483-A742-DCB070B7811C}" presName="spaceRect" presStyleCnt="0"/>
      <dgm:spPr/>
    </dgm:pt>
    <dgm:pt modelId="{4A946848-E4E4-4531-B92E-040DE5233D7C}" type="pres">
      <dgm:prSet presAssocID="{2CE421A4-F38B-4483-A742-DCB070B7811C}" presName="textRect" presStyleLbl="revTx" presStyleIdx="0" presStyleCnt="5">
        <dgm:presLayoutVars>
          <dgm:chMax val="1"/>
          <dgm:chPref val="1"/>
        </dgm:presLayoutVars>
      </dgm:prSet>
      <dgm:spPr/>
    </dgm:pt>
    <dgm:pt modelId="{B9F8B544-66FE-4B3B-9543-4D8691E551DF}" type="pres">
      <dgm:prSet presAssocID="{17FDB0DF-A3BF-476B-A471-A40C827517C4}" presName="sibTrans" presStyleCnt="0"/>
      <dgm:spPr/>
    </dgm:pt>
    <dgm:pt modelId="{D6A56E8E-E786-4C98-9F37-F63DB78990AE}" type="pres">
      <dgm:prSet presAssocID="{3D6FB242-D233-44A9-8B7A-914CED88D764}" presName="compNode" presStyleCnt="0"/>
      <dgm:spPr/>
    </dgm:pt>
    <dgm:pt modelId="{A351A6A4-87BC-4AC0-960B-44BCE297D8E6}" type="pres">
      <dgm:prSet presAssocID="{3D6FB242-D233-44A9-8B7A-914CED88D76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ximise"/>
        </a:ext>
      </dgm:extLst>
    </dgm:pt>
    <dgm:pt modelId="{DE8A68E1-D9BB-4100-8E6D-2BFE4FDF68D2}" type="pres">
      <dgm:prSet presAssocID="{3D6FB242-D233-44A9-8B7A-914CED88D764}" presName="spaceRect" presStyleCnt="0"/>
      <dgm:spPr/>
    </dgm:pt>
    <dgm:pt modelId="{F19B6F6C-34F0-473A-9CD8-2B3ACE912C00}" type="pres">
      <dgm:prSet presAssocID="{3D6FB242-D233-44A9-8B7A-914CED88D764}" presName="textRect" presStyleLbl="revTx" presStyleIdx="1" presStyleCnt="5">
        <dgm:presLayoutVars>
          <dgm:chMax val="1"/>
          <dgm:chPref val="1"/>
        </dgm:presLayoutVars>
      </dgm:prSet>
      <dgm:spPr/>
    </dgm:pt>
    <dgm:pt modelId="{B8AB9A75-B66B-43AC-9E69-577348EF7DEF}" type="pres">
      <dgm:prSet presAssocID="{CF520FF3-0CA0-462B-82AA-05997849CCF5}" presName="sibTrans" presStyleCnt="0"/>
      <dgm:spPr/>
    </dgm:pt>
    <dgm:pt modelId="{D43B45C1-602E-445D-8E21-FF458AE67617}" type="pres">
      <dgm:prSet presAssocID="{6DF7F019-11E9-45CA-AC11-7DBB97083390}" presName="compNode" presStyleCnt="0"/>
      <dgm:spPr/>
    </dgm:pt>
    <dgm:pt modelId="{309604CF-F48B-4E9F-A091-396E0899273C}" type="pres">
      <dgm:prSet presAssocID="{6DF7F019-11E9-45CA-AC11-7DBB9708339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AE626E19-F701-49F9-862A-5C70F1A470A0}" type="pres">
      <dgm:prSet presAssocID="{6DF7F019-11E9-45CA-AC11-7DBB97083390}" presName="spaceRect" presStyleCnt="0"/>
      <dgm:spPr/>
    </dgm:pt>
    <dgm:pt modelId="{94CDCDCA-D663-4C72-A969-9EE47197598D}" type="pres">
      <dgm:prSet presAssocID="{6DF7F019-11E9-45CA-AC11-7DBB97083390}" presName="textRect" presStyleLbl="revTx" presStyleIdx="2" presStyleCnt="5">
        <dgm:presLayoutVars>
          <dgm:chMax val="1"/>
          <dgm:chPref val="1"/>
        </dgm:presLayoutVars>
      </dgm:prSet>
      <dgm:spPr/>
    </dgm:pt>
    <dgm:pt modelId="{6AE19864-3D87-4768-AFFC-DA501C14DFCD}" type="pres">
      <dgm:prSet presAssocID="{2475523F-ABBD-40A4-9103-27AB7ADE06AA}" presName="sibTrans" presStyleCnt="0"/>
      <dgm:spPr/>
    </dgm:pt>
    <dgm:pt modelId="{6671A795-6ACF-43DE-9D68-25AF9C8497D9}" type="pres">
      <dgm:prSet presAssocID="{BD3B9BD3-9CDE-4564-97A8-7B650E4C4DE2}" presName="compNode" presStyleCnt="0"/>
      <dgm:spPr/>
    </dgm:pt>
    <dgm:pt modelId="{A1ED450D-8646-486C-925A-0FB6DE16E5A1}" type="pres">
      <dgm:prSet presAssocID="{BD3B9BD3-9CDE-4564-97A8-7B650E4C4DE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3D8FA4C1-2975-49D4-B860-BAADD8BCFE55}" type="pres">
      <dgm:prSet presAssocID="{BD3B9BD3-9CDE-4564-97A8-7B650E4C4DE2}" presName="spaceRect" presStyleCnt="0"/>
      <dgm:spPr/>
    </dgm:pt>
    <dgm:pt modelId="{AE5687BD-FF47-4F41-97EE-38C958C6079E}" type="pres">
      <dgm:prSet presAssocID="{BD3B9BD3-9CDE-4564-97A8-7B650E4C4DE2}" presName="textRect" presStyleLbl="revTx" presStyleIdx="3" presStyleCnt="5">
        <dgm:presLayoutVars>
          <dgm:chMax val="1"/>
          <dgm:chPref val="1"/>
        </dgm:presLayoutVars>
      </dgm:prSet>
      <dgm:spPr/>
    </dgm:pt>
    <dgm:pt modelId="{6666AF99-7219-442C-B5DB-2F147CC5E185}" type="pres">
      <dgm:prSet presAssocID="{C485FB8D-1553-49AE-B683-D3987C406889}" presName="sibTrans" presStyleCnt="0"/>
      <dgm:spPr/>
    </dgm:pt>
    <dgm:pt modelId="{D26FDBE4-3151-4B9D-9C05-4A8B85B43ADB}" type="pres">
      <dgm:prSet presAssocID="{7456FE26-BB6A-4EA3-8B4C-96CEF6F1FDC8}" presName="compNode" presStyleCnt="0"/>
      <dgm:spPr/>
    </dgm:pt>
    <dgm:pt modelId="{51A11F97-27D7-4CF3-B23F-41FF5C206CA5}" type="pres">
      <dgm:prSet presAssocID="{7456FE26-BB6A-4EA3-8B4C-96CEF6F1FDC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198C176C-49E2-4709-8EC1-30FA7740AD4F}" type="pres">
      <dgm:prSet presAssocID="{7456FE26-BB6A-4EA3-8B4C-96CEF6F1FDC8}" presName="spaceRect" presStyleCnt="0"/>
      <dgm:spPr/>
    </dgm:pt>
    <dgm:pt modelId="{84750913-7E05-452A-8C6F-893D5FAC474C}" type="pres">
      <dgm:prSet presAssocID="{7456FE26-BB6A-4EA3-8B4C-96CEF6F1FDC8}" presName="textRect" presStyleLbl="revTx" presStyleIdx="4" presStyleCnt="5">
        <dgm:presLayoutVars>
          <dgm:chMax val="1"/>
          <dgm:chPref val="1"/>
        </dgm:presLayoutVars>
      </dgm:prSet>
      <dgm:spPr/>
    </dgm:pt>
  </dgm:ptLst>
  <dgm:cxnLst>
    <dgm:cxn modelId="{7EED8D15-3702-4EAE-A90E-48A193372903}" srcId="{3E1374A2-F9EF-47A7-8421-0B11215A7BE2}" destId="{3D6FB242-D233-44A9-8B7A-914CED88D764}" srcOrd="1" destOrd="0" parTransId="{C3A98822-E660-49FC-9BE3-70C1F80B038E}" sibTransId="{CF520FF3-0CA0-462B-82AA-05997849CCF5}"/>
    <dgm:cxn modelId="{67DD4230-1510-47A5-AA54-38096B6E82FE}" srcId="{3E1374A2-F9EF-47A7-8421-0B11215A7BE2}" destId="{BD3B9BD3-9CDE-4564-97A8-7B650E4C4DE2}" srcOrd="3" destOrd="0" parTransId="{9E833F6D-FCD4-406C-935A-6247AC69C5C6}" sibTransId="{C485FB8D-1553-49AE-B683-D3987C406889}"/>
    <dgm:cxn modelId="{9B4F013C-B2B3-433F-A1D8-4C96FE9567E5}" type="presOf" srcId="{6DF7F019-11E9-45CA-AC11-7DBB97083390}" destId="{94CDCDCA-D663-4C72-A969-9EE47197598D}" srcOrd="0" destOrd="0" presId="urn:microsoft.com/office/officeart/2018/2/layout/IconLabelList"/>
    <dgm:cxn modelId="{8E393740-CDD5-48E5-BBC3-C39EB894F162}" type="presOf" srcId="{7456FE26-BB6A-4EA3-8B4C-96CEF6F1FDC8}" destId="{84750913-7E05-452A-8C6F-893D5FAC474C}" srcOrd="0" destOrd="0" presId="urn:microsoft.com/office/officeart/2018/2/layout/IconLabelList"/>
    <dgm:cxn modelId="{72FC6265-B2B9-4DCF-B0A3-1B88D3E3EC8C}" srcId="{3E1374A2-F9EF-47A7-8421-0B11215A7BE2}" destId="{2CE421A4-F38B-4483-A742-DCB070B7811C}" srcOrd="0" destOrd="0" parTransId="{E0D46718-B110-4D13-9C45-231B92359792}" sibTransId="{17FDB0DF-A3BF-476B-A471-A40C827517C4}"/>
    <dgm:cxn modelId="{4A0F576C-A97C-479C-A6CC-3C60CC57677B}" type="presOf" srcId="{BD3B9BD3-9CDE-4564-97A8-7B650E4C4DE2}" destId="{AE5687BD-FF47-4F41-97EE-38C958C6079E}" srcOrd="0" destOrd="0" presId="urn:microsoft.com/office/officeart/2018/2/layout/IconLabelList"/>
    <dgm:cxn modelId="{84E3A871-6871-4B0C-B439-B3DAF8A8F7F5}" srcId="{3E1374A2-F9EF-47A7-8421-0B11215A7BE2}" destId="{6DF7F019-11E9-45CA-AC11-7DBB97083390}" srcOrd="2" destOrd="0" parTransId="{A93D717B-D687-48D4-B115-D411A6E04024}" sibTransId="{2475523F-ABBD-40A4-9103-27AB7ADE06AA}"/>
    <dgm:cxn modelId="{8BEB6273-C76B-42B7-A405-A40414F78B75}" srcId="{3E1374A2-F9EF-47A7-8421-0B11215A7BE2}" destId="{7456FE26-BB6A-4EA3-8B4C-96CEF6F1FDC8}" srcOrd="4" destOrd="0" parTransId="{A33C4E58-C8EC-469E-A0D3-12428E584097}" sibTransId="{1D4C272E-2360-4182-A777-4F702DFAE730}"/>
    <dgm:cxn modelId="{213403C4-85BD-4189-84FB-CCE5CFD48503}" type="presOf" srcId="{3D6FB242-D233-44A9-8B7A-914CED88D764}" destId="{F19B6F6C-34F0-473A-9CD8-2B3ACE912C00}" srcOrd="0" destOrd="0" presId="urn:microsoft.com/office/officeart/2018/2/layout/IconLabelList"/>
    <dgm:cxn modelId="{1F5FD6DF-569E-4FDC-86D6-470EA3AA48FE}" type="presOf" srcId="{3E1374A2-F9EF-47A7-8421-0B11215A7BE2}" destId="{4964D012-1B0C-4EB3-83AD-72428E2572AA}" srcOrd="0" destOrd="0" presId="urn:microsoft.com/office/officeart/2018/2/layout/IconLabelList"/>
    <dgm:cxn modelId="{00AD57EB-2132-434F-9479-085DBFE91F70}" type="presOf" srcId="{2CE421A4-F38B-4483-A742-DCB070B7811C}" destId="{4A946848-E4E4-4531-B92E-040DE5233D7C}" srcOrd="0" destOrd="0" presId="urn:microsoft.com/office/officeart/2018/2/layout/IconLabelList"/>
    <dgm:cxn modelId="{D87631C6-DFD1-473C-807F-6203BDCD5324}" type="presParOf" srcId="{4964D012-1B0C-4EB3-83AD-72428E2572AA}" destId="{31FF5711-4E6A-482F-834E-C56FBB9AB1E1}" srcOrd="0" destOrd="0" presId="urn:microsoft.com/office/officeart/2018/2/layout/IconLabelList"/>
    <dgm:cxn modelId="{49C56636-83D6-4422-BCC0-22DF42D9ADE6}" type="presParOf" srcId="{31FF5711-4E6A-482F-834E-C56FBB9AB1E1}" destId="{A6E7BBDF-7A26-4E8C-B71B-EA62F449550F}" srcOrd="0" destOrd="0" presId="urn:microsoft.com/office/officeart/2018/2/layout/IconLabelList"/>
    <dgm:cxn modelId="{E8EB5876-DEB8-4374-BC88-A3C40DB5C24A}" type="presParOf" srcId="{31FF5711-4E6A-482F-834E-C56FBB9AB1E1}" destId="{B7BB7C5E-81D9-4820-8BA2-698B76F82824}" srcOrd="1" destOrd="0" presId="urn:microsoft.com/office/officeart/2018/2/layout/IconLabelList"/>
    <dgm:cxn modelId="{F20B6B98-0142-4691-9A7F-F8AD366C985A}" type="presParOf" srcId="{31FF5711-4E6A-482F-834E-C56FBB9AB1E1}" destId="{4A946848-E4E4-4531-B92E-040DE5233D7C}" srcOrd="2" destOrd="0" presId="urn:microsoft.com/office/officeart/2018/2/layout/IconLabelList"/>
    <dgm:cxn modelId="{B5E676E4-D95A-4AF3-9153-53677385B6E2}" type="presParOf" srcId="{4964D012-1B0C-4EB3-83AD-72428E2572AA}" destId="{B9F8B544-66FE-4B3B-9543-4D8691E551DF}" srcOrd="1" destOrd="0" presId="urn:microsoft.com/office/officeart/2018/2/layout/IconLabelList"/>
    <dgm:cxn modelId="{8E516EBF-F91F-4F3C-B303-31A58C863AD5}" type="presParOf" srcId="{4964D012-1B0C-4EB3-83AD-72428E2572AA}" destId="{D6A56E8E-E786-4C98-9F37-F63DB78990AE}" srcOrd="2" destOrd="0" presId="urn:microsoft.com/office/officeart/2018/2/layout/IconLabelList"/>
    <dgm:cxn modelId="{CEE73E88-7206-41D4-B279-9A69895E4EF7}" type="presParOf" srcId="{D6A56E8E-E786-4C98-9F37-F63DB78990AE}" destId="{A351A6A4-87BC-4AC0-960B-44BCE297D8E6}" srcOrd="0" destOrd="0" presId="urn:microsoft.com/office/officeart/2018/2/layout/IconLabelList"/>
    <dgm:cxn modelId="{B93A4D23-338A-43BC-8C1A-01B16C036725}" type="presParOf" srcId="{D6A56E8E-E786-4C98-9F37-F63DB78990AE}" destId="{DE8A68E1-D9BB-4100-8E6D-2BFE4FDF68D2}" srcOrd="1" destOrd="0" presId="urn:microsoft.com/office/officeart/2018/2/layout/IconLabelList"/>
    <dgm:cxn modelId="{748B0618-815A-4A4F-B357-FA22BB373204}" type="presParOf" srcId="{D6A56E8E-E786-4C98-9F37-F63DB78990AE}" destId="{F19B6F6C-34F0-473A-9CD8-2B3ACE912C00}" srcOrd="2" destOrd="0" presId="urn:microsoft.com/office/officeart/2018/2/layout/IconLabelList"/>
    <dgm:cxn modelId="{E80D70C3-ED10-4272-A4FA-C1AFA6AD86B4}" type="presParOf" srcId="{4964D012-1B0C-4EB3-83AD-72428E2572AA}" destId="{B8AB9A75-B66B-43AC-9E69-577348EF7DEF}" srcOrd="3" destOrd="0" presId="urn:microsoft.com/office/officeart/2018/2/layout/IconLabelList"/>
    <dgm:cxn modelId="{806423CD-E46B-4749-ADDA-280D5641BCC0}" type="presParOf" srcId="{4964D012-1B0C-4EB3-83AD-72428E2572AA}" destId="{D43B45C1-602E-445D-8E21-FF458AE67617}" srcOrd="4" destOrd="0" presId="urn:microsoft.com/office/officeart/2018/2/layout/IconLabelList"/>
    <dgm:cxn modelId="{2D8C6FA9-9C01-4A21-883A-A9EDDCA50307}" type="presParOf" srcId="{D43B45C1-602E-445D-8E21-FF458AE67617}" destId="{309604CF-F48B-4E9F-A091-396E0899273C}" srcOrd="0" destOrd="0" presId="urn:microsoft.com/office/officeart/2018/2/layout/IconLabelList"/>
    <dgm:cxn modelId="{0E26D99F-CB68-4178-B5CD-8D1DB09CD4B7}" type="presParOf" srcId="{D43B45C1-602E-445D-8E21-FF458AE67617}" destId="{AE626E19-F701-49F9-862A-5C70F1A470A0}" srcOrd="1" destOrd="0" presId="urn:microsoft.com/office/officeart/2018/2/layout/IconLabelList"/>
    <dgm:cxn modelId="{BD8A14D7-F205-4A8D-9CC7-7C62524098C8}" type="presParOf" srcId="{D43B45C1-602E-445D-8E21-FF458AE67617}" destId="{94CDCDCA-D663-4C72-A969-9EE47197598D}" srcOrd="2" destOrd="0" presId="urn:microsoft.com/office/officeart/2018/2/layout/IconLabelList"/>
    <dgm:cxn modelId="{E1D2B27B-6F76-46FF-B8EA-2EF6552B2168}" type="presParOf" srcId="{4964D012-1B0C-4EB3-83AD-72428E2572AA}" destId="{6AE19864-3D87-4768-AFFC-DA501C14DFCD}" srcOrd="5" destOrd="0" presId="urn:microsoft.com/office/officeart/2018/2/layout/IconLabelList"/>
    <dgm:cxn modelId="{C39CFB8C-F6FC-46C2-8DCE-B0B3FCEAFCEE}" type="presParOf" srcId="{4964D012-1B0C-4EB3-83AD-72428E2572AA}" destId="{6671A795-6ACF-43DE-9D68-25AF9C8497D9}" srcOrd="6" destOrd="0" presId="urn:microsoft.com/office/officeart/2018/2/layout/IconLabelList"/>
    <dgm:cxn modelId="{A471B073-E6F1-46F7-8070-091F8821781A}" type="presParOf" srcId="{6671A795-6ACF-43DE-9D68-25AF9C8497D9}" destId="{A1ED450D-8646-486C-925A-0FB6DE16E5A1}" srcOrd="0" destOrd="0" presId="urn:microsoft.com/office/officeart/2018/2/layout/IconLabelList"/>
    <dgm:cxn modelId="{E62F123C-D82C-4A80-B838-96D5E80FB740}" type="presParOf" srcId="{6671A795-6ACF-43DE-9D68-25AF9C8497D9}" destId="{3D8FA4C1-2975-49D4-B860-BAADD8BCFE55}" srcOrd="1" destOrd="0" presId="urn:microsoft.com/office/officeart/2018/2/layout/IconLabelList"/>
    <dgm:cxn modelId="{1D497A1B-3B89-47E2-AD2B-58E77239DF8F}" type="presParOf" srcId="{6671A795-6ACF-43DE-9D68-25AF9C8497D9}" destId="{AE5687BD-FF47-4F41-97EE-38C958C6079E}" srcOrd="2" destOrd="0" presId="urn:microsoft.com/office/officeart/2018/2/layout/IconLabelList"/>
    <dgm:cxn modelId="{4E9D0E5C-49F5-441D-A9BC-D6F6AAAF1F28}" type="presParOf" srcId="{4964D012-1B0C-4EB3-83AD-72428E2572AA}" destId="{6666AF99-7219-442C-B5DB-2F147CC5E185}" srcOrd="7" destOrd="0" presId="urn:microsoft.com/office/officeart/2018/2/layout/IconLabelList"/>
    <dgm:cxn modelId="{610B7F28-144F-4F73-B467-3490A6D4A2EA}" type="presParOf" srcId="{4964D012-1B0C-4EB3-83AD-72428E2572AA}" destId="{D26FDBE4-3151-4B9D-9C05-4A8B85B43ADB}" srcOrd="8" destOrd="0" presId="urn:microsoft.com/office/officeart/2018/2/layout/IconLabelList"/>
    <dgm:cxn modelId="{90DC85C0-A686-4027-993C-CA77505E920B}" type="presParOf" srcId="{D26FDBE4-3151-4B9D-9C05-4A8B85B43ADB}" destId="{51A11F97-27D7-4CF3-B23F-41FF5C206CA5}" srcOrd="0" destOrd="0" presId="urn:microsoft.com/office/officeart/2018/2/layout/IconLabelList"/>
    <dgm:cxn modelId="{C4D4EFB2-A3B1-4C74-9665-F1F28C801BC2}" type="presParOf" srcId="{D26FDBE4-3151-4B9D-9C05-4A8B85B43ADB}" destId="{198C176C-49E2-4709-8EC1-30FA7740AD4F}" srcOrd="1" destOrd="0" presId="urn:microsoft.com/office/officeart/2018/2/layout/IconLabelList"/>
    <dgm:cxn modelId="{309E6F34-EBBC-4EE1-B3E2-89AEFAECC02F}" type="presParOf" srcId="{D26FDBE4-3151-4B9D-9C05-4A8B85B43ADB}" destId="{84750913-7E05-452A-8C6F-893D5FAC474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E7BBDF-7A26-4E8C-B71B-EA62F449550F}">
      <dsp:nvSpPr>
        <dsp:cNvPr id="0" name=""/>
        <dsp:cNvSpPr/>
      </dsp:nvSpPr>
      <dsp:spPr>
        <a:xfrm>
          <a:off x="812684" y="669750"/>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A946848-E4E4-4531-B92E-040DE5233D7C}">
      <dsp:nvSpPr>
        <dsp:cNvPr id="0" name=""/>
        <dsp:cNvSpPr/>
      </dsp:nvSpPr>
      <dsp:spPr>
        <a:xfrm>
          <a:off x="317684" y="1789526"/>
          <a:ext cx="1800000"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Categorise the innovation developments which have taken place in terms of Greg Satell’s typology and analyse them in relation to: </a:t>
          </a:r>
          <a:endParaRPr lang="en-US" sz="1100" kern="1200"/>
        </a:p>
      </dsp:txBody>
      <dsp:txXfrm>
        <a:off x="317684" y="1789526"/>
        <a:ext cx="1800000" cy="945000"/>
      </dsp:txXfrm>
    </dsp:sp>
    <dsp:sp modelId="{A351A6A4-87BC-4AC0-960B-44BCE297D8E6}">
      <dsp:nvSpPr>
        <dsp:cNvPr id="0" name=""/>
        <dsp:cNvSpPr/>
      </dsp:nvSpPr>
      <dsp:spPr>
        <a:xfrm>
          <a:off x="2927684" y="669750"/>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19B6F6C-34F0-473A-9CD8-2B3ACE912C00}">
      <dsp:nvSpPr>
        <dsp:cNvPr id="0" name=""/>
        <dsp:cNvSpPr/>
      </dsp:nvSpPr>
      <dsp:spPr>
        <a:xfrm>
          <a:off x="2432684" y="1789526"/>
          <a:ext cx="1800000"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1. The extent to which they have shifted the chosen company’s market position. </a:t>
          </a:r>
          <a:endParaRPr lang="en-US" sz="1100" kern="1200"/>
        </a:p>
      </dsp:txBody>
      <dsp:txXfrm>
        <a:off x="2432684" y="1789526"/>
        <a:ext cx="1800000" cy="945000"/>
      </dsp:txXfrm>
    </dsp:sp>
    <dsp:sp modelId="{309604CF-F48B-4E9F-A091-396E0899273C}">
      <dsp:nvSpPr>
        <dsp:cNvPr id="0" name=""/>
        <dsp:cNvSpPr/>
      </dsp:nvSpPr>
      <dsp:spPr>
        <a:xfrm>
          <a:off x="5042684" y="669750"/>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4CDCDCA-D663-4C72-A969-9EE47197598D}">
      <dsp:nvSpPr>
        <dsp:cNvPr id="0" name=""/>
        <dsp:cNvSpPr/>
      </dsp:nvSpPr>
      <dsp:spPr>
        <a:xfrm>
          <a:off x="4547684" y="1789526"/>
          <a:ext cx="1800000"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2. The extent to which they have influenced the company’s internal structures and management processes. </a:t>
          </a:r>
          <a:endParaRPr lang="en-US" sz="1100" kern="1200"/>
        </a:p>
      </dsp:txBody>
      <dsp:txXfrm>
        <a:off x="4547684" y="1789526"/>
        <a:ext cx="1800000" cy="945000"/>
      </dsp:txXfrm>
    </dsp:sp>
    <dsp:sp modelId="{A1ED450D-8646-486C-925A-0FB6DE16E5A1}">
      <dsp:nvSpPr>
        <dsp:cNvPr id="0" name=""/>
        <dsp:cNvSpPr/>
      </dsp:nvSpPr>
      <dsp:spPr>
        <a:xfrm>
          <a:off x="7157685" y="669750"/>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E5687BD-FF47-4F41-97EE-38C958C6079E}">
      <dsp:nvSpPr>
        <dsp:cNvPr id="0" name=""/>
        <dsp:cNvSpPr/>
      </dsp:nvSpPr>
      <dsp:spPr>
        <a:xfrm>
          <a:off x="6662684" y="1789526"/>
          <a:ext cx="1800000"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3. The extent to which they have been technology dependent - and if so which technologies. </a:t>
          </a:r>
          <a:endParaRPr lang="en-US" sz="1100" kern="1200"/>
        </a:p>
      </dsp:txBody>
      <dsp:txXfrm>
        <a:off x="6662684" y="1789526"/>
        <a:ext cx="1800000" cy="945000"/>
      </dsp:txXfrm>
    </dsp:sp>
    <dsp:sp modelId="{51A11F97-27D7-4CF3-B23F-41FF5C206CA5}">
      <dsp:nvSpPr>
        <dsp:cNvPr id="0" name=""/>
        <dsp:cNvSpPr/>
      </dsp:nvSpPr>
      <dsp:spPr>
        <a:xfrm>
          <a:off x="9272684" y="669750"/>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4750913-7E05-452A-8C6F-893D5FAC474C}">
      <dsp:nvSpPr>
        <dsp:cNvPr id="0" name=""/>
        <dsp:cNvSpPr/>
      </dsp:nvSpPr>
      <dsp:spPr>
        <a:xfrm>
          <a:off x="8777685" y="1789526"/>
          <a:ext cx="1800000"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4. A consideration as to the outcome of the innovation.</a:t>
          </a:r>
          <a:endParaRPr lang="en-US" sz="1100" kern="1200"/>
        </a:p>
      </dsp:txBody>
      <dsp:txXfrm>
        <a:off x="8777685" y="1789526"/>
        <a:ext cx="1800000" cy="945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DFBBF1-6E08-41CA-863F-C38C4143824E}" type="datetimeFigureOut">
              <a:rPr lang="en-GB" smtClean="0"/>
              <a:t>05/04/2023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3F065D-FF17-4E97-857D-15F06E6C15E5}" type="slidenum">
              <a:rPr lang="en-GB" smtClean="0"/>
              <a:t>‹#›</a:t>
            </a:fld>
            <a:endParaRPr lang="en-GB"/>
          </a:p>
        </p:txBody>
      </p:sp>
    </p:spTree>
    <p:extLst>
      <p:ext uri="{BB962C8B-B14F-4D97-AF65-F5344CB8AC3E}">
        <p14:creationId xmlns:p14="http://schemas.microsoft.com/office/powerpoint/2010/main" val="19033572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Julian Hearn, had an idea, he saw an opportunity to promote the benefits of a none traditional nutritionally complete food supplement, but was this idea really enough to succeed in todays well informed consumer led society?, not really, he needed an extra edge. What do consumers care about he thought- the environment? animal welfare? cost of living? Yes they care about all of these things, so armed with the concept of a product and an ethical and moral compass to steer the innovation; he set to work.</a:t>
            </a:r>
          </a:p>
          <a:p>
            <a:r>
              <a:rPr lang="en-GB"/>
              <a:t>If you can innovate and make a product that invokes a deep routed sense of “doing the right thing” from its consumers how can it fail!</a:t>
            </a:r>
          </a:p>
        </p:txBody>
      </p:sp>
      <p:sp>
        <p:nvSpPr>
          <p:cNvPr id="4" name="Slide Number Placeholder 3"/>
          <p:cNvSpPr>
            <a:spLocks noGrp="1"/>
          </p:cNvSpPr>
          <p:nvPr>
            <p:ph type="sldNum" sz="quarter" idx="5"/>
          </p:nvPr>
        </p:nvSpPr>
        <p:spPr/>
        <p:txBody>
          <a:bodyPr/>
          <a:lstStyle/>
          <a:p>
            <a:fld id="{753F065D-FF17-4E97-857D-15F06E6C15E5}" type="slidenum">
              <a:rPr lang="en-GB" smtClean="0"/>
              <a:t>2</a:t>
            </a:fld>
            <a:endParaRPr lang="en-GB"/>
          </a:p>
        </p:txBody>
      </p:sp>
    </p:spTree>
    <p:extLst>
      <p:ext uri="{BB962C8B-B14F-4D97-AF65-F5344CB8AC3E}">
        <p14:creationId xmlns:p14="http://schemas.microsoft.com/office/powerpoint/2010/main" val="3701771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a:solidFill>
                  <a:srgbClr val="333333"/>
                </a:solidFill>
                <a:effectLst/>
                <a:latin typeface="interfaceregular"/>
              </a:rPr>
              <a:t>Although food and nutrition have been studied for centuries, modern nutritional science is surprisingly young. The first vitamin was isolated and chemically defined in 1926, less than 100 years ago, ushering in a half century of discovery focused on single nutrient deficiency diseases. Research on the role of nutrition in complex non-communicable chronic diseases, such as cardiovascular disease, diabetes, obesity, and cancers, is even more recent, accelerating over the past two or three decades and especially after 2000. BMJ 2018;361:k2392</a:t>
            </a:r>
          </a:p>
          <a:p>
            <a:pPr algn="l" fontAlgn="base"/>
            <a:r>
              <a:rPr lang="en-GB" b="1" i="0" u="sng">
                <a:solidFill>
                  <a:srgbClr val="FF0000"/>
                </a:solidFill>
                <a:effectLst/>
                <a:latin typeface="interfaceregular"/>
              </a:rPr>
              <a:t>Quotes</a:t>
            </a:r>
          </a:p>
          <a:p>
            <a:pPr algn="l" fontAlgn="base"/>
            <a:r>
              <a:rPr lang="en-GB" b="0" i="0">
                <a:solidFill>
                  <a:srgbClr val="333333"/>
                </a:solidFill>
                <a:effectLst/>
                <a:latin typeface="interfaceregular"/>
              </a:rPr>
              <a:t>Some of the early commercial success stories of nutrition based supplements include……..</a:t>
            </a:r>
          </a:p>
        </p:txBody>
      </p:sp>
      <p:sp>
        <p:nvSpPr>
          <p:cNvPr id="4" name="Slide Number Placeholder 3"/>
          <p:cNvSpPr>
            <a:spLocks noGrp="1"/>
          </p:cNvSpPr>
          <p:nvPr>
            <p:ph type="sldNum" sz="quarter" idx="5"/>
          </p:nvPr>
        </p:nvSpPr>
        <p:spPr/>
        <p:txBody>
          <a:bodyPr/>
          <a:lstStyle/>
          <a:p>
            <a:fld id="{753F065D-FF17-4E97-857D-15F06E6C15E5}" type="slidenum">
              <a:rPr lang="en-GB" smtClean="0"/>
              <a:t>3</a:t>
            </a:fld>
            <a:endParaRPr lang="en-GB"/>
          </a:p>
        </p:txBody>
      </p:sp>
    </p:spTree>
    <p:extLst>
      <p:ext uri="{BB962C8B-B14F-4D97-AF65-F5344CB8AC3E}">
        <p14:creationId xmlns:p14="http://schemas.microsoft.com/office/powerpoint/2010/main" val="27451633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Huel was most certainly not breakthrough innovation, it was far from the first time a meal supplement had been developed or marketed.</a:t>
            </a:r>
          </a:p>
          <a:p>
            <a:r>
              <a:rPr lang="en-GB"/>
              <a:t>In 1959 a product called </a:t>
            </a:r>
            <a:r>
              <a:rPr lang="en-GB" err="1"/>
              <a:t>Metrecal</a:t>
            </a:r>
            <a:r>
              <a:rPr lang="en-GB"/>
              <a:t> (Metered Calories) was launched; advertised as a meal replacement for dieters it was an overnight success, with strong advertisement slogans such as “Face it, you’ve got to stop eating” and “we know why you are wearing that baggy sweatshirt”  (Stephanie Buck Dec2016) it didn’t hold back on the punches of what it was trying to achieve. </a:t>
            </a:r>
          </a:p>
          <a:p>
            <a:r>
              <a:rPr lang="en-GB"/>
              <a:t>So is Huel just “emperors new clothes”? well no, it is the absolute example of the definition Industrial or Sustaining Innovation- The technical design, manufacturing, management and commercial activities involved in the marketing of a new or improved product or the first commercial use of a new or improved process; (Freedman, 1982)  ”Huel is much more than a “gimmick type” diet supplement, its a nutritionally complete food. This means every Huel meal contains a balance of all 26 essential vitamins and minerals, protein, essential fats, carbs, fibre and phytonutrients in a single product, this was the step change, this was the sustained innovation. </a:t>
            </a:r>
          </a:p>
        </p:txBody>
      </p:sp>
      <p:sp>
        <p:nvSpPr>
          <p:cNvPr id="4" name="Slide Number Placeholder 3"/>
          <p:cNvSpPr>
            <a:spLocks noGrp="1"/>
          </p:cNvSpPr>
          <p:nvPr>
            <p:ph type="sldNum" sz="quarter" idx="5"/>
          </p:nvPr>
        </p:nvSpPr>
        <p:spPr/>
        <p:txBody>
          <a:bodyPr/>
          <a:lstStyle/>
          <a:p>
            <a:fld id="{753F065D-FF17-4E97-857D-15F06E6C15E5}" type="slidenum">
              <a:rPr lang="en-GB" smtClean="0"/>
              <a:t>4</a:t>
            </a:fld>
            <a:endParaRPr lang="en-GB"/>
          </a:p>
        </p:txBody>
      </p:sp>
    </p:spTree>
    <p:extLst>
      <p:ext uri="{BB962C8B-B14F-4D97-AF65-F5344CB8AC3E}">
        <p14:creationId xmlns:p14="http://schemas.microsoft.com/office/powerpoint/2010/main" val="37646858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b="1" u="sng" dirty="0"/>
              <a:t>Innovation</a:t>
            </a:r>
            <a:r>
              <a:rPr lang="en-GB" dirty="0"/>
              <a:t>- Their</a:t>
            </a:r>
            <a:r>
              <a:rPr lang="en-GB" sz="1200" dirty="0">
                <a:latin typeface="Corbel"/>
              </a:rPr>
              <a:t> fresh approach to meal supplements has significantly shifted the company's market position. Prior to Huel's entry into the market, meal replacement products were typically associated with weight loss or fitness programs (</a:t>
            </a:r>
            <a:r>
              <a:rPr lang="en-GB" sz="1200" dirty="0" err="1">
                <a:latin typeface="Corbel"/>
              </a:rPr>
              <a:t>Metrecal</a:t>
            </a:r>
            <a:r>
              <a:rPr lang="en-GB" sz="1200" dirty="0">
                <a:latin typeface="Corbel"/>
              </a:rPr>
              <a:t>, my protein)</a:t>
            </a:r>
            <a:r>
              <a:rPr lang="en-GB" dirty="0">
                <a:latin typeface="Corbel"/>
              </a:rPr>
              <a:t>  </a:t>
            </a:r>
            <a:r>
              <a:rPr lang="en-GB" sz="1200" dirty="0">
                <a:latin typeface="Corbel"/>
              </a:rPr>
              <a:t> they were often seen as a niche product or a product for muscle building. Huel's innovation was to create a nutritionally complete and convenient meal replacement product that met the changing needs and preferences of consumers. The Huel approach to food aligns with the Paris agreement international treaty to limit global warming below 1.5 degrees Celsius, </a:t>
            </a:r>
            <a:r>
              <a:rPr lang="en-GB" i="0" dirty="0">
                <a:solidFill>
                  <a:srgbClr val="111111"/>
                </a:solidFill>
                <a:effectLst/>
                <a:latin typeface="franklin-gothic-urw"/>
              </a:rPr>
              <a:t>Recent sources show that by switching just one meal a day to plant-based, you can cut your food-related carbon emissions by up to 35%, or two meals to reduce it to almost 50%.</a:t>
            </a:r>
            <a:r>
              <a:rPr lang="en-GB" dirty="0">
                <a:latin typeface="Corbel"/>
              </a:rPr>
              <a:t>  </a:t>
            </a:r>
            <a:endParaRPr lang="en-GB" sz="1200">
              <a:latin typeface="Corbel"/>
            </a:endParaRPr>
          </a:p>
          <a:p>
            <a:r>
              <a:rPr lang="en-GB" b="1" u="sng" dirty="0"/>
              <a:t>Quality</a:t>
            </a:r>
            <a:r>
              <a:rPr lang="en-GB" dirty="0"/>
              <a:t>- </a:t>
            </a:r>
            <a:r>
              <a:rPr lang="en-GB" sz="1200" dirty="0">
                <a:latin typeface="Corbel"/>
              </a:rPr>
              <a:t>plant-based ingredients and innovative manufacturing techniques allows the company to differentiate itself from traditional meal replacement products and appeal to a broader market. Huel's product offerings cater to a variety of dietary preferences, including vegan, gluten-free, and lactose-free options, which has helped the company to attract a diverse and loyal customer base.</a:t>
            </a:r>
            <a:r>
              <a:rPr lang="en-GB" dirty="0">
                <a:latin typeface="Corbel"/>
              </a:rPr>
              <a:t> </a:t>
            </a:r>
            <a:endParaRPr lang="en-GB" sz="1200" dirty="0">
              <a:latin typeface="Corbel"/>
            </a:endParaRPr>
          </a:p>
          <a:p>
            <a:r>
              <a:rPr lang="en-GB" sz="1200" b="1" u="sng" dirty="0">
                <a:latin typeface="Corbel"/>
              </a:rPr>
              <a:t>Orders and delivery- </a:t>
            </a:r>
            <a:r>
              <a:rPr lang="en-GB" sz="1200" dirty="0">
                <a:latin typeface="Corbel"/>
              </a:rPr>
              <a:t>direct-to-consumer sales and subscription-based model has enabled the company to build a strong relationship with its customers, which has contributed to its market position. Huel's customers (</a:t>
            </a:r>
            <a:r>
              <a:rPr lang="en-GB" sz="1200" dirty="0" err="1">
                <a:latin typeface="Corbel"/>
              </a:rPr>
              <a:t>Hueligans</a:t>
            </a:r>
            <a:r>
              <a:rPr lang="en-GB" sz="1200" dirty="0">
                <a:latin typeface="Corbel"/>
              </a:rPr>
              <a:t>), are highly engaged and loyal with many subscribing to regular deliveries of the product. This model has also allowed Huel to control its supply chain and ensure that its products meet the high standards of quality and consistency that customers expect. Their online sales passed 100m </a:t>
            </a:r>
            <a:r>
              <a:rPr lang="en-GB" sz="1200" dirty="0" err="1">
                <a:latin typeface="Corbel"/>
              </a:rPr>
              <a:t>usd</a:t>
            </a:r>
            <a:r>
              <a:rPr lang="en-GB" sz="1200" dirty="0">
                <a:latin typeface="Corbel"/>
              </a:rPr>
              <a:t> in 2022.</a:t>
            </a:r>
            <a:r>
              <a:rPr lang="en-GB" dirty="0">
                <a:latin typeface="Corbel"/>
              </a:rPr>
              <a:t> </a:t>
            </a:r>
            <a:r>
              <a:rPr lang="en-GB" sz="1200" dirty="0">
                <a:latin typeface="Corbel"/>
              </a:rPr>
              <a:t> They are the fastest growing British E-commerce company internationally.</a:t>
            </a:r>
            <a:r>
              <a:rPr lang="en-GB" dirty="0">
                <a:latin typeface="Corbel"/>
              </a:rPr>
              <a:t> </a:t>
            </a:r>
            <a:endParaRPr lang="en-GB" sz="1200" dirty="0">
              <a:latin typeface="Corbel"/>
            </a:endParaRPr>
          </a:p>
          <a:p>
            <a:r>
              <a:rPr lang="en-GB" sz="1200" dirty="0">
                <a:latin typeface="Corbel"/>
              </a:rPr>
              <a:t>The advantage of having a direct to customer relationship (especially in the early days) helped steer the products sweetness levels and flavours, they could change the profile of the products within a couple of months following feedback from their </a:t>
            </a:r>
            <a:r>
              <a:rPr lang="en-GB" sz="1200" dirty="0" err="1">
                <a:latin typeface="Corbel"/>
              </a:rPr>
              <a:t>Hueligans</a:t>
            </a:r>
            <a:r>
              <a:rPr lang="en-GB" sz="1200" dirty="0">
                <a:latin typeface="Corbel"/>
              </a:rPr>
              <a:t>.</a:t>
            </a:r>
          </a:p>
          <a:p>
            <a:endParaRPr lang="en-GB" sz="1200">
              <a:latin typeface="Corbe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u="sng" dirty="0">
                <a:latin typeface="Corbel"/>
              </a:rPr>
              <a:t>Market leaders- </a:t>
            </a:r>
            <a:r>
              <a:rPr lang="en-GB" sz="1200" dirty="0">
                <a:latin typeface="Corbel"/>
              </a:rPr>
              <a:t>Overall, Huel's innovation has allowed the company to establish itself as a leader in the health and wellness market, offering a unique and convenient meal replacement product that meets the needs and preferences of modern consumers. By carving out a unique niche in the market, Huel has achieved significant growth and success in a short period of time, with products available in over 80 countries worldwide. Although they are not the only ones with this type of product , Julian's comments on this are</a:t>
            </a:r>
            <a:r>
              <a:rPr lang="en-GB" b="0" i="0" dirty="0">
                <a:solidFill>
                  <a:srgbClr val="111111"/>
                </a:solidFill>
                <a:effectLst/>
                <a:latin typeface="franklin-gothic-urw"/>
              </a:rPr>
              <a:t>: “We don’t look at what competitors do very often. Being a predominantly direct-to-consumer business means we are led by what they tell us. There is quite a special relationship we have on our forum, our social channels and on the phone. A lot of what we do is driven by this feedback and I think that is key to why Huel has grown at such a pace.” </a:t>
            </a:r>
            <a:r>
              <a:rPr lang="en-GB" b="0" i="1" dirty="0">
                <a:solidFill>
                  <a:srgbClr val="111111"/>
                </a:solidFill>
                <a:effectLst/>
                <a:latin typeface="franklin-gothic-urw"/>
              </a:rPr>
              <a:t>Oli Brand Business Leader Sep2020</a:t>
            </a:r>
            <a:endParaRPr lang="en-GB" sz="1200" i="1" dirty="0">
              <a:latin typeface="Corbe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latin typeface="Corbe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latin typeface="Corbel"/>
            </a:endParaRPr>
          </a:p>
          <a:p>
            <a:endParaRPr lang="en-GB"/>
          </a:p>
        </p:txBody>
      </p:sp>
      <p:sp>
        <p:nvSpPr>
          <p:cNvPr id="4" name="Slide Number Placeholder 3"/>
          <p:cNvSpPr>
            <a:spLocks noGrp="1"/>
          </p:cNvSpPr>
          <p:nvPr>
            <p:ph type="sldNum" sz="quarter" idx="5"/>
          </p:nvPr>
        </p:nvSpPr>
        <p:spPr/>
        <p:txBody>
          <a:bodyPr/>
          <a:lstStyle/>
          <a:p>
            <a:fld id="{753F065D-FF17-4E97-857D-15F06E6C15E5}" type="slidenum">
              <a:rPr lang="en-GB" smtClean="0"/>
              <a:t>5</a:t>
            </a:fld>
            <a:endParaRPr lang="en-GB"/>
          </a:p>
        </p:txBody>
      </p:sp>
    </p:spTree>
    <p:extLst>
      <p:ext uri="{BB962C8B-B14F-4D97-AF65-F5344CB8AC3E}">
        <p14:creationId xmlns:p14="http://schemas.microsoft.com/office/powerpoint/2010/main" val="12161236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dirty="0">
                <a:latin typeface="Corbel"/>
              </a:rPr>
              <a:t> </a:t>
            </a:r>
            <a:r>
              <a:rPr lang="en-GB" b="1" u="sng" dirty="0"/>
              <a:t>Internal structures- </a:t>
            </a:r>
            <a:r>
              <a:rPr lang="en-GB" dirty="0"/>
              <a:t>innovation has had a significant influence on the company's internal structures and management processes. The company's focus on high-quality, plant-based ingredients and innovative manufacturing techniques has required significant research and development efforts, which have impacted the company's internal structures and management processes. </a:t>
            </a:r>
          </a:p>
          <a:p>
            <a:pPr>
              <a:defRPr/>
            </a:pPr>
            <a:endParaRPr lang="en-GB" dirty="0"/>
          </a:p>
          <a:p>
            <a:pPr>
              <a:defRPr/>
            </a:pPr>
            <a:r>
              <a:rPr lang="en-GB" b="1" u="sng" dirty="0"/>
              <a:t>Management process- </a:t>
            </a:r>
            <a:r>
              <a:rPr lang="en-GB" dirty="0"/>
              <a:t>Huel's approach to ingredient sourcing and quality control has required the development of new relationships with suppliers and the implementation of rigorous quality control measures to ensure the consistency and quality of its products. This has required the company to invest in new systems and processes to manage its supply chain. </a:t>
            </a:r>
            <a:endParaRPr lang="en-US" dirty="0"/>
          </a:p>
          <a:p>
            <a:pPr>
              <a:defRPr/>
            </a:pPr>
            <a:endParaRPr lang="en-GB" dirty="0"/>
          </a:p>
          <a:p>
            <a:pPr>
              <a:defRPr/>
            </a:pPr>
            <a:r>
              <a:rPr lang="en-GB" b="1" u="sng" dirty="0"/>
              <a:t>E-Commerce- </a:t>
            </a:r>
            <a:r>
              <a:rPr lang="en-GB" dirty="0"/>
              <a:t>direct-to-consumer sales and subscription-based model has also influenced the company's internal structures and management processes. This approach has allowed the company to build a strong relationship with its customers and gain valuable insights into their preferences and needs. This information has also influenced the company's product development and marketing strategies, and  required the implementation of new systems and processes to manage customer data and feedback</a:t>
            </a:r>
            <a:endParaRPr lang="en-GB" dirty="0">
              <a:cs typeface="Calibri"/>
            </a:endParaRPr>
          </a:p>
          <a:p>
            <a:endParaRPr lang="en-GB" sz="1200">
              <a:latin typeface="Corbel"/>
            </a:endParaRPr>
          </a:p>
          <a:p>
            <a:endParaRPr lang="en-GB" sz="1200">
              <a:latin typeface="Corbel"/>
            </a:endParaRPr>
          </a:p>
          <a:p>
            <a:endParaRPr lang="en-GB" sz="1200">
              <a:latin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753F065D-FF17-4E97-857D-15F06E6C15E5}" type="slidenum">
              <a:rPr lang="en-GB" smtClean="0"/>
              <a:t>6</a:t>
            </a:fld>
            <a:endParaRPr lang="en-GB"/>
          </a:p>
        </p:txBody>
      </p:sp>
    </p:spTree>
    <p:extLst>
      <p:ext uri="{BB962C8B-B14F-4D97-AF65-F5344CB8AC3E}">
        <p14:creationId xmlns:p14="http://schemas.microsoft.com/office/powerpoint/2010/main" val="41834017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Innovation of manufacturing- </a:t>
            </a:r>
            <a:r>
              <a:rPr lang="en-GB" sz="1200" dirty="0">
                <a:latin typeface="Corbel"/>
              </a:rPr>
              <a:t>One key technology that has been critical to Huel's innovation is its use of advanced manufacturing techniques, such as extrusion and high-pressure processing (HPP), to create its products. These techniques allow Huel to create nutritionally complete, shelf-stable products that are easy to use and transport. Huel has also developed its own proprietary machinery and processes to ensure consistency and quality across its product lines.</a:t>
            </a:r>
            <a:r>
              <a:rPr lang="en-GB" dirty="0">
                <a:latin typeface="Corbel"/>
              </a:rPr>
              <a:t> </a:t>
            </a:r>
            <a:r>
              <a:rPr lang="en-GB" dirty="0"/>
              <a:t>Their fresh approach to meal supplements has significantly shifted the company's market position. Prior to Huel's entry into the market, meal replacement products were typically associated with weight loss or fitness programs (</a:t>
            </a:r>
            <a:r>
              <a:rPr lang="en-GB" dirty="0" err="1"/>
              <a:t>Metrecal</a:t>
            </a:r>
            <a:r>
              <a:rPr lang="en-GB" dirty="0"/>
              <a:t>, my protein)   they were often seen as a niche product or a product for muscle building. Huel's innovation was to create a nutritionally complete and convenient meal replacement product that met the changing needs and preferences of consumers. The Huel approach to food aligns with the Paris agreement international treaty to limit global warming below 1.5 degrees Celsius, Recent sources show that by switching just one meal a day to plant-based, you can cut your food-related carbon emissions by up to 35%, or two meals to reduce it to almost 50%. </a:t>
            </a:r>
            <a:endParaRPr lang="en-GB" sz="1200" dirty="0">
              <a:latin typeface="Corbe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u="sng" dirty="0">
                <a:latin typeface="Corbel"/>
              </a:rPr>
              <a:t>E-Commerce platform- </a:t>
            </a:r>
            <a:r>
              <a:rPr lang="en-GB" sz="1200" dirty="0">
                <a:latin typeface="Corbel"/>
              </a:rPr>
              <a:t>The company has built a sophisticated direct-to-consumer sales model, with an online store that allows customers to purchase products and manage their subscriptions. Huel has invested heavily in its e-commerce infrastructure, using technologies such as customer relationship management (CRM) systems and data analytics tools to manage its customer relationships and marketing efforts. From the first contact with consumers via email or sign up letters they use bold colour on the floating bar, clear incentives to sign up to the news letter. Low friction (no additional information required, even your first name), speed rather than personalisation was the name of the game.</a:t>
            </a:r>
          </a:p>
          <a:p>
            <a:pPr>
              <a:defRPr/>
            </a:pPr>
            <a:r>
              <a:rPr lang="en-GB" sz="1200" dirty="0">
                <a:latin typeface="Corbel"/>
              </a:rPr>
              <a:t>Within the subject line of Emails rather than use you </a:t>
            </a:r>
            <a:r>
              <a:rPr lang="en-GB" dirty="0">
                <a:latin typeface="Corbel"/>
              </a:rPr>
              <a:t>first</a:t>
            </a:r>
            <a:r>
              <a:rPr lang="en-GB" sz="1200" dirty="0">
                <a:latin typeface="Corbel"/>
              </a:rPr>
              <a:t> name they imply familiarity and exclusivity in 4 words</a:t>
            </a:r>
            <a:r>
              <a:rPr lang="en-GB" dirty="0">
                <a:latin typeface="Corbel"/>
              </a:rPr>
              <a:t> (psst you, yes you). </a:t>
            </a:r>
            <a:endParaRPr lang="en-US" dirty="0">
              <a:latin typeface="Calibri" panose="020F0502020204030204"/>
              <a:cs typeface="Calibri" panose="020F0502020204030204"/>
            </a:endParaRPr>
          </a:p>
          <a:p>
            <a:pPr>
              <a:defRPr/>
            </a:pPr>
            <a:r>
              <a:rPr lang="en-GB" dirty="0">
                <a:latin typeface="Corbel"/>
              </a:rPr>
              <a:t>This </a:t>
            </a:r>
            <a:r>
              <a:rPr lang="en-GB" dirty="0"/>
              <a:t>direct-to-consumer sales and subscription-based model has enabled the company to build a strong relationship with its customers, which has contributed to its market position. Huel's customers (</a:t>
            </a:r>
            <a:r>
              <a:rPr lang="en-GB" dirty="0" err="1"/>
              <a:t>Hueligans</a:t>
            </a:r>
            <a:r>
              <a:rPr lang="en-GB" dirty="0"/>
              <a:t>), are highly engaged and loyal with many subscribing to regular deliveries of the product. This model has also allowed Huel to control its supply chain and ensure that its products meet the high standards of quality and consistency that customers expect. Their online sales passed 100m </a:t>
            </a:r>
            <a:r>
              <a:rPr lang="en-GB" dirty="0" err="1"/>
              <a:t>usd</a:t>
            </a:r>
            <a:r>
              <a:rPr lang="en-GB" dirty="0"/>
              <a:t> in 2022.  They are the fastest growing British E-commerce company internationally. </a:t>
            </a:r>
            <a:endParaRPr lang="en-US">
              <a:cs typeface="Calibri"/>
            </a:endParaRPr>
          </a:p>
          <a:p>
            <a:pPr>
              <a:defRPr/>
            </a:pPr>
            <a:r>
              <a:rPr lang="en-GB" dirty="0"/>
              <a:t>The advantage of having a direct to customer relationship (especially in the early days) helped steer the products sweetness levels and flavours, they could change the profile of the products within a couple of months following feedback from their </a:t>
            </a:r>
            <a:r>
              <a:rPr lang="en-GB" dirty="0" err="1"/>
              <a:t>Hueligans</a:t>
            </a:r>
            <a:r>
              <a:rPr lang="en-GB" dirty="0"/>
              <a:t>.</a:t>
            </a:r>
            <a:endParaRPr lang="en-GB" dirty="0">
              <a:cs typeface="Calibri"/>
            </a:endParaRPr>
          </a:p>
          <a:p>
            <a:pPr>
              <a:defRPr/>
            </a:pPr>
            <a:r>
              <a:rPr lang="en-GB" sz="1200" b="1" u="sng" dirty="0">
                <a:latin typeface="Corbel"/>
              </a:rPr>
              <a:t>Quality testing</a:t>
            </a:r>
            <a:r>
              <a:rPr lang="en-GB" sz="1200" dirty="0">
                <a:latin typeface="Corbel"/>
              </a:rPr>
              <a:t>- The company uses advanced analytical tools to test the nutritional content and quality of its ingredients and works closely with suppliers to ensure that its ingredients meet its high standards.</a:t>
            </a:r>
            <a:r>
              <a:rPr lang="en-GB" dirty="0">
                <a:latin typeface="Corbel"/>
              </a:rPr>
              <a:t> </a:t>
            </a:r>
            <a:r>
              <a:rPr lang="en-GB" b="1" u="sng" dirty="0"/>
              <a:t>Market leaders- </a:t>
            </a:r>
            <a:r>
              <a:rPr lang="en-GB" dirty="0"/>
              <a:t>Overall, Huel's innovation has allowed the company to establish itself as a leader in the health and wellness market, Julian's comments on this are: “We don’t look at what competitors do very often. Being a predominantly direct-to-consumer business means we are led by what they tell us. There is quite a special relationship we have on our forum, our social channels and on the phone. A lot of what we do is driven by this feedback and I think that is key to why Huel has grown at such a pace.” </a:t>
            </a:r>
            <a:r>
              <a:rPr lang="en-GB" i="1" dirty="0"/>
              <a:t>Oli Brand Business Leader Sep202</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latin typeface="Corbel"/>
            </a:endParaRPr>
          </a:p>
          <a:p>
            <a:endParaRPr lang="en-GB" b="1" u="sng"/>
          </a:p>
        </p:txBody>
      </p:sp>
      <p:sp>
        <p:nvSpPr>
          <p:cNvPr id="4" name="Slide Number Placeholder 3"/>
          <p:cNvSpPr>
            <a:spLocks noGrp="1"/>
          </p:cNvSpPr>
          <p:nvPr>
            <p:ph type="sldNum" sz="quarter" idx="5"/>
          </p:nvPr>
        </p:nvSpPr>
        <p:spPr/>
        <p:txBody>
          <a:bodyPr/>
          <a:lstStyle/>
          <a:p>
            <a:fld id="{753F065D-FF17-4E97-857D-15F06E6C15E5}" type="slidenum">
              <a:rPr lang="en-GB" smtClean="0"/>
              <a:t>7</a:t>
            </a:fld>
            <a:endParaRPr lang="en-GB"/>
          </a:p>
        </p:txBody>
      </p:sp>
    </p:spTree>
    <p:extLst>
      <p:ext uri="{BB962C8B-B14F-4D97-AF65-F5344CB8AC3E}">
        <p14:creationId xmlns:p14="http://schemas.microsoft.com/office/powerpoint/2010/main" val="101496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EF3F8D47-6F98-4491-BFFD-6B5A8E541A23}" type="slidenum">
              <a:rPr lang="en-GB"/>
              <a:t>8</a:t>
            </a:fld>
            <a:endParaRPr lang="en-GB"/>
          </a:p>
        </p:txBody>
      </p:sp>
    </p:spTree>
    <p:extLst>
      <p:ext uri="{BB962C8B-B14F-4D97-AF65-F5344CB8AC3E}">
        <p14:creationId xmlns:p14="http://schemas.microsoft.com/office/powerpoint/2010/main" val="31072489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endParaRPr lang="en-US">
              <a:cs typeface="Calibri"/>
            </a:endParaRPr>
          </a:p>
          <a:p>
            <a:pPr algn="ctr"/>
            <a:endParaRPr lang="en-US">
              <a:cs typeface="Calibri"/>
            </a:endParaRPr>
          </a:p>
          <a:p>
            <a:pPr algn="ctr"/>
            <a:r>
              <a:rPr lang="en-US">
                <a:cs typeface="Calibri"/>
              </a:rPr>
              <a:t>All other innovation feed into disruptive innovation</a:t>
            </a:r>
            <a:endParaRPr lang="en-US" b="1">
              <a:ea typeface="Calibri"/>
              <a:cs typeface="Calibri"/>
            </a:endParaRPr>
          </a:p>
          <a:p>
            <a:pPr marL="212090" lvl="1">
              <a:lnSpc>
                <a:spcPct val="90000"/>
              </a:lnSpc>
              <a:spcBef>
                <a:spcPts val="200"/>
              </a:spcBef>
              <a:spcAft>
                <a:spcPts val="400"/>
              </a:spcAft>
            </a:pPr>
            <a:endParaRPr lang="en-US"/>
          </a:p>
          <a:p>
            <a:pPr marL="212090" lvl="1">
              <a:lnSpc>
                <a:spcPct val="90000"/>
              </a:lnSpc>
              <a:spcBef>
                <a:spcPts val="200"/>
              </a:spcBef>
              <a:spcAft>
                <a:spcPts val="400"/>
              </a:spcAft>
            </a:pPr>
            <a:r>
              <a:rPr lang="en-US"/>
              <a:t>                                    </a:t>
            </a:r>
            <a:endParaRPr lang="en-US">
              <a:cs typeface="Calibri"/>
            </a:endParaRPr>
          </a:p>
          <a:p>
            <a:pPr marL="0" marR="0" lvl="0" indent="0" algn="l" defTabSz="914400" rtl="0" eaLnBrk="1" fontAlgn="auto" latinLnBrk="0" hangingPunct="1">
              <a:lnSpc>
                <a:spcPct val="90000"/>
              </a:lnSpc>
              <a:spcBef>
                <a:spcPts val="1200"/>
              </a:spcBef>
              <a:spcAft>
                <a:spcPts val="200"/>
              </a:spcAft>
              <a:buClrTx/>
              <a:buSzTx/>
              <a:buFontTx/>
              <a:buNone/>
              <a:tabLst/>
              <a:defRPr/>
            </a:pPr>
            <a:r>
              <a:rPr lang="en-GB" sz="1800" b="1">
                <a:solidFill>
                  <a:srgbClr val="000000"/>
                </a:solidFill>
                <a:effectLst/>
                <a:latin typeface="Times New Roman" panose="02020603050405020304" pitchFamily="18" charset="0"/>
                <a:ea typeface="Calibri" panose="020F0502020204030204" pitchFamily="34" charset="0"/>
              </a:rPr>
              <a:t>Breakthrough Innovation</a:t>
            </a:r>
            <a:r>
              <a:rPr lang="en-GB" sz="1800">
                <a:solidFill>
                  <a:srgbClr val="000000"/>
                </a:solidFill>
                <a:effectLst/>
                <a:latin typeface="Times New Roman" panose="02020603050405020304" pitchFamily="18" charset="0"/>
                <a:ea typeface="Calibri" panose="020F0502020204030204" pitchFamily="34" charset="0"/>
              </a:rPr>
              <a:t>: </a:t>
            </a:r>
            <a:r>
              <a:rPr lang="en-US" sz="1800">
                <a:ea typeface="+mn-lt"/>
                <a:cs typeface="+mn-lt"/>
              </a:rPr>
              <a:t>Combination of  Nutrition, Technology and Customer base. Collaboration of disciplines and expertise that would not normally align.</a:t>
            </a:r>
          </a:p>
          <a:p>
            <a:pPr marL="0" marR="0" lvl="0" indent="0" algn="l" defTabSz="914400" rtl="0" eaLnBrk="1" fontAlgn="auto" latinLnBrk="0" hangingPunct="1">
              <a:lnSpc>
                <a:spcPct val="90000"/>
              </a:lnSpc>
              <a:spcBef>
                <a:spcPts val="1200"/>
              </a:spcBef>
              <a:spcAft>
                <a:spcPts val="200"/>
              </a:spcAft>
              <a:buClrTx/>
              <a:buSzTx/>
              <a:buFontTx/>
              <a:buNone/>
              <a:tabLst/>
              <a:defRPr/>
            </a:pPr>
            <a:endParaRPr lang="en-US" sz="1800">
              <a:effectLst/>
              <a:latin typeface="Calibri" panose="020F0502020204030204" pitchFamily="34" charset="0"/>
              <a:ea typeface="+mn-lt"/>
              <a:cs typeface="+mn-lt"/>
            </a:endParaRPr>
          </a:p>
          <a:p>
            <a:pPr marL="0" marR="0" lvl="0" indent="0" algn="l" defTabSz="914400" rtl="0" eaLnBrk="1" fontAlgn="auto" latinLnBrk="0" hangingPunct="1">
              <a:lnSpc>
                <a:spcPct val="90000"/>
              </a:lnSpc>
              <a:spcBef>
                <a:spcPts val="1200"/>
              </a:spcBef>
              <a:spcAft>
                <a:spcPts val="200"/>
              </a:spcAft>
              <a:buClrTx/>
              <a:buSzTx/>
              <a:buFontTx/>
              <a:buNone/>
              <a:tabLst/>
              <a:defRPr/>
            </a:pPr>
            <a:r>
              <a:rPr lang="en-GB" sz="1800" b="1">
                <a:effectLst/>
                <a:latin typeface="Calibri" panose="020F0502020204030204" pitchFamily="34" charset="0"/>
                <a:ea typeface="Calibri" panose="020F0502020204030204" pitchFamily="34" charset="0"/>
              </a:rPr>
              <a:t>Basic Research</a:t>
            </a:r>
            <a:r>
              <a:rPr lang="en-GB" sz="1800">
                <a:effectLst/>
                <a:latin typeface="Calibri" panose="020F0502020204030204" pitchFamily="34" charset="0"/>
                <a:ea typeface="Calibri" panose="020F0502020204030204" pitchFamily="34" charset="0"/>
              </a:rPr>
              <a:t>: Using in house expertise to solve problems that were associated primarily with Weight loss &amp; fitness, also to advance the direct-to-consumer experience.</a:t>
            </a:r>
          </a:p>
          <a:p>
            <a:pPr marL="0" marR="0" lvl="0" indent="0" algn="l" defTabSz="914400" rtl="0" eaLnBrk="1" fontAlgn="auto" latinLnBrk="0" hangingPunct="1">
              <a:lnSpc>
                <a:spcPct val="90000"/>
              </a:lnSpc>
              <a:spcBef>
                <a:spcPts val="1200"/>
              </a:spcBef>
              <a:spcAft>
                <a:spcPts val="200"/>
              </a:spcAft>
              <a:buClrTx/>
              <a:buSzTx/>
              <a:buFontTx/>
              <a:buNone/>
              <a:tabLst/>
              <a:defRPr/>
            </a:pPr>
            <a:endParaRPr lang="en-GB" sz="1800" b="1">
              <a:solidFill>
                <a:srgbClr val="000000"/>
              </a:solidFill>
              <a:effectLst/>
              <a:latin typeface="Times New Roman" panose="02020603050405020304" pitchFamily="18" charset="0"/>
              <a:ea typeface="Calibri" panose="020F0502020204030204" pitchFamily="34" charset="0"/>
            </a:endParaRPr>
          </a:p>
          <a:p>
            <a:pPr marL="0" marR="0" lvl="0" indent="0" algn="l" defTabSz="914400" rtl="0" eaLnBrk="1" fontAlgn="auto" latinLnBrk="0" hangingPunct="1">
              <a:lnSpc>
                <a:spcPct val="90000"/>
              </a:lnSpc>
              <a:spcBef>
                <a:spcPts val="1200"/>
              </a:spcBef>
              <a:spcAft>
                <a:spcPts val="200"/>
              </a:spcAft>
              <a:buClrTx/>
              <a:buSzTx/>
              <a:buFontTx/>
              <a:buNone/>
              <a:tabLst/>
              <a:defRPr/>
            </a:pPr>
            <a:r>
              <a:rPr lang="en-GB" sz="1800" b="1">
                <a:solidFill>
                  <a:srgbClr val="000000"/>
                </a:solidFill>
                <a:effectLst/>
                <a:latin typeface="Times New Roman" panose="02020603050405020304" pitchFamily="18" charset="0"/>
                <a:ea typeface="Calibri" panose="020F0502020204030204" pitchFamily="34" charset="0"/>
              </a:rPr>
              <a:t>Sustaining Innovation</a:t>
            </a:r>
            <a:r>
              <a:rPr lang="en-GB" sz="1800">
                <a:solidFill>
                  <a:srgbClr val="000000"/>
                </a:solidFill>
                <a:effectLst/>
                <a:latin typeface="Times New Roman" panose="02020603050405020304" pitchFamily="18" charset="0"/>
                <a:ea typeface="Calibri" panose="020F0502020204030204" pitchFamily="34" charset="0"/>
              </a:rPr>
              <a:t>: This type of innovation involves creating new products or services that are like existing ones, but that offer some new features or benefits. For example, Huel creates  new flavours of powder or a new type of bars with additional nutritional benefits.</a:t>
            </a:r>
            <a:endParaRPr lang="en-GB" sz="1800">
              <a:effectLst/>
              <a:latin typeface="Calibri" panose="020F0502020204030204" pitchFamily="34" charset="0"/>
              <a:ea typeface="Calibri" panose="020F0502020204030204" pitchFamily="34" charset="0"/>
            </a:endParaRPr>
          </a:p>
          <a:p>
            <a:pPr marL="0" marR="0" lvl="0" indent="0" algn="l" defTabSz="914400" rtl="0" eaLnBrk="1" fontAlgn="auto" latinLnBrk="0" hangingPunct="1">
              <a:lnSpc>
                <a:spcPct val="90000"/>
              </a:lnSpc>
              <a:spcBef>
                <a:spcPts val="1200"/>
              </a:spcBef>
              <a:spcAft>
                <a:spcPts val="200"/>
              </a:spcAft>
              <a:buClrTx/>
              <a:buSzTx/>
              <a:buFontTx/>
              <a:buNone/>
              <a:tabLst/>
              <a:defRPr/>
            </a:pPr>
            <a:endParaRPr lang="en-US" b="1">
              <a:ea typeface="Calibri"/>
              <a:cs typeface="Calibri"/>
            </a:endParaRPr>
          </a:p>
          <a:p>
            <a:pPr marL="0" marR="0" lvl="0" indent="0" algn="l" defTabSz="914400" rtl="0" eaLnBrk="1" fontAlgn="auto" latinLnBrk="0" hangingPunct="1">
              <a:lnSpc>
                <a:spcPct val="90000"/>
              </a:lnSpc>
              <a:spcBef>
                <a:spcPts val="1200"/>
              </a:spcBef>
              <a:spcAft>
                <a:spcPts val="200"/>
              </a:spcAft>
              <a:buClrTx/>
              <a:buSzTx/>
              <a:buFontTx/>
              <a:buNone/>
              <a:tabLst/>
              <a:defRPr/>
            </a:pPr>
            <a:r>
              <a:rPr lang="en-US" b="1">
                <a:ea typeface="Calibri"/>
                <a:cs typeface="Calibri"/>
              </a:rPr>
              <a:t>Disruptive Innovation:</a:t>
            </a:r>
            <a:r>
              <a:rPr lang="en-GB" sz="1800">
                <a:solidFill>
                  <a:srgbClr val="000000"/>
                </a:solidFill>
                <a:effectLst/>
                <a:latin typeface="Times New Roman" panose="02020603050405020304" pitchFamily="18" charset="0"/>
                <a:ea typeface="Calibri" panose="020F0502020204030204" pitchFamily="34" charset="0"/>
              </a:rPr>
              <a:t> This type of innovation involves creating new products or services that change the way people think about an industry. For example, Huel created a new type of meal replacement that is so convenient and affordable that it changed the way people think about eating, aimed at replacing your lunch sandwich with a nutritionally complete Huel meal, although this proved to be a challenge in Germany where the culture is still to eat a fully prepared hot meal in a restaurant.</a:t>
            </a:r>
            <a:endParaRPr lang="en-GB" sz="1800">
              <a:effectLst/>
              <a:latin typeface="Calibri" panose="020F0502020204030204" pitchFamily="34" charset="0"/>
              <a:ea typeface="Calibri" panose="020F0502020204030204" pitchFamily="34" charset="0"/>
            </a:endParaRPr>
          </a:p>
          <a:p>
            <a:pPr>
              <a:lnSpc>
                <a:spcPct val="90000"/>
              </a:lnSpc>
              <a:spcBef>
                <a:spcPts val="1200"/>
              </a:spcBef>
              <a:spcAft>
                <a:spcPts val="200"/>
              </a:spcAft>
            </a:pPr>
            <a:endParaRPr lang="en-US">
              <a:cs typeface="Calibri"/>
            </a:endParaRPr>
          </a:p>
          <a:p>
            <a:pPr>
              <a:lnSpc>
                <a:spcPct val="90000"/>
              </a:lnSpc>
              <a:spcBef>
                <a:spcPts val="1200"/>
              </a:spcBef>
              <a:spcAft>
                <a:spcPts val="200"/>
              </a:spcAft>
            </a:pPr>
            <a:endParaRPr lang="en-US">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EF3F8D47-6F98-4491-BFFD-6B5A8E541A23}" type="slidenum">
              <a:rPr lang="en-GB"/>
              <a:t>9</a:t>
            </a:fld>
            <a:endParaRPr lang="en-GB"/>
          </a:p>
        </p:txBody>
      </p:sp>
    </p:spTree>
    <p:extLst>
      <p:ext uri="{BB962C8B-B14F-4D97-AF65-F5344CB8AC3E}">
        <p14:creationId xmlns:p14="http://schemas.microsoft.com/office/powerpoint/2010/main" val="37796140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dirty="0">
                <a:latin typeface="Corbel"/>
              </a:rPr>
              <a:t> </a:t>
            </a:r>
            <a:r>
              <a:rPr lang="en-GB" b="1" u="sng" dirty="0"/>
              <a:t>Internal structures- </a:t>
            </a:r>
            <a:r>
              <a:rPr lang="en-GB" dirty="0"/>
              <a:t>innovation has had a significant influence on the company's internal structures and management processes. The company's focus on high-quality, plant-based ingredients and innovative manufacturing techniques has required significant research and development efforts, which have impacted the company's internal structures and management processes. </a:t>
            </a:r>
          </a:p>
          <a:p>
            <a:pPr>
              <a:defRPr/>
            </a:pPr>
            <a:endParaRPr lang="en-GB" dirty="0"/>
          </a:p>
          <a:p>
            <a:pPr>
              <a:defRPr/>
            </a:pPr>
            <a:r>
              <a:rPr lang="en-GB" b="1" u="sng" dirty="0"/>
              <a:t>Management process- </a:t>
            </a:r>
            <a:r>
              <a:rPr lang="en-GB" dirty="0"/>
              <a:t>Huel's approach to ingredient sourcing and quality control has required the development of new relationships with suppliers and the implementation of rigorous quality control measures to ensure the consistency and quality of its products. This has required the company to invest in new systems and processes to manage its supply chain. </a:t>
            </a:r>
            <a:endParaRPr lang="en-US" dirty="0"/>
          </a:p>
          <a:p>
            <a:pPr>
              <a:defRPr/>
            </a:pPr>
            <a:endParaRPr lang="en-GB" dirty="0"/>
          </a:p>
          <a:p>
            <a:pPr>
              <a:defRPr/>
            </a:pPr>
            <a:r>
              <a:rPr lang="en-GB" b="1" u="sng" dirty="0"/>
              <a:t>E-Commerce- </a:t>
            </a:r>
            <a:r>
              <a:rPr lang="en-GB" dirty="0"/>
              <a:t>direct-to-consumer sales and subscription-based model has also influenced the company's internal structures and management processes. This approach has allowed the company to build a strong relationship with its customers and gain valuable insights into their preferences and needs. This information has also influenced the company's product development and marketing strategies, and  required the implementation of new systems and processes to manage customer data and feedback</a:t>
            </a:r>
            <a:endParaRPr lang="en-GB" dirty="0">
              <a:cs typeface="Calibri"/>
            </a:endParaRPr>
          </a:p>
          <a:p>
            <a:endParaRPr lang="en-GB" sz="1200">
              <a:latin typeface="Corbel"/>
            </a:endParaRPr>
          </a:p>
          <a:p>
            <a:endParaRPr lang="en-GB" sz="1200">
              <a:latin typeface="Corbel"/>
            </a:endParaRPr>
          </a:p>
          <a:p>
            <a:endParaRPr lang="en-GB" sz="1200">
              <a:latin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753F065D-FF17-4E97-857D-15F06E6C15E5}" type="slidenum">
              <a:rPr lang="en-GB" smtClean="0"/>
              <a:t>10</a:t>
            </a:fld>
            <a:endParaRPr lang="en-GB"/>
          </a:p>
        </p:txBody>
      </p:sp>
    </p:spTree>
    <p:extLst>
      <p:ext uri="{BB962C8B-B14F-4D97-AF65-F5344CB8AC3E}">
        <p14:creationId xmlns:p14="http://schemas.microsoft.com/office/powerpoint/2010/main" val="2828401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dirty="0">
                <a:latin typeface="Corbel"/>
              </a:rPr>
              <a:t> </a:t>
            </a:r>
            <a:r>
              <a:rPr lang="en-GB" b="1" u="sng" dirty="0"/>
              <a:t>Internal structures- </a:t>
            </a:r>
            <a:r>
              <a:rPr lang="en-GB" dirty="0"/>
              <a:t>innovation has had a significant influence on the company's internal structures and management processes. The company's focus on high-quality, plant-based ingredients and innovative manufacturing techniques has required significant research and development efforts, which have impacted the company's internal structures and management processes. </a:t>
            </a:r>
          </a:p>
          <a:p>
            <a:pPr>
              <a:defRPr/>
            </a:pPr>
            <a:endParaRPr lang="en-GB" dirty="0"/>
          </a:p>
          <a:p>
            <a:pPr>
              <a:defRPr/>
            </a:pPr>
            <a:r>
              <a:rPr lang="en-GB" b="1" u="sng" dirty="0"/>
              <a:t>Management process- </a:t>
            </a:r>
            <a:r>
              <a:rPr lang="en-GB" dirty="0"/>
              <a:t>Huel's approach to ingredient sourcing and quality control has required the development of new relationships with suppliers and the implementation of rigorous quality control measures to ensure the consistency and quality of its products. This has required the company to invest in new systems and processes to manage its supply chain. </a:t>
            </a:r>
            <a:endParaRPr lang="en-US" dirty="0"/>
          </a:p>
          <a:p>
            <a:pPr>
              <a:defRPr/>
            </a:pPr>
            <a:endParaRPr lang="en-GB" dirty="0"/>
          </a:p>
          <a:p>
            <a:pPr>
              <a:defRPr/>
            </a:pPr>
            <a:r>
              <a:rPr lang="en-GB" b="1" u="sng" dirty="0"/>
              <a:t>E-Commerce- </a:t>
            </a:r>
            <a:r>
              <a:rPr lang="en-GB" dirty="0"/>
              <a:t>direct-to-consumer sales and subscription-based model has also influenced the company's internal structures and management processes. This approach has allowed the company to build a strong relationship with its customers and gain valuable insights into their preferences and needs. This information has also influenced the company's product development and marketing strategies, and  required the implementation of new systems and processes to manage customer data and feedback</a:t>
            </a:r>
            <a:endParaRPr lang="en-GB" dirty="0">
              <a:cs typeface="Calibri"/>
            </a:endParaRPr>
          </a:p>
          <a:p>
            <a:endParaRPr lang="en-GB" sz="1200">
              <a:latin typeface="Corbel"/>
            </a:endParaRPr>
          </a:p>
          <a:p>
            <a:endParaRPr lang="en-GB" sz="1200">
              <a:latin typeface="Corbel"/>
            </a:endParaRPr>
          </a:p>
          <a:p>
            <a:endParaRPr lang="en-GB" sz="1200">
              <a:latin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753F065D-FF17-4E97-857D-15F06E6C15E5}" type="slidenum">
              <a:rPr lang="en-GB" smtClean="0"/>
              <a:t>11</a:t>
            </a:fld>
            <a:endParaRPr lang="en-GB"/>
          </a:p>
        </p:txBody>
      </p:sp>
    </p:spTree>
    <p:extLst>
      <p:ext uri="{BB962C8B-B14F-4D97-AF65-F5344CB8AC3E}">
        <p14:creationId xmlns:p14="http://schemas.microsoft.com/office/powerpoint/2010/main" val="6341721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dirty="0">
                <a:latin typeface="Corbel"/>
              </a:rPr>
              <a:t> </a:t>
            </a:r>
            <a:endParaRPr lang="en-GB" sz="1200" dirty="0">
              <a:latin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753F065D-FF17-4E97-857D-15F06E6C15E5}" type="slidenum">
              <a:rPr lang="en-GB" smtClean="0"/>
              <a:t>12</a:t>
            </a:fld>
            <a:endParaRPr lang="en-GB"/>
          </a:p>
        </p:txBody>
      </p:sp>
    </p:spTree>
    <p:extLst>
      <p:ext uri="{BB962C8B-B14F-4D97-AF65-F5344CB8AC3E}">
        <p14:creationId xmlns:p14="http://schemas.microsoft.com/office/powerpoint/2010/main" val="13677724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dirty="0">
                <a:latin typeface="Corbel"/>
              </a:rPr>
              <a:t> </a:t>
            </a:r>
            <a:endParaRPr lang="en-GB" sz="1200" dirty="0">
              <a:latin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753F065D-FF17-4E97-857D-15F06E6C15E5}" type="slidenum">
              <a:rPr lang="en-GB" smtClean="0"/>
              <a:t>13</a:t>
            </a:fld>
            <a:endParaRPr lang="en-GB"/>
          </a:p>
        </p:txBody>
      </p:sp>
    </p:spTree>
    <p:extLst>
      <p:ext uri="{BB962C8B-B14F-4D97-AF65-F5344CB8AC3E}">
        <p14:creationId xmlns:p14="http://schemas.microsoft.com/office/powerpoint/2010/main" val="15114961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4/5/2023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2713534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4/5/2023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1710058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4/5/2023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939370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4/5/2023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761960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4/5/2023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33908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4/5/2023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796860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4/5/2023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939719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4/5/2023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508801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4/5/2023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3069469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4/5/2023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2792062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861970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26252726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2141187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4/5/2023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6513977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4/5/2023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358099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4/5/2023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802968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4/5/2023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0325332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4/5/2023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331468510"/>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uk.huel.com/pages/julian-hearn" TargetMode="External"/><Relationship Id="rId4" Type="http://schemas.openxmlformats.org/officeDocument/2006/relationships/image" Target="../media/image16.png"/></Relationships>
</file>

<file path=ppt/slides/_rels/slide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19.png"/></Relationships>
</file>

<file path=ppt/slides/_rels/slide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1.gi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3.png"/></Relationships>
</file>

<file path=ppt/slides/_rels/slide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8">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6"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52F1ECC-FFA1-ADEF-B8EB-90435A7CF3AC}"/>
              </a:ext>
            </a:extLst>
          </p:cNvPr>
          <p:cNvSpPr>
            <a:spLocks noGrp="1"/>
          </p:cNvSpPr>
          <p:nvPr>
            <p:ph type="title"/>
          </p:nvPr>
        </p:nvSpPr>
        <p:spPr>
          <a:xfrm>
            <a:off x="648930" y="629267"/>
            <a:ext cx="9252154" cy="1016654"/>
          </a:xfrm>
        </p:spPr>
        <p:txBody>
          <a:bodyPr>
            <a:normAutofit fontScale="90000"/>
          </a:bodyPr>
          <a:lstStyle/>
          <a:p>
            <a:r>
              <a:rPr lang="en-GB">
                <a:solidFill>
                  <a:srgbClr val="EBEBEB"/>
                </a:solidFill>
              </a:rPr>
              <a:t>Assessment A requirements</a:t>
            </a:r>
            <a:br>
              <a:rPr lang="en-GB">
                <a:solidFill>
                  <a:srgbClr val="EBEBEB"/>
                </a:solidFill>
              </a:rPr>
            </a:br>
            <a:r>
              <a:rPr lang="en-GB">
                <a:solidFill>
                  <a:srgbClr val="EBEBEB"/>
                </a:solidFill>
              </a:rPr>
              <a:t>Recent innovation in manufacturing</a:t>
            </a:r>
          </a:p>
        </p:txBody>
      </p:sp>
      <p:sp>
        <p:nvSpPr>
          <p:cNvPr id="13" name="Rectangle 12">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5" name="Freeform: Shape 14">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17" name="Content Placeholder 2">
            <a:extLst>
              <a:ext uri="{FF2B5EF4-FFF2-40B4-BE49-F238E27FC236}">
                <a16:creationId xmlns:a16="http://schemas.microsoft.com/office/drawing/2014/main" id="{461397EB-269B-A38B-AEA7-D5F69A14AF84}"/>
              </a:ext>
            </a:extLst>
          </p:cNvPr>
          <p:cNvGraphicFramePr>
            <a:graphicFrameLocks noGrp="1"/>
          </p:cNvGraphicFramePr>
          <p:nvPr>
            <p:ph idx="1"/>
            <p:extLst>
              <p:ext uri="{D42A27DB-BD31-4B8C-83A1-F6EECF244321}">
                <p14:modId xmlns:p14="http://schemas.microsoft.com/office/powerpoint/2010/main" val="1014552580"/>
              </p:ext>
            </p:extLst>
          </p:nvPr>
        </p:nvGraphicFramePr>
        <p:xfrm>
          <a:off x="517226" y="2866700"/>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2" name="Title 1">
            <a:extLst>
              <a:ext uri="{FF2B5EF4-FFF2-40B4-BE49-F238E27FC236}">
                <a16:creationId xmlns:a16="http://schemas.microsoft.com/office/drawing/2014/main" id="{841993FC-0B49-3200-0CA4-57A8B5024FB6}"/>
              </a:ext>
            </a:extLst>
          </p:cNvPr>
          <p:cNvSpPr txBox="1">
            <a:spLocks/>
          </p:cNvSpPr>
          <p:nvPr/>
        </p:nvSpPr>
        <p:spPr>
          <a:xfrm>
            <a:off x="280630" y="2212156"/>
            <a:ext cx="3368178" cy="782193"/>
          </a:xfrm>
          <a:prstGeom prst="rect">
            <a:avLst/>
          </a:prstGeom>
        </p:spPr>
        <p:txBody>
          <a:bodyPr vert="horz" lIns="91440" tIns="45720" rIns="91440" bIns="45720" rtlCol="0" anchor="t">
            <a:normAutofit fontScale="75000" lnSpcReduction="20000"/>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500" b="1" dirty="0">
                <a:solidFill>
                  <a:schemeClr val="accent5">
                    <a:lumMod val="50000"/>
                  </a:schemeClr>
                </a:solidFill>
              </a:rPr>
              <a:t>John Robert Isaac</a:t>
            </a:r>
          </a:p>
          <a:p>
            <a:endParaRPr lang="en-GB" sz="2500" b="1">
              <a:solidFill>
                <a:schemeClr val="accent5">
                  <a:lumMod val="50000"/>
                </a:schemeClr>
              </a:solidFill>
            </a:endParaRPr>
          </a:p>
          <a:p>
            <a:r>
              <a:rPr lang="en-GB" sz="2400" b="1" dirty="0">
                <a:solidFill>
                  <a:schemeClr val="accent5">
                    <a:lumMod val="50000"/>
                  </a:schemeClr>
                </a:solidFill>
              </a:rPr>
              <a:t>William Mcallister-Lovatt</a:t>
            </a:r>
            <a:endParaRPr lang="en-GB" sz="2400" b="1">
              <a:solidFill>
                <a:schemeClr val="accent5">
                  <a:lumMod val="50000"/>
                </a:schemeClr>
              </a:solidFill>
            </a:endParaRPr>
          </a:p>
        </p:txBody>
      </p:sp>
    </p:spTree>
    <p:extLst>
      <p:ext uri="{BB962C8B-B14F-4D97-AF65-F5344CB8AC3E}">
        <p14:creationId xmlns:p14="http://schemas.microsoft.com/office/powerpoint/2010/main" val="391333032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7" grpId="0">
        <p:bldAsOne/>
      </p:bldGraphic>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A002E03-F8E3-6F43-7FBD-2529CCB6ED64}"/>
              </a:ext>
            </a:extLst>
          </p:cNvPr>
          <p:cNvPicPr>
            <a:picLocks noChangeAspect="1"/>
          </p:cNvPicPr>
          <p:nvPr/>
        </p:nvPicPr>
        <p:blipFill rotWithShape="1">
          <a:blip r:embed="rId4"/>
          <a:srcRect t="6552" r="-1" b="5835"/>
          <a:stretch/>
        </p:blipFill>
        <p:spPr>
          <a:xfrm>
            <a:off x="1" y="-5"/>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30"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
        <p:nvSpPr>
          <p:cNvPr id="31" name="Freeform: Shape 11">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6916" y="4854346"/>
            <a:ext cx="10407602" cy="868026"/>
          </a:xfrm>
        </p:spPr>
        <p:txBody>
          <a:bodyPr>
            <a:normAutofit/>
          </a:bodyPr>
          <a:lstStyle/>
          <a:p>
            <a:r>
              <a:rPr lang="en-GB" sz="4800">
                <a:solidFill>
                  <a:srgbClr val="EBEBEB"/>
                </a:solidFill>
                <a:cs typeface="Calibri Light"/>
              </a:rPr>
              <a:t>Huel </a:t>
            </a:r>
            <a:r>
              <a:rPr kumimoji="0" lang="en-GB" sz="4800" b="0" i="0" u="none" strike="noStrike" kern="1200" cap="all" spc="0" normalizeH="0" baseline="0" noProof="0">
                <a:ln>
                  <a:noFill/>
                </a:ln>
                <a:solidFill>
                  <a:srgbClr val="EBEBEB"/>
                </a:solidFill>
                <a:effectLst/>
                <a:uLnTx/>
                <a:uFillTx/>
                <a:latin typeface="Corbel"/>
                <a:ea typeface="+mj-lt"/>
                <a:cs typeface="+mj-lt"/>
              </a:rPr>
              <a:t>(</a:t>
            </a:r>
            <a:r>
              <a:rPr kumimoji="0" lang="en-GB" sz="4800" b="1" i="0" u="none" strike="noStrike" kern="1200" cap="all" spc="0" normalizeH="0" baseline="0" noProof="0">
                <a:ln>
                  <a:noFill/>
                </a:ln>
                <a:solidFill>
                  <a:srgbClr val="EBEBEB"/>
                </a:solidFill>
                <a:effectLst/>
                <a:uLnTx/>
                <a:uFillTx/>
                <a:latin typeface="Corbel"/>
                <a:ea typeface="+mj-lt"/>
                <a:cs typeface="+mj-lt"/>
              </a:rPr>
              <a:t>H</a:t>
            </a:r>
            <a:r>
              <a:rPr kumimoji="0" lang="en-GB" sz="4800" b="0" i="0" u="none" strike="noStrike" kern="1200" cap="all" spc="0" normalizeH="0" baseline="0" noProof="0">
                <a:ln>
                  <a:noFill/>
                </a:ln>
                <a:solidFill>
                  <a:srgbClr val="EBEBEB"/>
                </a:solidFill>
                <a:effectLst/>
                <a:uLnTx/>
                <a:uFillTx/>
                <a:latin typeface="Corbel"/>
                <a:ea typeface="+mj-lt"/>
                <a:cs typeface="+mj-lt"/>
              </a:rPr>
              <a:t>uman + F</a:t>
            </a:r>
            <a:r>
              <a:rPr kumimoji="0" lang="en-GB" sz="4800" b="1" i="0" u="none" strike="noStrike" kern="1200" cap="all" spc="0" normalizeH="0" baseline="0" noProof="0">
                <a:ln>
                  <a:noFill/>
                </a:ln>
                <a:solidFill>
                  <a:srgbClr val="EBEBEB"/>
                </a:solidFill>
                <a:effectLst/>
                <a:uLnTx/>
                <a:uFillTx/>
                <a:latin typeface="Corbel"/>
                <a:ea typeface="+mj-lt"/>
                <a:cs typeface="+mj-lt"/>
              </a:rPr>
              <a:t>uel</a:t>
            </a:r>
            <a:r>
              <a:rPr kumimoji="0" lang="en-GB" sz="4800" b="0" i="0" u="none" strike="noStrike" kern="1200" cap="all" spc="0" normalizeH="0" baseline="0" noProof="0">
                <a:ln>
                  <a:noFill/>
                </a:ln>
                <a:solidFill>
                  <a:srgbClr val="EBEBEB"/>
                </a:solidFill>
                <a:effectLst/>
                <a:uLnTx/>
                <a:uFillTx/>
                <a:latin typeface="Corbel"/>
                <a:ea typeface="+mj-lt"/>
                <a:cs typeface="+mj-lt"/>
              </a:rPr>
              <a:t>) </a:t>
            </a:r>
            <a:endParaRPr lang="en-GB" sz="4800">
              <a:solidFill>
                <a:srgbClr val="EBEBEB"/>
              </a:solidFill>
            </a:endParaRPr>
          </a:p>
        </p:txBody>
      </p:sp>
      <p:sp>
        <p:nvSpPr>
          <p:cNvPr id="3" name="Subtitle 2"/>
          <p:cNvSpPr>
            <a:spLocks noGrp="1"/>
          </p:cNvSpPr>
          <p:nvPr>
            <p:ph type="subTitle" idx="1"/>
          </p:nvPr>
        </p:nvSpPr>
        <p:spPr>
          <a:xfrm>
            <a:off x="636917" y="5722374"/>
            <a:ext cx="10407602" cy="487924"/>
          </a:xfrm>
        </p:spPr>
        <p:txBody>
          <a:bodyPr>
            <a:normAutofit fontScale="25000" lnSpcReduction="20000"/>
          </a:bodyPr>
          <a:lstStyle/>
          <a:p>
            <a:pPr>
              <a:lnSpc>
                <a:spcPct val="90000"/>
              </a:lnSpc>
            </a:pPr>
            <a:endParaRPr lang="en-GB" sz="500">
              <a:solidFill>
                <a:schemeClr val="tx2">
                  <a:lumMod val="40000"/>
                  <a:lumOff val="60000"/>
                </a:schemeClr>
              </a:solidFill>
              <a:latin typeface="Corbel"/>
              <a:ea typeface="+mj-lt"/>
              <a:cs typeface="+mj-lt"/>
            </a:endParaRPr>
          </a:p>
          <a:p>
            <a:pPr>
              <a:lnSpc>
                <a:spcPct val="90000"/>
              </a:lnSpc>
            </a:pPr>
            <a:r>
              <a:rPr lang="en-GB" sz="5600">
                <a:solidFill>
                  <a:schemeClr val="tx2">
                    <a:lumMod val="40000"/>
                    <a:lumOff val="60000"/>
                  </a:schemeClr>
                </a:solidFill>
                <a:latin typeface="Corbel"/>
                <a:ea typeface="+mj-lt"/>
                <a:cs typeface="+mj-lt"/>
              </a:rPr>
              <a:t>The company was FOUNDED by </a:t>
            </a:r>
            <a:r>
              <a:rPr lang="en-GB" sz="5600">
                <a:solidFill>
                  <a:schemeClr val="tx2">
                    <a:lumMod val="40000"/>
                    <a:lumOff val="60000"/>
                  </a:schemeClr>
                </a:solidFill>
                <a:latin typeface="Corbel"/>
                <a:ea typeface="+mj-lt"/>
                <a:cs typeface="+mj-lt"/>
                <a:hlinkClick r:id="rId5"/>
              </a:rPr>
              <a:t>Julian Hearn</a:t>
            </a:r>
            <a:r>
              <a:rPr lang="en-GB" sz="5600">
                <a:solidFill>
                  <a:schemeClr val="tx2">
                    <a:lumMod val="40000"/>
                    <a:lumOff val="60000"/>
                  </a:schemeClr>
                </a:solidFill>
                <a:latin typeface="Corbel"/>
                <a:ea typeface="+mj-lt"/>
                <a:cs typeface="+mj-lt"/>
              </a:rPr>
              <a:t> in June 2015 with a mission.</a:t>
            </a:r>
            <a:endParaRPr lang="en-GB" sz="5600">
              <a:solidFill>
                <a:schemeClr val="tx2">
                  <a:lumMod val="40000"/>
                  <a:lumOff val="60000"/>
                </a:schemeClr>
              </a:solidFill>
              <a:latin typeface="Corbel"/>
            </a:endParaRPr>
          </a:p>
          <a:p>
            <a:pPr>
              <a:lnSpc>
                <a:spcPct val="90000"/>
              </a:lnSpc>
            </a:pPr>
            <a:r>
              <a:rPr lang="en-GB" sz="5600" b="1" i="1">
                <a:solidFill>
                  <a:schemeClr val="tx2">
                    <a:lumMod val="40000"/>
                    <a:lumOff val="60000"/>
                  </a:schemeClr>
                </a:solidFill>
                <a:ea typeface="+mj-lt"/>
                <a:cs typeface="+mj-lt"/>
              </a:rPr>
              <a:t>To make nutritionally complete, convenient, affordable food, with minimal impact on animals and the environment.</a:t>
            </a:r>
            <a:endParaRPr lang="en-GB" sz="5600">
              <a:solidFill>
                <a:schemeClr val="tx2">
                  <a:lumMod val="40000"/>
                  <a:lumOff val="60000"/>
                </a:schemeClr>
              </a:solidFill>
            </a:endParaRPr>
          </a:p>
          <a:p>
            <a:pPr>
              <a:lnSpc>
                <a:spcPct val="90000"/>
              </a:lnSpc>
            </a:pPr>
            <a:endParaRPr lang="en-GB" sz="500">
              <a:solidFill>
                <a:schemeClr val="tx2">
                  <a:lumMod val="40000"/>
                  <a:lumOff val="60000"/>
                </a:schemeClr>
              </a:solidFill>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959CB469-D29E-79DF-CAE8-DC4522E3B789}"/>
              </a:ext>
            </a:extLst>
          </p:cNvPr>
          <p:cNvSpPr>
            <a:spLocks noGrp="1"/>
          </p:cNvSpPr>
          <p:nvPr>
            <p:ph type="title"/>
          </p:nvPr>
        </p:nvSpPr>
        <p:spPr>
          <a:xfrm>
            <a:off x="648930" y="629267"/>
            <a:ext cx="9252154" cy="1016654"/>
          </a:xfrm>
        </p:spPr>
        <p:txBody>
          <a:bodyPr>
            <a:normAutofit/>
          </a:bodyPr>
          <a:lstStyle/>
          <a:p>
            <a:r>
              <a:rPr lang="en-GB" sz="3900">
                <a:solidFill>
                  <a:srgbClr val="EBEBEB"/>
                </a:solidFill>
              </a:rPr>
              <a:t>Is this new technology (Breakthrough) </a:t>
            </a:r>
          </a:p>
        </p:txBody>
      </p:sp>
      <p:sp>
        <p:nvSpPr>
          <p:cNvPr id="14" name="Rectangle 13">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6" name="Freeform: Shape 15">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sp>
        <p:nvSpPr>
          <p:cNvPr id="3" name="Content Placeholder 2">
            <a:extLst>
              <a:ext uri="{FF2B5EF4-FFF2-40B4-BE49-F238E27FC236}">
                <a16:creationId xmlns:a16="http://schemas.microsoft.com/office/drawing/2014/main" id="{E749EA43-4A3A-44D8-F88B-C40363CB64C2}"/>
              </a:ext>
            </a:extLst>
          </p:cNvPr>
          <p:cNvSpPr>
            <a:spLocks noGrp="1"/>
          </p:cNvSpPr>
          <p:nvPr>
            <p:ph idx="1"/>
          </p:nvPr>
        </p:nvSpPr>
        <p:spPr>
          <a:xfrm>
            <a:off x="0" y="3739499"/>
            <a:ext cx="6101954" cy="823325"/>
          </a:xfrm>
        </p:spPr>
        <p:txBody>
          <a:bodyPr/>
          <a:lstStyle/>
          <a:p>
            <a:pPr marL="233172" indent="-233172" defTabSz="310896">
              <a:spcBef>
                <a:spcPts val="680"/>
              </a:spcBef>
            </a:pPr>
            <a:r>
              <a:rPr lang="en-GB" sz="1360" b="0" i="0" kern="1200">
                <a:solidFill>
                  <a:schemeClr val="tx1"/>
                </a:solidFill>
                <a:latin typeface="+mj-lt"/>
                <a:ea typeface="+mj-ea"/>
                <a:cs typeface="+mj-cs"/>
              </a:rPr>
              <a:t>Carl Sagan said, “You have to know the past to understand the present;” and Martin Luther King, Jr, “We are not makers of history. We are made by history.”</a:t>
            </a:r>
            <a:r>
              <a:rPr lang="en-GB" sz="1360" b="0" i="0" kern="1200" baseline="30000">
                <a:solidFill>
                  <a:schemeClr val="tx1"/>
                </a:solidFill>
                <a:latin typeface="+mj-lt"/>
                <a:ea typeface="+mj-ea"/>
                <a:cs typeface="+mj-cs"/>
              </a:rPr>
              <a:t>1</a:t>
            </a:r>
            <a:r>
              <a:rPr lang="en-GB" sz="1360" b="0" i="0" kern="1200">
                <a:solidFill>
                  <a:schemeClr val="tx1"/>
                </a:solidFill>
                <a:latin typeface="+mj-lt"/>
                <a:ea typeface="+mj-ea"/>
                <a:cs typeface="+mj-cs"/>
              </a:rPr>
              <a:t> </a:t>
            </a:r>
            <a:endParaRPr lang="en-GB" baseline="30000"/>
          </a:p>
        </p:txBody>
      </p:sp>
      <p:sp>
        <p:nvSpPr>
          <p:cNvPr id="4" name="Title 1">
            <a:extLst>
              <a:ext uri="{FF2B5EF4-FFF2-40B4-BE49-F238E27FC236}">
                <a16:creationId xmlns:a16="http://schemas.microsoft.com/office/drawing/2014/main" id="{6145A52E-4705-A242-A2D7-28D96A0E1294}"/>
              </a:ext>
            </a:extLst>
          </p:cNvPr>
          <p:cNvSpPr txBox="1">
            <a:spLocks/>
          </p:cNvSpPr>
          <p:nvPr/>
        </p:nvSpPr>
        <p:spPr>
          <a:xfrm>
            <a:off x="251695" y="2548209"/>
            <a:ext cx="6414455" cy="542765"/>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just" defTabSz="310896">
              <a:spcAft>
                <a:spcPts val="600"/>
              </a:spcAft>
            </a:pPr>
            <a:r>
              <a:rPr lang="en-GB" sz="2448" b="0" i="0" kern="1200">
                <a:solidFill>
                  <a:schemeClr val="tx2"/>
                </a:solidFill>
                <a:latin typeface="+mj-lt"/>
                <a:ea typeface="+mj-ea"/>
                <a:cs typeface="+mj-cs"/>
              </a:rPr>
              <a:t>Well- not exactly</a:t>
            </a:r>
            <a:endParaRPr lang="en-GB" sz="3600"/>
          </a:p>
        </p:txBody>
      </p:sp>
      <p:pic>
        <p:nvPicPr>
          <p:cNvPr id="5" name="Picture 4">
            <a:extLst>
              <a:ext uri="{FF2B5EF4-FFF2-40B4-BE49-F238E27FC236}">
                <a16:creationId xmlns:a16="http://schemas.microsoft.com/office/drawing/2014/main" id="{BF03B368-4ED6-EE2F-097C-72F55CDFAABD}"/>
              </a:ext>
            </a:extLst>
          </p:cNvPr>
          <p:cNvPicPr>
            <a:picLocks noChangeAspect="1"/>
          </p:cNvPicPr>
          <p:nvPr/>
        </p:nvPicPr>
        <p:blipFill>
          <a:blip r:embed="rId3"/>
          <a:stretch>
            <a:fillRect/>
          </a:stretch>
        </p:blipFill>
        <p:spPr>
          <a:xfrm>
            <a:off x="6745193" y="2819590"/>
            <a:ext cx="4726140" cy="2737147"/>
          </a:xfrm>
          <a:prstGeom prst="rect">
            <a:avLst/>
          </a:prstGeom>
        </p:spPr>
      </p:pic>
      <p:sp>
        <p:nvSpPr>
          <p:cNvPr id="6" name="TextBox 5">
            <a:extLst>
              <a:ext uri="{FF2B5EF4-FFF2-40B4-BE49-F238E27FC236}">
                <a16:creationId xmlns:a16="http://schemas.microsoft.com/office/drawing/2014/main" id="{5AEDFDB6-0179-4E70-1B77-6B0F56C526F6}"/>
              </a:ext>
            </a:extLst>
          </p:cNvPr>
          <p:cNvSpPr txBox="1"/>
          <p:nvPr/>
        </p:nvSpPr>
        <p:spPr>
          <a:xfrm>
            <a:off x="251695" y="6488723"/>
            <a:ext cx="5683113" cy="215444"/>
          </a:xfrm>
          <a:prstGeom prst="rect">
            <a:avLst/>
          </a:prstGeom>
          <a:noFill/>
        </p:spPr>
        <p:txBody>
          <a:bodyPr wrap="square" rtlCol="0">
            <a:spAutoFit/>
          </a:bodyPr>
          <a:lstStyle/>
          <a:p>
            <a:pPr marL="233172" indent="-233172" defTabSz="310896">
              <a:spcBef>
                <a:spcPts val="680"/>
              </a:spcBef>
            </a:pPr>
            <a:r>
              <a:rPr lang="en-GB" sz="800" b="0" i="0" kern="1200" baseline="30000">
                <a:solidFill>
                  <a:schemeClr val="tx1"/>
                </a:solidFill>
                <a:latin typeface="+mj-lt"/>
                <a:ea typeface="+mj-ea"/>
                <a:cs typeface="+mj-cs"/>
              </a:rPr>
              <a:t>1</a:t>
            </a:r>
            <a:r>
              <a:rPr lang="en-GB" sz="800" b="0" i="0" kern="1200">
                <a:solidFill>
                  <a:schemeClr val="tx1"/>
                </a:solidFill>
                <a:latin typeface="+mj-lt"/>
                <a:ea typeface="+mj-ea"/>
                <a:cs typeface="+mj-cs"/>
              </a:rPr>
              <a:t> BMJ 2018;361:k2392</a:t>
            </a:r>
          </a:p>
        </p:txBody>
      </p:sp>
    </p:spTree>
    <p:extLst>
      <p:ext uri="{BB962C8B-B14F-4D97-AF65-F5344CB8AC3E}">
        <p14:creationId xmlns:p14="http://schemas.microsoft.com/office/powerpoint/2010/main" val="2862231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94DDC893-E5EF-4CDE-B040-BA5B53AADD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85F1A06D-D369-4974-8208-56120C5E7A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DAD27A50-88D7-4E2A-8488-F2879768AF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A47C6ACD-2325-48C6-B9F3-C21563A05EA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1081DF83-4F35-4560-87E6-0DE8AAAC33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7C704F0F-1CD8-4DC1-AEE9-225958232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84165124-6071-52AE-A1A7-4A3D9B82DA7B}"/>
              </a:ext>
            </a:extLst>
          </p:cNvPr>
          <p:cNvPicPr>
            <a:picLocks noGrp="1" noChangeAspect="1"/>
          </p:cNvPicPr>
          <p:nvPr>
            <p:ph idx="1"/>
          </p:nvPr>
        </p:nvPicPr>
        <p:blipFill rotWithShape="1">
          <a:blip r:embed="rId8"/>
          <a:srcRect l="17369" r="1273" b="-1"/>
          <a:stretch/>
        </p:blipFill>
        <p:spPr>
          <a:xfrm>
            <a:off x="1" y="-5"/>
            <a:ext cx="6095999" cy="5020241"/>
          </a:xfrm>
          <a:custGeom>
            <a:avLst/>
            <a:gdLst/>
            <a:ahLst/>
            <a:cxnLst/>
            <a:rect l="l" t="t" r="r" b="b"/>
            <a:pathLst>
              <a:path w="6095999" h="5020241">
                <a:moveTo>
                  <a:pt x="0" y="0"/>
                </a:moveTo>
                <a:lnTo>
                  <a:pt x="6095999" y="0"/>
                </a:lnTo>
                <a:lnTo>
                  <a:pt x="6095999"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pic>
        <p:nvPicPr>
          <p:cNvPr id="5" name="Picture 4">
            <a:extLst>
              <a:ext uri="{FF2B5EF4-FFF2-40B4-BE49-F238E27FC236}">
                <a16:creationId xmlns:a16="http://schemas.microsoft.com/office/drawing/2014/main" id="{3DA2B5C6-5FC2-B87C-81B7-1F48FFE61205}"/>
              </a:ext>
            </a:extLst>
          </p:cNvPr>
          <p:cNvPicPr>
            <a:picLocks noChangeAspect="1"/>
          </p:cNvPicPr>
          <p:nvPr/>
        </p:nvPicPr>
        <p:blipFill rotWithShape="1">
          <a:blip r:embed="rId9"/>
          <a:srcRect t="18806" r="2" b="23678"/>
          <a:stretch/>
        </p:blipFill>
        <p:spPr>
          <a:xfrm>
            <a:off x="6096000" y="9403"/>
            <a:ext cx="6095696" cy="4583103"/>
          </a:xfrm>
          <a:custGeom>
            <a:avLst/>
            <a:gdLst/>
            <a:ahLst/>
            <a:cxnLst/>
            <a:rect l="l" t="t" r="r" b="b"/>
            <a:pathLst>
              <a:path w="6095696" h="4583103">
                <a:moveTo>
                  <a:pt x="0" y="0"/>
                </a:moveTo>
                <a:lnTo>
                  <a:pt x="6095696" y="0"/>
                </a:lnTo>
                <a:lnTo>
                  <a:pt x="6095696" y="4057991"/>
                </a:lnTo>
                <a:lnTo>
                  <a:pt x="5818946" y="4110187"/>
                </a:lnTo>
                <a:lnTo>
                  <a:pt x="5543413" y="4159931"/>
                </a:lnTo>
                <a:lnTo>
                  <a:pt x="5266662" y="4208624"/>
                </a:lnTo>
                <a:lnTo>
                  <a:pt x="4988691" y="4250310"/>
                </a:lnTo>
                <a:lnTo>
                  <a:pt x="4711940" y="4292347"/>
                </a:lnTo>
                <a:lnTo>
                  <a:pt x="4433969" y="4331582"/>
                </a:lnTo>
                <a:lnTo>
                  <a:pt x="4159656" y="4365211"/>
                </a:lnTo>
                <a:lnTo>
                  <a:pt x="3881685" y="4397089"/>
                </a:lnTo>
                <a:lnTo>
                  <a:pt x="3604934" y="4426165"/>
                </a:lnTo>
                <a:lnTo>
                  <a:pt x="3333059" y="4451387"/>
                </a:lnTo>
                <a:lnTo>
                  <a:pt x="3057527" y="4476609"/>
                </a:lnTo>
                <a:lnTo>
                  <a:pt x="2785652" y="4497628"/>
                </a:lnTo>
                <a:lnTo>
                  <a:pt x="2513777" y="4514092"/>
                </a:lnTo>
                <a:lnTo>
                  <a:pt x="2243122" y="4531258"/>
                </a:lnTo>
                <a:lnTo>
                  <a:pt x="1974904" y="4545620"/>
                </a:lnTo>
                <a:lnTo>
                  <a:pt x="1709125" y="4555779"/>
                </a:lnTo>
                <a:lnTo>
                  <a:pt x="1443346" y="4564537"/>
                </a:lnTo>
                <a:lnTo>
                  <a:pt x="1180006" y="4572944"/>
                </a:lnTo>
                <a:lnTo>
                  <a:pt x="920323" y="4576798"/>
                </a:lnTo>
                <a:lnTo>
                  <a:pt x="660640" y="4581001"/>
                </a:lnTo>
                <a:lnTo>
                  <a:pt x="404614" y="4583103"/>
                </a:lnTo>
                <a:lnTo>
                  <a:pt x="151027" y="4581001"/>
                </a:lnTo>
                <a:lnTo>
                  <a:pt x="0" y="4581001"/>
                </a:lnTo>
                <a:close/>
              </a:path>
            </a:pathLst>
          </a:custGeom>
        </p:spPr>
      </p:pic>
      <p:sp>
        <p:nvSpPr>
          <p:cNvPr id="22"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
        <p:nvSpPr>
          <p:cNvPr id="24" name="Freeform: Shape 23">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025E2-0B27-5CA6-275F-FAB0C09B2D92}"/>
              </a:ext>
            </a:extLst>
          </p:cNvPr>
          <p:cNvSpPr>
            <a:spLocks noGrp="1"/>
          </p:cNvSpPr>
          <p:nvPr>
            <p:ph type="title"/>
          </p:nvPr>
        </p:nvSpPr>
        <p:spPr>
          <a:xfrm>
            <a:off x="636916" y="5181600"/>
            <a:ext cx="10407602" cy="868026"/>
          </a:xfrm>
        </p:spPr>
        <p:txBody>
          <a:bodyPr vert="horz" lIns="91440" tIns="45720" rIns="91440" bIns="45720" rtlCol="0" anchor="b">
            <a:normAutofit fontScale="90000"/>
          </a:bodyPr>
          <a:lstStyle/>
          <a:p>
            <a:r>
              <a:rPr lang="en-US" sz="4800">
                <a:solidFill>
                  <a:srgbClr val="EBEBEB"/>
                </a:solidFill>
              </a:rPr>
              <a:t>The </a:t>
            </a:r>
            <a:r>
              <a:rPr lang="en-US" sz="4800" err="1">
                <a:solidFill>
                  <a:srgbClr val="EBEBEB"/>
                </a:solidFill>
              </a:rPr>
              <a:t>Metrecal</a:t>
            </a:r>
            <a:r>
              <a:rPr lang="en-US" sz="4800">
                <a:solidFill>
                  <a:srgbClr val="EBEBEB"/>
                </a:solidFill>
              </a:rPr>
              <a:t> steak by the Mead Johnson company</a:t>
            </a:r>
          </a:p>
        </p:txBody>
      </p:sp>
      <p:sp>
        <p:nvSpPr>
          <p:cNvPr id="3" name="TextBox 2">
            <a:extLst>
              <a:ext uri="{FF2B5EF4-FFF2-40B4-BE49-F238E27FC236}">
                <a16:creationId xmlns:a16="http://schemas.microsoft.com/office/drawing/2014/main" id="{68C6F4FD-983A-05A8-7DA6-010291892418}"/>
              </a:ext>
            </a:extLst>
          </p:cNvPr>
          <p:cNvSpPr txBox="1"/>
          <p:nvPr/>
        </p:nvSpPr>
        <p:spPr>
          <a:xfrm>
            <a:off x="89051" y="4166661"/>
            <a:ext cx="3492349" cy="369332"/>
          </a:xfrm>
          <a:prstGeom prst="rect">
            <a:avLst/>
          </a:prstGeom>
          <a:noFill/>
        </p:spPr>
        <p:txBody>
          <a:bodyPr wrap="square" rtlCol="0">
            <a:spAutoFit/>
          </a:bodyPr>
          <a:lstStyle/>
          <a:p>
            <a:r>
              <a:rPr lang="en-GB" b="0" i="0" baseline="30000">
                <a:solidFill>
                  <a:srgbClr val="757575"/>
                </a:solidFill>
                <a:effectLst/>
                <a:latin typeface="sohne"/>
              </a:rPr>
              <a:t>2</a:t>
            </a:r>
            <a:r>
              <a:rPr lang="en-GB" b="0" i="0">
                <a:solidFill>
                  <a:srgbClr val="757575"/>
                </a:solidFill>
                <a:effectLst/>
                <a:latin typeface="sohne"/>
              </a:rPr>
              <a:t> </a:t>
            </a:r>
            <a:endParaRPr lang="en-GB"/>
          </a:p>
        </p:txBody>
      </p:sp>
      <p:sp>
        <p:nvSpPr>
          <p:cNvPr id="6" name="TextBox 5">
            <a:extLst>
              <a:ext uri="{FF2B5EF4-FFF2-40B4-BE49-F238E27FC236}">
                <a16:creationId xmlns:a16="http://schemas.microsoft.com/office/drawing/2014/main" id="{9ABE74FC-5AA4-098C-8FF4-25455EA71DCC}"/>
              </a:ext>
            </a:extLst>
          </p:cNvPr>
          <p:cNvSpPr txBox="1"/>
          <p:nvPr/>
        </p:nvSpPr>
        <p:spPr>
          <a:xfrm>
            <a:off x="206443" y="6477000"/>
            <a:ext cx="5683113" cy="215444"/>
          </a:xfrm>
          <a:prstGeom prst="rect">
            <a:avLst/>
          </a:prstGeom>
          <a:noFill/>
        </p:spPr>
        <p:txBody>
          <a:bodyPr wrap="square" rtlCol="0">
            <a:spAutoFit/>
          </a:bodyPr>
          <a:lstStyle/>
          <a:p>
            <a:r>
              <a:rPr lang="en-GB" sz="800" b="0" i="0" baseline="30000">
                <a:solidFill>
                  <a:srgbClr val="757575"/>
                </a:solidFill>
                <a:effectLst/>
                <a:latin typeface="sohne"/>
              </a:rPr>
              <a:t>2</a:t>
            </a:r>
            <a:r>
              <a:rPr lang="en-GB" sz="800" b="0" i="0">
                <a:solidFill>
                  <a:srgbClr val="757575"/>
                </a:solidFill>
                <a:effectLst/>
                <a:latin typeface="sohne"/>
              </a:rPr>
              <a:t> Donald Uhrbrock/Getty Images</a:t>
            </a:r>
            <a:endParaRPr lang="en-GB" sz="800"/>
          </a:p>
        </p:txBody>
      </p:sp>
    </p:spTree>
    <p:extLst>
      <p:ext uri="{BB962C8B-B14F-4D97-AF65-F5344CB8AC3E}">
        <p14:creationId xmlns:p14="http://schemas.microsoft.com/office/powerpoint/2010/main" val="2947458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D9D3125F-2689-885A-10BF-20212EE65F07}"/>
              </a:ext>
            </a:extLst>
          </p:cNvPr>
          <p:cNvSpPr>
            <a:spLocks noGrp="1"/>
          </p:cNvSpPr>
          <p:nvPr>
            <p:ph type="title"/>
          </p:nvPr>
        </p:nvSpPr>
        <p:spPr>
          <a:xfrm>
            <a:off x="648930" y="629267"/>
            <a:ext cx="9252154" cy="1016654"/>
          </a:xfrm>
        </p:spPr>
        <p:txBody>
          <a:bodyPr>
            <a:normAutofit/>
          </a:bodyPr>
          <a:lstStyle/>
          <a:p>
            <a:pPr>
              <a:lnSpc>
                <a:spcPct val="90000"/>
              </a:lnSpc>
            </a:pPr>
            <a:r>
              <a:rPr lang="en-GB" sz="3300" i="1">
                <a:solidFill>
                  <a:srgbClr val="EBEBEB"/>
                </a:solidFill>
              </a:rPr>
              <a:t>The extent to which Huel have shifted their market position.</a:t>
            </a:r>
            <a:endParaRPr lang="en-US" sz="3300" i="1">
              <a:solidFill>
                <a:srgbClr val="EBEBEB"/>
              </a:solidFill>
            </a:endParaRPr>
          </a:p>
        </p:txBody>
      </p:sp>
      <p:sp useBgFill="1">
        <p:nvSpPr>
          <p:cNvPr id="15" name="Freeform: Shape 14">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4B6D6BDF-9188-AF42-7A6E-1DFB0A4E7590}"/>
              </a:ext>
            </a:extLst>
          </p:cNvPr>
          <p:cNvSpPr>
            <a:spLocks noGrp="1"/>
          </p:cNvSpPr>
          <p:nvPr>
            <p:ph idx="1"/>
          </p:nvPr>
        </p:nvSpPr>
        <p:spPr>
          <a:xfrm>
            <a:off x="648931" y="2548281"/>
            <a:ext cx="5122606" cy="3658689"/>
          </a:xfrm>
        </p:spPr>
        <p:txBody>
          <a:bodyPr vert="horz" lIns="91440" tIns="45720" rIns="91440" bIns="45720" rtlCol="0">
            <a:normAutofit/>
          </a:bodyPr>
          <a:lstStyle/>
          <a:p>
            <a:endParaRPr lang="en-GB"/>
          </a:p>
          <a:p>
            <a:pPr>
              <a:buClr>
                <a:srgbClr val="8AD0D6"/>
              </a:buClr>
            </a:pPr>
            <a:r>
              <a:rPr lang="en-GB">
                <a:latin typeface="Corbel"/>
              </a:rPr>
              <a:t>Huel's innovation- A fresh approach.</a:t>
            </a:r>
          </a:p>
          <a:p>
            <a:pPr>
              <a:buClr>
                <a:srgbClr val="8AD0D6"/>
              </a:buClr>
            </a:pPr>
            <a:r>
              <a:rPr lang="en-GB">
                <a:latin typeface="Corbel"/>
              </a:rPr>
              <a:t>Huel's focus on high-quality.</a:t>
            </a:r>
          </a:p>
          <a:p>
            <a:pPr>
              <a:buClr>
                <a:srgbClr val="8AD0D6"/>
              </a:buClr>
            </a:pPr>
            <a:r>
              <a:rPr lang="en-GB">
                <a:latin typeface="Corbel"/>
              </a:rPr>
              <a:t>Huel's focus on direct-to-consumer sales.</a:t>
            </a:r>
          </a:p>
          <a:p>
            <a:pPr>
              <a:buClr>
                <a:srgbClr val="8AD0D6"/>
              </a:buClr>
            </a:pPr>
            <a:r>
              <a:rPr lang="en-GB">
                <a:latin typeface="Corbel"/>
              </a:rPr>
              <a:t>Market place leaders</a:t>
            </a:r>
          </a:p>
          <a:p>
            <a:pPr>
              <a:buClr>
                <a:srgbClr val="8AD0D6"/>
              </a:buClr>
            </a:pPr>
            <a:endParaRPr lang="en-GB"/>
          </a:p>
        </p:txBody>
      </p:sp>
      <p:pic>
        <p:nvPicPr>
          <p:cNvPr id="4" name="Picture 3" descr="Shape&#10;&#10;Description automatically generated with low confidence">
            <a:extLst>
              <a:ext uri="{FF2B5EF4-FFF2-40B4-BE49-F238E27FC236}">
                <a16:creationId xmlns:a16="http://schemas.microsoft.com/office/drawing/2014/main" id="{D0F5BB6E-B6A0-A221-C816-347E9A2C9A22}"/>
              </a:ext>
            </a:extLst>
          </p:cNvPr>
          <p:cNvPicPr>
            <a:picLocks noChangeAspect="1"/>
          </p:cNvPicPr>
          <p:nvPr/>
        </p:nvPicPr>
        <p:blipFill>
          <a:blip r:embed="rId3"/>
          <a:stretch>
            <a:fillRect/>
          </a:stretch>
        </p:blipFill>
        <p:spPr>
          <a:xfrm>
            <a:off x="6986720" y="2548281"/>
            <a:ext cx="3662018" cy="3662018"/>
          </a:xfrm>
          <a:prstGeom prst="rect">
            <a:avLst/>
          </a:prstGeom>
          <a:effectLst/>
        </p:spPr>
      </p:pic>
    </p:spTree>
    <p:extLst>
      <p:ext uri="{BB962C8B-B14F-4D97-AF65-F5344CB8AC3E}">
        <p14:creationId xmlns:p14="http://schemas.microsoft.com/office/powerpoint/2010/main" val="64609636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D9D3125F-2689-885A-10BF-20212EE65F07}"/>
              </a:ext>
            </a:extLst>
          </p:cNvPr>
          <p:cNvSpPr>
            <a:spLocks noGrp="1"/>
          </p:cNvSpPr>
          <p:nvPr>
            <p:ph type="title"/>
          </p:nvPr>
        </p:nvSpPr>
        <p:spPr>
          <a:xfrm>
            <a:off x="648930" y="629267"/>
            <a:ext cx="9252154" cy="1016654"/>
          </a:xfrm>
        </p:spPr>
        <p:txBody>
          <a:bodyPr>
            <a:normAutofit fontScale="90000"/>
          </a:bodyPr>
          <a:lstStyle/>
          <a:p>
            <a:pPr>
              <a:lnSpc>
                <a:spcPct val="90000"/>
              </a:lnSpc>
            </a:pPr>
            <a:r>
              <a:rPr lang="en-GB" sz="2800" i="1">
                <a:solidFill>
                  <a:srgbClr val="EBEBEB"/>
                </a:solidFill>
              </a:rPr>
              <a:t>The extent to which Huel have influenced the company’s internal structures and management processes</a:t>
            </a:r>
            <a:endParaRPr lang="en-US" sz="3300" i="1">
              <a:solidFill>
                <a:srgbClr val="EBEBEB"/>
              </a:solidFill>
            </a:endParaRPr>
          </a:p>
        </p:txBody>
      </p:sp>
      <p:sp useBgFill="1">
        <p:nvSpPr>
          <p:cNvPr id="15" name="Freeform: Shape 14">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7" name="Content Placeholder 2">
            <a:extLst>
              <a:ext uri="{FF2B5EF4-FFF2-40B4-BE49-F238E27FC236}">
                <a16:creationId xmlns:a16="http://schemas.microsoft.com/office/drawing/2014/main" id="{F96F6818-7211-D929-24FC-4CF7AEEDC2BC}"/>
              </a:ext>
            </a:extLst>
          </p:cNvPr>
          <p:cNvSpPr>
            <a:spLocks noGrp="1"/>
          </p:cNvSpPr>
          <p:nvPr>
            <p:ph idx="1"/>
          </p:nvPr>
        </p:nvSpPr>
        <p:spPr>
          <a:xfrm>
            <a:off x="953934" y="2286162"/>
            <a:ext cx="7525481" cy="3924137"/>
          </a:xfrm>
        </p:spPr>
        <p:txBody>
          <a:bodyPr vert="horz" lIns="91440" tIns="45720" rIns="91440" bIns="45720" rtlCol="0" anchor="t">
            <a:normAutofit lnSpcReduction="10000"/>
          </a:bodyPr>
          <a:lstStyle/>
          <a:p>
            <a:pPr marL="0" indent="0">
              <a:buNone/>
            </a:pPr>
            <a:endParaRPr lang="en-GB"/>
          </a:p>
          <a:p>
            <a:pPr>
              <a:buClr>
                <a:srgbClr val="8AD0D6"/>
              </a:buClr>
            </a:pPr>
            <a:r>
              <a:rPr lang="en-GB" dirty="0">
                <a:latin typeface="Corbel"/>
              </a:rPr>
              <a:t>Internal Structures- </a:t>
            </a:r>
            <a:endParaRPr lang="en-GB" b="1" dirty="0">
              <a:solidFill>
                <a:srgbClr val="FFFFFF"/>
              </a:solidFill>
              <a:latin typeface="Corbel"/>
            </a:endParaRPr>
          </a:p>
          <a:p>
            <a:pPr lvl="1">
              <a:buClr>
                <a:srgbClr val="8AD0D6"/>
              </a:buClr>
            </a:pPr>
            <a:r>
              <a:rPr lang="en-GB" dirty="0">
                <a:latin typeface="Corbel"/>
              </a:rPr>
              <a:t>We believe a strong and positive culture is vital for success. So we codified our rules of the game in the first few months after Huel was launched, printed and framed them. When we moved into our new office we went one step further and covered the whole wall with our values. - HUEL</a:t>
            </a:r>
            <a:endParaRPr lang="en-GB" b="1">
              <a:solidFill>
                <a:schemeClr val="bg1"/>
              </a:solidFill>
              <a:latin typeface="Corbel"/>
            </a:endParaRPr>
          </a:p>
          <a:p>
            <a:pPr>
              <a:buClr>
                <a:srgbClr val="8AD0D6"/>
              </a:buClr>
            </a:pPr>
            <a:r>
              <a:rPr lang="en-GB" dirty="0">
                <a:latin typeface="Corbel"/>
              </a:rPr>
              <a:t>Management process- </a:t>
            </a:r>
            <a:endParaRPr lang="en-GB" sz="1800" b="1" dirty="0">
              <a:solidFill>
                <a:srgbClr val="FFFFFF"/>
              </a:solidFill>
              <a:latin typeface="Corbel"/>
            </a:endParaRPr>
          </a:p>
          <a:p>
            <a:pPr lvl="1">
              <a:buClr>
                <a:srgbClr val="8AD0D6"/>
              </a:buClr>
            </a:pPr>
            <a:r>
              <a:rPr lang="en-GB" sz="1600" dirty="0">
                <a:latin typeface="Corbel"/>
              </a:rPr>
              <a:t>Everyone is involved in the process, there is no top down in the company, it is based on Customer focus, both internal &amp; external to fulfil our  requirements.</a:t>
            </a:r>
            <a:endParaRPr lang="en-GB" b="1" dirty="0">
              <a:solidFill>
                <a:schemeClr val="bg1"/>
              </a:solidFill>
              <a:latin typeface="Corbel"/>
            </a:endParaRPr>
          </a:p>
          <a:p>
            <a:pPr>
              <a:buClr>
                <a:srgbClr val="8AD0D6"/>
              </a:buClr>
            </a:pPr>
            <a:r>
              <a:rPr lang="en-GB" dirty="0">
                <a:latin typeface="Corbel"/>
              </a:rPr>
              <a:t>Direct-to-consumer sales- </a:t>
            </a:r>
          </a:p>
          <a:p>
            <a:pPr lvl="1">
              <a:buClr>
                <a:srgbClr val="8AD0D6"/>
              </a:buClr>
            </a:pPr>
            <a:r>
              <a:rPr lang="en-GB" dirty="0">
                <a:latin typeface="Corbel"/>
              </a:rPr>
              <a:t>E- Commerce. </a:t>
            </a:r>
            <a:endParaRPr lang="en-GB" dirty="0"/>
          </a:p>
          <a:p>
            <a:pPr>
              <a:buClr>
                <a:srgbClr val="8AD0D6"/>
              </a:buClr>
            </a:pPr>
            <a:endParaRPr lang="en-GB"/>
          </a:p>
        </p:txBody>
      </p:sp>
      <p:pic>
        <p:nvPicPr>
          <p:cNvPr id="1026" name="Picture 2" descr="Hierarchical structure">
            <a:extLst>
              <a:ext uri="{FF2B5EF4-FFF2-40B4-BE49-F238E27FC236}">
                <a16:creationId xmlns:a16="http://schemas.microsoft.com/office/drawing/2014/main" id="{210F9B60-D27E-E615-02E6-98E1A7EE2E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50874" y="2554048"/>
            <a:ext cx="2556182" cy="25561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063465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fade">
                                      <p:cBhvr>
                                        <p:cTn id="12" dur="500"/>
                                        <p:tgtEl>
                                          <p:spTgt spid="7">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animEffect transition="in" filter="fade">
                                      <p:cBhvr>
                                        <p:cTn id="15" dur="500"/>
                                        <p:tgtEl>
                                          <p:spTgt spid="7">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txEl>
                                              <p:pRg st="3" end="3"/>
                                            </p:txEl>
                                          </p:spTgt>
                                        </p:tgtEl>
                                        <p:attrNameLst>
                                          <p:attrName>style.visibility</p:attrName>
                                        </p:attrNameLst>
                                      </p:cBhvr>
                                      <p:to>
                                        <p:strVal val="visible"/>
                                      </p:to>
                                    </p:set>
                                    <p:animEffect transition="in" filter="fade">
                                      <p:cBhvr>
                                        <p:cTn id="20" dur="500"/>
                                        <p:tgtEl>
                                          <p:spTgt spid="7">
                                            <p:txEl>
                                              <p:pRg st="3" end="3"/>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animEffect transition="in" filter="fade">
                                      <p:cBhvr>
                                        <p:cTn id="23" dur="500"/>
                                        <p:tgtEl>
                                          <p:spTgt spid="7">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7">
                                            <p:txEl>
                                              <p:pRg st="5" end="5"/>
                                            </p:txEl>
                                          </p:spTgt>
                                        </p:tgtEl>
                                        <p:attrNameLst>
                                          <p:attrName>style.visibility</p:attrName>
                                        </p:attrNameLst>
                                      </p:cBhvr>
                                      <p:to>
                                        <p:strVal val="visible"/>
                                      </p:to>
                                    </p:set>
                                    <p:animEffect transition="in" filter="fade">
                                      <p:cBhvr>
                                        <p:cTn id="28" dur="500"/>
                                        <p:tgtEl>
                                          <p:spTgt spid="7">
                                            <p:txEl>
                                              <p:pRg st="5" end="5"/>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animEffect transition="in" filter="fade">
                                      <p:cBhvr>
                                        <p:cTn id="31" dur="500"/>
                                        <p:tgtEl>
                                          <p:spTgt spid="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C0BA436-543A-C05E-1E74-082D3087EBFD}"/>
              </a:ext>
            </a:extLst>
          </p:cNvPr>
          <p:cNvSpPr>
            <a:spLocks noGrp="1"/>
          </p:cNvSpPr>
          <p:nvPr>
            <p:ph type="title"/>
          </p:nvPr>
        </p:nvSpPr>
        <p:spPr>
          <a:xfrm>
            <a:off x="648930" y="629267"/>
            <a:ext cx="9252154" cy="1016654"/>
          </a:xfrm>
        </p:spPr>
        <p:txBody>
          <a:bodyPr>
            <a:normAutofit/>
          </a:bodyPr>
          <a:lstStyle/>
          <a:p>
            <a:pPr>
              <a:lnSpc>
                <a:spcPct val="90000"/>
              </a:lnSpc>
            </a:pPr>
            <a:r>
              <a:rPr lang="en-GB" sz="2300">
                <a:solidFill>
                  <a:srgbClr val="EBEBEB"/>
                </a:solidFill>
                <a:ea typeface="+mj-lt"/>
                <a:cs typeface="+mj-lt"/>
              </a:rPr>
              <a:t>The extent to which Huel have been technology dependent - which technologies have had the biggest impact.</a:t>
            </a:r>
            <a:endParaRPr lang="en-US" sz="2300">
              <a:solidFill>
                <a:srgbClr val="EBEBEB"/>
              </a:solidFill>
            </a:endParaRPr>
          </a:p>
        </p:txBody>
      </p:sp>
      <p:sp useBgFill="1">
        <p:nvSpPr>
          <p:cNvPr id="15" name="Freeform: Shape 14">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A1CF48C3-9FBD-243F-DA4C-B5D5EBBABD47}"/>
              </a:ext>
            </a:extLst>
          </p:cNvPr>
          <p:cNvSpPr>
            <a:spLocks noGrp="1"/>
          </p:cNvSpPr>
          <p:nvPr>
            <p:ph idx="1"/>
          </p:nvPr>
        </p:nvSpPr>
        <p:spPr>
          <a:xfrm>
            <a:off x="152401" y="2480688"/>
            <a:ext cx="5122606" cy="3658689"/>
          </a:xfrm>
        </p:spPr>
        <p:txBody>
          <a:bodyPr vert="horz" lIns="91440" tIns="45720" rIns="91440" bIns="45720" rtlCol="0">
            <a:normAutofit/>
          </a:bodyPr>
          <a:lstStyle/>
          <a:p>
            <a:pPr>
              <a:lnSpc>
                <a:spcPct val="90000"/>
              </a:lnSpc>
              <a:buClr>
                <a:srgbClr val="8AD0D6"/>
              </a:buClr>
            </a:pPr>
            <a:r>
              <a:rPr lang="en-GB">
                <a:latin typeface="Corbel"/>
              </a:rPr>
              <a:t>Advanced manufacturing techniques. </a:t>
            </a:r>
          </a:p>
          <a:p>
            <a:pPr>
              <a:lnSpc>
                <a:spcPct val="90000"/>
              </a:lnSpc>
              <a:buClr>
                <a:srgbClr val="8AD0D6"/>
              </a:buClr>
            </a:pPr>
            <a:endParaRPr lang="en-GB">
              <a:latin typeface="Corbel"/>
            </a:endParaRPr>
          </a:p>
          <a:p>
            <a:pPr marL="0" indent="0">
              <a:lnSpc>
                <a:spcPct val="90000"/>
              </a:lnSpc>
              <a:buClr>
                <a:srgbClr val="8AD0D6"/>
              </a:buClr>
              <a:buNone/>
            </a:pPr>
            <a:endParaRPr lang="en-GB">
              <a:latin typeface="Corbel"/>
            </a:endParaRPr>
          </a:p>
          <a:p>
            <a:pPr>
              <a:lnSpc>
                <a:spcPct val="90000"/>
              </a:lnSpc>
              <a:buClr>
                <a:srgbClr val="8AD0D6"/>
              </a:buClr>
            </a:pPr>
            <a:r>
              <a:rPr lang="en-GB">
                <a:latin typeface="Corbel"/>
              </a:rPr>
              <a:t>E-commerce platform. </a:t>
            </a:r>
          </a:p>
          <a:p>
            <a:pPr>
              <a:lnSpc>
                <a:spcPct val="90000"/>
              </a:lnSpc>
              <a:buClr>
                <a:srgbClr val="8AD0D6"/>
              </a:buClr>
            </a:pPr>
            <a:endParaRPr lang="en-GB">
              <a:latin typeface="Corbel"/>
            </a:endParaRPr>
          </a:p>
          <a:p>
            <a:pPr marL="0" indent="0">
              <a:lnSpc>
                <a:spcPct val="90000"/>
              </a:lnSpc>
              <a:buClr>
                <a:srgbClr val="8AD0D6"/>
              </a:buClr>
              <a:buNone/>
            </a:pPr>
            <a:endParaRPr lang="en-GB">
              <a:latin typeface="Corbel"/>
            </a:endParaRPr>
          </a:p>
          <a:p>
            <a:pPr>
              <a:lnSpc>
                <a:spcPct val="90000"/>
              </a:lnSpc>
              <a:buClr>
                <a:srgbClr val="8AD0D6"/>
              </a:buClr>
            </a:pPr>
            <a:r>
              <a:rPr lang="en-GB">
                <a:latin typeface="Corbel"/>
              </a:rPr>
              <a:t>Quality Testing. </a:t>
            </a:r>
            <a:endParaRPr lang="en-GB"/>
          </a:p>
        </p:txBody>
      </p:sp>
      <p:pic>
        <p:nvPicPr>
          <p:cNvPr id="4" name="Picture 3">
            <a:extLst>
              <a:ext uri="{FF2B5EF4-FFF2-40B4-BE49-F238E27FC236}">
                <a16:creationId xmlns:a16="http://schemas.microsoft.com/office/drawing/2014/main" id="{E79DA04D-B68E-3941-E909-37648B2A15B4}"/>
              </a:ext>
            </a:extLst>
          </p:cNvPr>
          <p:cNvPicPr>
            <a:picLocks noChangeAspect="1"/>
          </p:cNvPicPr>
          <p:nvPr/>
        </p:nvPicPr>
        <p:blipFill rotWithShape="1">
          <a:blip r:embed="rId3"/>
          <a:srcRect t="19055" b="10049"/>
          <a:stretch/>
        </p:blipFill>
        <p:spPr>
          <a:xfrm>
            <a:off x="4483411" y="2275188"/>
            <a:ext cx="4423684" cy="1764000"/>
          </a:xfrm>
          <a:prstGeom prst="rect">
            <a:avLst/>
          </a:prstGeom>
          <a:effectLst/>
        </p:spPr>
      </p:pic>
      <p:pic>
        <p:nvPicPr>
          <p:cNvPr id="6" name="Picture 5">
            <a:extLst>
              <a:ext uri="{FF2B5EF4-FFF2-40B4-BE49-F238E27FC236}">
                <a16:creationId xmlns:a16="http://schemas.microsoft.com/office/drawing/2014/main" id="{F4893CC4-563A-9742-6805-4C21262BFD9D}"/>
              </a:ext>
            </a:extLst>
          </p:cNvPr>
          <p:cNvPicPr>
            <a:picLocks noChangeAspect="1"/>
          </p:cNvPicPr>
          <p:nvPr/>
        </p:nvPicPr>
        <p:blipFill>
          <a:blip r:embed="rId4"/>
          <a:stretch>
            <a:fillRect/>
          </a:stretch>
        </p:blipFill>
        <p:spPr>
          <a:xfrm>
            <a:off x="4483411" y="5023023"/>
            <a:ext cx="4696839" cy="802377"/>
          </a:xfrm>
          <a:prstGeom prst="rect">
            <a:avLst/>
          </a:prstGeom>
        </p:spPr>
      </p:pic>
      <p:pic>
        <p:nvPicPr>
          <p:cNvPr id="7" name="Picture 6">
            <a:extLst>
              <a:ext uri="{FF2B5EF4-FFF2-40B4-BE49-F238E27FC236}">
                <a16:creationId xmlns:a16="http://schemas.microsoft.com/office/drawing/2014/main" id="{2C35BDE9-D9F1-A5A8-17B3-34C368B6819D}"/>
              </a:ext>
            </a:extLst>
          </p:cNvPr>
          <p:cNvPicPr>
            <a:picLocks noChangeAspect="1"/>
          </p:cNvPicPr>
          <p:nvPr/>
        </p:nvPicPr>
        <p:blipFill>
          <a:blip r:embed="rId5"/>
          <a:stretch>
            <a:fillRect/>
          </a:stretch>
        </p:blipFill>
        <p:spPr>
          <a:xfrm>
            <a:off x="9307557" y="3482040"/>
            <a:ext cx="2483979" cy="1655986"/>
          </a:xfrm>
          <a:prstGeom prst="rect">
            <a:avLst/>
          </a:prstGeom>
        </p:spPr>
      </p:pic>
      <p:sp>
        <p:nvSpPr>
          <p:cNvPr id="5" name="TextBox 4">
            <a:extLst>
              <a:ext uri="{FF2B5EF4-FFF2-40B4-BE49-F238E27FC236}">
                <a16:creationId xmlns:a16="http://schemas.microsoft.com/office/drawing/2014/main" id="{8E4A89A6-3923-BA08-BAF4-76DB6036F2F1}"/>
              </a:ext>
            </a:extLst>
          </p:cNvPr>
          <p:cNvSpPr txBox="1"/>
          <p:nvPr/>
        </p:nvSpPr>
        <p:spPr>
          <a:xfrm>
            <a:off x="152401" y="6506308"/>
            <a:ext cx="6301153" cy="215444"/>
          </a:xfrm>
          <a:prstGeom prst="rect">
            <a:avLst/>
          </a:prstGeom>
          <a:noFill/>
        </p:spPr>
        <p:txBody>
          <a:bodyPr wrap="square" rtlCol="0">
            <a:spAutoFit/>
          </a:bodyPr>
          <a:lstStyle/>
          <a:p>
            <a:r>
              <a:rPr lang="en-GB" sz="800" baseline="30000"/>
              <a:t>3</a:t>
            </a:r>
            <a:r>
              <a:rPr lang="en-GB" sz="800"/>
              <a:t> https://www.thyssenkrupp-industrial-solutions.com/high-pressure-processing/en/what-is-hpp</a:t>
            </a:r>
          </a:p>
        </p:txBody>
      </p:sp>
      <p:sp>
        <p:nvSpPr>
          <p:cNvPr id="8" name="TextBox 7">
            <a:extLst>
              <a:ext uri="{FF2B5EF4-FFF2-40B4-BE49-F238E27FC236}">
                <a16:creationId xmlns:a16="http://schemas.microsoft.com/office/drawing/2014/main" id="{C665441D-BBCD-D013-F8FB-A3FC19727E8F}"/>
              </a:ext>
            </a:extLst>
          </p:cNvPr>
          <p:cNvSpPr txBox="1"/>
          <p:nvPr/>
        </p:nvSpPr>
        <p:spPr>
          <a:xfrm>
            <a:off x="8450313" y="4063042"/>
            <a:ext cx="269626" cy="276999"/>
          </a:xfrm>
          <a:prstGeom prst="rect">
            <a:avLst/>
          </a:prstGeom>
          <a:noFill/>
        </p:spPr>
        <p:txBody>
          <a:bodyPr wrap="none" rtlCol="0">
            <a:spAutoFit/>
          </a:bodyPr>
          <a:lstStyle/>
          <a:p>
            <a:r>
              <a:rPr lang="en-GB" baseline="30000"/>
              <a:t>3</a:t>
            </a:r>
          </a:p>
        </p:txBody>
      </p:sp>
    </p:spTree>
    <p:extLst>
      <p:ext uri="{BB962C8B-B14F-4D97-AF65-F5344CB8AC3E}">
        <p14:creationId xmlns:p14="http://schemas.microsoft.com/office/powerpoint/2010/main" val="226580636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E6BE3-67FE-476F-AB10-1B90FBE2A10C}"/>
              </a:ext>
            </a:extLst>
          </p:cNvPr>
          <p:cNvSpPr>
            <a:spLocks noGrp="1"/>
          </p:cNvSpPr>
          <p:nvPr>
            <p:ph type="title"/>
          </p:nvPr>
        </p:nvSpPr>
        <p:spPr/>
        <p:txBody>
          <a:bodyPr/>
          <a:lstStyle/>
          <a:p>
            <a:r>
              <a:rPr lang="en-US">
                <a:cs typeface="Calibri Light"/>
              </a:rPr>
              <a:t>Overview of </a:t>
            </a:r>
            <a:r>
              <a:rPr lang="en-US" err="1">
                <a:cs typeface="Calibri Light"/>
              </a:rPr>
              <a:t>Satell's</a:t>
            </a:r>
            <a:r>
              <a:rPr lang="en-US">
                <a:cs typeface="Calibri Light"/>
              </a:rPr>
              <a:t> Typology</a:t>
            </a:r>
            <a:endParaRPr lang="en-US"/>
          </a:p>
        </p:txBody>
      </p:sp>
      <p:pic>
        <p:nvPicPr>
          <p:cNvPr id="6" name="Picture 6">
            <a:extLst>
              <a:ext uri="{FF2B5EF4-FFF2-40B4-BE49-F238E27FC236}">
                <a16:creationId xmlns:a16="http://schemas.microsoft.com/office/drawing/2014/main" id="{8176633B-1666-2796-9204-5EDE8B1C6AAC}"/>
              </a:ext>
            </a:extLst>
          </p:cNvPr>
          <p:cNvPicPr>
            <a:picLocks noGrp="1" noChangeAspect="1"/>
          </p:cNvPicPr>
          <p:nvPr>
            <p:ph idx="1"/>
          </p:nvPr>
        </p:nvPicPr>
        <p:blipFill>
          <a:blip r:embed="rId3"/>
          <a:stretch>
            <a:fillRect/>
          </a:stretch>
        </p:blipFill>
        <p:spPr>
          <a:xfrm>
            <a:off x="2659041" y="1717469"/>
            <a:ext cx="6694552" cy="4580467"/>
          </a:xfrm>
          <a:ln>
            <a:noFill/>
          </a:ln>
        </p:spPr>
      </p:pic>
      <p:sp>
        <p:nvSpPr>
          <p:cNvPr id="7" name="TextBox 6">
            <a:extLst>
              <a:ext uri="{FF2B5EF4-FFF2-40B4-BE49-F238E27FC236}">
                <a16:creationId xmlns:a16="http://schemas.microsoft.com/office/drawing/2014/main" id="{EE744202-EFD0-3379-6311-39CEB50E95E5}"/>
              </a:ext>
            </a:extLst>
          </p:cNvPr>
          <p:cNvSpPr txBox="1"/>
          <p:nvPr/>
        </p:nvSpPr>
        <p:spPr>
          <a:xfrm>
            <a:off x="8699767" y="2140478"/>
            <a:ext cx="338666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Companies look at improving existing capabilities in existing markets through R&amp;D and acquisitions.  </a:t>
            </a:r>
          </a:p>
        </p:txBody>
      </p:sp>
      <p:sp>
        <p:nvSpPr>
          <p:cNvPr id="8" name="TextBox 7">
            <a:extLst>
              <a:ext uri="{FF2B5EF4-FFF2-40B4-BE49-F238E27FC236}">
                <a16:creationId xmlns:a16="http://schemas.microsoft.com/office/drawing/2014/main" id="{75249E81-0539-391B-BFCF-04A37AC7E480}"/>
              </a:ext>
            </a:extLst>
          </p:cNvPr>
          <p:cNvSpPr txBox="1"/>
          <p:nvPr/>
        </p:nvSpPr>
        <p:spPr>
          <a:xfrm>
            <a:off x="338136" y="2140478"/>
            <a:ext cx="296972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Companies look at exploring unconventional skill domains and open collaboration between multi-disciplinary teams .</a:t>
            </a:r>
          </a:p>
        </p:txBody>
      </p:sp>
      <p:sp>
        <p:nvSpPr>
          <p:cNvPr id="9" name="TextBox 8">
            <a:extLst>
              <a:ext uri="{FF2B5EF4-FFF2-40B4-BE49-F238E27FC236}">
                <a16:creationId xmlns:a16="http://schemas.microsoft.com/office/drawing/2014/main" id="{67210211-E57B-DDAB-A6B2-8B75CEAB17D3}"/>
              </a:ext>
            </a:extLst>
          </p:cNvPr>
          <p:cNvSpPr txBox="1"/>
          <p:nvPr/>
        </p:nvSpPr>
        <p:spPr>
          <a:xfrm>
            <a:off x="8699767" y="4850460"/>
            <a:ext cx="296972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Companies look at changing their business model to meet the competitive shift in the market.</a:t>
            </a:r>
          </a:p>
        </p:txBody>
      </p:sp>
      <p:sp>
        <p:nvSpPr>
          <p:cNvPr id="10" name="TextBox 1">
            <a:extLst>
              <a:ext uri="{FF2B5EF4-FFF2-40B4-BE49-F238E27FC236}">
                <a16:creationId xmlns:a16="http://schemas.microsoft.com/office/drawing/2014/main" id="{DC87F14F-6E33-C6B2-132F-DE929C09E6A9}"/>
              </a:ext>
            </a:extLst>
          </p:cNvPr>
          <p:cNvSpPr txBox="1"/>
          <p:nvPr/>
        </p:nvSpPr>
        <p:spPr>
          <a:xfrm>
            <a:off x="332594" y="4890147"/>
            <a:ext cx="2969723" cy="147732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cs typeface="Calibri"/>
              </a:rPr>
              <a:t>Companies executing research in the background, either in-house or by collaborating with R&amp;D institutes </a:t>
            </a:r>
          </a:p>
        </p:txBody>
      </p:sp>
      <p:sp>
        <p:nvSpPr>
          <p:cNvPr id="11" name="Arrow: Left 10">
            <a:extLst>
              <a:ext uri="{FF2B5EF4-FFF2-40B4-BE49-F238E27FC236}">
                <a16:creationId xmlns:a16="http://schemas.microsoft.com/office/drawing/2014/main" id="{9A4B8F45-7259-E505-423D-9D29A82364BF}"/>
              </a:ext>
            </a:extLst>
          </p:cNvPr>
          <p:cNvSpPr/>
          <p:nvPr/>
        </p:nvSpPr>
        <p:spPr>
          <a:xfrm>
            <a:off x="3241421" y="2527870"/>
            <a:ext cx="785812" cy="484187"/>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Left 11">
            <a:extLst>
              <a:ext uri="{FF2B5EF4-FFF2-40B4-BE49-F238E27FC236}">
                <a16:creationId xmlns:a16="http://schemas.microsoft.com/office/drawing/2014/main" id="{5D7F8CF6-9F7C-16E5-951B-1E07CDA81887}"/>
              </a:ext>
            </a:extLst>
          </p:cNvPr>
          <p:cNvSpPr/>
          <p:nvPr/>
        </p:nvSpPr>
        <p:spPr>
          <a:xfrm>
            <a:off x="3185857" y="5210744"/>
            <a:ext cx="785812" cy="484187"/>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Left 12">
            <a:extLst>
              <a:ext uri="{FF2B5EF4-FFF2-40B4-BE49-F238E27FC236}">
                <a16:creationId xmlns:a16="http://schemas.microsoft.com/office/drawing/2014/main" id="{9AE2BEFF-301A-9DA7-2BB9-E1DAB6137177}"/>
              </a:ext>
            </a:extLst>
          </p:cNvPr>
          <p:cNvSpPr/>
          <p:nvPr/>
        </p:nvSpPr>
        <p:spPr>
          <a:xfrm rot="10800000">
            <a:off x="7813420" y="2527869"/>
            <a:ext cx="785812" cy="484187"/>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Left 13">
            <a:extLst>
              <a:ext uri="{FF2B5EF4-FFF2-40B4-BE49-F238E27FC236}">
                <a16:creationId xmlns:a16="http://schemas.microsoft.com/office/drawing/2014/main" id="{03BE9884-59BA-DA36-51FF-263B7D7EB4DA}"/>
              </a:ext>
            </a:extLst>
          </p:cNvPr>
          <p:cNvSpPr/>
          <p:nvPr/>
        </p:nvSpPr>
        <p:spPr>
          <a:xfrm rot="10800000">
            <a:off x="7845171" y="5210744"/>
            <a:ext cx="785812" cy="484187"/>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ooter Placeholder 3">
            <a:extLst>
              <a:ext uri="{FF2B5EF4-FFF2-40B4-BE49-F238E27FC236}">
                <a16:creationId xmlns:a16="http://schemas.microsoft.com/office/drawing/2014/main" id="{0F19A73A-AA76-8FA5-9366-2532087E33C3}"/>
              </a:ext>
            </a:extLst>
          </p:cNvPr>
          <p:cNvSpPr>
            <a:spLocks noGrp="1"/>
          </p:cNvSpPr>
          <p:nvPr>
            <p:ph type="ftr" sz="quarter" idx="11"/>
          </p:nvPr>
        </p:nvSpPr>
        <p:spPr>
          <a:xfrm>
            <a:off x="7376276" y="2094281"/>
            <a:ext cx="468895" cy="192555"/>
          </a:xfrm>
        </p:spPr>
        <p:txBody>
          <a:bodyPr/>
          <a:lstStyle/>
          <a:p>
            <a:r>
              <a:rPr lang="en-GB"/>
              <a:t> </a:t>
            </a:r>
            <a:r>
              <a:rPr lang="en-GB" baseline="30000"/>
              <a:t>4</a:t>
            </a:r>
            <a:endParaRPr lang="en-GB"/>
          </a:p>
        </p:txBody>
      </p:sp>
      <p:sp>
        <p:nvSpPr>
          <p:cNvPr id="15" name="Footer Placeholder 3">
            <a:extLst>
              <a:ext uri="{FF2B5EF4-FFF2-40B4-BE49-F238E27FC236}">
                <a16:creationId xmlns:a16="http://schemas.microsoft.com/office/drawing/2014/main" id="{E1C7A7AC-930B-5FA3-5F3A-C055820E5E89}"/>
              </a:ext>
            </a:extLst>
          </p:cNvPr>
          <p:cNvSpPr txBox="1">
            <a:spLocks/>
          </p:cNvSpPr>
          <p:nvPr/>
        </p:nvSpPr>
        <p:spPr>
          <a:xfrm>
            <a:off x="332594" y="6553199"/>
            <a:ext cx="3859795" cy="304801"/>
          </a:xfrm>
          <a:prstGeom prst="rect">
            <a:avLst/>
          </a:prstGeom>
        </p:spPr>
        <p:txBody>
          <a:bodyPr vert="horz" lIns="91440" tIns="45720" rIns="91440" bIns="45720" rtlCol="0" anchor="b"/>
          <a:lstStyle>
            <a:defPPr>
              <a:defRPr lang="en-GB"/>
            </a:defPPr>
            <a:lvl1pPr marL="0" algn="l" defTabSz="914400" rtl="0" eaLnBrk="1" latinLnBrk="0" hangingPunct="1">
              <a:defRPr sz="1100" b="0" i="0" kern="1200">
                <a:solidFill>
                  <a:schemeClr val="tx1">
                    <a:tint val="75000"/>
                    <a:alpha val="6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a:t>Source </a:t>
            </a:r>
            <a:r>
              <a:rPr lang="en-GB" sz="800" baseline="30000"/>
              <a:t>4</a:t>
            </a:r>
            <a:r>
              <a:rPr lang="en-GB" sz="800"/>
              <a:t>: Mapping Innovation by Greg </a:t>
            </a:r>
            <a:r>
              <a:rPr lang="en-GB" sz="800" err="1"/>
              <a:t>Satell</a:t>
            </a:r>
            <a:endParaRPr lang="en-GB" sz="800"/>
          </a:p>
        </p:txBody>
      </p:sp>
    </p:spTree>
    <p:extLst>
      <p:ext uri="{BB962C8B-B14F-4D97-AF65-F5344CB8AC3E}">
        <p14:creationId xmlns:p14="http://schemas.microsoft.com/office/powerpoint/2010/main" val="1766237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4441B-A792-4295-A3E9-E38045A88E66}"/>
              </a:ext>
            </a:extLst>
          </p:cNvPr>
          <p:cNvSpPr>
            <a:spLocks noGrp="1"/>
          </p:cNvSpPr>
          <p:nvPr>
            <p:ph type="title"/>
          </p:nvPr>
        </p:nvSpPr>
        <p:spPr/>
        <p:txBody>
          <a:bodyPr/>
          <a:lstStyle/>
          <a:p>
            <a:r>
              <a:rPr lang="en-US">
                <a:cs typeface="Calibri Light"/>
              </a:rPr>
              <a:t>           Innovation in </a:t>
            </a:r>
            <a:r>
              <a:rPr lang="en-US" err="1">
                <a:cs typeface="Calibri Light"/>
              </a:rPr>
              <a:t>Huel</a:t>
            </a:r>
            <a:endParaRPr lang="en-US">
              <a:cs typeface="Calibri Light"/>
            </a:endParaRPr>
          </a:p>
        </p:txBody>
      </p:sp>
      <p:sp>
        <p:nvSpPr>
          <p:cNvPr id="3" name="Content Placeholder 2">
            <a:extLst>
              <a:ext uri="{FF2B5EF4-FFF2-40B4-BE49-F238E27FC236}">
                <a16:creationId xmlns:a16="http://schemas.microsoft.com/office/drawing/2014/main" id="{11B191FB-8A5D-434C-BD9C-A3FB1B45C6DD}"/>
              </a:ext>
            </a:extLst>
          </p:cNvPr>
          <p:cNvSpPr>
            <a:spLocks noGrp="1"/>
          </p:cNvSpPr>
          <p:nvPr>
            <p:ph idx="1"/>
          </p:nvPr>
        </p:nvSpPr>
        <p:spPr>
          <a:xfrm>
            <a:off x="1103313" y="1492014"/>
            <a:ext cx="7056714" cy="4756385"/>
          </a:xfrm>
        </p:spPr>
        <p:txBody>
          <a:bodyPr vert="horz" lIns="91440" tIns="45720" rIns="91440" bIns="45720" rtlCol="0" anchor="t">
            <a:normAutofit/>
          </a:bodyPr>
          <a:lstStyle/>
          <a:p>
            <a:r>
              <a:rPr lang="en-US">
                <a:cs typeface="Calibri"/>
              </a:rPr>
              <a:t>These are the multiple ways </a:t>
            </a:r>
            <a:r>
              <a:rPr lang="en-US" err="1">
                <a:cs typeface="Calibri"/>
              </a:rPr>
              <a:t>Huel</a:t>
            </a:r>
            <a:r>
              <a:rPr lang="en-US">
                <a:cs typeface="Calibri"/>
              </a:rPr>
              <a:t> have been innovative in design to align their business model to that of a Nutritious Food  Economy: </a:t>
            </a:r>
            <a:endParaRPr lang="en-US"/>
          </a:p>
          <a:p>
            <a:endParaRPr lang="en-US">
              <a:cs typeface="Calibri"/>
            </a:endParaRPr>
          </a:p>
        </p:txBody>
      </p:sp>
      <p:pic>
        <p:nvPicPr>
          <p:cNvPr id="5" name="Picture 6">
            <a:extLst>
              <a:ext uri="{FF2B5EF4-FFF2-40B4-BE49-F238E27FC236}">
                <a16:creationId xmlns:a16="http://schemas.microsoft.com/office/drawing/2014/main" id="{6957CA37-6246-B0ED-3FB8-FD1672E6D136}"/>
              </a:ext>
            </a:extLst>
          </p:cNvPr>
          <p:cNvPicPr>
            <a:picLocks noChangeAspect="1"/>
          </p:cNvPicPr>
          <p:nvPr/>
        </p:nvPicPr>
        <p:blipFill>
          <a:blip r:embed="rId3"/>
          <a:stretch>
            <a:fillRect/>
          </a:stretch>
        </p:blipFill>
        <p:spPr>
          <a:xfrm>
            <a:off x="7502223" y="2339365"/>
            <a:ext cx="4734489" cy="3241448"/>
          </a:xfrm>
          <a:prstGeom prst="rect">
            <a:avLst/>
          </a:prstGeom>
          <a:ln>
            <a:noFill/>
          </a:ln>
        </p:spPr>
      </p:pic>
      <p:sp>
        <p:nvSpPr>
          <p:cNvPr id="6" name="Rectangle: Rounded Corners 5">
            <a:extLst>
              <a:ext uri="{FF2B5EF4-FFF2-40B4-BE49-F238E27FC236}">
                <a16:creationId xmlns:a16="http://schemas.microsoft.com/office/drawing/2014/main" id="{C463815F-0810-1138-DE56-EB0214BCA4DC}"/>
              </a:ext>
            </a:extLst>
          </p:cNvPr>
          <p:cNvSpPr/>
          <p:nvPr/>
        </p:nvSpPr>
        <p:spPr>
          <a:xfrm>
            <a:off x="1393370" y="2542183"/>
            <a:ext cx="2157351" cy="181098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b="1">
              <a:ea typeface="+mn-lt"/>
              <a:cs typeface="+mn-lt"/>
            </a:endParaRPr>
          </a:p>
          <a:p>
            <a:pPr algn="ctr"/>
            <a:r>
              <a:rPr lang="en-US" sz="1200" b="1">
                <a:ea typeface="+mn-lt"/>
                <a:cs typeface="+mn-lt"/>
              </a:rPr>
              <a:t>Breakthrough Innovation</a:t>
            </a:r>
            <a:br>
              <a:rPr lang="en-US" sz="1200">
                <a:ea typeface="+mn-lt"/>
                <a:cs typeface="+mn-lt"/>
              </a:rPr>
            </a:br>
            <a:br>
              <a:rPr lang="en-US" sz="1200">
                <a:ea typeface="+mn-lt"/>
                <a:cs typeface="+mn-lt"/>
              </a:rPr>
            </a:br>
            <a:r>
              <a:rPr lang="en-US" sz="1200">
                <a:ea typeface="+mn-lt"/>
                <a:cs typeface="+mn-lt"/>
              </a:rPr>
              <a:t>Combination of  Nutrition, Technology and Customer base. Collaboration of disciplines and expertise that would not normally align.</a:t>
            </a:r>
            <a:endParaRPr lang="en-US" sz="1200">
              <a:cs typeface="Calibri" panose="020F0502020204030204"/>
            </a:endParaRPr>
          </a:p>
          <a:p>
            <a:pPr algn="ctr"/>
            <a:endParaRPr lang="en-US" sz="1600">
              <a:ea typeface="+mn-lt"/>
              <a:cs typeface="+mn-lt"/>
            </a:endParaRPr>
          </a:p>
        </p:txBody>
      </p:sp>
      <p:sp>
        <p:nvSpPr>
          <p:cNvPr id="7" name="Rectangle: Rounded Corners 6">
            <a:extLst>
              <a:ext uri="{FF2B5EF4-FFF2-40B4-BE49-F238E27FC236}">
                <a16:creationId xmlns:a16="http://schemas.microsoft.com/office/drawing/2014/main" id="{8EB11E85-BA27-981A-D06D-E85C2A5FD686}"/>
              </a:ext>
            </a:extLst>
          </p:cNvPr>
          <p:cNvSpPr/>
          <p:nvPr/>
        </p:nvSpPr>
        <p:spPr>
          <a:xfrm>
            <a:off x="4955968" y="2542184"/>
            <a:ext cx="2276104" cy="181098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200" b="1">
              <a:ea typeface="+mn-lt"/>
              <a:cs typeface="+mn-lt"/>
            </a:endParaRPr>
          </a:p>
          <a:p>
            <a:pPr algn="ctr"/>
            <a:r>
              <a:rPr lang="en-US" sz="1200" b="1">
                <a:ea typeface="+mn-lt"/>
                <a:cs typeface="+mn-lt"/>
              </a:rPr>
              <a:t>Sustaining Innovation</a:t>
            </a:r>
            <a:br>
              <a:rPr lang="en-US" sz="1200">
                <a:ea typeface="+mn-lt"/>
                <a:cs typeface="+mn-lt"/>
              </a:rPr>
            </a:br>
            <a:br>
              <a:rPr lang="en-US" sz="1200">
                <a:ea typeface="+mn-lt"/>
                <a:cs typeface="+mn-lt"/>
              </a:rPr>
            </a:br>
            <a:r>
              <a:rPr lang="en-US" sz="1200">
                <a:ea typeface="+mn-lt"/>
                <a:cs typeface="+mn-lt"/>
              </a:rPr>
              <a:t>Sourced Healthcare &amp; Nutritionist’s expertise, to design a new formula and adapt their existing technical skills to design for outcome rather than weight loss.  </a:t>
            </a:r>
          </a:p>
          <a:p>
            <a:pPr algn="ctr"/>
            <a:endParaRPr lang="en-US" sz="1200">
              <a:ea typeface="+mn-lt"/>
              <a:cs typeface="+mn-lt"/>
            </a:endParaRPr>
          </a:p>
        </p:txBody>
      </p:sp>
      <p:sp>
        <p:nvSpPr>
          <p:cNvPr id="8" name="Rectangle: Rounded Corners 7">
            <a:extLst>
              <a:ext uri="{FF2B5EF4-FFF2-40B4-BE49-F238E27FC236}">
                <a16:creationId xmlns:a16="http://schemas.microsoft.com/office/drawing/2014/main" id="{7B452C42-DE1C-E395-27F7-95CD108B2E9C}"/>
              </a:ext>
            </a:extLst>
          </p:cNvPr>
          <p:cNvSpPr/>
          <p:nvPr/>
        </p:nvSpPr>
        <p:spPr>
          <a:xfrm>
            <a:off x="1393369" y="4446316"/>
            <a:ext cx="2157351" cy="181098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200" b="1">
              <a:ea typeface="+mn-lt"/>
              <a:cs typeface="+mn-lt"/>
            </a:endParaRPr>
          </a:p>
          <a:p>
            <a:pPr algn="ctr"/>
            <a:r>
              <a:rPr lang="en-US" sz="1200" b="1">
                <a:ea typeface="+mn-lt"/>
                <a:cs typeface="+mn-lt"/>
              </a:rPr>
              <a:t>Basic Research</a:t>
            </a:r>
          </a:p>
          <a:p>
            <a:pPr algn="ctr"/>
            <a:r>
              <a:rPr lang="en-US" sz="1200" b="1">
                <a:ea typeface="+mn-lt"/>
                <a:cs typeface="+mn-lt"/>
              </a:rPr>
              <a:t> </a:t>
            </a:r>
            <a:br>
              <a:rPr lang="en-US" sz="1200">
                <a:ea typeface="+mn-lt"/>
                <a:cs typeface="+mn-lt"/>
              </a:rPr>
            </a:br>
            <a:r>
              <a:rPr lang="en-US" sz="1200">
                <a:ea typeface="+mn-lt"/>
                <a:cs typeface="+mn-lt"/>
              </a:rPr>
              <a:t>Using in house expertise to solve problems that were associated primarily with Weight loss &amp; fitness</a:t>
            </a:r>
            <a:endParaRPr lang="en-US" sz="1200">
              <a:cs typeface="Calibri"/>
            </a:endParaRPr>
          </a:p>
          <a:p>
            <a:pPr algn="ctr"/>
            <a:endParaRPr lang="en-US" sz="1200">
              <a:ea typeface="+mn-lt"/>
              <a:cs typeface="+mn-lt"/>
            </a:endParaRPr>
          </a:p>
        </p:txBody>
      </p:sp>
      <p:sp>
        <p:nvSpPr>
          <p:cNvPr id="9" name="Rectangle: Rounded Corners 8">
            <a:extLst>
              <a:ext uri="{FF2B5EF4-FFF2-40B4-BE49-F238E27FC236}">
                <a16:creationId xmlns:a16="http://schemas.microsoft.com/office/drawing/2014/main" id="{53A88C1A-33BA-518C-55C9-D9B5D78F8DEF}"/>
              </a:ext>
            </a:extLst>
          </p:cNvPr>
          <p:cNvSpPr/>
          <p:nvPr/>
        </p:nvSpPr>
        <p:spPr>
          <a:xfrm>
            <a:off x="4955968" y="4421575"/>
            <a:ext cx="2276104" cy="1860468"/>
          </a:xfrm>
          <a:prstGeom prst="roundRect">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200" b="1">
              <a:ea typeface="+mn-lt"/>
              <a:cs typeface="+mn-lt"/>
            </a:endParaRPr>
          </a:p>
          <a:p>
            <a:pPr algn="ctr"/>
            <a:r>
              <a:rPr lang="en-US" sz="1200" b="1">
                <a:ea typeface="+mn-lt"/>
                <a:cs typeface="+mn-lt"/>
              </a:rPr>
              <a:t>Disruptive Innovation</a:t>
            </a:r>
            <a:br>
              <a:rPr lang="en-US" sz="1200">
                <a:ea typeface="+mn-lt"/>
                <a:cs typeface="+mn-lt"/>
              </a:rPr>
            </a:br>
            <a:br>
              <a:rPr lang="en-US" sz="1200">
                <a:ea typeface="+mn-lt"/>
                <a:cs typeface="+mn-lt"/>
              </a:rPr>
            </a:br>
            <a:r>
              <a:rPr lang="en-US" sz="1200">
                <a:ea typeface="+mn-lt"/>
                <a:cs typeface="+mn-lt"/>
              </a:rPr>
              <a:t>Step change in business model to align with the new food economy  </a:t>
            </a:r>
          </a:p>
          <a:p>
            <a:pPr algn="ctr"/>
            <a:endParaRPr lang="en-US" sz="1200">
              <a:ea typeface="+mn-lt"/>
              <a:cs typeface="+mn-lt"/>
            </a:endParaRPr>
          </a:p>
        </p:txBody>
      </p:sp>
      <p:sp>
        <p:nvSpPr>
          <p:cNvPr id="10" name="Footer Placeholder 9">
            <a:extLst>
              <a:ext uri="{FF2B5EF4-FFF2-40B4-BE49-F238E27FC236}">
                <a16:creationId xmlns:a16="http://schemas.microsoft.com/office/drawing/2014/main" id="{12841BAB-274A-7124-0052-02E43266506C}"/>
              </a:ext>
            </a:extLst>
          </p:cNvPr>
          <p:cNvSpPr>
            <a:spLocks noGrp="1"/>
          </p:cNvSpPr>
          <p:nvPr>
            <p:ph type="ftr" sz="quarter" idx="11"/>
          </p:nvPr>
        </p:nvSpPr>
        <p:spPr>
          <a:xfrm>
            <a:off x="72535" y="6553199"/>
            <a:ext cx="3859795" cy="304801"/>
          </a:xfrm>
        </p:spPr>
        <p:txBody>
          <a:bodyPr/>
          <a:lstStyle/>
          <a:p>
            <a:r>
              <a:rPr lang="en-GB" sz="800"/>
              <a:t>Source </a:t>
            </a:r>
            <a:r>
              <a:rPr lang="en-GB" sz="800" baseline="30000"/>
              <a:t>5</a:t>
            </a:r>
            <a:r>
              <a:rPr lang="en-GB" sz="800"/>
              <a:t>: Mapping Innovation by Greg </a:t>
            </a:r>
            <a:r>
              <a:rPr lang="en-GB" sz="800" err="1"/>
              <a:t>Satell</a:t>
            </a:r>
            <a:r>
              <a:rPr lang="en-GB" sz="800"/>
              <a:t> </a:t>
            </a:r>
          </a:p>
        </p:txBody>
      </p:sp>
      <p:sp>
        <p:nvSpPr>
          <p:cNvPr id="11" name="Footer Placeholder 9">
            <a:extLst>
              <a:ext uri="{FF2B5EF4-FFF2-40B4-BE49-F238E27FC236}">
                <a16:creationId xmlns:a16="http://schemas.microsoft.com/office/drawing/2014/main" id="{DFB96505-BDDD-BD11-0F77-1406D5E4950C}"/>
              </a:ext>
            </a:extLst>
          </p:cNvPr>
          <p:cNvSpPr txBox="1">
            <a:spLocks/>
          </p:cNvSpPr>
          <p:nvPr/>
        </p:nvSpPr>
        <p:spPr>
          <a:xfrm>
            <a:off x="10887036" y="2542183"/>
            <a:ext cx="802942" cy="235528"/>
          </a:xfrm>
          <a:prstGeom prst="rect">
            <a:avLst/>
          </a:prstGeom>
        </p:spPr>
        <p:txBody>
          <a:bodyPr vert="horz" lIns="91440" tIns="45720" rIns="91440" bIns="45720" rtlCol="0" anchor="b"/>
          <a:lstStyle>
            <a:defPPr>
              <a:defRPr lang="en-GB"/>
            </a:defPPr>
            <a:lvl1pPr marL="0" algn="l" defTabSz="914400" rtl="0" eaLnBrk="1" latinLnBrk="0" hangingPunct="1">
              <a:defRPr sz="1100" b="0" i="0" kern="1200">
                <a:solidFill>
                  <a:schemeClr val="tx1">
                    <a:tint val="75000"/>
                    <a:alpha val="6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baseline="30000"/>
              <a:t>5</a:t>
            </a:r>
            <a:r>
              <a:rPr lang="en-GB"/>
              <a:t> </a:t>
            </a:r>
          </a:p>
        </p:txBody>
      </p:sp>
    </p:spTree>
    <p:extLst>
      <p:ext uri="{BB962C8B-B14F-4D97-AF65-F5344CB8AC3E}">
        <p14:creationId xmlns:p14="http://schemas.microsoft.com/office/powerpoint/2010/main" val="8972105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D9D3125F-2689-885A-10BF-20212EE65F07}"/>
              </a:ext>
            </a:extLst>
          </p:cNvPr>
          <p:cNvSpPr>
            <a:spLocks noGrp="1"/>
          </p:cNvSpPr>
          <p:nvPr>
            <p:ph type="title"/>
          </p:nvPr>
        </p:nvSpPr>
        <p:spPr>
          <a:xfrm>
            <a:off x="648930" y="629267"/>
            <a:ext cx="9252154" cy="1016654"/>
          </a:xfrm>
        </p:spPr>
        <p:txBody>
          <a:bodyPr>
            <a:normAutofit/>
          </a:bodyPr>
          <a:lstStyle/>
          <a:p>
            <a:pPr>
              <a:lnSpc>
                <a:spcPct val="90000"/>
              </a:lnSpc>
            </a:pPr>
            <a:r>
              <a:rPr lang="en-GB" sz="2800" dirty="0">
                <a:solidFill>
                  <a:schemeClr val="bg1"/>
                </a:solidFill>
                <a:ea typeface="+mj-lt"/>
                <a:cs typeface="+mj-lt"/>
              </a:rPr>
              <a:t>A consideration as to the outcome of the innovation</a:t>
            </a:r>
            <a:endParaRPr lang="en-US" dirty="0">
              <a:solidFill>
                <a:schemeClr val="bg1"/>
              </a:solidFill>
              <a:ea typeface="+mj-lt"/>
              <a:cs typeface="+mj-lt"/>
            </a:endParaRPr>
          </a:p>
        </p:txBody>
      </p:sp>
      <p:sp useBgFill="1">
        <p:nvSpPr>
          <p:cNvPr id="15" name="Freeform: Shape 14">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7" name="Content Placeholder 2">
            <a:extLst>
              <a:ext uri="{FF2B5EF4-FFF2-40B4-BE49-F238E27FC236}">
                <a16:creationId xmlns:a16="http://schemas.microsoft.com/office/drawing/2014/main" id="{F96F6818-7211-D929-24FC-4CF7AEEDC2BC}"/>
              </a:ext>
            </a:extLst>
          </p:cNvPr>
          <p:cNvSpPr>
            <a:spLocks noGrp="1"/>
          </p:cNvSpPr>
          <p:nvPr>
            <p:ph idx="1"/>
          </p:nvPr>
        </p:nvSpPr>
        <p:spPr>
          <a:xfrm>
            <a:off x="953934" y="2286162"/>
            <a:ext cx="10256805" cy="955306"/>
          </a:xfrm>
        </p:spPr>
        <p:txBody>
          <a:bodyPr vert="horz" lIns="91440" tIns="45720" rIns="91440" bIns="45720" rtlCol="0" anchor="t">
            <a:noAutofit/>
          </a:bodyPr>
          <a:lstStyle/>
          <a:p>
            <a:pPr marL="285750" indent="-285750">
              <a:buFont typeface="Wingdings" charset="2"/>
              <a:buChar char="Ø"/>
            </a:pPr>
            <a:r>
              <a:rPr lang="en-GB" sz="1400" b="1" dirty="0">
                <a:ea typeface="+mj-lt"/>
                <a:cs typeface="+mj-lt"/>
              </a:rPr>
              <a:t>The outcome of Huel's innovation has been highly positive, with the company achieving significant growth and success in a short period of time. Huel's innovative approach to meal replacement products has enabled the company to establish itself as a leader in the health and wellness market, with products available in over 80 countries worldwide.</a:t>
            </a:r>
            <a:endParaRPr lang="en-US" sz="1400" b="1" dirty="0">
              <a:ea typeface="+mj-lt"/>
              <a:cs typeface="+mj-lt"/>
            </a:endParaRPr>
          </a:p>
          <a:p>
            <a:pPr marL="0" indent="0">
              <a:buClr>
                <a:srgbClr val="8AD0D6"/>
              </a:buClr>
              <a:buNone/>
            </a:pPr>
            <a:endParaRPr lang="en-GB" dirty="0">
              <a:solidFill>
                <a:srgbClr val="000000"/>
              </a:solidFill>
              <a:latin typeface="Corbel"/>
            </a:endParaRPr>
          </a:p>
          <a:p>
            <a:pPr>
              <a:buClr>
                <a:srgbClr val="8AD0D6"/>
              </a:buClr>
            </a:pPr>
            <a:endParaRPr lang="en-GB">
              <a:solidFill>
                <a:srgbClr val="000000"/>
              </a:solidFill>
            </a:endParaRPr>
          </a:p>
        </p:txBody>
      </p:sp>
      <p:sp>
        <p:nvSpPr>
          <p:cNvPr id="6" name="Content Placeholder 2">
            <a:extLst>
              <a:ext uri="{FF2B5EF4-FFF2-40B4-BE49-F238E27FC236}">
                <a16:creationId xmlns:a16="http://schemas.microsoft.com/office/drawing/2014/main" id="{B86CAA1D-F5DB-59A1-6BB4-36C427098010}"/>
              </a:ext>
            </a:extLst>
          </p:cNvPr>
          <p:cNvSpPr txBox="1">
            <a:spLocks/>
          </p:cNvSpPr>
          <p:nvPr/>
        </p:nvSpPr>
        <p:spPr>
          <a:xfrm>
            <a:off x="957893" y="3329211"/>
            <a:ext cx="10266701" cy="1737098"/>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285750" indent="-285750">
              <a:buFont typeface="Wingdings" charset="2"/>
              <a:buChar char="Ø"/>
            </a:pPr>
            <a:r>
              <a:rPr lang="en-GB" sz="1400" b="1" dirty="0">
                <a:ea typeface="+mj-lt"/>
                <a:cs typeface="+mj-lt"/>
              </a:rPr>
              <a:t>One key outcome of Huel's innovation has been its ability to meet the changing needs and preferences of modern consumers. Huel's focus on high-quality, plant-based ingredients and innovative manufacturing techniques has enabled the company to develop a unique product that meets the nutritional needs of busy consumers who are looking for convenient and healthy meal options. In addition to this Huel's innovation has been its ability to build a strong relationship with its customers. The company's focus on direct-to-consumer sales and subscription-based model has enabled Huel to gain valuable insights into its customers' preferences and needs, which has steered its product development and marketing strategies. This has contributed to the company's success in building a highly engaged and loyal customer base.</a:t>
            </a:r>
            <a:endParaRPr lang="en-US" b="1" dirty="0">
              <a:ea typeface="+mj-lt"/>
              <a:cs typeface="+mj-lt"/>
            </a:endParaRPr>
          </a:p>
          <a:p>
            <a:pPr marL="0" indent="0">
              <a:buClr>
                <a:srgbClr val="8AD0D6"/>
              </a:buClr>
              <a:buFont typeface="Wingdings 3" charset="2"/>
              <a:buNone/>
            </a:pPr>
            <a:endParaRPr lang="en-GB" b="1" dirty="0">
              <a:latin typeface="Corbel"/>
            </a:endParaRPr>
          </a:p>
        </p:txBody>
      </p:sp>
      <p:sp>
        <p:nvSpPr>
          <p:cNvPr id="10" name="Content Placeholder 2">
            <a:extLst>
              <a:ext uri="{FF2B5EF4-FFF2-40B4-BE49-F238E27FC236}">
                <a16:creationId xmlns:a16="http://schemas.microsoft.com/office/drawing/2014/main" id="{6EFBCE91-9CB9-A95F-C58A-69D73853C5F4}"/>
              </a:ext>
            </a:extLst>
          </p:cNvPr>
          <p:cNvSpPr txBox="1">
            <a:spLocks/>
          </p:cNvSpPr>
          <p:nvPr/>
        </p:nvSpPr>
        <p:spPr>
          <a:xfrm>
            <a:off x="967789" y="5120405"/>
            <a:ext cx="10256805" cy="757384"/>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285750" indent="-285750">
              <a:buFont typeface="Wingdings" charset="2"/>
              <a:buChar char="Ø"/>
            </a:pPr>
            <a:r>
              <a:rPr lang="en-GB" sz="1400" b="1" dirty="0">
                <a:ea typeface="+mj-lt"/>
                <a:cs typeface="+mj-lt"/>
              </a:rPr>
              <a:t>Huel's innovation has also had positive outcomes for the wider health and wellness industry. The company's success has highlighted the growing demand for convenient and healthy meal options and has encouraged other companies to invest in developing similar products.</a:t>
            </a:r>
            <a:endParaRPr lang="en-US" b="1" dirty="0">
              <a:ea typeface="+mj-lt"/>
              <a:cs typeface="+mj-lt"/>
            </a:endParaRPr>
          </a:p>
          <a:p>
            <a:pPr marL="0" indent="0">
              <a:buClr>
                <a:srgbClr val="8AD0D6"/>
              </a:buClr>
              <a:buFont typeface="Wingdings 3" charset="2"/>
              <a:buNone/>
            </a:pPr>
            <a:endParaRPr lang="en-GB" b="1" dirty="0">
              <a:latin typeface="Corbel"/>
            </a:endParaRPr>
          </a:p>
        </p:txBody>
      </p:sp>
      <p:sp>
        <p:nvSpPr>
          <p:cNvPr id="12" name="Content Placeholder 2">
            <a:extLst>
              <a:ext uri="{FF2B5EF4-FFF2-40B4-BE49-F238E27FC236}">
                <a16:creationId xmlns:a16="http://schemas.microsoft.com/office/drawing/2014/main" id="{CD1DEB37-19D0-32A7-001B-AA12073A6819}"/>
              </a:ext>
            </a:extLst>
          </p:cNvPr>
          <p:cNvSpPr txBox="1">
            <a:spLocks/>
          </p:cNvSpPr>
          <p:nvPr/>
        </p:nvSpPr>
        <p:spPr>
          <a:xfrm>
            <a:off x="967789" y="5882406"/>
            <a:ext cx="10256805" cy="757384"/>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285750" indent="-285750">
              <a:buFont typeface="Wingdings" charset="2"/>
              <a:buChar char="Ø"/>
            </a:pPr>
            <a:r>
              <a:rPr lang="en-GB" sz="1400" b="1" dirty="0">
                <a:ea typeface="+mj-lt"/>
                <a:cs typeface="+mj-lt"/>
              </a:rPr>
              <a:t>Overall, the outcome of Huel's innovation has been highly positive, with the company achieving significant growth and success while meeting the changing needs and preferences of modern consumers. Huel's innovative approach has had positive outcomes not only for the company itself but also for the wider health and wellness industry.</a:t>
            </a:r>
            <a:endParaRPr lang="en-US" b="1" dirty="0">
              <a:ea typeface="+mj-lt"/>
              <a:cs typeface="+mj-lt"/>
            </a:endParaRPr>
          </a:p>
          <a:p>
            <a:pPr marL="0" indent="0">
              <a:buClr>
                <a:srgbClr val="8AD0D6"/>
              </a:buClr>
              <a:buFont typeface="Wingdings 3" charset="2"/>
              <a:buNone/>
            </a:pPr>
            <a:endParaRPr lang="en-GB" b="1" dirty="0">
              <a:latin typeface="Corbel"/>
            </a:endParaRPr>
          </a:p>
          <a:p>
            <a:pPr>
              <a:buClr>
                <a:srgbClr val="8AD0D6"/>
              </a:buClr>
            </a:pPr>
            <a:endParaRPr lang="en-GB" b="1"/>
          </a:p>
        </p:txBody>
      </p:sp>
    </p:spTree>
    <p:extLst>
      <p:ext uri="{BB962C8B-B14F-4D97-AF65-F5344CB8AC3E}">
        <p14:creationId xmlns:p14="http://schemas.microsoft.com/office/powerpoint/2010/main" val="277447909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6" grpId="0"/>
      <p:bldP spid="10" grpId="0"/>
      <p:bldP spid="1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useBgFill="1">
        <p:nvSpPr>
          <p:cNvPr id="15" name="Freeform: Shape 14">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7" name="Content Placeholder 2">
            <a:extLst>
              <a:ext uri="{FF2B5EF4-FFF2-40B4-BE49-F238E27FC236}">
                <a16:creationId xmlns:a16="http://schemas.microsoft.com/office/drawing/2014/main" id="{F96F6818-7211-D929-24FC-4CF7AEEDC2BC}"/>
              </a:ext>
            </a:extLst>
          </p:cNvPr>
          <p:cNvSpPr>
            <a:spLocks noGrp="1"/>
          </p:cNvSpPr>
          <p:nvPr>
            <p:ph idx="1"/>
          </p:nvPr>
        </p:nvSpPr>
        <p:spPr>
          <a:xfrm>
            <a:off x="953934" y="2286162"/>
            <a:ext cx="10256805" cy="757384"/>
          </a:xfrm>
        </p:spPr>
        <p:txBody>
          <a:bodyPr vert="horz" lIns="91440" tIns="45720" rIns="91440" bIns="45720" rtlCol="0" anchor="t">
            <a:normAutofit fontScale="70000" lnSpcReduction="20000"/>
          </a:bodyPr>
          <a:lstStyle/>
          <a:p>
            <a:pPr marL="0" indent="0">
              <a:buNone/>
            </a:pPr>
            <a:r>
              <a:rPr lang="en-GB" b="1" dirty="0">
                <a:ea typeface="+mj-lt"/>
                <a:cs typeface="+mj-lt"/>
              </a:rPr>
              <a:t>Mapping the Landscape:</a:t>
            </a:r>
            <a:r>
              <a:rPr lang="en-GB" dirty="0">
                <a:ea typeface="+mj-lt"/>
                <a:cs typeface="+mj-lt"/>
              </a:rPr>
              <a:t> Huel identified a gap in the market for convenient, healthy, and affordable food options that could meet the nutritional needs of busy individuals. By leveraging advances in food science and technology, Huel developed a range of meal replacement products that could be easily prepared and consumed on-the-go.</a:t>
            </a:r>
            <a:endParaRPr lang="en-US" dirty="0"/>
          </a:p>
          <a:p>
            <a:pPr marL="0" indent="0">
              <a:buClr>
                <a:srgbClr val="8AD0D6"/>
              </a:buClr>
              <a:buNone/>
            </a:pPr>
            <a:endParaRPr lang="en-GB" dirty="0">
              <a:latin typeface="Corbel"/>
            </a:endParaRPr>
          </a:p>
          <a:p>
            <a:pPr>
              <a:buClr>
                <a:srgbClr val="8AD0D6"/>
              </a:buClr>
            </a:pPr>
            <a:endParaRPr lang="en-GB"/>
          </a:p>
        </p:txBody>
      </p:sp>
      <p:sp>
        <p:nvSpPr>
          <p:cNvPr id="5" name="Content Placeholder 2">
            <a:extLst>
              <a:ext uri="{FF2B5EF4-FFF2-40B4-BE49-F238E27FC236}">
                <a16:creationId xmlns:a16="http://schemas.microsoft.com/office/drawing/2014/main" id="{CF30BD94-1A68-3774-DE4B-3D86F6A482EF}"/>
              </a:ext>
            </a:extLst>
          </p:cNvPr>
          <p:cNvSpPr txBox="1">
            <a:spLocks/>
          </p:cNvSpPr>
          <p:nvPr/>
        </p:nvSpPr>
        <p:spPr>
          <a:xfrm>
            <a:off x="967789" y="2854198"/>
            <a:ext cx="10256805" cy="757384"/>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None/>
            </a:pPr>
            <a:r>
              <a:rPr lang="en-GB" sz="1400" b="1" dirty="0">
                <a:ea typeface="+mj-lt"/>
                <a:cs typeface="+mj-lt"/>
              </a:rPr>
              <a:t>Finding the Opportunity:</a:t>
            </a:r>
            <a:r>
              <a:rPr lang="en-GB" sz="1400" dirty="0">
                <a:ea typeface="+mj-lt"/>
                <a:cs typeface="+mj-lt"/>
              </a:rPr>
              <a:t> Huel's opportunity was driven by several key factors, including changing consumer attitudes towards health and wellness, increasing demand for plant-based foods, and a growing trend towards convenience and time-saving solutions.</a:t>
            </a:r>
            <a:endParaRPr lang="en-US" sz="1400" dirty="0">
              <a:ea typeface="+mj-lt"/>
              <a:cs typeface="+mj-lt"/>
            </a:endParaRPr>
          </a:p>
          <a:p>
            <a:pPr marL="0" indent="0">
              <a:buClr>
                <a:srgbClr val="8AD0D6"/>
              </a:buClr>
              <a:buFont typeface="Wingdings 3" charset="2"/>
              <a:buNone/>
            </a:pPr>
            <a:endParaRPr lang="en-GB" dirty="0">
              <a:latin typeface="Corbel"/>
            </a:endParaRPr>
          </a:p>
          <a:p>
            <a:pPr>
              <a:buClr>
                <a:srgbClr val="8AD0D6"/>
              </a:buClr>
            </a:pPr>
            <a:endParaRPr lang="en-GB"/>
          </a:p>
        </p:txBody>
      </p:sp>
      <p:sp>
        <p:nvSpPr>
          <p:cNvPr id="6" name="Content Placeholder 2">
            <a:extLst>
              <a:ext uri="{FF2B5EF4-FFF2-40B4-BE49-F238E27FC236}">
                <a16:creationId xmlns:a16="http://schemas.microsoft.com/office/drawing/2014/main" id="{B86CAA1D-F5DB-59A1-6BB4-36C427098010}"/>
              </a:ext>
            </a:extLst>
          </p:cNvPr>
          <p:cNvSpPr txBox="1">
            <a:spLocks/>
          </p:cNvSpPr>
          <p:nvPr/>
        </p:nvSpPr>
        <p:spPr>
          <a:xfrm>
            <a:off x="967789" y="3546925"/>
            <a:ext cx="10256805" cy="757384"/>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None/>
            </a:pPr>
            <a:r>
              <a:rPr lang="en-GB" sz="1400" b="1" dirty="0">
                <a:ea typeface="+mj-lt"/>
                <a:cs typeface="+mj-lt"/>
              </a:rPr>
              <a:t>Defining the Challenge:</a:t>
            </a:r>
            <a:r>
              <a:rPr lang="en-GB" sz="1400" dirty="0">
                <a:ea typeface="+mj-lt"/>
                <a:cs typeface="+mj-lt"/>
              </a:rPr>
              <a:t> Huel's challenge was to create a product that was not only nutritionally complete but also delicious and convenient to use. This required extensive research and development to create a range of products that could meet the needs and preferences of a diverse customer base.</a:t>
            </a:r>
            <a:endParaRPr lang="en-US" dirty="0"/>
          </a:p>
          <a:p>
            <a:pPr marL="0" indent="0">
              <a:buClr>
                <a:srgbClr val="8AD0D6"/>
              </a:buClr>
              <a:buFont typeface="Wingdings 3" charset="2"/>
              <a:buNone/>
            </a:pPr>
            <a:endParaRPr lang="en-GB" dirty="0">
              <a:latin typeface="Corbel"/>
            </a:endParaRPr>
          </a:p>
        </p:txBody>
      </p:sp>
      <p:sp>
        <p:nvSpPr>
          <p:cNvPr id="8" name="Content Placeholder 2">
            <a:extLst>
              <a:ext uri="{FF2B5EF4-FFF2-40B4-BE49-F238E27FC236}">
                <a16:creationId xmlns:a16="http://schemas.microsoft.com/office/drawing/2014/main" id="{0A58B91E-797C-9F2B-5C40-DB0FCD758836}"/>
              </a:ext>
            </a:extLst>
          </p:cNvPr>
          <p:cNvSpPr txBox="1">
            <a:spLocks/>
          </p:cNvSpPr>
          <p:nvPr/>
        </p:nvSpPr>
        <p:spPr>
          <a:xfrm>
            <a:off x="967789" y="4229756"/>
            <a:ext cx="10256805" cy="757384"/>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None/>
            </a:pPr>
            <a:r>
              <a:rPr lang="en-GB" sz="1400" b="1" dirty="0">
                <a:ea typeface="+mj-lt"/>
                <a:cs typeface="+mj-lt"/>
              </a:rPr>
              <a:t>Developing the Solution</a:t>
            </a:r>
            <a:r>
              <a:rPr lang="en-GB" sz="1400" dirty="0">
                <a:ea typeface="+mj-lt"/>
                <a:cs typeface="+mj-lt"/>
              </a:rPr>
              <a:t>: Huel's solution was to create a range of meal replacement powders, bars, and ready-to-drink shakes that were formulated to provide all the essential nutrients required for a healthy diet. By using high-quality ingredients and innovative manufacturing techniques, Huel was able to produce products that were both nutritious and delicious.</a:t>
            </a:r>
            <a:endParaRPr lang="en-US" dirty="0"/>
          </a:p>
          <a:p>
            <a:pPr marL="0" indent="0">
              <a:buClr>
                <a:srgbClr val="8AD0D6"/>
              </a:buClr>
              <a:buFont typeface="Wingdings 3" charset="2"/>
              <a:buNone/>
            </a:pPr>
            <a:endParaRPr lang="en-GB" dirty="0">
              <a:latin typeface="Corbel"/>
            </a:endParaRPr>
          </a:p>
        </p:txBody>
      </p:sp>
      <p:sp>
        <p:nvSpPr>
          <p:cNvPr id="10" name="Content Placeholder 2">
            <a:extLst>
              <a:ext uri="{FF2B5EF4-FFF2-40B4-BE49-F238E27FC236}">
                <a16:creationId xmlns:a16="http://schemas.microsoft.com/office/drawing/2014/main" id="{6EFBCE91-9CB9-A95F-C58A-69D73853C5F4}"/>
              </a:ext>
            </a:extLst>
          </p:cNvPr>
          <p:cNvSpPr txBox="1">
            <a:spLocks/>
          </p:cNvSpPr>
          <p:nvPr/>
        </p:nvSpPr>
        <p:spPr>
          <a:xfrm>
            <a:off x="967789" y="5219366"/>
            <a:ext cx="10256805" cy="757384"/>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None/>
            </a:pPr>
            <a:r>
              <a:rPr lang="en-GB" sz="1400" b="1" dirty="0">
                <a:ea typeface="+mj-lt"/>
                <a:cs typeface="+mj-lt"/>
              </a:rPr>
              <a:t>Building the Business Model</a:t>
            </a:r>
            <a:r>
              <a:rPr lang="en-GB" sz="1400" dirty="0">
                <a:ea typeface="+mj-lt"/>
                <a:cs typeface="+mj-lt"/>
              </a:rPr>
              <a:t>: Huel's business model is built around direct-to-consumer sales, allowing the company to maintain control over its products and provide customers with a high level of service. Huel also uses a subscription-based model, which provides customers with regular deliveries and ensures a consistent revenue stream for the company.</a:t>
            </a:r>
            <a:endParaRPr lang="en-US" dirty="0"/>
          </a:p>
          <a:p>
            <a:pPr marL="0" indent="0">
              <a:buClr>
                <a:srgbClr val="8AD0D6"/>
              </a:buClr>
              <a:buFont typeface="Wingdings 3" charset="2"/>
              <a:buNone/>
            </a:pPr>
            <a:endParaRPr lang="en-GB" dirty="0">
              <a:latin typeface="Corbel"/>
            </a:endParaRPr>
          </a:p>
        </p:txBody>
      </p:sp>
      <p:sp>
        <p:nvSpPr>
          <p:cNvPr id="17" name="Title 1">
            <a:extLst>
              <a:ext uri="{FF2B5EF4-FFF2-40B4-BE49-F238E27FC236}">
                <a16:creationId xmlns:a16="http://schemas.microsoft.com/office/drawing/2014/main" id="{8189626A-0750-82F9-FDA1-FC3C098818DB}"/>
              </a:ext>
            </a:extLst>
          </p:cNvPr>
          <p:cNvSpPr>
            <a:spLocks noGrp="1"/>
          </p:cNvSpPr>
          <p:nvPr/>
        </p:nvSpPr>
        <p:spPr>
          <a:xfrm>
            <a:off x="787475" y="520410"/>
            <a:ext cx="9252154" cy="1016654"/>
          </a:xfrm>
          <a:prstGeom prst="rect">
            <a:avLst/>
          </a:prstGeom>
        </p:spPr>
        <p:txBody>
          <a:bodyPr vert="horz" lIns="91440" tIns="45720" rIns="91440" bIns="45720" rtlCol="0" anchor="t">
            <a:norm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90000"/>
              </a:lnSpc>
            </a:pPr>
            <a:r>
              <a:rPr lang="en-GB" sz="2800" dirty="0">
                <a:solidFill>
                  <a:schemeClr val="bg1"/>
                </a:solidFill>
                <a:ea typeface="+mj-lt"/>
                <a:cs typeface="+mj-lt"/>
              </a:rPr>
              <a:t>Greg Satell's "Mapping Innovation," Huel's innovation strategy.</a:t>
            </a:r>
            <a:endParaRPr lang="en-US" dirty="0">
              <a:solidFill>
                <a:schemeClr val="bg1"/>
              </a:solidFill>
            </a:endParaRPr>
          </a:p>
        </p:txBody>
      </p:sp>
    </p:spTree>
    <p:extLst>
      <p:ext uri="{BB962C8B-B14F-4D97-AF65-F5344CB8AC3E}">
        <p14:creationId xmlns:p14="http://schemas.microsoft.com/office/powerpoint/2010/main" val="86655995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5" grpId="0"/>
      <p:bldP spid="6" grpId="0"/>
      <p:bldP spid="8" grpId="0"/>
      <p:bldP spid="10"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useBgFill="1">
        <p:nvSpPr>
          <p:cNvPr id="15" name="Freeform: Shape 14">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16" name="TextBox 15">
            <a:extLst>
              <a:ext uri="{FF2B5EF4-FFF2-40B4-BE49-F238E27FC236}">
                <a16:creationId xmlns:a16="http://schemas.microsoft.com/office/drawing/2014/main" id="{44864827-1ED2-01E1-1B39-020CC40C3B79}"/>
              </a:ext>
            </a:extLst>
          </p:cNvPr>
          <p:cNvSpPr txBox="1"/>
          <p:nvPr/>
        </p:nvSpPr>
        <p:spPr>
          <a:xfrm>
            <a:off x="838102" y="2454269"/>
            <a:ext cx="8403508"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sz="1400" b="1" dirty="0"/>
              <a:t>John Robert Isaac.</a:t>
            </a:r>
            <a:endParaRPr lang="en-US" sz="1400" b="1" dirty="0"/>
          </a:p>
          <a:p>
            <a:pPr marL="742950" lvl="1" indent="-285750">
              <a:buFont typeface="Wingdings"/>
              <a:buChar char="Ø"/>
            </a:pPr>
            <a:r>
              <a:rPr lang="en-GB" sz="1400" dirty="0"/>
              <a:t>Subject matter, design foundation and layout, research and citations. All notes', summaries of findings. Slides 1-7. 10-13 </a:t>
            </a:r>
          </a:p>
          <a:p>
            <a:endParaRPr lang="en-GB" dirty="0"/>
          </a:p>
        </p:txBody>
      </p:sp>
      <p:sp>
        <p:nvSpPr>
          <p:cNvPr id="20" name="TextBox 19">
            <a:extLst>
              <a:ext uri="{FF2B5EF4-FFF2-40B4-BE49-F238E27FC236}">
                <a16:creationId xmlns:a16="http://schemas.microsoft.com/office/drawing/2014/main" id="{D92992FA-701B-E8A2-945F-F8CE4F0DDD33}"/>
              </a:ext>
            </a:extLst>
          </p:cNvPr>
          <p:cNvSpPr txBox="1"/>
          <p:nvPr/>
        </p:nvSpPr>
        <p:spPr>
          <a:xfrm>
            <a:off x="838101" y="3241917"/>
            <a:ext cx="8403508"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sz="1400" b="1" dirty="0">
                <a:ea typeface="+mn-lt"/>
                <a:cs typeface="+mn-lt"/>
              </a:rPr>
              <a:t>William Mcallister-Lovatt</a:t>
            </a:r>
            <a:r>
              <a:rPr lang="en-GB" sz="1400" dirty="0"/>
              <a:t>.</a:t>
            </a:r>
            <a:endParaRPr lang="en-US" sz="1400" dirty="0"/>
          </a:p>
          <a:p>
            <a:pPr marL="742950" lvl="1" indent="-285750">
              <a:buFont typeface="Wingdings"/>
              <a:buChar char="Ø"/>
            </a:pPr>
            <a:r>
              <a:rPr lang="en-GB" sz="1400" dirty="0"/>
              <a:t>Slides 8-9</a:t>
            </a:r>
          </a:p>
          <a:p>
            <a:pPr marL="742950" lvl="1" indent="-285750">
              <a:buFont typeface="Wingdings"/>
              <a:buChar char="Ø"/>
            </a:pPr>
            <a:endParaRPr lang="en-GB" dirty="0"/>
          </a:p>
          <a:p>
            <a:endParaRPr lang="en-GB" dirty="0"/>
          </a:p>
        </p:txBody>
      </p:sp>
      <p:sp>
        <p:nvSpPr>
          <p:cNvPr id="21" name="Subtitle 2">
            <a:extLst>
              <a:ext uri="{FF2B5EF4-FFF2-40B4-BE49-F238E27FC236}">
                <a16:creationId xmlns:a16="http://schemas.microsoft.com/office/drawing/2014/main" id="{DD1AE175-6A52-6839-D78A-1F771FD946FB}"/>
              </a:ext>
            </a:extLst>
          </p:cNvPr>
          <p:cNvSpPr txBox="1">
            <a:spLocks/>
          </p:cNvSpPr>
          <p:nvPr/>
        </p:nvSpPr>
        <p:spPr>
          <a:xfrm>
            <a:off x="747459" y="256297"/>
            <a:ext cx="9557969" cy="1168198"/>
          </a:xfrm>
          <a:prstGeom prst="rect">
            <a:avLst/>
          </a:prstGeom>
        </p:spPr>
        <p:txBody>
          <a:bodyPr vert="horz" lIns="91440" tIns="45720" rIns="91440" bIns="45720" rtlCol="0" anchor="t">
            <a:no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400" dirty="0">
                <a:solidFill>
                  <a:srgbClr val="FFFFFF"/>
                </a:solidFill>
                <a:cs typeface="Calibri"/>
              </a:rPr>
              <a:t>1. An outline of what each of you contributed to the review on which the presentation is based; </a:t>
            </a:r>
            <a:endParaRPr lang="en-US" sz="2400">
              <a:solidFill>
                <a:srgbClr val="FFFFFF"/>
              </a:solidFill>
              <a:cs typeface="Calibri"/>
            </a:endParaRPr>
          </a:p>
          <a:p>
            <a:r>
              <a:rPr lang="en-GB" sz="2400" dirty="0">
                <a:solidFill>
                  <a:srgbClr val="FFFFFF"/>
                </a:solidFill>
                <a:cs typeface="Calibri"/>
              </a:rPr>
              <a:t>2. What each of you learned in undertaking this assessment</a:t>
            </a:r>
            <a:endParaRPr lang="en-US" sz="2400" dirty="0">
              <a:solidFill>
                <a:srgbClr val="FFFFFF"/>
              </a:solidFill>
              <a:cs typeface="Calibri"/>
            </a:endParaRPr>
          </a:p>
        </p:txBody>
      </p:sp>
      <p:sp>
        <p:nvSpPr>
          <p:cNvPr id="2" name="TextBox 1">
            <a:extLst>
              <a:ext uri="{FF2B5EF4-FFF2-40B4-BE49-F238E27FC236}">
                <a16:creationId xmlns:a16="http://schemas.microsoft.com/office/drawing/2014/main" id="{381C893C-E8E2-DFCA-4FFB-A81C48778291}"/>
              </a:ext>
            </a:extLst>
          </p:cNvPr>
          <p:cNvSpPr txBox="1"/>
          <p:nvPr/>
        </p:nvSpPr>
        <p:spPr>
          <a:xfrm>
            <a:off x="838101" y="3900115"/>
            <a:ext cx="8403508"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sz="1400" b="1" dirty="0"/>
              <a:t>John Robert Isaac.</a:t>
            </a:r>
            <a:endParaRPr lang="en-US" sz="1400" b="1" dirty="0"/>
          </a:p>
          <a:p>
            <a:pPr marL="742950" lvl="1" indent="-285750">
              <a:buFont typeface="Wingdings"/>
              <a:buChar char="Ø"/>
            </a:pPr>
            <a:r>
              <a:rPr lang="en-GB" sz="1400" dirty="0"/>
              <a:t>Some of my key learnings have been, that very few times in history can innovation be attributed to a single event, most innovation comes from past inventions or discoveries. I terms of my subject matter; I believe Huel has touched on all four of Greg </a:t>
            </a:r>
            <a:r>
              <a:rPr lang="en-GB" sz="1400" dirty="0" err="1"/>
              <a:t>Satells</a:t>
            </a:r>
            <a:r>
              <a:rPr lang="en-GB" sz="1400" dirty="0"/>
              <a:t> innovation matrix. Julian Hearn followed the lead of Steve Jobs by asking two very simple but extremely important questions- How well is the problem defined? and Who is best placed to solve it?, two amazing questions that can be taken forward to solve most challenges we face, not just within the subject of innovation but with many fields.</a:t>
            </a:r>
          </a:p>
          <a:p>
            <a:pPr marL="742950" lvl="1" indent="-285750">
              <a:buFont typeface="Wingdings"/>
              <a:buChar char="Ø"/>
            </a:pPr>
            <a:r>
              <a:rPr lang="en-GB" sz="1400" dirty="0"/>
              <a:t>My next key learning sounds obvious but I guess up until this point I have not considered it. Without innovation everything ceases to progress, perhaps it even goes backwards, without incremental innovation such as the example given- if we powered our laptops using the original version of DRAM from 1966 would it would now weigh 250,000 tons!</a:t>
            </a:r>
            <a:r>
              <a:rPr lang="en-GB" sz="1400" baseline="30000" dirty="0"/>
              <a:t>6</a:t>
            </a:r>
          </a:p>
          <a:p>
            <a:endParaRPr lang="en-GB" dirty="0"/>
          </a:p>
        </p:txBody>
      </p:sp>
    </p:spTree>
    <p:extLst>
      <p:ext uri="{BB962C8B-B14F-4D97-AF65-F5344CB8AC3E}">
        <p14:creationId xmlns:p14="http://schemas.microsoft.com/office/powerpoint/2010/main" val="20882155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gtEl>
                                        <p:attrNameLst>
                                          <p:attrName>style.visibility</p:attrName>
                                        </p:attrNameLst>
                                      </p:cBhvr>
                                      <p:to>
                                        <p:strVal val="visible"/>
                                      </p:to>
                                    </p:set>
                                    <p:animEffect transition="in" filter="fade">
                                      <p:cBhvr>
                                        <p:cTn id="17"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20" grpId="0"/>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useBgFill="1">
        <p:nvSpPr>
          <p:cNvPr id="15" name="Freeform: Shape 14">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Title 1">
            <a:extLst>
              <a:ext uri="{FF2B5EF4-FFF2-40B4-BE49-F238E27FC236}">
                <a16:creationId xmlns:a16="http://schemas.microsoft.com/office/drawing/2014/main" id="{320D444C-6FBA-0122-8802-1AD73DA84ADF}"/>
              </a:ext>
            </a:extLst>
          </p:cNvPr>
          <p:cNvSpPr>
            <a:spLocks noGrp="1"/>
          </p:cNvSpPr>
          <p:nvPr>
            <p:ph type="title"/>
          </p:nvPr>
        </p:nvSpPr>
        <p:spPr>
          <a:xfrm>
            <a:off x="646111" y="452718"/>
            <a:ext cx="9404723" cy="760827"/>
          </a:xfrm>
        </p:spPr>
        <p:txBody>
          <a:bodyPr/>
          <a:lstStyle/>
          <a:p>
            <a:r>
              <a:rPr lang="en-GB" sz="2800" i="1" u="sng" dirty="0">
                <a:solidFill>
                  <a:schemeClr val="bg1"/>
                </a:solidFill>
                <a:latin typeface="Corbel"/>
              </a:rPr>
              <a:t>Citations </a:t>
            </a:r>
          </a:p>
        </p:txBody>
      </p:sp>
      <p:sp>
        <p:nvSpPr>
          <p:cNvPr id="5" name="Content Placeholder 2">
            <a:extLst>
              <a:ext uri="{FF2B5EF4-FFF2-40B4-BE49-F238E27FC236}">
                <a16:creationId xmlns:a16="http://schemas.microsoft.com/office/drawing/2014/main" id="{32BE9B3B-458D-4E7D-E028-A2A680E60635}"/>
              </a:ext>
            </a:extLst>
          </p:cNvPr>
          <p:cNvSpPr>
            <a:spLocks noGrp="1"/>
          </p:cNvSpPr>
          <p:nvPr>
            <p:ph idx="1"/>
          </p:nvPr>
        </p:nvSpPr>
        <p:spPr>
          <a:xfrm>
            <a:off x="473425" y="2518791"/>
            <a:ext cx="8946541" cy="4195481"/>
          </a:xfrm>
        </p:spPr>
        <p:txBody>
          <a:bodyPr vert="horz" lIns="91440" tIns="45720" rIns="91440" bIns="45720" rtlCol="0" anchor="t">
            <a:normAutofit lnSpcReduction="10000"/>
          </a:bodyPr>
          <a:lstStyle/>
          <a:p>
            <a:pPr>
              <a:buFont typeface="Arial" panose="020B0604020202020204" pitchFamily="34" charset="0"/>
              <a:buChar char="•"/>
            </a:pPr>
            <a:r>
              <a:rPr lang="en-GB" baseline="30000" dirty="0"/>
              <a:t>1</a:t>
            </a:r>
            <a:r>
              <a:rPr lang="en-GB" dirty="0"/>
              <a:t>BMJ 2018;361:k2392</a:t>
            </a:r>
          </a:p>
          <a:p>
            <a:pPr>
              <a:buFont typeface="Arial" panose="020B0604020202020204" pitchFamily="34" charset="0"/>
              <a:buChar char="•"/>
            </a:pPr>
            <a:r>
              <a:rPr lang="en-GB" baseline="30000" dirty="0"/>
              <a:t>2</a:t>
            </a:r>
            <a:r>
              <a:rPr lang="en-GB" dirty="0"/>
              <a:t> Donald </a:t>
            </a:r>
            <a:r>
              <a:rPr lang="en-GB" dirty="0" err="1"/>
              <a:t>Uhrbrock</a:t>
            </a:r>
            <a:r>
              <a:rPr lang="en-GB" dirty="0"/>
              <a:t>/Getty Images</a:t>
            </a:r>
          </a:p>
          <a:p>
            <a:pPr>
              <a:buFont typeface="Arial" panose="020B0604020202020204" pitchFamily="34" charset="0"/>
              <a:buChar char="•"/>
            </a:pPr>
            <a:r>
              <a:rPr lang="en-GB" sz="2000" baseline="30000" dirty="0"/>
              <a:t>3</a:t>
            </a:r>
            <a:r>
              <a:rPr lang="en-GB" sz="2000" dirty="0"/>
              <a:t> https://www.thyssenkrupp-industrial-solutions.com/high-pressure-processing/en/what-is-hpp</a:t>
            </a:r>
            <a:endParaRPr lang="en-GB" dirty="0"/>
          </a:p>
          <a:p>
            <a:pPr>
              <a:buFont typeface="Arial" panose="020B0604020202020204" pitchFamily="34" charset="0"/>
              <a:buChar char="•"/>
            </a:pPr>
            <a:r>
              <a:rPr lang="en-GB" dirty="0"/>
              <a:t>Slide 4- Stephanie Buck Dec2016</a:t>
            </a:r>
          </a:p>
          <a:p>
            <a:pPr>
              <a:buFont typeface="Arial" panose="020B0604020202020204" pitchFamily="34" charset="0"/>
              <a:buChar char="•"/>
            </a:pPr>
            <a:r>
              <a:rPr lang="en-GB" baseline="30000" dirty="0"/>
              <a:t>4</a:t>
            </a:r>
            <a:r>
              <a:rPr lang="en-GB" dirty="0"/>
              <a:t> Mapping Innovation by Greg Satell</a:t>
            </a:r>
          </a:p>
          <a:p>
            <a:pPr>
              <a:buFont typeface="Arial" panose="020B0604020202020204" pitchFamily="34" charset="0"/>
              <a:buChar char="•"/>
            </a:pPr>
            <a:r>
              <a:rPr lang="en-GB" baseline="30000" dirty="0"/>
              <a:t>5</a:t>
            </a:r>
            <a:r>
              <a:rPr lang="en-GB" dirty="0"/>
              <a:t> Mapping Innovation by Greg Satell</a:t>
            </a:r>
          </a:p>
          <a:p>
            <a:pPr>
              <a:buClr>
                <a:srgbClr val="F7F7F7"/>
              </a:buClr>
              <a:buFont typeface="Arial" panose="020B0604020202020204" pitchFamily="34" charset="0"/>
              <a:buChar char="•"/>
            </a:pPr>
            <a:r>
              <a:rPr lang="en-GB" baseline="30000" dirty="0"/>
              <a:t>6</a:t>
            </a:r>
            <a:r>
              <a:rPr lang="en-GB" dirty="0"/>
              <a:t> Bernard Meyerson, Turing Lecture 2014 https://tv.theiet.org/?videoid=5012</a:t>
            </a:r>
          </a:p>
          <a:p>
            <a:pPr>
              <a:buClr>
                <a:srgbClr val="8AD0D6"/>
              </a:buClr>
              <a:buFont typeface="Arial" panose="020B0604020202020204" pitchFamily="34" charset="0"/>
              <a:buChar char="•"/>
            </a:pPr>
            <a:r>
              <a:rPr lang="en-GB" dirty="0"/>
              <a:t>Slide 8- </a:t>
            </a:r>
            <a:r>
              <a:rPr lang="en-GB" i="1" dirty="0">
                <a:ea typeface="+mj-lt"/>
                <a:cs typeface="+mj-lt"/>
              </a:rPr>
              <a:t>Oli Brand Business Leader Sep2020</a:t>
            </a:r>
            <a:endParaRPr lang="en-GB" dirty="0"/>
          </a:p>
          <a:p>
            <a:pPr>
              <a:buFont typeface="Arial" panose="020B0604020202020204" pitchFamily="34" charset="0"/>
              <a:buChar char="•"/>
            </a:pPr>
            <a:r>
              <a:rPr lang="en-GB" dirty="0"/>
              <a:t>Slide 4- Freedman, 1982</a:t>
            </a:r>
          </a:p>
          <a:p>
            <a:pPr>
              <a:buFont typeface="Arial" panose="020B0604020202020204" pitchFamily="34" charset="0"/>
              <a:buChar char="•"/>
            </a:pPr>
            <a:endParaRPr lang="en-GB" dirty="0"/>
          </a:p>
          <a:p>
            <a:pPr>
              <a:buFont typeface="Arial" panose="020B0604020202020204" pitchFamily="34" charset="0"/>
              <a:buChar char="•"/>
            </a:pPr>
            <a:endParaRPr lang="en-GB"/>
          </a:p>
          <a:p>
            <a:pPr>
              <a:buFont typeface="Arial" panose="020B0604020202020204" pitchFamily="34" charset="0"/>
              <a:buChar char="•"/>
            </a:pPr>
            <a:endParaRPr lang="en-GB"/>
          </a:p>
          <a:p>
            <a:endParaRPr lang="en-GB"/>
          </a:p>
          <a:p>
            <a:endParaRPr lang="en-GB"/>
          </a:p>
        </p:txBody>
      </p:sp>
    </p:spTree>
    <p:extLst>
      <p:ext uri="{BB962C8B-B14F-4D97-AF65-F5344CB8AC3E}">
        <p14:creationId xmlns:p14="http://schemas.microsoft.com/office/powerpoint/2010/main" val="564776157"/>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8A6E0EDFBB65749A9B8E2F1B4E80EB5" ma:contentTypeVersion="3" ma:contentTypeDescription="Create a new document." ma:contentTypeScope="" ma:versionID="5942f14b31639525785efe3f435afbe6">
  <xsd:schema xmlns:xsd="http://www.w3.org/2001/XMLSchema" xmlns:xs="http://www.w3.org/2001/XMLSchema" xmlns:p="http://schemas.microsoft.com/office/2006/metadata/properties" xmlns:ns2="071f237f-e48b-430d-9aec-0abe55336269" targetNamespace="http://schemas.microsoft.com/office/2006/metadata/properties" ma:root="true" ma:fieldsID="93d2931d31ccd290a2129a531ee11f5a" ns2:_="">
    <xsd:import namespace="071f237f-e48b-430d-9aec-0abe55336269"/>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71f237f-e48b-430d-9aec-0abe5533626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A5EA63A-49C1-4305-BE86-AE710E1066F8}">
  <ds:schemaRefs>
    <ds:schemaRef ds:uri="071f237f-e48b-430d-9aec-0abe5533626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A41EC6E0-66E9-468E-A4B6-5D5969B3A13A}">
  <ds:schemaRefs>
    <ds:schemaRef ds:uri="071f237f-e48b-430d-9aec-0abe5533626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7BF6B382-3BCE-45CE-AD92-2301A7F3C87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3787</Words>
  <Application>Microsoft Office PowerPoint</Application>
  <PresentationFormat>Widescreen</PresentationFormat>
  <Paragraphs>163</Paragraphs>
  <Slides>13</Slides>
  <Notes>12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13</vt:i4>
      </vt:variant>
    </vt:vector>
  </HeadingPairs>
  <TitlesOfParts>
    <vt:vector size="24" baseType="lpstr">
      <vt:lpstr>Arial</vt:lpstr>
      <vt:lpstr>Calibri</vt:lpstr>
      <vt:lpstr>Century Gothic</vt:lpstr>
      <vt:lpstr>Corbel</vt:lpstr>
      <vt:lpstr>franklin-gothic-urw</vt:lpstr>
      <vt:lpstr>interfaceregular</vt:lpstr>
      <vt:lpstr>sohne</vt:lpstr>
      <vt:lpstr>Times New Roman</vt:lpstr>
      <vt:lpstr>Wingdings</vt:lpstr>
      <vt:lpstr>Wingdings 3</vt:lpstr>
      <vt:lpstr>Ion</vt:lpstr>
      <vt:lpstr>Assessment A requirements Recent innovation in manufacturing</vt:lpstr>
      <vt:lpstr>Huel (Human + Fuel) </vt:lpstr>
      <vt:lpstr>Is this new technology (Breakthrough) </vt:lpstr>
      <vt:lpstr>The Metrecal steak by the Mead Johnson company</vt:lpstr>
      <vt:lpstr>The extent to which Huel have shifted their market position.</vt:lpstr>
      <vt:lpstr>The extent to which Huel have influenced the company’s internal structures and management processes</vt:lpstr>
      <vt:lpstr>The extent to which Huel have been technology dependent - which technologies have had the biggest impact.</vt:lpstr>
      <vt:lpstr>Overview of Satell's Typology</vt:lpstr>
      <vt:lpstr>           Innovation in Huel</vt:lpstr>
      <vt:lpstr>A consideration as to the outcome of the innovation</vt:lpstr>
      <vt:lpstr>PowerPoint Presentation</vt:lpstr>
      <vt:lpstr>PowerPoint Presentation</vt:lpstr>
      <vt:lpstr>Citations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Rob Isaac</cp:lastModifiedBy>
  <cp:revision>367</cp:revision>
  <dcterms:created xsi:type="dcterms:W3CDTF">2023-03-08T15:50:25Z</dcterms:created>
  <dcterms:modified xsi:type="dcterms:W3CDTF">2023-04-05T12:48:52Z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0x01010008A6E0EDFBB65749A9B8E2F1B4E80EB5</vt:lpwstr>
  </property>
</Properties>
</file>