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8"/>
  </p:notesMasterIdLst>
  <p:handoutMasterIdLst>
    <p:handoutMasterId r:id="rId49"/>
  </p:handoutMasterIdLst>
  <p:sldIdLst>
    <p:sldId id="257" r:id="rId5"/>
    <p:sldId id="268" r:id="rId6"/>
    <p:sldId id="272" r:id="rId7"/>
    <p:sldId id="274" r:id="rId8"/>
    <p:sldId id="273" r:id="rId9"/>
    <p:sldId id="279" r:id="rId10"/>
    <p:sldId id="278" r:id="rId11"/>
    <p:sldId id="280" r:id="rId12"/>
    <p:sldId id="281" r:id="rId13"/>
    <p:sldId id="275" r:id="rId14"/>
    <p:sldId id="276" r:id="rId15"/>
    <p:sldId id="277" r:id="rId16"/>
    <p:sldId id="282" r:id="rId17"/>
    <p:sldId id="283" r:id="rId18"/>
    <p:sldId id="284" r:id="rId19"/>
    <p:sldId id="267" r:id="rId20"/>
    <p:sldId id="298" r:id="rId21"/>
    <p:sldId id="269" r:id="rId22"/>
    <p:sldId id="270" r:id="rId23"/>
    <p:sldId id="259" r:id="rId24"/>
    <p:sldId id="261" r:id="rId25"/>
    <p:sldId id="262" r:id="rId26"/>
    <p:sldId id="263" r:id="rId27"/>
    <p:sldId id="295" r:id="rId28"/>
    <p:sldId id="285" r:id="rId29"/>
    <p:sldId id="265" r:id="rId30"/>
    <p:sldId id="286" r:id="rId31"/>
    <p:sldId id="296" r:id="rId32"/>
    <p:sldId id="300" r:id="rId33"/>
    <p:sldId id="301" r:id="rId34"/>
    <p:sldId id="299" r:id="rId35"/>
    <p:sldId id="303" r:id="rId36"/>
    <p:sldId id="288" r:id="rId37"/>
    <p:sldId id="287" r:id="rId38"/>
    <p:sldId id="290" r:id="rId39"/>
    <p:sldId id="289" r:id="rId40"/>
    <p:sldId id="291" r:id="rId41"/>
    <p:sldId id="292" r:id="rId42"/>
    <p:sldId id="293" r:id="rId43"/>
    <p:sldId id="294" r:id="rId44"/>
    <p:sldId id="302" r:id="rId45"/>
    <p:sldId id="297" r:id="rId46"/>
    <p:sldId id="304" r:id="rId4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A2741"/>
    <a:srgbClr val="FFFF00"/>
    <a:srgbClr val="00B050"/>
    <a:srgbClr val="70FFFF"/>
    <a:srgbClr val="B4FAFE"/>
    <a:srgbClr val="00C5E1"/>
    <a:srgbClr val="FF5050"/>
    <a:srgbClr val="009999"/>
    <a:srgbClr val="C5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p:cViewPr varScale="1">
        <p:scale>
          <a:sx n="88" d="100"/>
          <a:sy n="88" d="100"/>
        </p:scale>
        <p:origin x="126" y="96"/>
      </p:cViewPr>
      <p:guideLst>
        <p:guide orient="horz" pos="2205"/>
        <p:guide pos="3839"/>
      </p:guideLst>
    </p:cSldViewPr>
  </p:slideViewPr>
  <p:notesTextViewPr>
    <p:cViewPr>
      <p:scale>
        <a:sx n="1" d="1"/>
        <a:sy n="1" d="1"/>
      </p:scale>
      <p:origin x="0" y="-153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DB565C-5851-4DF4-9567-F3DEA33F85EA}" type="doc">
      <dgm:prSet loTypeId="urn:microsoft.com/office/officeart/2005/8/layout/venn1" loCatId="relationship" qsTypeId="urn:microsoft.com/office/officeart/2005/8/quickstyle/3d3" qsCatId="3D" csTypeId="urn:microsoft.com/office/officeart/2005/8/colors/accent1_2" csCatId="accent1" phldr="1"/>
      <dgm:spPr/>
    </dgm:pt>
    <dgm:pt modelId="{CB1B7415-84C1-4C72-9DE5-E997D19E4E6C}">
      <dgm:prSet phldrT="[Text]"/>
      <dgm:spPr/>
      <dgm:t>
        <a:bodyPr/>
        <a:lstStyle/>
        <a:p>
          <a:r>
            <a:rPr lang="en-GB" dirty="0" smtClean="0"/>
            <a:t>Technological</a:t>
          </a:r>
          <a:endParaRPr lang="en-GB" dirty="0"/>
        </a:p>
      </dgm:t>
    </dgm:pt>
    <dgm:pt modelId="{9D7E31E8-ED5F-4913-B16D-65B0DC551B72}" type="parTrans" cxnId="{E36136AE-D5BF-4130-8EF5-5FF11FDB53D4}">
      <dgm:prSet/>
      <dgm:spPr/>
      <dgm:t>
        <a:bodyPr/>
        <a:lstStyle/>
        <a:p>
          <a:endParaRPr lang="en-GB"/>
        </a:p>
      </dgm:t>
    </dgm:pt>
    <dgm:pt modelId="{E0A66A27-D032-4A79-AA3B-7C2681F9A61D}" type="sibTrans" cxnId="{E36136AE-D5BF-4130-8EF5-5FF11FDB53D4}">
      <dgm:prSet/>
      <dgm:spPr/>
      <dgm:t>
        <a:bodyPr/>
        <a:lstStyle/>
        <a:p>
          <a:endParaRPr lang="en-GB"/>
        </a:p>
      </dgm:t>
    </dgm:pt>
    <dgm:pt modelId="{21DBAA9E-9F3F-4B98-B342-88A85BA33644}">
      <dgm:prSet phldrT="[Text]"/>
      <dgm:spPr>
        <a:solidFill>
          <a:srgbClr val="92D050"/>
        </a:solidFill>
      </dgm:spPr>
      <dgm:t>
        <a:bodyPr/>
        <a:lstStyle/>
        <a:p>
          <a:r>
            <a:rPr lang="en-GB" dirty="0" smtClean="0"/>
            <a:t>Content</a:t>
          </a:r>
          <a:endParaRPr lang="en-GB" dirty="0"/>
        </a:p>
      </dgm:t>
    </dgm:pt>
    <dgm:pt modelId="{602E7F85-B15A-4E83-BBB4-DFACB652FEA5}" type="parTrans" cxnId="{2E49619B-111D-4C9B-8584-06158EB05DF9}">
      <dgm:prSet/>
      <dgm:spPr/>
      <dgm:t>
        <a:bodyPr/>
        <a:lstStyle/>
        <a:p>
          <a:endParaRPr lang="en-GB"/>
        </a:p>
      </dgm:t>
    </dgm:pt>
    <dgm:pt modelId="{EB9C388D-B19D-4EE7-85D3-60BDC8C6BB51}" type="sibTrans" cxnId="{2E49619B-111D-4C9B-8584-06158EB05DF9}">
      <dgm:prSet/>
      <dgm:spPr/>
      <dgm:t>
        <a:bodyPr/>
        <a:lstStyle/>
        <a:p>
          <a:endParaRPr lang="en-GB"/>
        </a:p>
      </dgm:t>
    </dgm:pt>
    <dgm:pt modelId="{84B26D63-42A2-420F-9C21-6CF19232E63F}">
      <dgm:prSet phldrT="[Text]"/>
      <dgm:spPr>
        <a:solidFill>
          <a:srgbClr val="FF66FF"/>
        </a:solidFill>
      </dgm:spPr>
      <dgm:t>
        <a:bodyPr/>
        <a:lstStyle/>
        <a:p>
          <a:r>
            <a:rPr lang="en-GB" dirty="0" smtClean="0"/>
            <a:t>Pedagogical</a:t>
          </a:r>
          <a:endParaRPr lang="en-GB" dirty="0"/>
        </a:p>
      </dgm:t>
    </dgm:pt>
    <dgm:pt modelId="{917768CD-4092-48D2-B1CF-34455A2C859B}" type="parTrans" cxnId="{A5AE72FE-A01A-4863-9F2F-C6912618ED90}">
      <dgm:prSet/>
      <dgm:spPr/>
      <dgm:t>
        <a:bodyPr/>
        <a:lstStyle/>
        <a:p>
          <a:endParaRPr lang="en-GB"/>
        </a:p>
      </dgm:t>
    </dgm:pt>
    <dgm:pt modelId="{A774458F-1CCA-423A-899C-006189D28CB7}" type="sibTrans" cxnId="{A5AE72FE-A01A-4863-9F2F-C6912618ED90}">
      <dgm:prSet/>
      <dgm:spPr/>
      <dgm:t>
        <a:bodyPr/>
        <a:lstStyle/>
        <a:p>
          <a:endParaRPr lang="en-GB"/>
        </a:p>
      </dgm:t>
    </dgm:pt>
    <dgm:pt modelId="{DCB02420-E78B-4ED2-AAA5-2EED1EF62F4E}" type="pres">
      <dgm:prSet presAssocID="{DDDB565C-5851-4DF4-9567-F3DEA33F85EA}" presName="compositeShape" presStyleCnt="0">
        <dgm:presLayoutVars>
          <dgm:chMax val="7"/>
          <dgm:dir/>
          <dgm:resizeHandles val="exact"/>
        </dgm:presLayoutVars>
      </dgm:prSet>
      <dgm:spPr/>
    </dgm:pt>
    <dgm:pt modelId="{77989637-ECEC-4C6E-84BC-395967E33533}" type="pres">
      <dgm:prSet presAssocID="{CB1B7415-84C1-4C72-9DE5-E997D19E4E6C}" presName="circ1" presStyleLbl="vennNode1" presStyleIdx="0" presStyleCnt="3"/>
      <dgm:spPr/>
      <dgm:t>
        <a:bodyPr/>
        <a:lstStyle/>
        <a:p>
          <a:endParaRPr lang="en-GB"/>
        </a:p>
      </dgm:t>
    </dgm:pt>
    <dgm:pt modelId="{A48980EA-2D44-4ABD-AF66-62A2E40BD69A}" type="pres">
      <dgm:prSet presAssocID="{CB1B7415-84C1-4C72-9DE5-E997D19E4E6C}" presName="circ1Tx" presStyleLbl="revTx" presStyleIdx="0" presStyleCnt="0">
        <dgm:presLayoutVars>
          <dgm:chMax val="0"/>
          <dgm:chPref val="0"/>
          <dgm:bulletEnabled val="1"/>
        </dgm:presLayoutVars>
      </dgm:prSet>
      <dgm:spPr/>
      <dgm:t>
        <a:bodyPr/>
        <a:lstStyle/>
        <a:p>
          <a:endParaRPr lang="en-GB"/>
        </a:p>
      </dgm:t>
    </dgm:pt>
    <dgm:pt modelId="{ECF58BB0-2BE3-4B76-B4C3-D959891E7363}" type="pres">
      <dgm:prSet presAssocID="{21DBAA9E-9F3F-4B98-B342-88A85BA33644}" presName="circ2" presStyleLbl="vennNode1" presStyleIdx="1" presStyleCnt="3"/>
      <dgm:spPr/>
      <dgm:t>
        <a:bodyPr/>
        <a:lstStyle/>
        <a:p>
          <a:endParaRPr lang="en-GB"/>
        </a:p>
      </dgm:t>
    </dgm:pt>
    <dgm:pt modelId="{8ACA1204-C8FF-457C-BB69-60C168FC898C}" type="pres">
      <dgm:prSet presAssocID="{21DBAA9E-9F3F-4B98-B342-88A85BA33644}" presName="circ2Tx" presStyleLbl="revTx" presStyleIdx="0" presStyleCnt="0">
        <dgm:presLayoutVars>
          <dgm:chMax val="0"/>
          <dgm:chPref val="0"/>
          <dgm:bulletEnabled val="1"/>
        </dgm:presLayoutVars>
      </dgm:prSet>
      <dgm:spPr/>
      <dgm:t>
        <a:bodyPr/>
        <a:lstStyle/>
        <a:p>
          <a:endParaRPr lang="en-GB"/>
        </a:p>
      </dgm:t>
    </dgm:pt>
    <dgm:pt modelId="{114C9127-12C3-41C0-AED1-0F6C82C2EBAE}" type="pres">
      <dgm:prSet presAssocID="{84B26D63-42A2-420F-9C21-6CF19232E63F}" presName="circ3" presStyleLbl="vennNode1" presStyleIdx="2" presStyleCnt="3"/>
      <dgm:spPr/>
      <dgm:t>
        <a:bodyPr/>
        <a:lstStyle/>
        <a:p>
          <a:endParaRPr lang="en-GB"/>
        </a:p>
      </dgm:t>
    </dgm:pt>
    <dgm:pt modelId="{CF639491-6AB2-4D8C-9D77-C9E25BDB231B}" type="pres">
      <dgm:prSet presAssocID="{84B26D63-42A2-420F-9C21-6CF19232E63F}" presName="circ3Tx" presStyleLbl="revTx" presStyleIdx="0" presStyleCnt="0">
        <dgm:presLayoutVars>
          <dgm:chMax val="0"/>
          <dgm:chPref val="0"/>
          <dgm:bulletEnabled val="1"/>
        </dgm:presLayoutVars>
      </dgm:prSet>
      <dgm:spPr/>
      <dgm:t>
        <a:bodyPr/>
        <a:lstStyle/>
        <a:p>
          <a:endParaRPr lang="en-GB"/>
        </a:p>
      </dgm:t>
    </dgm:pt>
  </dgm:ptLst>
  <dgm:cxnLst>
    <dgm:cxn modelId="{3EDFE7E3-C208-4209-89C9-B26EBF2DA55A}" type="presOf" srcId="{21DBAA9E-9F3F-4B98-B342-88A85BA33644}" destId="{ECF58BB0-2BE3-4B76-B4C3-D959891E7363}" srcOrd="0" destOrd="0" presId="urn:microsoft.com/office/officeart/2005/8/layout/venn1"/>
    <dgm:cxn modelId="{3DE15B13-85F2-40FF-B8D7-6E586D1CAE10}" type="presOf" srcId="{84B26D63-42A2-420F-9C21-6CF19232E63F}" destId="{114C9127-12C3-41C0-AED1-0F6C82C2EBAE}" srcOrd="0" destOrd="0" presId="urn:microsoft.com/office/officeart/2005/8/layout/venn1"/>
    <dgm:cxn modelId="{E7BC00DD-C3B8-484C-8DB3-99137563BB69}" type="presOf" srcId="{21DBAA9E-9F3F-4B98-B342-88A85BA33644}" destId="{8ACA1204-C8FF-457C-BB69-60C168FC898C}" srcOrd="1" destOrd="0" presId="urn:microsoft.com/office/officeart/2005/8/layout/venn1"/>
    <dgm:cxn modelId="{1A6028F3-D2CD-43FF-8BAF-F4811A0DEDDD}" type="presOf" srcId="{84B26D63-42A2-420F-9C21-6CF19232E63F}" destId="{CF639491-6AB2-4D8C-9D77-C9E25BDB231B}" srcOrd="1" destOrd="0" presId="urn:microsoft.com/office/officeart/2005/8/layout/venn1"/>
    <dgm:cxn modelId="{2E49619B-111D-4C9B-8584-06158EB05DF9}" srcId="{DDDB565C-5851-4DF4-9567-F3DEA33F85EA}" destId="{21DBAA9E-9F3F-4B98-B342-88A85BA33644}" srcOrd="1" destOrd="0" parTransId="{602E7F85-B15A-4E83-BBB4-DFACB652FEA5}" sibTransId="{EB9C388D-B19D-4EE7-85D3-60BDC8C6BB51}"/>
    <dgm:cxn modelId="{A7D6157E-58A4-4C7D-B7D5-1AA47B4902C8}" type="presOf" srcId="{CB1B7415-84C1-4C72-9DE5-E997D19E4E6C}" destId="{A48980EA-2D44-4ABD-AF66-62A2E40BD69A}" srcOrd="1" destOrd="0" presId="urn:microsoft.com/office/officeart/2005/8/layout/venn1"/>
    <dgm:cxn modelId="{9FB69DF2-C9F6-452E-B771-C01449C7B48E}" type="presOf" srcId="{CB1B7415-84C1-4C72-9DE5-E997D19E4E6C}" destId="{77989637-ECEC-4C6E-84BC-395967E33533}" srcOrd="0" destOrd="0" presId="urn:microsoft.com/office/officeart/2005/8/layout/venn1"/>
    <dgm:cxn modelId="{0501277B-1DC5-4D1D-8C2F-52FD052BC104}" type="presOf" srcId="{DDDB565C-5851-4DF4-9567-F3DEA33F85EA}" destId="{DCB02420-E78B-4ED2-AAA5-2EED1EF62F4E}" srcOrd="0" destOrd="0" presId="urn:microsoft.com/office/officeart/2005/8/layout/venn1"/>
    <dgm:cxn modelId="{E36136AE-D5BF-4130-8EF5-5FF11FDB53D4}" srcId="{DDDB565C-5851-4DF4-9567-F3DEA33F85EA}" destId="{CB1B7415-84C1-4C72-9DE5-E997D19E4E6C}" srcOrd="0" destOrd="0" parTransId="{9D7E31E8-ED5F-4913-B16D-65B0DC551B72}" sibTransId="{E0A66A27-D032-4A79-AA3B-7C2681F9A61D}"/>
    <dgm:cxn modelId="{A5AE72FE-A01A-4863-9F2F-C6912618ED90}" srcId="{DDDB565C-5851-4DF4-9567-F3DEA33F85EA}" destId="{84B26D63-42A2-420F-9C21-6CF19232E63F}" srcOrd="2" destOrd="0" parTransId="{917768CD-4092-48D2-B1CF-34455A2C859B}" sibTransId="{A774458F-1CCA-423A-899C-006189D28CB7}"/>
    <dgm:cxn modelId="{11815BC4-BC9B-48DD-B650-0BB81280A1A4}" type="presParOf" srcId="{DCB02420-E78B-4ED2-AAA5-2EED1EF62F4E}" destId="{77989637-ECEC-4C6E-84BC-395967E33533}" srcOrd="0" destOrd="0" presId="urn:microsoft.com/office/officeart/2005/8/layout/venn1"/>
    <dgm:cxn modelId="{CB3F965E-BD49-49F6-A3FD-372C3ECA2F0E}" type="presParOf" srcId="{DCB02420-E78B-4ED2-AAA5-2EED1EF62F4E}" destId="{A48980EA-2D44-4ABD-AF66-62A2E40BD69A}" srcOrd="1" destOrd="0" presId="urn:microsoft.com/office/officeart/2005/8/layout/venn1"/>
    <dgm:cxn modelId="{CA4418E6-A1B3-4341-ABFA-838EE2DD45B5}" type="presParOf" srcId="{DCB02420-E78B-4ED2-AAA5-2EED1EF62F4E}" destId="{ECF58BB0-2BE3-4B76-B4C3-D959891E7363}" srcOrd="2" destOrd="0" presId="urn:microsoft.com/office/officeart/2005/8/layout/venn1"/>
    <dgm:cxn modelId="{74C267AF-3952-435F-974D-5D6B08982A82}" type="presParOf" srcId="{DCB02420-E78B-4ED2-AAA5-2EED1EF62F4E}" destId="{8ACA1204-C8FF-457C-BB69-60C168FC898C}" srcOrd="3" destOrd="0" presId="urn:microsoft.com/office/officeart/2005/8/layout/venn1"/>
    <dgm:cxn modelId="{0855E762-BA24-47DE-8C35-8824FD14FD83}" type="presParOf" srcId="{DCB02420-E78B-4ED2-AAA5-2EED1EF62F4E}" destId="{114C9127-12C3-41C0-AED1-0F6C82C2EBAE}" srcOrd="4" destOrd="0" presId="urn:microsoft.com/office/officeart/2005/8/layout/venn1"/>
    <dgm:cxn modelId="{A773B411-289E-4EA3-89BA-A09ECE0F5042}" type="presParOf" srcId="{DCB02420-E78B-4ED2-AAA5-2EED1EF62F4E}" destId="{CF639491-6AB2-4D8C-9D77-C9E25BDB231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936FFE-3ABE-4D0E-B11A-5F90A5C6D41E}"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D8D7BDC9-8459-43CA-9240-62F1603438D3}">
      <dgm:prSet phldrT="[Text]"/>
      <dgm:spPr>
        <a:solidFill>
          <a:srgbClr val="FF5050"/>
        </a:solidFill>
      </dgm:spPr>
      <dgm:t>
        <a:bodyPr/>
        <a:lstStyle/>
        <a:p>
          <a:r>
            <a:rPr lang="en-GB" dirty="0" smtClean="0">
              <a:solidFill>
                <a:srgbClr val="0A2741"/>
              </a:solidFill>
            </a:rPr>
            <a:t>Behaviourism</a:t>
          </a:r>
          <a:endParaRPr lang="en-GB" dirty="0">
            <a:solidFill>
              <a:srgbClr val="0A2741"/>
            </a:solidFill>
          </a:endParaRPr>
        </a:p>
      </dgm:t>
    </dgm:pt>
    <dgm:pt modelId="{C7DA957D-3621-4EC3-905F-03A292D478D2}" type="parTrans" cxnId="{53443CB2-1B9D-4E2F-809B-7F94F24F6607}">
      <dgm:prSet/>
      <dgm:spPr/>
      <dgm:t>
        <a:bodyPr/>
        <a:lstStyle/>
        <a:p>
          <a:endParaRPr lang="en-GB"/>
        </a:p>
      </dgm:t>
    </dgm:pt>
    <dgm:pt modelId="{2785B69C-301B-4F99-92EC-F09891FBCFFD}" type="sibTrans" cxnId="{53443CB2-1B9D-4E2F-809B-7F94F24F6607}">
      <dgm:prSet/>
      <dgm:spPr/>
      <dgm:t>
        <a:bodyPr/>
        <a:lstStyle/>
        <a:p>
          <a:endParaRPr lang="en-GB"/>
        </a:p>
      </dgm:t>
    </dgm:pt>
    <dgm:pt modelId="{C32A45E8-8A6A-40A9-833C-66B9A01D3B8E}">
      <dgm:prSet phldrT="[Text]"/>
      <dgm:spPr>
        <a:solidFill>
          <a:schemeClr val="accent1">
            <a:lumMod val="40000"/>
            <a:lumOff val="60000"/>
          </a:schemeClr>
        </a:solidFill>
      </dgm:spPr>
      <dgm:t>
        <a:bodyPr/>
        <a:lstStyle/>
        <a:p>
          <a:r>
            <a:rPr lang="en-GB" dirty="0" smtClean="0">
              <a:solidFill>
                <a:srgbClr val="0A2741"/>
              </a:solidFill>
            </a:rPr>
            <a:t>Cognitivism</a:t>
          </a:r>
          <a:endParaRPr lang="en-GB" dirty="0">
            <a:solidFill>
              <a:srgbClr val="0A2741"/>
            </a:solidFill>
          </a:endParaRPr>
        </a:p>
      </dgm:t>
    </dgm:pt>
    <dgm:pt modelId="{B2474967-5DA9-4723-BA3D-0EBE1768C31C}" type="parTrans" cxnId="{73F75935-413F-4050-8493-410B2FB94920}">
      <dgm:prSet/>
      <dgm:spPr/>
      <dgm:t>
        <a:bodyPr/>
        <a:lstStyle/>
        <a:p>
          <a:endParaRPr lang="en-GB"/>
        </a:p>
      </dgm:t>
    </dgm:pt>
    <dgm:pt modelId="{8255A2B0-2287-4421-BDAD-0241BC2294F6}" type="sibTrans" cxnId="{73F75935-413F-4050-8493-410B2FB94920}">
      <dgm:prSet/>
      <dgm:spPr/>
      <dgm:t>
        <a:bodyPr/>
        <a:lstStyle/>
        <a:p>
          <a:endParaRPr lang="en-GB"/>
        </a:p>
      </dgm:t>
    </dgm:pt>
    <dgm:pt modelId="{BB8617B0-9A19-4555-92B7-DB67E17FFD82}">
      <dgm:prSet phldrT="[Text]"/>
      <dgm:spPr>
        <a:solidFill>
          <a:srgbClr val="00B050"/>
        </a:solidFill>
      </dgm:spPr>
      <dgm:t>
        <a:bodyPr/>
        <a:lstStyle/>
        <a:p>
          <a:r>
            <a:rPr lang="en-GB" dirty="0" smtClean="0">
              <a:solidFill>
                <a:srgbClr val="0A2741"/>
              </a:solidFill>
            </a:rPr>
            <a:t>Constructivism</a:t>
          </a:r>
          <a:endParaRPr lang="en-GB" dirty="0">
            <a:solidFill>
              <a:srgbClr val="0A2741"/>
            </a:solidFill>
          </a:endParaRPr>
        </a:p>
      </dgm:t>
    </dgm:pt>
    <dgm:pt modelId="{4B3F5B53-241B-44BE-BEF6-1AB0770AC0A1}" type="parTrans" cxnId="{F86AB30B-A90C-473F-9150-DE527150C481}">
      <dgm:prSet/>
      <dgm:spPr/>
      <dgm:t>
        <a:bodyPr/>
        <a:lstStyle/>
        <a:p>
          <a:endParaRPr lang="en-GB"/>
        </a:p>
      </dgm:t>
    </dgm:pt>
    <dgm:pt modelId="{363389E1-8FFA-4EF3-9DE6-75CF4DFB007E}" type="sibTrans" cxnId="{F86AB30B-A90C-473F-9150-DE527150C481}">
      <dgm:prSet/>
      <dgm:spPr/>
      <dgm:t>
        <a:bodyPr/>
        <a:lstStyle/>
        <a:p>
          <a:endParaRPr lang="en-GB"/>
        </a:p>
      </dgm:t>
    </dgm:pt>
    <dgm:pt modelId="{27E503F0-9C7F-491B-BFB9-76D66FE46DFC}">
      <dgm:prSet phldrT="[Text]"/>
      <dgm:spPr>
        <a:solidFill>
          <a:srgbClr val="FFFF00"/>
        </a:solidFill>
      </dgm:spPr>
      <dgm:t>
        <a:bodyPr/>
        <a:lstStyle/>
        <a:p>
          <a:r>
            <a:rPr lang="en-GB" dirty="0" err="1" smtClean="0">
              <a:solidFill>
                <a:srgbClr val="0A2741"/>
              </a:solidFill>
            </a:rPr>
            <a:t>Connectivism</a:t>
          </a:r>
          <a:endParaRPr lang="en-GB" dirty="0">
            <a:solidFill>
              <a:srgbClr val="0A2741"/>
            </a:solidFill>
          </a:endParaRPr>
        </a:p>
      </dgm:t>
    </dgm:pt>
    <dgm:pt modelId="{C3275769-B5A8-4245-9F70-83CBFCE7445B}" type="parTrans" cxnId="{C3E49824-3BF5-44D4-AFFC-AC9C5097200A}">
      <dgm:prSet/>
      <dgm:spPr/>
      <dgm:t>
        <a:bodyPr/>
        <a:lstStyle/>
        <a:p>
          <a:endParaRPr lang="en-GB"/>
        </a:p>
      </dgm:t>
    </dgm:pt>
    <dgm:pt modelId="{2DB1ABF2-3BEF-4B2C-800F-74F92323D4FD}" type="sibTrans" cxnId="{C3E49824-3BF5-44D4-AFFC-AC9C5097200A}">
      <dgm:prSet/>
      <dgm:spPr/>
      <dgm:t>
        <a:bodyPr/>
        <a:lstStyle/>
        <a:p>
          <a:endParaRPr lang="en-GB"/>
        </a:p>
      </dgm:t>
    </dgm:pt>
    <dgm:pt modelId="{F4555882-C8E7-4554-99B0-719932C57AA8}" type="pres">
      <dgm:prSet presAssocID="{9E936FFE-3ABE-4D0E-B11A-5F90A5C6D41E}" presName="matrix" presStyleCnt="0">
        <dgm:presLayoutVars>
          <dgm:chMax val="1"/>
          <dgm:dir/>
          <dgm:resizeHandles val="exact"/>
        </dgm:presLayoutVars>
      </dgm:prSet>
      <dgm:spPr/>
      <dgm:t>
        <a:bodyPr/>
        <a:lstStyle/>
        <a:p>
          <a:endParaRPr lang="en-GB"/>
        </a:p>
      </dgm:t>
    </dgm:pt>
    <dgm:pt modelId="{79A63644-9701-4A5A-9B14-B366D3C81A68}" type="pres">
      <dgm:prSet presAssocID="{9E936FFE-3ABE-4D0E-B11A-5F90A5C6D41E}" presName="diamond" presStyleLbl="bgShp" presStyleIdx="0" presStyleCnt="1"/>
      <dgm:spPr/>
    </dgm:pt>
    <dgm:pt modelId="{BCD80B58-1A2F-47F6-AA16-4A54CE862064}" type="pres">
      <dgm:prSet presAssocID="{9E936FFE-3ABE-4D0E-B11A-5F90A5C6D41E}" presName="quad1" presStyleLbl="node1" presStyleIdx="0" presStyleCnt="4">
        <dgm:presLayoutVars>
          <dgm:chMax val="0"/>
          <dgm:chPref val="0"/>
          <dgm:bulletEnabled val="1"/>
        </dgm:presLayoutVars>
      </dgm:prSet>
      <dgm:spPr/>
      <dgm:t>
        <a:bodyPr/>
        <a:lstStyle/>
        <a:p>
          <a:endParaRPr lang="en-GB"/>
        </a:p>
      </dgm:t>
    </dgm:pt>
    <dgm:pt modelId="{1DEACB9C-8E43-4241-B223-3DD2BBAABE85}" type="pres">
      <dgm:prSet presAssocID="{9E936FFE-3ABE-4D0E-B11A-5F90A5C6D41E}" presName="quad2" presStyleLbl="node1" presStyleIdx="1" presStyleCnt="4">
        <dgm:presLayoutVars>
          <dgm:chMax val="0"/>
          <dgm:chPref val="0"/>
          <dgm:bulletEnabled val="1"/>
        </dgm:presLayoutVars>
      </dgm:prSet>
      <dgm:spPr/>
      <dgm:t>
        <a:bodyPr/>
        <a:lstStyle/>
        <a:p>
          <a:endParaRPr lang="en-GB"/>
        </a:p>
      </dgm:t>
    </dgm:pt>
    <dgm:pt modelId="{0A564070-55DD-4CFF-B359-196EE58ED292}" type="pres">
      <dgm:prSet presAssocID="{9E936FFE-3ABE-4D0E-B11A-5F90A5C6D41E}" presName="quad3" presStyleLbl="node1" presStyleIdx="2" presStyleCnt="4">
        <dgm:presLayoutVars>
          <dgm:chMax val="0"/>
          <dgm:chPref val="0"/>
          <dgm:bulletEnabled val="1"/>
        </dgm:presLayoutVars>
      </dgm:prSet>
      <dgm:spPr/>
      <dgm:t>
        <a:bodyPr/>
        <a:lstStyle/>
        <a:p>
          <a:endParaRPr lang="en-GB"/>
        </a:p>
      </dgm:t>
    </dgm:pt>
    <dgm:pt modelId="{BA9EBBD2-1C2D-4117-B412-CBAA4FA992F2}" type="pres">
      <dgm:prSet presAssocID="{9E936FFE-3ABE-4D0E-B11A-5F90A5C6D41E}" presName="quad4" presStyleLbl="node1" presStyleIdx="3" presStyleCnt="4">
        <dgm:presLayoutVars>
          <dgm:chMax val="0"/>
          <dgm:chPref val="0"/>
          <dgm:bulletEnabled val="1"/>
        </dgm:presLayoutVars>
      </dgm:prSet>
      <dgm:spPr/>
      <dgm:t>
        <a:bodyPr/>
        <a:lstStyle/>
        <a:p>
          <a:endParaRPr lang="en-GB"/>
        </a:p>
      </dgm:t>
    </dgm:pt>
  </dgm:ptLst>
  <dgm:cxnLst>
    <dgm:cxn modelId="{C3E49824-3BF5-44D4-AFFC-AC9C5097200A}" srcId="{9E936FFE-3ABE-4D0E-B11A-5F90A5C6D41E}" destId="{27E503F0-9C7F-491B-BFB9-76D66FE46DFC}" srcOrd="3" destOrd="0" parTransId="{C3275769-B5A8-4245-9F70-83CBFCE7445B}" sibTransId="{2DB1ABF2-3BEF-4B2C-800F-74F92323D4FD}"/>
    <dgm:cxn modelId="{656FA02D-B58D-48F3-8C42-72B8F6825849}" type="presOf" srcId="{D8D7BDC9-8459-43CA-9240-62F1603438D3}" destId="{BCD80B58-1A2F-47F6-AA16-4A54CE862064}" srcOrd="0" destOrd="0" presId="urn:microsoft.com/office/officeart/2005/8/layout/matrix3"/>
    <dgm:cxn modelId="{F881805B-610B-412E-9D20-67CC2A13BF46}" type="presOf" srcId="{9E936FFE-3ABE-4D0E-B11A-5F90A5C6D41E}" destId="{F4555882-C8E7-4554-99B0-719932C57AA8}" srcOrd="0" destOrd="0" presId="urn:microsoft.com/office/officeart/2005/8/layout/matrix3"/>
    <dgm:cxn modelId="{D1543951-39D0-4E91-A11B-168D256880B7}" type="presOf" srcId="{BB8617B0-9A19-4555-92B7-DB67E17FFD82}" destId="{0A564070-55DD-4CFF-B359-196EE58ED292}" srcOrd="0" destOrd="0" presId="urn:microsoft.com/office/officeart/2005/8/layout/matrix3"/>
    <dgm:cxn modelId="{5E8E1DD6-5359-42D3-8D42-8233DC609825}" type="presOf" srcId="{C32A45E8-8A6A-40A9-833C-66B9A01D3B8E}" destId="{1DEACB9C-8E43-4241-B223-3DD2BBAABE85}" srcOrd="0" destOrd="0" presId="urn:microsoft.com/office/officeart/2005/8/layout/matrix3"/>
    <dgm:cxn modelId="{7F6671F9-E407-44ED-A345-90AE4F244C5C}" type="presOf" srcId="{27E503F0-9C7F-491B-BFB9-76D66FE46DFC}" destId="{BA9EBBD2-1C2D-4117-B412-CBAA4FA992F2}" srcOrd="0" destOrd="0" presId="urn:microsoft.com/office/officeart/2005/8/layout/matrix3"/>
    <dgm:cxn modelId="{53443CB2-1B9D-4E2F-809B-7F94F24F6607}" srcId="{9E936FFE-3ABE-4D0E-B11A-5F90A5C6D41E}" destId="{D8D7BDC9-8459-43CA-9240-62F1603438D3}" srcOrd="0" destOrd="0" parTransId="{C7DA957D-3621-4EC3-905F-03A292D478D2}" sibTransId="{2785B69C-301B-4F99-92EC-F09891FBCFFD}"/>
    <dgm:cxn modelId="{73F75935-413F-4050-8493-410B2FB94920}" srcId="{9E936FFE-3ABE-4D0E-B11A-5F90A5C6D41E}" destId="{C32A45E8-8A6A-40A9-833C-66B9A01D3B8E}" srcOrd="1" destOrd="0" parTransId="{B2474967-5DA9-4723-BA3D-0EBE1768C31C}" sibTransId="{8255A2B0-2287-4421-BDAD-0241BC2294F6}"/>
    <dgm:cxn modelId="{F86AB30B-A90C-473F-9150-DE527150C481}" srcId="{9E936FFE-3ABE-4D0E-B11A-5F90A5C6D41E}" destId="{BB8617B0-9A19-4555-92B7-DB67E17FFD82}" srcOrd="2" destOrd="0" parTransId="{4B3F5B53-241B-44BE-BEF6-1AB0770AC0A1}" sibTransId="{363389E1-8FFA-4EF3-9DE6-75CF4DFB007E}"/>
    <dgm:cxn modelId="{8AE57F7A-3A03-4620-8B9E-5BC555BF96A6}" type="presParOf" srcId="{F4555882-C8E7-4554-99B0-719932C57AA8}" destId="{79A63644-9701-4A5A-9B14-B366D3C81A68}" srcOrd="0" destOrd="0" presId="urn:microsoft.com/office/officeart/2005/8/layout/matrix3"/>
    <dgm:cxn modelId="{788645E1-5C7C-4260-9145-B9F9D49C55F3}" type="presParOf" srcId="{F4555882-C8E7-4554-99B0-719932C57AA8}" destId="{BCD80B58-1A2F-47F6-AA16-4A54CE862064}" srcOrd="1" destOrd="0" presId="urn:microsoft.com/office/officeart/2005/8/layout/matrix3"/>
    <dgm:cxn modelId="{8CB8AB31-28A5-439A-91C3-C154E74419F5}" type="presParOf" srcId="{F4555882-C8E7-4554-99B0-719932C57AA8}" destId="{1DEACB9C-8E43-4241-B223-3DD2BBAABE85}" srcOrd="2" destOrd="0" presId="urn:microsoft.com/office/officeart/2005/8/layout/matrix3"/>
    <dgm:cxn modelId="{3122AE42-9356-41FD-978A-7798FCE56701}" type="presParOf" srcId="{F4555882-C8E7-4554-99B0-719932C57AA8}" destId="{0A564070-55DD-4CFF-B359-196EE58ED292}" srcOrd="3" destOrd="0" presId="urn:microsoft.com/office/officeart/2005/8/layout/matrix3"/>
    <dgm:cxn modelId="{D4643E39-02FA-4C6E-B1F1-61C20E76C186}" type="presParOf" srcId="{F4555882-C8E7-4554-99B0-719932C57AA8}" destId="{BA9EBBD2-1C2D-4117-B412-CBAA4FA992F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89637-ECEC-4C6E-84BC-395967E33533}">
      <dsp:nvSpPr>
        <dsp:cNvPr id="0" name=""/>
        <dsp:cNvSpPr/>
      </dsp:nvSpPr>
      <dsp:spPr>
        <a:xfrm>
          <a:off x="2930217" y="68407"/>
          <a:ext cx="3283564" cy="3283564"/>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r>
            <a:rPr lang="en-GB" sz="3200" kern="1200" dirty="0" smtClean="0"/>
            <a:t>Technological</a:t>
          </a:r>
          <a:endParaRPr lang="en-GB" sz="3200" kern="1200" dirty="0"/>
        </a:p>
      </dsp:txBody>
      <dsp:txXfrm>
        <a:off x="3368026" y="643031"/>
        <a:ext cx="2407947" cy="1477604"/>
      </dsp:txXfrm>
    </dsp:sp>
    <dsp:sp modelId="{ECF58BB0-2BE3-4B76-B4C3-D959891E7363}">
      <dsp:nvSpPr>
        <dsp:cNvPr id="0" name=""/>
        <dsp:cNvSpPr/>
      </dsp:nvSpPr>
      <dsp:spPr>
        <a:xfrm>
          <a:off x="4115037" y="2120635"/>
          <a:ext cx="3283564" cy="3283564"/>
        </a:xfrm>
        <a:prstGeom prst="ellipse">
          <a:avLst/>
        </a:prstGeom>
        <a:solidFill>
          <a:srgbClr val="92D050"/>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r>
            <a:rPr lang="en-GB" sz="3200" kern="1200" dirty="0" smtClean="0"/>
            <a:t>Content</a:t>
          </a:r>
          <a:endParaRPr lang="en-GB" sz="3200" kern="1200" dirty="0"/>
        </a:p>
      </dsp:txBody>
      <dsp:txXfrm>
        <a:off x="5119260" y="2968889"/>
        <a:ext cx="1970138" cy="1805960"/>
      </dsp:txXfrm>
    </dsp:sp>
    <dsp:sp modelId="{114C9127-12C3-41C0-AED1-0F6C82C2EBAE}">
      <dsp:nvSpPr>
        <dsp:cNvPr id="0" name=""/>
        <dsp:cNvSpPr/>
      </dsp:nvSpPr>
      <dsp:spPr>
        <a:xfrm>
          <a:off x="1745397" y="2120635"/>
          <a:ext cx="3283564" cy="3283564"/>
        </a:xfrm>
        <a:prstGeom prst="ellipse">
          <a:avLst/>
        </a:prstGeom>
        <a:solidFill>
          <a:srgbClr val="FF66FF"/>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r>
            <a:rPr lang="en-GB" sz="3200" kern="1200" dirty="0" smtClean="0"/>
            <a:t>Pedagogical</a:t>
          </a:r>
          <a:endParaRPr lang="en-GB" sz="3200" kern="1200" dirty="0"/>
        </a:p>
      </dsp:txBody>
      <dsp:txXfrm>
        <a:off x="2054600" y="2968889"/>
        <a:ext cx="1970138" cy="1805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63644-9701-4A5A-9B14-B366D3C81A68}">
      <dsp:nvSpPr>
        <dsp:cNvPr id="0" name=""/>
        <dsp:cNvSpPr/>
      </dsp:nvSpPr>
      <dsp:spPr>
        <a:xfrm>
          <a:off x="222942" y="0"/>
          <a:ext cx="5417256" cy="541725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80B58-1A2F-47F6-AA16-4A54CE862064}">
      <dsp:nvSpPr>
        <dsp:cNvPr id="0" name=""/>
        <dsp:cNvSpPr/>
      </dsp:nvSpPr>
      <dsp:spPr>
        <a:xfrm>
          <a:off x="737581" y="514639"/>
          <a:ext cx="2112729" cy="2112729"/>
        </a:xfrm>
        <a:prstGeom prst="roundRect">
          <a:avLst/>
        </a:prstGeom>
        <a:solidFill>
          <a:srgbClr val="FF5050"/>
        </a:solidFill>
        <a:ln w="25400" cap="flat" cmpd="sng" algn="ctr">
          <a:solidFill>
            <a:schemeClr val="lt1">
              <a:hueOff val="0"/>
              <a:satOff val="0"/>
              <a:lumOff val="0"/>
              <a:alphaOff val="0"/>
            </a:schemeClr>
          </a:solidFill>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smtClean="0">
              <a:solidFill>
                <a:srgbClr val="0A2741"/>
              </a:solidFill>
            </a:rPr>
            <a:t>Behaviourism</a:t>
          </a:r>
          <a:endParaRPr lang="en-GB" sz="2200" kern="1200" dirty="0">
            <a:solidFill>
              <a:srgbClr val="0A2741"/>
            </a:solidFill>
          </a:endParaRPr>
        </a:p>
      </dsp:txBody>
      <dsp:txXfrm>
        <a:off x="840716" y="617774"/>
        <a:ext cx="1906459" cy="1906459"/>
      </dsp:txXfrm>
    </dsp:sp>
    <dsp:sp modelId="{1DEACB9C-8E43-4241-B223-3DD2BBAABE85}">
      <dsp:nvSpPr>
        <dsp:cNvPr id="0" name=""/>
        <dsp:cNvSpPr/>
      </dsp:nvSpPr>
      <dsp:spPr>
        <a:xfrm>
          <a:off x="3012829" y="514639"/>
          <a:ext cx="2112729" cy="2112729"/>
        </a:xfrm>
        <a:prstGeom prst="roundRect">
          <a:avLst/>
        </a:prstGeom>
        <a:solidFill>
          <a:schemeClr val="accent1">
            <a:lumMod val="40000"/>
            <a:lumOff val="60000"/>
          </a:schemeClr>
        </a:solidFill>
        <a:ln w="25400" cap="flat" cmpd="sng" algn="ctr">
          <a:solidFill>
            <a:schemeClr val="lt1">
              <a:hueOff val="0"/>
              <a:satOff val="0"/>
              <a:lumOff val="0"/>
              <a:alphaOff val="0"/>
            </a:schemeClr>
          </a:solidFill>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smtClean="0">
              <a:solidFill>
                <a:srgbClr val="0A2741"/>
              </a:solidFill>
            </a:rPr>
            <a:t>Cognitivism</a:t>
          </a:r>
          <a:endParaRPr lang="en-GB" sz="2200" kern="1200" dirty="0">
            <a:solidFill>
              <a:srgbClr val="0A2741"/>
            </a:solidFill>
          </a:endParaRPr>
        </a:p>
      </dsp:txBody>
      <dsp:txXfrm>
        <a:off x="3115964" y="617774"/>
        <a:ext cx="1906459" cy="1906459"/>
      </dsp:txXfrm>
    </dsp:sp>
    <dsp:sp modelId="{0A564070-55DD-4CFF-B359-196EE58ED292}">
      <dsp:nvSpPr>
        <dsp:cNvPr id="0" name=""/>
        <dsp:cNvSpPr/>
      </dsp:nvSpPr>
      <dsp:spPr>
        <a:xfrm>
          <a:off x="737581" y="2789886"/>
          <a:ext cx="2112729" cy="2112729"/>
        </a:xfrm>
        <a:prstGeom prst="roundRect">
          <a:avLst/>
        </a:prstGeom>
        <a:solidFill>
          <a:srgbClr val="00B050"/>
        </a:solidFill>
        <a:ln w="25400" cap="flat" cmpd="sng" algn="ctr">
          <a:solidFill>
            <a:schemeClr val="lt1">
              <a:hueOff val="0"/>
              <a:satOff val="0"/>
              <a:lumOff val="0"/>
              <a:alphaOff val="0"/>
            </a:schemeClr>
          </a:solidFill>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smtClean="0">
              <a:solidFill>
                <a:srgbClr val="0A2741"/>
              </a:solidFill>
            </a:rPr>
            <a:t>Constructivism</a:t>
          </a:r>
          <a:endParaRPr lang="en-GB" sz="2200" kern="1200" dirty="0">
            <a:solidFill>
              <a:srgbClr val="0A2741"/>
            </a:solidFill>
          </a:endParaRPr>
        </a:p>
      </dsp:txBody>
      <dsp:txXfrm>
        <a:off x="840716" y="2893021"/>
        <a:ext cx="1906459" cy="1906459"/>
      </dsp:txXfrm>
    </dsp:sp>
    <dsp:sp modelId="{BA9EBBD2-1C2D-4117-B412-CBAA4FA992F2}">
      <dsp:nvSpPr>
        <dsp:cNvPr id="0" name=""/>
        <dsp:cNvSpPr/>
      </dsp:nvSpPr>
      <dsp:spPr>
        <a:xfrm>
          <a:off x="3012829" y="2789886"/>
          <a:ext cx="2112729" cy="2112729"/>
        </a:xfrm>
        <a:prstGeom prst="roundRect">
          <a:avLst/>
        </a:prstGeom>
        <a:solidFill>
          <a:srgbClr val="FFFF00"/>
        </a:solidFill>
        <a:ln w="25400" cap="flat" cmpd="sng" algn="ctr">
          <a:solidFill>
            <a:schemeClr val="lt1">
              <a:hueOff val="0"/>
              <a:satOff val="0"/>
              <a:lumOff val="0"/>
              <a:alphaOff val="0"/>
            </a:schemeClr>
          </a:solidFill>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err="1" smtClean="0">
              <a:solidFill>
                <a:srgbClr val="0A2741"/>
              </a:solidFill>
            </a:rPr>
            <a:t>Connectivism</a:t>
          </a:r>
          <a:endParaRPr lang="en-GB" sz="2200" kern="1200" dirty="0">
            <a:solidFill>
              <a:srgbClr val="0A2741"/>
            </a:solidFill>
          </a:endParaRPr>
        </a:p>
      </dsp:txBody>
      <dsp:txXfrm>
        <a:off x="3115964" y="2893021"/>
        <a:ext cx="1906459" cy="190645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E5B4EDC-59C0-49C7-8ADA-5A781B329E02}" type="datetimeFigureOut">
              <a:rPr lang="en-US"/>
              <a:t>2/14/2018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8D46A-B586-417D-BFBD-8C8FE0AAF762}" type="datetimeFigureOut">
              <a:rPr lang="en-US"/>
              <a:t>2/14/2018</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a:t>
            </a:fld>
            <a:endParaRPr lang="en-GB"/>
          </a:p>
        </p:txBody>
      </p:sp>
    </p:spTree>
    <p:extLst>
      <p:ext uri="{BB962C8B-B14F-4D97-AF65-F5344CB8AC3E}">
        <p14:creationId xmlns:p14="http://schemas.microsoft.com/office/powerpoint/2010/main" val="300368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2</a:t>
            </a:fld>
            <a:endParaRPr lang="en-GB"/>
          </a:p>
        </p:txBody>
      </p:sp>
    </p:spTree>
    <p:extLst>
      <p:ext uri="{BB962C8B-B14F-4D97-AF65-F5344CB8AC3E}">
        <p14:creationId xmlns:p14="http://schemas.microsoft.com/office/powerpoint/2010/main" val="190488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600" kern="1200" dirty="0" smtClean="0">
                <a:solidFill>
                  <a:schemeClr val="tx1"/>
                </a:solidFill>
                <a:effectLst/>
                <a:latin typeface="+mn-lt"/>
                <a:ea typeface="+mn-ea"/>
                <a:cs typeface="+mn-cs"/>
              </a:rPr>
              <a:t>Icebreaker – what’s your name, who do you teach and why did you choose to do this module?</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3</a:t>
            </a:fld>
            <a:endParaRPr lang="en-GB"/>
          </a:p>
        </p:txBody>
      </p:sp>
    </p:spTree>
    <p:extLst>
      <p:ext uri="{BB962C8B-B14F-4D97-AF65-F5344CB8AC3E}">
        <p14:creationId xmlns:p14="http://schemas.microsoft.com/office/powerpoint/2010/main" val="2895123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4</a:t>
            </a:fld>
            <a:endParaRPr lang="en-GB"/>
          </a:p>
        </p:txBody>
      </p:sp>
    </p:spTree>
    <p:extLst>
      <p:ext uri="{BB962C8B-B14F-4D97-AF65-F5344CB8AC3E}">
        <p14:creationId xmlns:p14="http://schemas.microsoft.com/office/powerpoint/2010/main" val="2608897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5</a:t>
            </a:fld>
            <a:endParaRPr lang="en-GB"/>
          </a:p>
        </p:txBody>
      </p:sp>
    </p:spTree>
    <p:extLst>
      <p:ext uri="{BB962C8B-B14F-4D97-AF65-F5344CB8AC3E}">
        <p14:creationId xmlns:p14="http://schemas.microsoft.com/office/powerpoint/2010/main" val="4107509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kern="1200" dirty="0" smtClean="0">
                <a:solidFill>
                  <a:schemeClr val="tx1"/>
                </a:solidFill>
                <a:effectLst/>
                <a:latin typeface="+mn-lt"/>
                <a:ea typeface="+mn-ea"/>
                <a:cs typeface="+mn-cs"/>
              </a:rPr>
              <a:t>Obviously going to use technology as part of the teaching and will endeavour to include as many different types of technology as I can. To this extent I will talk about types of technology rather than individual products as there will be different technology available to different people. For the most part I will be using technology available to students as part of UWTSD, or free products.</a:t>
            </a:r>
          </a:p>
          <a:p>
            <a:r>
              <a:rPr lang="en-GB" sz="1600" kern="1200" dirty="0" smtClean="0">
                <a:solidFill>
                  <a:schemeClr val="tx1"/>
                </a:solidFill>
                <a:effectLst/>
                <a:latin typeface="+mn-lt"/>
                <a:ea typeface="+mn-ea"/>
                <a:cs typeface="+mn-cs"/>
              </a:rPr>
              <a:t>Going to be using active learning techniques – I’m not going to stand here and talk at you for 4-5 hours every Wednesday – as we will see in a moment, active learning pedagogy is a fundamental part of both the content and the delivery of this module – the sessions will be interactive and you will be doing lots of tasks in class – this is not just to pad out the time – as we will discuss today there are sound theoretical reasons behind this approach.</a:t>
            </a:r>
            <a:br>
              <a:rPr lang="en-GB" sz="1600" kern="1200" dirty="0" smtClean="0">
                <a:solidFill>
                  <a:schemeClr val="tx1"/>
                </a:solidFill>
                <a:effectLst/>
                <a:latin typeface="+mn-lt"/>
                <a:ea typeface="+mn-ea"/>
                <a:cs typeface="+mn-cs"/>
              </a:rPr>
            </a:br>
            <a:endParaRPr lang="en-GB" sz="16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6</a:t>
            </a:fld>
            <a:endParaRPr lang="en-GB"/>
          </a:p>
        </p:txBody>
      </p:sp>
    </p:spTree>
    <p:extLst>
      <p:ext uri="{BB962C8B-B14F-4D97-AF65-F5344CB8AC3E}">
        <p14:creationId xmlns:p14="http://schemas.microsoft.com/office/powerpoint/2010/main" val="3056743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7</a:t>
            </a:fld>
            <a:endParaRPr lang="en-GB"/>
          </a:p>
        </p:txBody>
      </p:sp>
    </p:spTree>
    <p:extLst>
      <p:ext uri="{BB962C8B-B14F-4D97-AF65-F5344CB8AC3E}">
        <p14:creationId xmlns:p14="http://schemas.microsoft.com/office/powerpoint/2010/main" val="1139344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8</a:t>
            </a:fld>
            <a:endParaRPr lang="en-GB"/>
          </a:p>
        </p:txBody>
      </p:sp>
    </p:spTree>
    <p:extLst>
      <p:ext uri="{BB962C8B-B14F-4D97-AF65-F5344CB8AC3E}">
        <p14:creationId xmlns:p14="http://schemas.microsoft.com/office/powerpoint/2010/main" val="2928603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600" kern="1200" dirty="0" smtClean="0">
                <a:solidFill>
                  <a:schemeClr val="tx1"/>
                </a:solidFill>
                <a:effectLst/>
                <a:latin typeface="+mn-lt"/>
                <a:ea typeface="+mn-ea"/>
                <a:cs typeface="+mn-cs"/>
              </a:rPr>
              <a:t>C = you’re going to have it already</a:t>
            </a:r>
          </a:p>
          <a:p>
            <a:pPr lvl="1"/>
            <a:r>
              <a:rPr lang="en-GB" sz="1600" kern="1200" dirty="0" smtClean="0">
                <a:solidFill>
                  <a:schemeClr val="tx1"/>
                </a:solidFill>
                <a:effectLst/>
                <a:latin typeface="+mn-lt"/>
                <a:ea typeface="+mn-ea"/>
                <a:cs typeface="+mn-cs"/>
              </a:rPr>
              <a:t>P = will come from the core modules on this course</a:t>
            </a:r>
          </a:p>
          <a:p>
            <a:pPr lvl="1"/>
            <a:r>
              <a:rPr lang="en-GB" sz="1600" kern="1200" dirty="0" smtClean="0">
                <a:solidFill>
                  <a:schemeClr val="tx1"/>
                </a:solidFill>
                <a:effectLst/>
                <a:latin typeface="+mn-lt"/>
                <a:ea typeface="+mn-ea"/>
                <a:cs typeface="+mn-cs"/>
              </a:rPr>
              <a:t>T = you will have to learn that yourself (that’s not what this module is all about)</a:t>
            </a:r>
          </a:p>
          <a:p>
            <a:pPr lvl="1"/>
            <a:r>
              <a:rPr lang="en-GB" sz="1600" kern="1200" dirty="0" smtClean="0">
                <a:solidFill>
                  <a:schemeClr val="tx1"/>
                </a:solidFill>
                <a:effectLst/>
                <a:latin typeface="+mn-lt"/>
                <a:ea typeface="+mn-ea"/>
                <a:cs typeface="+mn-cs"/>
              </a:rPr>
              <a:t>TC = learn yourself, but you will probably know some of this – talk to people in your field</a:t>
            </a:r>
          </a:p>
          <a:p>
            <a:pPr lvl="1"/>
            <a:r>
              <a:rPr lang="en-GB" sz="1600" kern="1200" dirty="0" smtClean="0">
                <a:solidFill>
                  <a:schemeClr val="tx1"/>
                </a:solidFill>
                <a:effectLst/>
                <a:latin typeface="+mn-lt"/>
                <a:ea typeface="+mn-ea"/>
                <a:cs typeface="+mn-cs"/>
              </a:rPr>
              <a:t>PC = you will develop an understanding of this as you learn the P – by applying the P to your context you will develop PC over time.</a:t>
            </a:r>
          </a:p>
          <a:p>
            <a:pPr lvl="1"/>
            <a:r>
              <a:rPr lang="en-GB" sz="1600" kern="1200" dirty="0" smtClean="0">
                <a:solidFill>
                  <a:schemeClr val="tx1"/>
                </a:solidFill>
                <a:effectLst/>
                <a:latin typeface="+mn-lt"/>
                <a:ea typeface="+mn-ea"/>
                <a:cs typeface="+mn-cs"/>
              </a:rPr>
              <a:t>TP = </a:t>
            </a:r>
            <a:r>
              <a:rPr lang="en-GB" sz="1600" b="1" kern="1200" dirty="0" smtClean="0">
                <a:solidFill>
                  <a:schemeClr val="tx1"/>
                </a:solidFill>
                <a:effectLst/>
                <a:latin typeface="+mn-lt"/>
                <a:ea typeface="+mn-ea"/>
                <a:cs typeface="+mn-cs"/>
              </a:rPr>
              <a:t>Bingo!</a:t>
            </a:r>
            <a:endParaRPr lang="en-GB" sz="16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9</a:t>
            </a:fld>
            <a:endParaRPr lang="en-GB"/>
          </a:p>
        </p:txBody>
      </p:sp>
    </p:spTree>
    <p:extLst>
      <p:ext uri="{BB962C8B-B14F-4D97-AF65-F5344CB8AC3E}">
        <p14:creationId xmlns:p14="http://schemas.microsoft.com/office/powerpoint/2010/main" val="1711564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10</a:t>
            </a:fld>
            <a:endParaRPr lang="en-GB"/>
          </a:p>
        </p:txBody>
      </p:sp>
    </p:spTree>
    <p:extLst>
      <p:ext uri="{BB962C8B-B14F-4D97-AF65-F5344CB8AC3E}">
        <p14:creationId xmlns:p14="http://schemas.microsoft.com/office/powerpoint/2010/main" val="36484763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kern="1200" dirty="0" smtClean="0">
                <a:solidFill>
                  <a:schemeClr val="tx1"/>
                </a:solidFill>
                <a:effectLst/>
                <a:latin typeface="+mn-lt"/>
                <a:ea typeface="+mn-ea"/>
                <a:cs typeface="+mn-cs"/>
              </a:rPr>
              <a:t>I don’t know all the tech. I don’t know all the theory. I will share what knowledge I have gathered in my path thus far, but I am certainly not a sage – but that’s how it should be – guide by the side not sage on the stage. I will facilitate and guide the discussion, not teach.</a:t>
            </a:r>
          </a:p>
          <a:p>
            <a:pPr lvl="0"/>
            <a:r>
              <a:rPr lang="en-GB" sz="1600" kern="1200" dirty="0" smtClean="0">
                <a:solidFill>
                  <a:schemeClr val="tx1"/>
                </a:solidFill>
                <a:effectLst/>
                <a:latin typeface="+mn-lt"/>
                <a:ea typeface="+mn-ea"/>
                <a:cs typeface="+mn-cs"/>
              </a:rPr>
              <a:t>This is not product training (highlight online training such as Microsoft Academy, Lynda, most product websites). There will be some instruction where necessary to enable technology to be used as part of guided learning, but it will not include full product training.</a:t>
            </a:r>
          </a:p>
          <a:p>
            <a:pPr lvl="0"/>
            <a:r>
              <a:rPr lang="en-GB" sz="1600" kern="1200" dirty="0" smtClean="0">
                <a:solidFill>
                  <a:schemeClr val="tx1"/>
                </a:solidFill>
                <a:effectLst/>
                <a:latin typeface="+mn-lt"/>
                <a:ea typeface="+mn-ea"/>
                <a:cs typeface="+mn-cs"/>
              </a:rPr>
              <a:t>It’s essentially making connections between sound pedagogy and enhancing technology.</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11</a:t>
            </a:fld>
            <a:endParaRPr lang="en-GB"/>
          </a:p>
        </p:txBody>
      </p:sp>
    </p:spTree>
    <p:extLst>
      <p:ext uri="{BB962C8B-B14F-4D97-AF65-F5344CB8AC3E}">
        <p14:creationId xmlns:p14="http://schemas.microsoft.com/office/powerpoint/2010/main" val="409090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12</a:t>
            </a:fld>
            <a:endParaRPr lang="en-GB"/>
          </a:p>
        </p:txBody>
      </p:sp>
    </p:spTree>
    <p:extLst>
      <p:ext uri="{BB962C8B-B14F-4D97-AF65-F5344CB8AC3E}">
        <p14:creationId xmlns:p14="http://schemas.microsoft.com/office/powerpoint/2010/main" val="7597818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13</a:t>
            </a:fld>
            <a:endParaRPr lang="en-GB"/>
          </a:p>
        </p:txBody>
      </p:sp>
    </p:spTree>
    <p:extLst>
      <p:ext uri="{BB962C8B-B14F-4D97-AF65-F5344CB8AC3E}">
        <p14:creationId xmlns:p14="http://schemas.microsoft.com/office/powerpoint/2010/main" val="38836035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14</a:t>
            </a:fld>
            <a:endParaRPr lang="en-GB"/>
          </a:p>
        </p:txBody>
      </p:sp>
    </p:spTree>
    <p:extLst>
      <p:ext uri="{BB962C8B-B14F-4D97-AF65-F5344CB8AC3E}">
        <p14:creationId xmlns:p14="http://schemas.microsoft.com/office/powerpoint/2010/main" val="911830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15</a:t>
            </a:fld>
            <a:endParaRPr lang="en-GB"/>
          </a:p>
        </p:txBody>
      </p:sp>
    </p:spTree>
    <p:extLst>
      <p:ext uri="{BB962C8B-B14F-4D97-AF65-F5344CB8AC3E}">
        <p14:creationId xmlns:p14="http://schemas.microsoft.com/office/powerpoint/2010/main" val="4109533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kern="1200" dirty="0" smtClean="0">
                <a:solidFill>
                  <a:schemeClr val="tx1"/>
                </a:solidFill>
                <a:effectLst/>
                <a:latin typeface="+mn-lt"/>
                <a:ea typeface="+mn-ea"/>
                <a:cs typeface="+mn-cs"/>
              </a:rPr>
              <a:t>Before we even get onto technology, we have to go back a step and consider active learning.</a:t>
            </a:r>
          </a:p>
          <a:p>
            <a:pPr lvl="0"/>
            <a:r>
              <a:rPr lang="en-GB" sz="1600" kern="1200" dirty="0" smtClean="0">
                <a:solidFill>
                  <a:schemeClr val="tx1"/>
                </a:solidFill>
                <a:effectLst/>
                <a:latin typeface="+mn-lt"/>
                <a:ea typeface="+mn-ea"/>
                <a:cs typeface="+mn-cs"/>
              </a:rPr>
              <a:t>Quick explanation of active learning with a few quotes.</a:t>
            </a:r>
          </a:p>
          <a:p>
            <a:pPr lvl="0"/>
            <a:r>
              <a:rPr lang="en-GB" sz="1600" kern="1200" dirty="0" smtClean="0">
                <a:solidFill>
                  <a:schemeClr val="tx1"/>
                </a:solidFill>
                <a:effectLst/>
                <a:latin typeface="+mn-lt"/>
                <a:ea typeface="+mn-ea"/>
                <a:cs typeface="+mn-cs"/>
              </a:rPr>
              <a:t>Going to use active learning techniques in this module - by definition if we are looking at using a range of technology in many different ways it goes without saying that we will be looking at pedagogies wider than a traditional didactic model. (show MIT video). In essence, this module is as much about active learning as it is technology.</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16</a:t>
            </a:fld>
            <a:endParaRPr lang="en-GB"/>
          </a:p>
        </p:txBody>
      </p:sp>
    </p:spTree>
    <p:extLst>
      <p:ext uri="{BB962C8B-B14F-4D97-AF65-F5344CB8AC3E}">
        <p14:creationId xmlns:p14="http://schemas.microsoft.com/office/powerpoint/2010/main" val="41319868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17</a:t>
            </a:fld>
            <a:endParaRPr lang="en-GB"/>
          </a:p>
        </p:txBody>
      </p:sp>
    </p:spTree>
    <p:extLst>
      <p:ext uri="{BB962C8B-B14F-4D97-AF65-F5344CB8AC3E}">
        <p14:creationId xmlns:p14="http://schemas.microsoft.com/office/powerpoint/2010/main" val="2328566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600" kern="1200" dirty="0" smtClean="0">
                <a:solidFill>
                  <a:schemeClr val="tx1"/>
                </a:solidFill>
                <a:effectLst/>
                <a:latin typeface="+mn-lt"/>
                <a:ea typeface="+mn-ea"/>
                <a:cs typeface="+mn-cs"/>
              </a:rPr>
              <a:t>Discussion – e.g. think pair share</a:t>
            </a:r>
          </a:p>
          <a:p>
            <a:pPr lvl="1"/>
            <a:r>
              <a:rPr lang="en-GB" sz="1600" kern="1200" dirty="0" smtClean="0">
                <a:solidFill>
                  <a:schemeClr val="tx1"/>
                </a:solidFill>
                <a:effectLst/>
                <a:latin typeface="+mn-lt"/>
                <a:ea typeface="+mn-ea"/>
                <a:cs typeface="+mn-cs"/>
              </a:rPr>
              <a:t>Questioning – analysis based questions rather than factual recall based – by having to conduct more higher-order thinking tasks it necessitates a knowledge and understanding of the material itself as a means to an end, not just as an end, and gives it context and therefore meaning and applicability.</a:t>
            </a:r>
          </a:p>
          <a:p>
            <a:pPr lvl="1"/>
            <a:r>
              <a:rPr lang="en-GB" sz="1600" kern="1200" dirty="0" smtClean="0">
                <a:solidFill>
                  <a:schemeClr val="tx1"/>
                </a:solidFill>
                <a:effectLst/>
                <a:latin typeface="+mn-lt"/>
                <a:ea typeface="+mn-ea"/>
                <a:cs typeface="+mn-cs"/>
              </a:rPr>
              <a:t>PBL</a:t>
            </a:r>
          </a:p>
          <a:p>
            <a:pPr lvl="1"/>
            <a:r>
              <a:rPr lang="en-GB" sz="1600" kern="1200" dirty="0" smtClean="0">
                <a:solidFill>
                  <a:schemeClr val="tx1"/>
                </a:solidFill>
                <a:effectLst/>
                <a:latin typeface="+mn-lt"/>
                <a:ea typeface="+mn-ea"/>
                <a:cs typeface="+mn-cs"/>
              </a:rPr>
              <a:t>Practical activities – learning by doing (pyramid of retention)</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18</a:t>
            </a:fld>
            <a:endParaRPr lang="en-GB"/>
          </a:p>
        </p:txBody>
      </p:sp>
    </p:spTree>
    <p:extLst>
      <p:ext uri="{BB962C8B-B14F-4D97-AF65-F5344CB8AC3E}">
        <p14:creationId xmlns:p14="http://schemas.microsoft.com/office/powerpoint/2010/main" val="432483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BA5BD7-F043-4D1B-AA17-CD412FC534DE}" type="slidenum">
              <a:rPr lang="en-US" smtClean="0"/>
              <a:t>19</a:t>
            </a:fld>
            <a:endParaRPr lang="en-US"/>
          </a:p>
        </p:txBody>
      </p:sp>
    </p:spTree>
    <p:extLst>
      <p:ext uri="{BB962C8B-B14F-4D97-AF65-F5344CB8AC3E}">
        <p14:creationId xmlns:p14="http://schemas.microsoft.com/office/powerpoint/2010/main" val="4117229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kern="1200" dirty="0" smtClean="0">
                <a:solidFill>
                  <a:schemeClr val="tx1"/>
                </a:solidFill>
                <a:effectLst/>
                <a:latin typeface="+mn-lt"/>
                <a:ea typeface="+mn-ea"/>
                <a:cs typeface="+mn-cs"/>
              </a:rPr>
              <a:t>We need to establish what we mean by technology</a:t>
            </a:r>
          </a:p>
          <a:p>
            <a:pPr lvl="0"/>
            <a:r>
              <a:rPr lang="en-GB" sz="1600" kern="1200" dirty="0" smtClean="0">
                <a:solidFill>
                  <a:schemeClr val="tx1"/>
                </a:solidFill>
                <a:effectLst/>
                <a:latin typeface="+mn-lt"/>
                <a:ea typeface="+mn-ea"/>
                <a:cs typeface="+mn-cs"/>
              </a:rPr>
              <a:t>Look at various definitions of technology</a:t>
            </a:r>
          </a:p>
          <a:p>
            <a:pPr lvl="0"/>
            <a:r>
              <a:rPr lang="en-GB" sz="1600" kern="1200" dirty="0" smtClean="0">
                <a:solidFill>
                  <a:schemeClr val="tx1"/>
                </a:solidFill>
                <a:effectLst/>
                <a:latin typeface="+mn-lt"/>
                <a:ea typeface="+mn-ea"/>
                <a:cs typeface="+mn-cs"/>
              </a:rPr>
              <a:t>Discuss the fact that hardware is technology</a:t>
            </a:r>
          </a:p>
          <a:p>
            <a:pPr lvl="0"/>
            <a:r>
              <a:rPr lang="en-GB" sz="1600" kern="1200" dirty="0" smtClean="0">
                <a:solidFill>
                  <a:schemeClr val="tx1"/>
                </a:solidFill>
                <a:effectLst/>
                <a:latin typeface="+mn-lt"/>
                <a:ea typeface="+mn-ea"/>
                <a:cs typeface="+mn-cs"/>
              </a:rPr>
              <a:t>For the most part we will be looking at free/readily available software for reasons of accessibility.</a:t>
            </a:r>
          </a:p>
          <a:p>
            <a:pPr lvl="0"/>
            <a:r>
              <a:rPr lang="en-GB" sz="1600" kern="1200" dirty="0" smtClean="0">
                <a:solidFill>
                  <a:schemeClr val="tx1"/>
                </a:solidFill>
                <a:effectLst/>
                <a:latin typeface="+mn-lt"/>
                <a:ea typeface="+mn-ea"/>
                <a:cs typeface="+mn-cs"/>
              </a:rPr>
              <a:t>We are also looking at technology which is discipline agnostic – therefore any subject specific software such as CAD, </a:t>
            </a:r>
            <a:r>
              <a:rPr lang="en-GB" sz="1600" kern="1200" dirty="0" err="1" smtClean="0">
                <a:solidFill>
                  <a:schemeClr val="tx1"/>
                </a:solidFill>
                <a:effectLst/>
                <a:latin typeface="+mn-lt"/>
                <a:ea typeface="+mn-ea"/>
                <a:cs typeface="+mn-cs"/>
              </a:rPr>
              <a:t>Matlab</a:t>
            </a:r>
            <a:r>
              <a:rPr lang="en-GB" sz="1600" kern="1200" dirty="0" smtClean="0">
                <a:solidFill>
                  <a:schemeClr val="tx1"/>
                </a:solidFill>
                <a:effectLst/>
                <a:latin typeface="+mn-lt"/>
                <a:ea typeface="+mn-ea"/>
                <a:cs typeface="+mn-cs"/>
              </a:rPr>
              <a:t> </a:t>
            </a:r>
            <a:r>
              <a:rPr lang="en-GB" sz="1600" kern="1200" dirty="0" err="1" smtClean="0">
                <a:solidFill>
                  <a:schemeClr val="tx1"/>
                </a:solidFill>
                <a:effectLst/>
                <a:latin typeface="+mn-lt"/>
                <a:ea typeface="+mn-ea"/>
                <a:cs typeface="+mn-cs"/>
              </a:rPr>
              <a:t>etc</a:t>
            </a:r>
            <a:r>
              <a:rPr lang="en-GB" sz="1600" kern="1200" dirty="0" smtClean="0">
                <a:solidFill>
                  <a:schemeClr val="tx1"/>
                </a:solidFill>
                <a:effectLst/>
                <a:latin typeface="+mn-lt"/>
                <a:ea typeface="+mn-ea"/>
                <a:cs typeface="+mn-cs"/>
              </a:rPr>
              <a:t> will be discounted – effectively that type of software is TC whereas we are looking at TP.</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20</a:t>
            </a:fld>
            <a:endParaRPr lang="en-GB"/>
          </a:p>
        </p:txBody>
      </p:sp>
    </p:spTree>
    <p:extLst>
      <p:ext uri="{BB962C8B-B14F-4D97-AF65-F5344CB8AC3E}">
        <p14:creationId xmlns:p14="http://schemas.microsoft.com/office/powerpoint/2010/main" val="1804547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21</a:t>
            </a:fld>
            <a:endParaRPr lang="en-GB"/>
          </a:p>
        </p:txBody>
      </p:sp>
    </p:spTree>
    <p:extLst>
      <p:ext uri="{BB962C8B-B14F-4D97-AF65-F5344CB8AC3E}">
        <p14:creationId xmlns:p14="http://schemas.microsoft.com/office/powerpoint/2010/main" val="112909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22</a:t>
            </a:fld>
            <a:endParaRPr lang="en-GB"/>
          </a:p>
        </p:txBody>
      </p:sp>
    </p:spTree>
    <p:extLst>
      <p:ext uri="{BB962C8B-B14F-4D97-AF65-F5344CB8AC3E}">
        <p14:creationId xmlns:p14="http://schemas.microsoft.com/office/powerpoint/2010/main" val="731853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600" kern="1200" dirty="0" smtClean="0">
                <a:solidFill>
                  <a:schemeClr val="tx1"/>
                </a:solidFill>
                <a:effectLst/>
                <a:latin typeface="+mn-lt"/>
                <a:ea typeface="+mn-ea"/>
                <a:cs typeface="+mn-cs"/>
              </a:rPr>
              <a:t>Explain that categorisation is important as it’s not only for ease of reference but important to remember that different people will have different access to different products10 , so it’s more important to be able to recognise products within a category than know what a specific product can offer.</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GB" sz="1600" kern="1200" dirty="0" smtClean="0">
              <a:solidFill>
                <a:schemeClr val="tx1"/>
              </a:solidFill>
              <a:effectLst/>
              <a:latin typeface="+mn-lt"/>
              <a:ea typeface="+mn-ea"/>
              <a:cs typeface="+mn-cs"/>
            </a:endParaRPr>
          </a:p>
          <a:p>
            <a:r>
              <a:rPr lang="en-GB" sz="1600" kern="1200" dirty="0" smtClean="0">
                <a:solidFill>
                  <a:schemeClr val="tx1"/>
                </a:solidFill>
                <a:effectLst/>
                <a:latin typeface="+mn-lt"/>
                <a:ea typeface="+mn-ea"/>
                <a:cs typeface="+mn-cs"/>
              </a:rPr>
              <a:t>Introduce Sony Vision Exchange and prompt everyone to download the app. Lead students through the connection and mirroring process.</a:t>
            </a:r>
          </a:p>
          <a:p>
            <a:r>
              <a:rPr lang="en-GB" sz="1600" kern="1200" dirty="0" smtClean="0">
                <a:solidFill>
                  <a:schemeClr val="tx1"/>
                </a:solidFill>
                <a:effectLst/>
                <a:latin typeface="+mn-lt"/>
                <a:ea typeface="+mn-ea"/>
                <a:cs typeface="+mn-cs"/>
              </a:rPr>
              <a:t>Reflect on task and compare answers (use Sony Vision Exchange by taking pictures and casting) </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23</a:t>
            </a:fld>
            <a:endParaRPr lang="en-GB"/>
          </a:p>
        </p:txBody>
      </p:sp>
    </p:spTree>
    <p:extLst>
      <p:ext uri="{BB962C8B-B14F-4D97-AF65-F5344CB8AC3E}">
        <p14:creationId xmlns:p14="http://schemas.microsoft.com/office/powerpoint/2010/main" val="40754924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600" kern="1200" dirty="0" smtClean="0">
                <a:solidFill>
                  <a:schemeClr val="tx1"/>
                </a:solidFill>
                <a:effectLst/>
                <a:latin typeface="+mn-lt"/>
                <a:ea typeface="+mn-ea"/>
                <a:cs typeface="+mn-cs"/>
              </a:rPr>
              <a:t>Show answer “technology” – argument that any technology can be used for education but then show my list and compare/discuss – I will update my list and we will then have a community created reference of technology (although remember that it is not exhaustive).</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24</a:t>
            </a:fld>
            <a:endParaRPr lang="en-GB"/>
          </a:p>
        </p:txBody>
      </p:sp>
    </p:spTree>
    <p:extLst>
      <p:ext uri="{BB962C8B-B14F-4D97-AF65-F5344CB8AC3E}">
        <p14:creationId xmlns:p14="http://schemas.microsoft.com/office/powerpoint/2010/main" val="41199733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kern="1200" dirty="0" smtClean="0">
                <a:solidFill>
                  <a:schemeClr val="tx1"/>
                </a:solidFill>
                <a:effectLst/>
                <a:latin typeface="+mn-lt"/>
                <a:ea typeface="+mn-ea"/>
                <a:cs typeface="+mn-cs"/>
              </a:rPr>
              <a:t>If we are to make a change to the way we teach it needs to have support in learning theory both in a general sense and in relation to more specific research.</a:t>
            </a:r>
            <a:br>
              <a:rPr lang="en-GB" sz="1600" kern="1200" dirty="0" smtClean="0">
                <a:solidFill>
                  <a:schemeClr val="tx1"/>
                </a:solidFill>
                <a:effectLst/>
                <a:latin typeface="+mn-lt"/>
                <a:ea typeface="+mn-ea"/>
                <a:cs typeface="+mn-cs"/>
              </a:rPr>
            </a:br>
            <a:r>
              <a:rPr lang="en-GB" sz="1600" kern="1200" dirty="0" smtClean="0">
                <a:solidFill>
                  <a:schemeClr val="tx1"/>
                </a:solidFill>
                <a:effectLst/>
                <a:latin typeface="+mn-lt"/>
                <a:ea typeface="+mn-ea"/>
                <a:cs typeface="+mn-cs"/>
              </a:rPr>
              <a:t>Going to cover the basics otherwise we’re going to get bogged down in detail which we don’t need to do – we just need to understand the main principles to be able to identify how technology complements the approaches.</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25</a:t>
            </a:fld>
            <a:endParaRPr lang="en-GB"/>
          </a:p>
        </p:txBody>
      </p:sp>
    </p:spTree>
    <p:extLst>
      <p:ext uri="{BB962C8B-B14F-4D97-AF65-F5344CB8AC3E}">
        <p14:creationId xmlns:p14="http://schemas.microsoft.com/office/powerpoint/2010/main" val="16625465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600" kern="1200" dirty="0" smtClean="0">
                <a:solidFill>
                  <a:schemeClr val="tx1"/>
                </a:solidFill>
                <a:effectLst/>
                <a:latin typeface="+mn-lt"/>
                <a:ea typeface="+mn-ea"/>
                <a:cs typeface="+mn-cs"/>
              </a:rPr>
              <a:t>Music analogy – performance is behaviourism, composition and appreciation is cognitivism / constructivism.</a:t>
            </a:r>
          </a:p>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26</a:t>
            </a:fld>
            <a:endParaRPr lang="en-GB"/>
          </a:p>
        </p:txBody>
      </p:sp>
    </p:spTree>
    <p:extLst>
      <p:ext uri="{BB962C8B-B14F-4D97-AF65-F5344CB8AC3E}">
        <p14:creationId xmlns:p14="http://schemas.microsoft.com/office/powerpoint/2010/main" val="37813572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27</a:t>
            </a:fld>
            <a:endParaRPr lang="en-GB"/>
          </a:p>
        </p:txBody>
      </p:sp>
    </p:spTree>
    <p:extLst>
      <p:ext uri="{BB962C8B-B14F-4D97-AF65-F5344CB8AC3E}">
        <p14:creationId xmlns:p14="http://schemas.microsoft.com/office/powerpoint/2010/main" val="41445658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28</a:t>
            </a:fld>
            <a:endParaRPr lang="en-GB"/>
          </a:p>
        </p:txBody>
      </p:sp>
    </p:spTree>
    <p:extLst>
      <p:ext uri="{BB962C8B-B14F-4D97-AF65-F5344CB8AC3E}">
        <p14:creationId xmlns:p14="http://schemas.microsoft.com/office/powerpoint/2010/main" val="385370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29</a:t>
            </a:fld>
            <a:endParaRPr lang="en-GB"/>
          </a:p>
        </p:txBody>
      </p:sp>
    </p:spTree>
    <p:extLst>
      <p:ext uri="{BB962C8B-B14F-4D97-AF65-F5344CB8AC3E}">
        <p14:creationId xmlns:p14="http://schemas.microsoft.com/office/powerpoint/2010/main" val="28269475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30</a:t>
            </a:fld>
            <a:endParaRPr lang="en-GB"/>
          </a:p>
        </p:txBody>
      </p:sp>
    </p:spTree>
    <p:extLst>
      <p:ext uri="{BB962C8B-B14F-4D97-AF65-F5344CB8AC3E}">
        <p14:creationId xmlns:p14="http://schemas.microsoft.com/office/powerpoint/2010/main" val="5716627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31</a:t>
            </a:fld>
            <a:endParaRPr lang="en-GB"/>
          </a:p>
        </p:txBody>
      </p:sp>
    </p:spTree>
    <p:extLst>
      <p:ext uri="{BB962C8B-B14F-4D97-AF65-F5344CB8AC3E}">
        <p14:creationId xmlns:p14="http://schemas.microsoft.com/office/powerpoint/2010/main" val="13638254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32</a:t>
            </a:fld>
            <a:endParaRPr lang="en-GB"/>
          </a:p>
        </p:txBody>
      </p:sp>
    </p:spTree>
    <p:extLst>
      <p:ext uri="{BB962C8B-B14F-4D97-AF65-F5344CB8AC3E}">
        <p14:creationId xmlns:p14="http://schemas.microsoft.com/office/powerpoint/2010/main" val="1042385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33</a:t>
            </a:fld>
            <a:endParaRPr lang="en-GB"/>
          </a:p>
        </p:txBody>
      </p:sp>
    </p:spTree>
    <p:extLst>
      <p:ext uri="{BB962C8B-B14F-4D97-AF65-F5344CB8AC3E}">
        <p14:creationId xmlns:p14="http://schemas.microsoft.com/office/powerpoint/2010/main" val="15676756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34</a:t>
            </a:fld>
            <a:endParaRPr lang="en-GB"/>
          </a:p>
        </p:txBody>
      </p:sp>
    </p:spTree>
    <p:extLst>
      <p:ext uri="{BB962C8B-B14F-4D97-AF65-F5344CB8AC3E}">
        <p14:creationId xmlns:p14="http://schemas.microsoft.com/office/powerpoint/2010/main" val="31154498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35</a:t>
            </a:fld>
            <a:endParaRPr lang="en-GB"/>
          </a:p>
        </p:txBody>
      </p:sp>
    </p:spTree>
    <p:extLst>
      <p:ext uri="{BB962C8B-B14F-4D97-AF65-F5344CB8AC3E}">
        <p14:creationId xmlns:p14="http://schemas.microsoft.com/office/powerpoint/2010/main" val="38837570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36</a:t>
            </a:fld>
            <a:endParaRPr lang="en-GB"/>
          </a:p>
        </p:txBody>
      </p:sp>
    </p:spTree>
    <p:extLst>
      <p:ext uri="{BB962C8B-B14F-4D97-AF65-F5344CB8AC3E}">
        <p14:creationId xmlns:p14="http://schemas.microsoft.com/office/powerpoint/2010/main" val="7588485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37</a:t>
            </a:fld>
            <a:endParaRPr lang="en-GB"/>
          </a:p>
        </p:txBody>
      </p:sp>
    </p:spTree>
    <p:extLst>
      <p:ext uri="{BB962C8B-B14F-4D97-AF65-F5344CB8AC3E}">
        <p14:creationId xmlns:p14="http://schemas.microsoft.com/office/powerpoint/2010/main" val="13587657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38</a:t>
            </a:fld>
            <a:endParaRPr lang="en-GB"/>
          </a:p>
        </p:txBody>
      </p:sp>
    </p:spTree>
    <p:extLst>
      <p:ext uri="{BB962C8B-B14F-4D97-AF65-F5344CB8AC3E}">
        <p14:creationId xmlns:p14="http://schemas.microsoft.com/office/powerpoint/2010/main" val="41404482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39</a:t>
            </a:fld>
            <a:endParaRPr lang="en-GB"/>
          </a:p>
        </p:txBody>
      </p:sp>
    </p:spTree>
    <p:extLst>
      <p:ext uri="{BB962C8B-B14F-4D97-AF65-F5344CB8AC3E}">
        <p14:creationId xmlns:p14="http://schemas.microsoft.com/office/powerpoint/2010/main" val="34181566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40</a:t>
            </a:fld>
            <a:endParaRPr lang="en-GB"/>
          </a:p>
        </p:txBody>
      </p:sp>
    </p:spTree>
    <p:extLst>
      <p:ext uri="{BB962C8B-B14F-4D97-AF65-F5344CB8AC3E}">
        <p14:creationId xmlns:p14="http://schemas.microsoft.com/office/powerpoint/2010/main" val="4240519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41</a:t>
            </a:fld>
            <a:endParaRPr lang="en-GB"/>
          </a:p>
        </p:txBody>
      </p:sp>
    </p:spTree>
    <p:extLst>
      <p:ext uri="{BB962C8B-B14F-4D97-AF65-F5344CB8AC3E}">
        <p14:creationId xmlns:p14="http://schemas.microsoft.com/office/powerpoint/2010/main" val="30161278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42</a:t>
            </a:fld>
            <a:endParaRPr lang="en-GB"/>
          </a:p>
        </p:txBody>
      </p:sp>
    </p:spTree>
    <p:extLst>
      <p:ext uri="{BB962C8B-B14F-4D97-AF65-F5344CB8AC3E}">
        <p14:creationId xmlns:p14="http://schemas.microsoft.com/office/powerpoint/2010/main" val="15324481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u="sng" kern="1200" dirty="0" err="1" smtClean="0">
                <a:solidFill>
                  <a:schemeClr val="tx1"/>
                </a:solidFill>
                <a:effectLst/>
                <a:latin typeface="+mn-lt"/>
                <a:ea typeface="+mn-ea"/>
                <a:cs typeface="+mn-cs"/>
              </a:rPr>
              <a:t>Padlet</a:t>
            </a:r>
            <a:r>
              <a:rPr lang="en-GB" sz="1600" u="sng" kern="1200" dirty="0" smtClean="0">
                <a:solidFill>
                  <a:schemeClr val="tx1"/>
                </a:solidFill>
                <a:effectLst/>
                <a:latin typeface="+mn-lt"/>
                <a:ea typeface="+mn-ea"/>
                <a:cs typeface="+mn-cs"/>
              </a:rPr>
              <a:t> Brainstorm</a:t>
            </a:r>
            <a:endParaRPr lang="en-GB" sz="1600" kern="1200" dirty="0" smtClean="0">
              <a:solidFill>
                <a:schemeClr val="tx1"/>
              </a:solidFill>
              <a:effectLst/>
              <a:latin typeface="+mn-lt"/>
              <a:ea typeface="+mn-ea"/>
              <a:cs typeface="+mn-cs"/>
            </a:endParaRPr>
          </a:p>
          <a:p>
            <a:pPr lvl="0"/>
            <a:r>
              <a:rPr lang="en-GB" sz="1600" kern="1200" dirty="0" smtClean="0">
                <a:solidFill>
                  <a:schemeClr val="tx1"/>
                </a:solidFill>
                <a:effectLst/>
                <a:latin typeface="+mn-lt"/>
                <a:ea typeface="+mn-ea"/>
                <a:cs typeface="+mn-cs"/>
              </a:rPr>
              <a:t>Scalable input from all</a:t>
            </a:r>
          </a:p>
          <a:p>
            <a:pPr lvl="0"/>
            <a:r>
              <a:rPr lang="en-GB" sz="1600" kern="1200" dirty="0" smtClean="0">
                <a:solidFill>
                  <a:schemeClr val="tx1"/>
                </a:solidFill>
                <a:effectLst/>
                <a:latin typeface="+mn-lt"/>
                <a:ea typeface="+mn-ea"/>
                <a:cs typeface="+mn-cs"/>
              </a:rPr>
              <a:t>Inclusive – non-threatening way of contributing</a:t>
            </a:r>
          </a:p>
          <a:p>
            <a:r>
              <a:rPr lang="en-GB" sz="1600" u="sng" kern="1200" dirty="0" err="1" smtClean="0">
                <a:solidFill>
                  <a:schemeClr val="tx1"/>
                </a:solidFill>
                <a:effectLst/>
                <a:latin typeface="+mn-lt"/>
                <a:ea typeface="+mn-ea"/>
                <a:cs typeface="+mn-cs"/>
              </a:rPr>
              <a:t>Wordwall</a:t>
            </a:r>
            <a:r>
              <a:rPr lang="en-GB" sz="1600" u="sng" kern="1200" dirty="0" smtClean="0">
                <a:solidFill>
                  <a:schemeClr val="tx1"/>
                </a:solidFill>
                <a:effectLst/>
                <a:latin typeface="+mn-lt"/>
                <a:ea typeface="+mn-ea"/>
                <a:cs typeface="+mn-cs"/>
              </a:rPr>
              <a:t> Quiz</a:t>
            </a:r>
            <a:endParaRPr lang="en-GB" sz="1600" kern="1200" dirty="0" smtClean="0">
              <a:solidFill>
                <a:schemeClr val="tx1"/>
              </a:solidFill>
              <a:effectLst/>
              <a:latin typeface="+mn-lt"/>
              <a:ea typeface="+mn-ea"/>
              <a:cs typeface="+mn-cs"/>
            </a:endParaRPr>
          </a:p>
          <a:p>
            <a:pPr lvl="0"/>
            <a:r>
              <a:rPr lang="en-GB" sz="1600" kern="1200" dirty="0" smtClean="0">
                <a:solidFill>
                  <a:schemeClr val="tx1"/>
                </a:solidFill>
                <a:effectLst/>
                <a:latin typeface="+mn-lt"/>
                <a:ea typeface="+mn-ea"/>
                <a:cs typeface="+mn-cs"/>
              </a:rPr>
              <a:t>Engagement</a:t>
            </a:r>
          </a:p>
          <a:p>
            <a:pPr lvl="0"/>
            <a:r>
              <a:rPr lang="en-GB" sz="1600" kern="1200" dirty="0" smtClean="0">
                <a:solidFill>
                  <a:schemeClr val="tx1"/>
                </a:solidFill>
                <a:effectLst/>
                <a:latin typeface="+mn-lt"/>
                <a:ea typeface="+mn-ea"/>
                <a:cs typeface="+mn-cs"/>
              </a:rPr>
              <a:t>Promotes thinking</a:t>
            </a:r>
          </a:p>
          <a:p>
            <a:r>
              <a:rPr lang="en-GB" sz="1600" u="sng" kern="1200" dirty="0" smtClean="0">
                <a:solidFill>
                  <a:schemeClr val="tx1"/>
                </a:solidFill>
                <a:effectLst/>
                <a:latin typeface="+mn-lt"/>
                <a:ea typeface="+mn-ea"/>
                <a:cs typeface="+mn-cs"/>
              </a:rPr>
              <a:t>Discussion over Frameworks</a:t>
            </a:r>
            <a:endParaRPr lang="en-GB" sz="1600" kern="1200" dirty="0" smtClean="0">
              <a:solidFill>
                <a:schemeClr val="tx1"/>
              </a:solidFill>
              <a:effectLst/>
              <a:latin typeface="+mn-lt"/>
              <a:ea typeface="+mn-ea"/>
              <a:cs typeface="+mn-cs"/>
            </a:endParaRPr>
          </a:p>
          <a:p>
            <a:pPr lvl="0"/>
            <a:r>
              <a:rPr lang="en-GB" sz="1600" kern="1200" dirty="0" smtClean="0">
                <a:solidFill>
                  <a:schemeClr val="tx1"/>
                </a:solidFill>
                <a:effectLst/>
                <a:latin typeface="+mn-lt"/>
                <a:ea typeface="+mn-ea"/>
                <a:cs typeface="+mn-cs"/>
              </a:rPr>
              <a:t>Needed to understand the material</a:t>
            </a:r>
          </a:p>
          <a:p>
            <a:pPr lvl="0"/>
            <a:r>
              <a:rPr lang="en-GB" sz="1600" kern="1200" dirty="0" smtClean="0">
                <a:solidFill>
                  <a:schemeClr val="tx1"/>
                </a:solidFill>
                <a:effectLst/>
                <a:latin typeface="+mn-lt"/>
                <a:ea typeface="+mn-ea"/>
                <a:cs typeface="+mn-cs"/>
              </a:rPr>
              <a:t>Apply, analyse, evaluate as opposed to remember</a:t>
            </a:r>
            <a:r>
              <a:rPr lang="en-GB" sz="1600" u="sng" kern="1200" dirty="0" smtClean="0">
                <a:solidFill>
                  <a:schemeClr val="tx1"/>
                </a:solidFill>
                <a:effectLst/>
                <a:latin typeface="+mn-lt"/>
                <a:ea typeface="+mn-ea"/>
                <a:cs typeface="+mn-cs"/>
              </a:rPr>
              <a:t/>
            </a:r>
            <a:br>
              <a:rPr lang="en-GB" sz="1600" u="sng" kern="1200" dirty="0" smtClean="0">
                <a:solidFill>
                  <a:schemeClr val="tx1"/>
                </a:solidFill>
                <a:effectLst/>
                <a:latin typeface="+mn-lt"/>
                <a:ea typeface="+mn-ea"/>
                <a:cs typeface="+mn-cs"/>
              </a:rPr>
            </a:br>
            <a:endParaRPr lang="en-GB" sz="1600" kern="1200" dirty="0" smtClean="0">
              <a:solidFill>
                <a:schemeClr val="tx1"/>
              </a:solidFill>
              <a:effectLst/>
              <a:latin typeface="+mn-lt"/>
              <a:ea typeface="+mn-ea"/>
              <a:cs typeface="+mn-cs"/>
            </a:endParaRPr>
          </a:p>
          <a:p>
            <a:r>
              <a:rPr lang="en-GB" sz="1600" u="sng" kern="1200" dirty="0" smtClean="0">
                <a:solidFill>
                  <a:schemeClr val="tx1"/>
                </a:solidFill>
                <a:effectLst/>
                <a:latin typeface="+mn-lt"/>
                <a:ea typeface="+mn-ea"/>
                <a:cs typeface="+mn-cs"/>
              </a:rPr>
              <a:t>Sharing via Sony Vision Exchange</a:t>
            </a:r>
            <a:endParaRPr lang="en-GB" sz="1600" kern="1200" dirty="0" smtClean="0">
              <a:solidFill>
                <a:schemeClr val="tx1"/>
              </a:solidFill>
              <a:effectLst/>
              <a:latin typeface="+mn-lt"/>
              <a:ea typeface="+mn-ea"/>
              <a:cs typeface="+mn-cs"/>
            </a:endParaRPr>
          </a:p>
          <a:p>
            <a:pPr lvl="0"/>
            <a:r>
              <a:rPr lang="en-GB" sz="1600" kern="1200" dirty="0" smtClean="0">
                <a:solidFill>
                  <a:schemeClr val="tx1"/>
                </a:solidFill>
                <a:effectLst/>
                <a:latin typeface="+mn-lt"/>
                <a:ea typeface="+mn-ea"/>
                <a:cs typeface="+mn-cs"/>
              </a:rPr>
              <a:t>Share individual work immediately</a:t>
            </a:r>
          </a:p>
          <a:p>
            <a:pPr lvl="0"/>
            <a:r>
              <a:rPr lang="en-GB" sz="1600" kern="1200" dirty="0" smtClean="0">
                <a:solidFill>
                  <a:schemeClr val="tx1"/>
                </a:solidFill>
                <a:effectLst/>
                <a:latin typeface="+mn-lt"/>
                <a:ea typeface="+mn-ea"/>
                <a:cs typeface="+mn-cs"/>
              </a:rPr>
              <a:t>Capture classroom interactions</a:t>
            </a:r>
          </a:p>
          <a:p>
            <a:r>
              <a:rPr lang="en-GB" sz="1600" u="sng" kern="1200" dirty="0" smtClean="0">
                <a:solidFill>
                  <a:schemeClr val="tx1"/>
                </a:solidFill>
                <a:effectLst/>
                <a:latin typeface="+mn-lt"/>
                <a:ea typeface="+mn-ea"/>
                <a:cs typeface="+mn-cs"/>
              </a:rPr>
              <a:t>OneNote</a:t>
            </a:r>
            <a:endParaRPr lang="en-GB" sz="1600" kern="1200" dirty="0" smtClean="0">
              <a:solidFill>
                <a:schemeClr val="tx1"/>
              </a:solidFill>
              <a:effectLst/>
              <a:latin typeface="+mn-lt"/>
              <a:ea typeface="+mn-ea"/>
              <a:cs typeface="+mn-cs"/>
            </a:endParaRPr>
          </a:p>
          <a:p>
            <a:pPr lvl="0"/>
            <a:r>
              <a:rPr lang="en-GB" sz="1600" kern="1200" dirty="0" smtClean="0">
                <a:solidFill>
                  <a:schemeClr val="tx1"/>
                </a:solidFill>
                <a:effectLst/>
                <a:latin typeface="+mn-lt"/>
                <a:ea typeface="+mn-ea"/>
                <a:cs typeface="+mn-cs"/>
              </a:rPr>
              <a:t>Collaboration which everyone can take away</a:t>
            </a:r>
          </a:p>
          <a:p>
            <a:r>
              <a:rPr lang="en-GB" sz="1600" kern="1200" smtClean="0">
                <a:solidFill>
                  <a:schemeClr val="tx1"/>
                </a:solidFill>
                <a:effectLst/>
                <a:latin typeface="+mn-lt"/>
                <a:ea typeface="+mn-ea"/>
                <a:cs typeface="+mn-cs"/>
              </a:rPr>
              <a:t>Easy method of getting work to tutor</a:t>
            </a:r>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43</a:t>
            </a:fld>
            <a:endParaRPr lang="en-GB"/>
          </a:p>
        </p:txBody>
      </p:sp>
    </p:spTree>
    <p:extLst>
      <p:ext uri="{BB962C8B-B14F-4D97-AF65-F5344CB8AC3E}">
        <p14:creationId xmlns:p14="http://schemas.microsoft.com/office/powerpoint/2010/main" val="2067868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ctrTitle"/>
          </p:nvPr>
        </p:nvSpPr>
        <p:spPr>
          <a:xfrm>
            <a:off x="1625176" y="584200"/>
            <a:ext cx="8735325" cy="2000251"/>
          </a:xfrm>
        </p:spPr>
        <p:txBody>
          <a:bodyPr>
            <a:normAutofit/>
          </a:bodyPr>
          <a:lstStyle>
            <a:lvl1pPr>
              <a:defRPr sz="5400"/>
            </a:lvl1pPr>
          </a:lstStyle>
          <a:p>
            <a:r>
              <a:rPr lang="en-US" smtClean="0"/>
              <a:t>Click to edit Master title style</a:t>
            </a:r>
            <a:endParaRPr/>
          </a:p>
        </p:txBody>
      </p:sp>
      <p:sp>
        <p:nvSpPr>
          <p:cNvPr id="3" name="Subtitle 2"/>
          <p:cNvSpPr>
            <a:spLocks noGrp="1"/>
          </p:cNvSpPr>
          <p:nvPr>
            <p:ph type="subTitle" idx="1"/>
          </p:nvPr>
        </p:nvSpPr>
        <p:spPr>
          <a:xfrm>
            <a:off x="1625176" y="2616200"/>
            <a:ext cx="8735325"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2/14/2018</a:t>
            </a:fld>
            <a:endParaRPr/>
          </a:p>
        </p:txBody>
      </p:sp>
      <p:sp>
        <p:nvSpPr>
          <p:cNvPr id="23" name="Footer Placeholder 22"/>
          <p:cNvSpPr>
            <a:spLocks noGrp="1"/>
          </p:cNvSpPr>
          <p:nvPr>
            <p:ph type="ftr" sz="quarter" idx="11"/>
          </p:nvPr>
        </p:nvSpPr>
        <p:spPr/>
        <p:txBody>
          <a:bodyPr/>
          <a:lstStyle/>
          <a:p>
            <a:endParaRPr/>
          </a:p>
        </p:txBody>
      </p:sp>
      <p:sp>
        <p:nvSpPr>
          <p:cNvPr id="24" name="Slide Number Placeholder 2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2/14/2018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anchor="b">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1625176" y="4951266"/>
            <a:ext cx="7069519" cy="1220933"/>
          </a:xfrm>
        </p:spPr>
        <p:txBody>
          <a:bodyPr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DFD029-FB74-4578-B929-F66AA97659CA}" type="datetimeFigureOut">
              <a:rPr lang="en-US"/>
              <a:t>2/14/2018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18883"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500707"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2/14/2018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18883"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218883"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496644"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500707"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2/14/2018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F0DFD029-FB74-4578-B929-F66AA97659CA}" type="datetimeFigureOut">
              <a:rPr lang="en-US"/>
              <a:t>2/14/2018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FD029-FB74-4578-B929-F66AA97659CA}" type="datetimeFigureOut">
              <a:rPr lang="en-US"/>
              <a:t>2/14/2018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3" name="Content Placeholder 2"/>
          <p:cNvSpPr>
            <a:spLocks noGrp="1"/>
          </p:cNvSpPr>
          <p:nvPr>
            <p:ph idx="1"/>
          </p:nvPr>
        </p:nvSpPr>
        <p:spPr>
          <a:xfrm>
            <a:off x="5484971" y="584200"/>
            <a:ext cx="6094413" cy="5588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2/14/2018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5" name="Date Placeholder 4"/>
          <p:cNvSpPr>
            <a:spLocks noGrp="1"/>
          </p:cNvSpPr>
          <p:nvPr>
            <p:ph type="dt" sz="half" idx="10"/>
          </p:nvPr>
        </p:nvSpPr>
        <p:spPr/>
        <p:txBody>
          <a:bodyPr/>
          <a:lstStyle/>
          <a:p>
            <a:fld id="{F0DFD029-FB74-4578-B929-F66AA97659CA}" type="datetimeFigureOut">
              <a:rPr lang="en-US"/>
              <a:t>2/14/2018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2/14/2018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18882" y="584200"/>
            <a:ext cx="7414869" cy="55880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2/14/2018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9999">
            <a:alpha val="80000"/>
          </a:srgbClr>
        </a:soli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2/14/2018</a:t>
            </a:fld>
            <a:endParaRPr/>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8.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5.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8.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27.png"/></Relationships>
</file>

<file path=ppt/slides/_rels/slide41.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image" Target="../media/image29.jpg"/><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8.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9956" y="1268760"/>
            <a:ext cx="8735325" cy="2000251"/>
          </a:xfrm>
        </p:spPr>
        <p:txBody>
          <a:bodyPr/>
          <a:lstStyle/>
          <a:p>
            <a:r>
              <a:rPr lang="en-US" dirty="0" smtClean="0">
                <a:latin typeface="Segoe UI" panose="020B0502040204020203" pitchFamily="34" charset="0"/>
                <a:ea typeface="Segoe UI" panose="020B0502040204020203" pitchFamily="34" charset="0"/>
                <a:cs typeface="Segoe UI" panose="020B0502040204020203" pitchFamily="34" charset="0"/>
              </a:rPr>
              <a:t>Teaching with Technology</a:t>
            </a:r>
            <a:endParaRPr 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render.bitstrips.com/v2/cpanel/cc7a4b4c-6f8e-4cfa-b74d-54717816568d-ce0d8ec3-5bfc-4680-9155-6d4fcc38d9c1-v1.png?transparent=1&amp;palette=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0516" y="764704"/>
            <a:ext cx="4559771" cy="4559771"/>
          </a:xfrm>
          <a:prstGeom prst="rect">
            <a:avLst/>
          </a:prstGeom>
        </p:spPr>
      </p:pic>
      <p:sp>
        <p:nvSpPr>
          <p:cNvPr id="6" name="TextBox 5"/>
          <p:cNvSpPr txBox="1"/>
          <p:nvPr/>
        </p:nvSpPr>
        <p:spPr>
          <a:xfrm>
            <a:off x="483423" y="2564904"/>
            <a:ext cx="6138093" cy="3170099"/>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About Me…</a:t>
            </a:r>
          </a:p>
          <a:p>
            <a:endParaRPr lang="en-GB" sz="6000" dirty="0">
              <a:latin typeface="Segoe UI" panose="020B0502040204020203" pitchFamily="34" charset="0"/>
              <a:ea typeface="Segoe UI" panose="020B0502040204020203" pitchFamily="34" charset="0"/>
              <a:cs typeface="Segoe UI" panose="020B0502040204020203" pitchFamily="34" charset="0"/>
            </a:endParaRPr>
          </a:p>
          <a:p>
            <a:endParaRPr lang="en-GB" sz="60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52911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8000"/>
          </a:xfrm>
          <a:prstGeom prst="rect">
            <a:avLst/>
          </a:prstGeom>
        </p:spPr>
      </p:pic>
    </p:spTree>
    <p:extLst>
      <p:ext uri="{BB962C8B-B14F-4D97-AF65-F5344CB8AC3E}">
        <p14:creationId xmlns:p14="http://schemas.microsoft.com/office/powerpoint/2010/main" val="2003062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29916" y="476672"/>
            <a:ext cx="8640960" cy="1323439"/>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Why are we here?</a:t>
            </a:r>
            <a:endParaRPr lang="en-GB" sz="60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4" name="TextBox 3"/>
          <p:cNvSpPr txBox="1"/>
          <p:nvPr/>
        </p:nvSpPr>
        <p:spPr>
          <a:xfrm>
            <a:off x="765820" y="2155502"/>
            <a:ext cx="11665296" cy="1938992"/>
          </a:xfrm>
          <a:prstGeom prst="rect">
            <a:avLst/>
          </a:prstGeom>
          <a:noFill/>
        </p:spPr>
        <p:txBody>
          <a:bodyPr wrap="square" rtlCol="0">
            <a:spAutoFit/>
          </a:bodyPr>
          <a:lstStyle/>
          <a:p>
            <a:r>
              <a:rPr lang="en-GB" sz="6000" dirty="0" smtClean="0">
                <a:latin typeface="Segoe UI" panose="020B0502040204020203" pitchFamily="34" charset="0"/>
                <a:ea typeface="Segoe UI" panose="020B0502040204020203" pitchFamily="34" charset="0"/>
                <a:cs typeface="Segoe UI" panose="020B0502040204020203" pitchFamily="34" charset="0"/>
              </a:rPr>
              <a:t>A               guide to                   </a:t>
            </a:r>
          </a:p>
          <a:p>
            <a:r>
              <a:rPr lang="en-GB" sz="6000" dirty="0">
                <a:latin typeface="Segoe UI" panose="020B0502040204020203" pitchFamily="34" charset="0"/>
                <a:ea typeface="Segoe UI" panose="020B0502040204020203" pitchFamily="34" charset="0"/>
                <a:cs typeface="Segoe UI" panose="020B0502040204020203" pitchFamily="34" charset="0"/>
              </a:rPr>
              <a:t> </a:t>
            </a:r>
            <a:r>
              <a:rPr lang="en-GB" sz="6000" dirty="0" smtClean="0">
                <a:latin typeface="Segoe UI" panose="020B0502040204020203" pitchFamily="34" charset="0"/>
                <a:ea typeface="Segoe UI" panose="020B0502040204020203" pitchFamily="34" charset="0"/>
                <a:cs typeface="Segoe UI" panose="020B0502040204020203" pitchFamily="34" charset="0"/>
              </a:rPr>
              <a:t>                  and how it can</a:t>
            </a:r>
            <a:endParaRPr lang="en-GB" sz="44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5" name="TextBox 4"/>
          <p:cNvSpPr txBox="1"/>
          <p:nvPr/>
        </p:nvSpPr>
        <p:spPr>
          <a:xfrm>
            <a:off x="1413892" y="2155502"/>
            <a:ext cx="11665296" cy="1015663"/>
          </a:xfrm>
          <a:prstGeom prst="rect">
            <a:avLst/>
          </a:prstGeom>
          <a:noFill/>
        </p:spPr>
        <p:txBody>
          <a:bodyPr wrap="square" rtlCol="0">
            <a:spAutoFit/>
          </a:bodyPr>
          <a:lstStyle/>
          <a:p>
            <a:r>
              <a:rPr lang="en-GB" sz="6000" dirty="0" smtClean="0">
                <a:latin typeface="Segoe UI" panose="020B0502040204020203" pitchFamily="34" charset="0"/>
                <a:ea typeface="Segoe UI" panose="020B0502040204020203" pitchFamily="34" charset="0"/>
                <a:cs typeface="Segoe UI" panose="020B0502040204020203" pitchFamily="34" charset="0"/>
              </a:rPr>
              <a:t>practical</a:t>
            </a:r>
            <a:endParaRPr lang="en-GB" sz="44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7" name="TextBox 6"/>
          <p:cNvSpPr txBox="1"/>
          <p:nvPr/>
        </p:nvSpPr>
        <p:spPr>
          <a:xfrm>
            <a:off x="7318548" y="2155502"/>
            <a:ext cx="4320480" cy="1015663"/>
          </a:xfrm>
          <a:prstGeom prst="rect">
            <a:avLst/>
          </a:prstGeom>
          <a:noFill/>
        </p:spPr>
        <p:txBody>
          <a:bodyPr wrap="square" rtlCol="0">
            <a:spAutoFit/>
          </a:bodyPr>
          <a:lstStyle/>
          <a:p>
            <a:r>
              <a:rPr lang="en-GB" sz="6000" dirty="0" smtClean="0">
                <a:latin typeface="Segoe UI" panose="020B0502040204020203" pitchFamily="34" charset="0"/>
                <a:ea typeface="Segoe UI" panose="020B0502040204020203" pitchFamily="34" charset="0"/>
                <a:cs typeface="Segoe UI" panose="020B0502040204020203" pitchFamily="34" charset="0"/>
              </a:rPr>
              <a:t>educational</a:t>
            </a:r>
            <a:endParaRPr lang="en-GB" sz="44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8" name="TextBox 7"/>
          <p:cNvSpPr txBox="1"/>
          <p:nvPr/>
        </p:nvSpPr>
        <p:spPr>
          <a:xfrm>
            <a:off x="765820" y="3078831"/>
            <a:ext cx="4248472" cy="1015663"/>
          </a:xfrm>
          <a:prstGeom prst="rect">
            <a:avLst/>
          </a:prstGeom>
          <a:noFill/>
        </p:spPr>
        <p:txBody>
          <a:bodyPr wrap="square" rtlCol="0">
            <a:spAutoFit/>
          </a:bodyPr>
          <a:lstStyle/>
          <a:p>
            <a:r>
              <a:rPr lang="en-GB" sz="6000" dirty="0" smtClean="0">
                <a:latin typeface="Segoe UI" panose="020B0502040204020203" pitchFamily="34" charset="0"/>
                <a:ea typeface="Segoe UI" panose="020B0502040204020203" pitchFamily="34" charset="0"/>
                <a:cs typeface="Segoe UI" panose="020B0502040204020203" pitchFamily="34" charset="0"/>
              </a:rPr>
              <a:t>technology</a:t>
            </a:r>
            <a:endParaRPr lang="en-GB" sz="44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9" name="TextBox 8"/>
          <p:cNvSpPr txBox="1"/>
          <p:nvPr/>
        </p:nvSpPr>
        <p:spPr>
          <a:xfrm>
            <a:off x="736105" y="3942053"/>
            <a:ext cx="6078387" cy="1015663"/>
          </a:xfrm>
          <a:prstGeom prst="rect">
            <a:avLst/>
          </a:prstGeom>
          <a:noFill/>
        </p:spPr>
        <p:txBody>
          <a:bodyPr wrap="square" rtlCol="0">
            <a:spAutoFit/>
          </a:bodyPr>
          <a:lstStyle/>
          <a:p>
            <a:r>
              <a:rPr lang="en-GB" sz="6000" dirty="0" smtClean="0">
                <a:latin typeface="Segoe UI" panose="020B0502040204020203" pitchFamily="34" charset="0"/>
                <a:ea typeface="Segoe UI" panose="020B0502040204020203" pitchFamily="34" charset="0"/>
                <a:cs typeface="Segoe UI" panose="020B0502040204020203" pitchFamily="34" charset="0"/>
              </a:rPr>
              <a:t>enhance learning</a:t>
            </a:r>
            <a:endParaRPr lang="en-GB" sz="4400" dirty="0" smtClean="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23065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5">
                                            <p:txEl>
                                              <p:pRg st="0" end="0"/>
                                            </p:txEl>
                                          </p:spTgt>
                                        </p:tgtEl>
                                        <p:attrNameLst>
                                          <p:attrName>style.color</p:attrName>
                                        </p:attrNameLst>
                                      </p:cBhvr>
                                      <p:to>
                                        <a:srgbClr val="FFFF00"/>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nodeType="clickEffect">
                                  <p:stCondLst>
                                    <p:cond delay="0"/>
                                  </p:stCondLst>
                                  <p:childTnLst>
                                    <p:animClr clrSpc="rgb" dir="cw">
                                      <p:cBhvr override="childStyle">
                                        <p:cTn id="10" dur="2000" fill="hold"/>
                                        <p:tgtEl>
                                          <p:spTgt spid="7">
                                            <p:txEl>
                                              <p:pRg st="0" end="0"/>
                                            </p:txEl>
                                          </p:spTgt>
                                        </p:tgtEl>
                                        <p:attrNameLst>
                                          <p:attrName>style.color</p:attrName>
                                        </p:attrNameLst>
                                      </p:cBhvr>
                                      <p:to>
                                        <a:srgbClr val="FFFF00"/>
                                      </p:to>
                                    </p:animClr>
                                  </p:childTnLst>
                                </p:cTn>
                              </p:par>
                              <p:par>
                                <p:cTn id="11" presetID="3" presetClass="emph" presetSubtype="2" fill="hold" nodeType="withEffect">
                                  <p:stCondLst>
                                    <p:cond delay="0"/>
                                  </p:stCondLst>
                                  <p:childTnLst>
                                    <p:animClr clrSpc="rgb" dir="cw">
                                      <p:cBhvr override="childStyle">
                                        <p:cTn id="12" dur="2000" fill="hold"/>
                                        <p:tgtEl>
                                          <p:spTgt spid="8">
                                            <p:txEl>
                                              <p:pRg st="0" end="0"/>
                                            </p:txEl>
                                          </p:spTgt>
                                        </p:tgtEl>
                                        <p:attrNameLst>
                                          <p:attrName>style.color</p:attrName>
                                        </p:attrNameLst>
                                      </p:cBhvr>
                                      <p:to>
                                        <a:srgbClr val="FFFF00"/>
                                      </p:to>
                                    </p:animClr>
                                  </p:childTnLst>
                                </p:cTn>
                              </p:par>
                            </p:childTnLst>
                          </p:cTn>
                        </p:par>
                      </p:childTnLst>
                    </p:cTn>
                  </p:par>
                  <p:par>
                    <p:cTn id="13" fill="hold">
                      <p:stCondLst>
                        <p:cond delay="indefinite"/>
                      </p:stCondLst>
                      <p:childTnLst>
                        <p:par>
                          <p:cTn id="14" fill="hold">
                            <p:stCondLst>
                              <p:cond delay="0"/>
                            </p:stCondLst>
                            <p:childTnLst>
                              <p:par>
                                <p:cTn id="15" presetID="3" presetClass="emph" presetSubtype="2" fill="hold" nodeType="clickEffect">
                                  <p:stCondLst>
                                    <p:cond delay="0"/>
                                  </p:stCondLst>
                                  <p:childTnLst>
                                    <p:animClr clrSpc="rgb" dir="cw">
                                      <p:cBhvr override="childStyle">
                                        <p:cTn id="16" dur="2000" fill="hold"/>
                                        <p:tgtEl>
                                          <p:spTgt spid="9">
                                            <p:txEl>
                                              <p:pRg st="0" end="0"/>
                                            </p:txEl>
                                          </p:spTgt>
                                        </p:tgtEl>
                                        <p:attrNameLst>
                                          <p:attrName>style.color</p:attrName>
                                        </p:attrNameLst>
                                      </p:cBhvr>
                                      <p:to>
                                        <a:srgbClr val="FFFF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7788" y="116632"/>
            <a:ext cx="11521280" cy="5693866"/>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Session overview</a:t>
            </a:r>
          </a:p>
          <a:p>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pPr marL="1143000" indent="-1143000">
              <a:buAutoNum type="arabicPeriod"/>
            </a:pPr>
            <a:r>
              <a:rPr lang="en-GB" sz="6000" dirty="0" smtClean="0">
                <a:latin typeface="Segoe UI" panose="020B0502040204020203" pitchFamily="34" charset="0"/>
                <a:ea typeface="Segoe UI" panose="020B0502040204020203" pitchFamily="34" charset="0"/>
                <a:cs typeface="Segoe UI" panose="020B0502040204020203" pitchFamily="34" charset="0"/>
              </a:rPr>
              <a:t>Theory and Frameworks</a:t>
            </a:r>
          </a:p>
          <a:p>
            <a:pPr marL="1143000" indent="-1143000">
              <a:buAutoNum type="arabicPeriod"/>
            </a:pPr>
            <a:r>
              <a:rPr lang="en-GB" sz="6000" dirty="0" smtClean="0">
                <a:latin typeface="Segoe UI" panose="020B0502040204020203" pitchFamily="34" charset="0"/>
                <a:ea typeface="Segoe UI" panose="020B0502040204020203" pitchFamily="34" charset="0"/>
                <a:cs typeface="Segoe UI" panose="020B0502040204020203" pitchFamily="34" charset="0"/>
              </a:rPr>
              <a:t>In-Class Teaching</a:t>
            </a:r>
          </a:p>
          <a:p>
            <a:pPr marL="1143000" indent="-1143000">
              <a:buAutoNum type="arabicPeriod"/>
            </a:pPr>
            <a:r>
              <a:rPr lang="en-GB" sz="6000" dirty="0" smtClean="0">
                <a:latin typeface="Segoe UI" panose="020B0502040204020203" pitchFamily="34" charset="0"/>
                <a:ea typeface="Segoe UI" panose="020B0502040204020203" pitchFamily="34" charset="0"/>
                <a:cs typeface="Segoe UI" panose="020B0502040204020203" pitchFamily="34" charset="0"/>
              </a:rPr>
              <a:t>Blended and Flipped Learning</a:t>
            </a:r>
          </a:p>
          <a:p>
            <a:pPr marL="1143000" indent="-1143000">
              <a:buAutoNum type="arabicPeriod"/>
            </a:pPr>
            <a:r>
              <a:rPr lang="en-GB" sz="6000" dirty="0" smtClean="0">
                <a:latin typeface="Segoe UI" panose="020B0502040204020203" pitchFamily="34" charset="0"/>
                <a:ea typeface="Segoe UI" panose="020B0502040204020203" pitchFamily="34" charset="0"/>
                <a:cs typeface="Segoe UI" panose="020B0502040204020203" pitchFamily="34" charset="0"/>
              </a:rPr>
              <a:t>Mop-up and Assignment Prep</a:t>
            </a:r>
          </a:p>
        </p:txBody>
      </p:sp>
    </p:spTree>
    <p:extLst>
      <p:ext uri="{BB962C8B-B14F-4D97-AF65-F5344CB8AC3E}">
        <p14:creationId xmlns:p14="http://schemas.microsoft.com/office/powerpoint/2010/main" val="250368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7788" y="116632"/>
            <a:ext cx="11521280" cy="5386090"/>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Methodology</a:t>
            </a:r>
          </a:p>
          <a:p>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Free, available or generic technology</a:t>
            </a:r>
          </a:p>
          <a:p>
            <a:endParaRPr lang="en-GB" sz="4400" dirty="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Active learning</a:t>
            </a:r>
            <a:br>
              <a:rPr lang="en-GB" sz="4400" dirty="0" smtClean="0">
                <a:latin typeface="Segoe UI" panose="020B0502040204020203" pitchFamily="34" charset="0"/>
                <a:ea typeface="Segoe UI" panose="020B0502040204020203" pitchFamily="34" charset="0"/>
                <a:cs typeface="Segoe UI" panose="020B0502040204020203" pitchFamily="34" charset="0"/>
              </a:rPr>
            </a:br>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TP</a:t>
            </a:r>
          </a:p>
        </p:txBody>
      </p:sp>
      <p:pic>
        <p:nvPicPr>
          <p:cNvPr id="2050" name="Picture 2" descr="http://www.clker.com/cliparts/h/a/E/q/4/s/preferences-system-m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6540" y="3140968"/>
            <a:ext cx="4274292" cy="3528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5455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wipe(down)">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wipe(down)">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020" y="0"/>
            <a:ext cx="6858000" cy="6858000"/>
          </a:xfrm>
          <a:prstGeom prst="rect">
            <a:avLst/>
          </a:prstGeom>
        </p:spPr>
      </p:pic>
    </p:spTree>
    <p:extLst>
      <p:ext uri="{BB962C8B-B14F-4D97-AF65-F5344CB8AC3E}">
        <p14:creationId xmlns:p14="http://schemas.microsoft.com/office/powerpoint/2010/main" val="1999089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7948" y="188640"/>
            <a:ext cx="7848872" cy="1107996"/>
          </a:xfrm>
          <a:prstGeom prst="rect">
            <a:avLst/>
          </a:prstGeom>
          <a:noFill/>
        </p:spPr>
        <p:txBody>
          <a:bodyPr wrap="square" rtlCol="0">
            <a:spAutoFit/>
          </a:bodyPr>
          <a:lstStyle/>
          <a:p>
            <a:r>
              <a:rPr lang="en-GB" sz="6600" dirty="0">
                <a:solidFill>
                  <a:srgbClr val="FF0000"/>
                </a:solidFill>
              </a:rPr>
              <a:t>T</a:t>
            </a:r>
            <a:r>
              <a:rPr lang="en-GB" sz="6600" dirty="0"/>
              <a:t>echnological</a:t>
            </a:r>
          </a:p>
        </p:txBody>
      </p:sp>
      <p:sp>
        <p:nvSpPr>
          <p:cNvPr id="5" name="TextBox 4"/>
          <p:cNvSpPr txBox="1"/>
          <p:nvPr/>
        </p:nvSpPr>
        <p:spPr>
          <a:xfrm>
            <a:off x="1925453" y="1296636"/>
            <a:ext cx="7848872" cy="1107996"/>
          </a:xfrm>
          <a:prstGeom prst="rect">
            <a:avLst/>
          </a:prstGeom>
          <a:noFill/>
        </p:spPr>
        <p:txBody>
          <a:bodyPr wrap="square" rtlCol="0">
            <a:spAutoFit/>
          </a:bodyPr>
          <a:lstStyle/>
          <a:p>
            <a:r>
              <a:rPr lang="en-GB" sz="6600" dirty="0">
                <a:solidFill>
                  <a:srgbClr val="FF0000"/>
                </a:solidFill>
              </a:rPr>
              <a:t>P</a:t>
            </a:r>
            <a:r>
              <a:rPr lang="en-GB" sz="6600" dirty="0"/>
              <a:t>edagogical</a:t>
            </a:r>
          </a:p>
        </p:txBody>
      </p:sp>
      <p:sp>
        <p:nvSpPr>
          <p:cNvPr id="6" name="TextBox 5"/>
          <p:cNvSpPr txBox="1"/>
          <p:nvPr/>
        </p:nvSpPr>
        <p:spPr>
          <a:xfrm>
            <a:off x="1932958" y="2404632"/>
            <a:ext cx="7848872" cy="1107996"/>
          </a:xfrm>
          <a:prstGeom prst="rect">
            <a:avLst/>
          </a:prstGeom>
          <a:noFill/>
        </p:spPr>
        <p:txBody>
          <a:bodyPr wrap="square" rtlCol="0">
            <a:spAutoFit/>
          </a:bodyPr>
          <a:lstStyle/>
          <a:p>
            <a:r>
              <a:rPr lang="en-GB" sz="6600" dirty="0">
                <a:solidFill>
                  <a:srgbClr val="FF0000"/>
                </a:solidFill>
              </a:rPr>
              <a:t>a</a:t>
            </a:r>
            <a:r>
              <a:rPr lang="en-GB" sz="6600" dirty="0"/>
              <a:t>nd</a:t>
            </a:r>
          </a:p>
        </p:txBody>
      </p:sp>
      <p:sp>
        <p:nvSpPr>
          <p:cNvPr id="7" name="TextBox 6"/>
          <p:cNvSpPr txBox="1"/>
          <p:nvPr/>
        </p:nvSpPr>
        <p:spPr>
          <a:xfrm>
            <a:off x="1932958" y="3512628"/>
            <a:ext cx="7848872" cy="1107996"/>
          </a:xfrm>
          <a:prstGeom prst="rect">
            <a:avLst/>
          </a:prstGeom>
          <a:noFill/>
        </p:spPr>
        <p:txBody>
          <a:bodyPr wrap="square" rtlCol="0">
            <a:spAutoFit/>
          </a:bodyPr>
          <a:lstStyle/>
          <a:p>
            <a:r>
              <a:rPr lang="en-GB" sz="6600" dirty="0">
                <a:solidFill>
                  <a:srgbClr val="FF0000"/>
                </a:solidFill>
              </a:rPr>
              <a:t>C</a:t>
            </a:r>
            <a:r>
              <a:rPr lang="en-GB" sz="6600" dirty="0"/>
              <a:t>ontent</a:t>
            </a:r>
          </a:p>
        </p:txBody>
      </p:sp>
      <p:sp>
        <p:nvSpPr>
          <p:cNvPr id="8" name="TextBox 7"/>
          <p:cNvSpPr txBox="1"/>
          <p:nvPr/>
        </p:nvSpPr>
        <p:spPr>
          <a:xfrm>
            <a:off x="1955608" y="4620624"/>
            <a:ext cx="7848872" cy="1107996"/>
          </a:xfrm>
          <a:prstGeom prst="rect">
            <a:avLst/>
          </a:prstGeom>
          <a:noFill/>
        </p:spPr>
        <p:txBody>
          <a:bodyPr wrap="square" rtlCol="0">
            <a:spAutoFit/>
          </a:bodyPr>
          <a:lstStyle/>
          <a:p>
            <a:r>
              <a:rPr lang="en-GB" sz="6600" dirty="0">
                <a:solidFill>
                  <a:srgbClr val="FF0000"/>
                </a:solidFill>
              </a:rPr>
              <a:t>K</a:t>
            </a:r>
            <a:r>
              <a:rPr lang="en-GB" sz="6600" dirty="0"/>
              <a:t>nowledge</a:t>
            </a:r>
          </a:p>
        </p:txBody>
      </p:sp>
    </p:spTree>
    <p:extLst>
      <p:ext uri="{BB962C8B-B14F-4D97-AF65-F5344CB8AC3E}">
        <p14:creationId xmlns:p14="http://schemas.microsoft.com/office/powerpoint/2010/main" val="2843166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additive="base">
                                        <p:cTn id="31"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6" grpId="0" build="p"/>
      <p:bldP spid="7"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nvPr>
        </p:nvGraphicFramePr>
        <p:xfrm>
          <a:off x="1522412" y="188640"/>
          <a:ext cx="9144000"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5698368" y="3861048"/>
            <a:ext cx="792088" cy="523220"/>
          </a:xfrm>
          <a:prstGeom prst="rect">
            <a:avLst/>
          </a:prstGeom>
          <a:noFill/>
        </p:spPr>
        <p:txBody>
          <a:bodyPr wrap="square" rtlCol="0">
            <a:spAutoFit/>
          </a:bodyPr>
          <a:lstStyle/>
          <a:p>
            <a:r>
              <a:rPr lang="en-GB" sz="2800" dirty="0">
                <a:solidFill>
                  <a:srgbClr val="FFFF00"/>
                </a:solidFill>
              </a:rPr>
              <a:t>PCK</a:t>
            </a:r>
            <a:endParaRPr lang="en-GB" dirty="0">
              <a:solidFill>
                <a:srgbClr val="FFFF00"/>
              </a:solidFill>
            </a:endParaRPr>
          </a:p>
        </p:txBody>
      </p:sp>
      <p:sp>
        <p:nvSpPr>
          <p:cNvPr id="6" name="TextBox 5"/>
          <p:cNvSpPr txBox="1"/>
          <p:nvPr/>
        </p:nvSpPr>
        <p:spPr>
          <a:xfrm>
            <a:off x="4906280" y="2584068"/>
            <a:ext cx="792088" cy="523220"/>
          </a:xfrm>
          <a:prstGeom prst="rect">
            <a:avLst/>
          </a:prstGeom>
          <a:noFill/>
        </p:spPr>
        <p:txBody>
          <a:bodyPr wrap="square" rtlCol="0">
            <a:spAutoFit/>
          </a:bodyPr>
          <a:lstStyle/>
          <a:p>
            <a:r>
              <a:rPr lang="en-GB" sz="2800" dirty="0">
                <a:solidFill>
                  <a:srgbClr val="FFFF00"/>
                </a:solidFill>
              </a:rPr>
              <a:t>TPK</a:t>
            </a:r>
            <a:endParaRPr lang="en-GB" dirty="0">
              <a:solidFill>
                <a:srgbClr val="FFFF00"/>
              </a:solidFill>
            </a:endParaRPr>
          </a:p>
        </p:txBody>
      </p:sp>
      <p:sp>
        <p:nvSpPr>
          <p:cNvPr id="7" name="TextBox 6"/>
          <p:cNvSpPr txBox="1"/>
          <p:nvPr/>
        </p:nvSpPr>
        <p:spPr>
          <a:xfrm>
            <a:off x="6454452" y="2584068"/>
            <a:ext cx="792088" cy="523220"/>
          </a:xfrm>
          <a:prstGeom prst="rect">
            <a:avLst/>
          </a:prstGeom>
          <a:noFill/>
        </p:spPr>
        <p:txBody>
          <a:bodyPr wrap="square" rtlCol="0">
            <a:spAutoFit/>
          </a:bodyPr>
          <a:lstStyle/>
          <a:p>
            <a:r>
              <a:rPr lang="en-GB" sz="2800" dirty="0">
                <a:solidFill>
                  <a:srgbClr val="FFFF00"/>
                </a:solidFill>
              </a:rPr>
              <a:t>TCK</a:t>
            </a:r>
            <a:endParaRPr lang="en-GB" dirty="0">
              <a:solidFill>
                <a:srgbClr val="FFFF00"/>
              </a:solidFill>
            </a:endParaRPr>
          </a:p>
        </p:txBody>
      </p:sp>
      <p:sp>
        <p:nvSpPr>
          <p:cNvPr id="8" name="TextBox 7"/>
          <p:cNvSpPr txBox="1"/>
          <p:nvPr/>
        </p:nvSpPr>
        <p:spPr>
          <a:xfrm>
            <a:off x="5734372" y="3142078"/>
            <a:ext cx="792088" cy="338554"/>
          </a:xfrm>
          <a:prstGeom prst="rect">
            <a:avLst/>
          </a:prstGeom>
          <a:noFill/>
        </p:spPr>
        <p:txBody>
          <a:bodyPr wrap="square" rtlCol="0">
            <a:spAutoFit/>
          </a:bodyPr>
          <a:lstStyle/>
          <a:p>
            <a:r>
              <a:rPr lang="en-GB" sz="1600" dirty="0">
                <a:solidFill>
                  <a:srgbClr val="FFFF00"/>
                </a:solidFill>
              </a:rPr>
              <a:t>TPACK</a:t>
            </a:r>
            <a:endParaRPr lang="en-GB" sz="1100" dirty="0">
              <a:solidFill>
                <a:srgbClr val="FFFF00"/>
              </a:solidFill>
            </a:endParaRPr>
          </a:p>
        </p:txBody>
      </p:sp>
      <p:sp>
        <p:nvSpPr>
          <p:cNvPr id="2" name="Rectangle 1"/>
          <p:cNvSpPr/>
          <p:nvPr/>
        </p:nvSpPr>
        <p:spPr>
          <a:xfrm>
            <a:off x="7930108" y="19473"/>
            <a:ext cx="2736304" cy="646331"/>
          </a:xfrm>
          <a:prstGeom prst="rect">
            <a:avLst/>
          </a:prstGeom>
        </p:spPr>
        <p:txBody>
          <a:bodyPr wrap="square">
            <a:spAutoFit/>
          </a:bodyPr>
          <a:lstStyle/>
          <a:p>
            <a:r>
              <a:rPr lang="en-GB" sz="1200" dirty="0">
                <a:solidFill>
                  <a:srgbClr val="FFFF00"/>
                </a:solidFill>
                <a:latin typeface="Open Sans"/>
              </a:rPr>
              <a:t>Matthew Koehler &amp; </a:t>
            </a:r>
            <a:r>
              <a:rPr lang="en-GB" sz="1200" dirty="0" err="1">
                <a:solidFill>
                  <a:srgbClr val="FFFF00"/>
                </a:solidFill>
                <a:latin typeface="Open Sans"/>
              </a:rPr>
              <a:t>Punya</a:t>
            </a:r>
            <a:r>
              <a:rPr lang="en-GB" sz="1200" dirty="0">
                <a:solidFill>
                  <a:srgbClr val="FFFF00"/>
                </a:solidFill>
                <a:latin typeface="Open Sans"/>
              </a:rPr>
              <a:t> Mishra</a:t>
            </a:r>
          </a:p>
          <a:p>
            <a:r>
              <a:rPr lang="en-GB" sz="1200" dirty="0">
                <a:solidFill>
                  <a:srgbClr val="FFFF00"/>
                </a:solidFill>
                <a:latin typeface="Open Sans"/>
              </a:rPr>
              <a:t>Reproduced by permission of the publisher, © 2012 by tpack.org</a:t>
            </a:r>
            <a:endParaRPr lang="en-GB" sz="1200" dirty="0">
              <a:solidFill>
                <a:srgbClr val="FFFF00"/>
              </a:solidFill>
            </a:endParaRPr>
          </a:p>
        </p:txBody>
      </p:sp>
    </p:spTree>
    <p:extLst>
      <p:ext uri="{BB962C8B-B14F-4D97-AF65-F5344CB8AC3E}">
        <p14:creationId xmlns:p14="http://schemas.microsoft.com/office/powerpoint/2010/main" val="4139553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par>
                          <p:cTn id="31" fill="hold">
                            <p:stCondLst>
                              <p:cond delay="500"/>
                            </p:stCondLst>
                            <p:childTnLst>
                              <p:par>
                                <p:cTn id="32" presetID="6" presetClass="emph" presetSubtype="0" autoRev="1" fill="hold" grpId="1" nodeType="afterEffect">
                                  <p:stCondLst>
                                    <p:cond delay="0"/>
                                  </p:stCondLst>
                                  <p:childTnLst>
                                    <p:animScale>
                                      <p:cBhvr>
                                        <p:cTn id="33" dur="2000" fill="hold"/>
                                        <p:tgtEl>
                                          <p:spTgt spid="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8"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51721" y="-27384"/>
            <a:ext cx="6885384" cy="6885384"/>
          </a:xfrm>
          <a:prstGeom prst="rect">
            <a:avLst/>
          </a:prstGeom>
        </p:spPr>
      </p:pic>
    </p:spTree>
    <p:extLst>
      <p:ext uri="{BB962C8B-B14F-4D97-AF65-F5344CB8AC3E}">
        <p14:creationId xmlns:p14="http://schemas.microsoft.com/office/powerpoint/2010/main" val="3359515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773" y="116632"/>
            <a:ext cx="11521280" cy="5386090"/>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Caveats</a:t>
            </a:r>
          </a:p>
          <a:p>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I don’t know it all!</a:t>
            </a:r>
          </a:p>
          <a:p>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Not product training</a:t>
            </a:r>
          </a:p>
          <a:p>
            <a:endParaRPr lang="en-GB" sz="4400" dirty="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Making connections</a:t>
            </a:r>
          </a:p>
        </p:txBody>
      </p:sp>
      <p:pic>
        <p:nvPicPr>
          <p:cNvPr id="1026" name="Picture 2" descr="Warning Sign Clip 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0556" y="1772816"/>
            <a:ext cx="4122594"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729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332656"/>
            <a:ext cx="12188825" cy="5386090"/>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Session 1: Theory</a:t>
            </a:r>
          </a:p>
          <a:p>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What are we doing here?</a:t>
            </a:r>
            <a:br>
              <a:rPr lang="en-GB" sz="4400" dirty="0" smtClean="0">
                <a:latin typeface="Segoe UI" panose="020B0502040204020203" pitchFamily="34" charset="0"/>
                <a:ea typeface="Segoe UI" panose="020B0502040204020203" pitchFamily="34" charset="0"/>
                <a:cs typeface="Segoe UI" panose="020B0502040204020203" pitchFamily="34" charset="0"/>
              </a:rPr>
            </a:br>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Why is teaching with technology a good thing?</a:t>
            </a:r>
            <a:br>
              <a:rPr lang="en-GB" sz="4400" dirty="0" smtClean="0">
                <a:latin typeface="Segoe UI" panose="020B0502040204020203" pitchFamily="34" charset="0"/>
                <a:ea typeface="Segoe UI" panose="020B0502040204020203" pitchFamily="34" charset="0"/>
                <a:cs typeface="Segoe UI" panose="020B0502040204020203" pitchFamily="34" charset="0"/>
              </a:rPr>
            </a:br>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r>
              <a:rPr lang="en-GB" sz="4400" dirty="0" smtClean="0">
                <a:latin typeface="Segoe UI" panose="020B0502040204020203" pitchFamily="34" charset="0"/>
                <a:ea typeface="Segoe UI" panose="020B0502040204020203" pitchFamily="34" charset="0"/>
                <a:cs typeface="Segoe UI" panose="020B0502040204020203" pitchFamily="34" charset="0"/>
              </a:rPr>
              <a:t>Why should we do more of it?</a:t>
            </a:r>
          </a:p>
        </p:txBody>
      </p:sp>
    </p:spTree>
    <p:extLst>
      <p:ext uri="{BB962C8B-B14F-4D97-AF65-F5344CB8AC3E}">
        <p14:creationId xmlns:p14="http://schemas.microsoft.com/office/powerpoint/2010/main" val="3353285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circle(in)">
                                      <p:cBhvr>
                                        <p:cTn id="7" dur="20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circle(in)">
                                      <p:cBhvr>
                                        <p:cTn id="12" dur="20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circle(in)">
                                      <p:cBhvr>
                                        <p:cTn id="17" dur="20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74235"/>
            <a:ext cx="12188825" cy="5170646"/>
          </a:xfrm>
          <a:prstGeom prst="rect">
            <a:avLst/>
          </a:prstGeom>
          <a:noFill/>
        </p:spPr>
        <p:txBody>
          <a:bodyPr wrap="square" rtlCol="0">
            <a:spAutoFit/>
          </a:bodyPr>
          <a:lstStyle/>
          <a:p>
            <a:pPr algn="ctr"/>
            <a:endParaRPr lang="en-GB" sz="6600" dirty="0" smtClean="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Reason 1</a:t>
            </a:r>
          </a:p>
          <a:p>
            <a:pPr algn="ctr"/>
            <a:endParaRPr lang="en-GB" sz="6600" dirty="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Technology can enhance teaching and learning</a:t>
            </a:r>
          </a:p>
        </p:txBody>
      </p:sp>
    </p:spTree>
    <p:extLst>
      <p:ext uri="{BB962C8B-B14F-4D97-AF65-F5344CB8AC3E}">
        <p14:creationId xmlns:p14="http://schemas.microsoft.com/office/powerpoint/2010/main" val="2613517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74235"/>
            <a:ext cx="12188825" cy="5170646"/>
          </a:xfrm>
          <a:prstGeom prst="rect">
            <a:avLst/>
          </a:prstGeom>
          <a:noFill/>
        </p:spPr>
        <p:txBody>
          <a:bodyPr wrap="square" rtlCol="0">
            <a:spAutoFit/>
          </a:bodyPr>
          <a:lstStyle/>
          <a:p>
            <a:pPr algn="ctr"/>
            <a:endParaRPr lang="en-GB" sz="6600" dirty="0" smtClean="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Reason 2</a:t>
            </a:r>
          </a:p>
          <a:p>
            <a:pPr algn="ctr"/>
            <a:endParaRPr lang="en-GB" sz="6600" dirty="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Education should equip </a:t>
            </a: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learners with real-life skills</a:t>
            </a:r>
          </a:p>
        </p:txBody>
      </p:sp>
    </p:spTree>
    <p:extLst>
      <p:ext uri="{BB962C8B-B14F-4D97-AF65-F5344CB8AC3E}">
        <p14:creationId xmlns:p14="http://schemas.microsoft.com/office/powerpoint/2010/main" val="1187633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332656"/>
            <a:ext cx="12188825" cy="5878532"/>
          </a:xfrm>
          <a:prstGeom prst="rect">
            <a:avLst/>
          </a:prstGeom>
          <a:noFill/>
        </p:spPr>
        <p:txBody>
          <a:bodyPr wrap="square" rtlCol="0">
            <a:spAutoFit/>
          </a:bodyPr>
          <a:lstStyle/>
          <a:p>
            <a:r>
              <a:rPr lang="en-GB" sz="8000" dirty="0" smtClean="0">
                <a:latin typeface="Segoe UI" panose="020B0502040204020203" pitchFamily="34" charset="0"/>
                <a:ea typeface="Segoe UI" panose="020B0502040204020203" pitchFamily="34" charset="0"/>
                <a:cs typeface="Segoe UI" panose="020B0502040204020203" pitchFamily="34" charset="0"/>
              </a:rPr>
              <a:t>Session 1 objectives</a:t>
            </a:r>
          </a:p>
          <a:p>
            <a:endParaRPr lang="en-GB" sz="4400" dirty="0" smtClean="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smtClean="0">
                <a:latin typeface="Segoe UI" panose="020B0502040204020203" pitchFamily="34" charset="0"/>
                <a:ea typeface="Segoe UI" panose="020B0502040204020203" pitchFamily="34" charset="0"/>
                <a:cs typeface="Segoe UI" panose="020B0502040204020203" pitchFamily="34" charset="0"/>
              </a:rPr>
              <a:t>To identify and categorise learning technologies</a:t>
            </a:r>
            <a:br>
              <a:rPr lang="en-GB" sz="3600" dirty="0" smtClean="0">
                <a:latin typeface="Segoe UI" panose="020B0502040204020203" pitchFamily="34" charset="0"/>
                <a:ea typeface="Segoe UI" panose="020B0502040204020203" pitchFamily="34" charset="0"/>
                <a:cs typeface="Segoe UI" panose="020B0502040204020203" pitchFamily="34" charset="0"/>
              </a:rPr>
            </a:br>
            <a:endParaRPr lang="en-GB" sz="3600" dirty="0" smtClean="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smtClean="0">
                <a:latin typeface="Segoe UI" panose="020B0502040204020203" pitchFamily="34" charset="0"/>
                <a:ea typeface="Segoe UI" panose="020B0502040204020203" pitchFamily="34" charset="0"/>
                <a:cs typeface="Segoe UI" panose="020B0502040204020203" pitchFamily="34" charset="0"/>
              </a:rPr>
              <a:t>To consider learning theory in the digital context</a:t>
            </a:r>
            <a:br>
              <a:rPr lang="en-GB" sz="3600" dirty="0" smtClean="0">
                <a:latin typeface="Segoe UI" panose="020B0502040204020203" pitchFamily="34" charset="0"/>
                <a:ea typeface="Segoe UI" panose="020B0502040204020203" pitchFamily="34" charset="0"/>
                <a:cs typeface="Segoe UI" panose="020B0502040204020203" pitchFamily="34" charset="0"/>
              </a:rPr>
            </a:br>
            <a:endParaRPr lang="en-GB" sz="3600" dirty="0" smtClean="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smtClean="0">
                <a:latin typeface="Segoe UI" panose="020B0502040204020203" pitchFamily="34" charset="0"/>
                <a:ea typeface="Segoe UI" panose="020B0502040204020203" pitchFamily="34" charset="0"/>
                <a:cs typeface="Segoe UI" panose="020B0502040204020203" pitchFamily="34" charset="0"/>
              </a:rPr>
              <a:t>To consider digital capability for both staff and students</a:t>
            </a:r>
            <a:r>
              <a:rPr lang="en-GB" sz="3600" dirty="0">
                <a:latin typeface="Segoe UI" panose="020B0502040204020203" pitchFamily="34" charset="0"/>
                <a:ea typeface="Segoe UI" panose="020B0502040204020203" pitchFamily="34" charset="0"/>
                <a:cs typeface="Segoe UI" panose="020B0502040204020203" pitchFamily="34" charset="0"/>
              </a:rPr>
              <a:t/>
            </a:r>
            <a:br>
              <a:rPr lang="en-GB" sz="3600" dirty="0">
                <a:latin typeface="Segoe UI" panose="020B0502040204020203" pitchFamily="34" charset="0"/>
                <a:ea typeface="Segoe UI" panose="020B0502040204020203" pitchFamily="34" charset="0"/>
                <a:cs typeface="Segoe UI" panose="020B0502040204020203" pitchFamily="34" charset="0"/>
              </a:rPr>
            </a:br>
            <a:endParaRPr lang="en-GB" sz="3600" dirty="0" smtClean="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smtClean="0">
                <a:latin typeface="Segoe UI" panose="020B0502040204020203" pitchFamily="34" charset="0"/>
                <a:ea typeface="Segoe UI" panose="020B0502040204020203" pitchFamily="34" charset="0"/>
                <a:cs typeface="Segoe UI" panose="020B0502040204020203" pitchFamily="34" charset="0"/>
              </a:rPr>
              <a:t>To learn the basics of note-taking software</a:t>
            </a:r>
          </a:p>
        </p:txBody>
      </p:sp>
    </p:spTree>
    <p:extLst>
      <p:ext uri="{BB962C8B-B14F-4D97-AF65-F5344CB8AC3E}">
        <p14:creationId xmlns:p14="http://schemas.microsoft.com/office/powerpoint/2010/main" val="2790795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57908" y="692696"/>
            <a:ext cx="9793088" cy="1815882"/>
          </a:xfrm>
          <a:prstGeom prst="rect">
            <a:avLst/>
          </a:prstGeom>
          <a:noFill/>
        </p:spPr>
        <p:txBody>
          <a:bodyPr wrap="square" rtlCol="0">
            <a:spAutoFit/>
          </a:bodyPr>
          <a:lstStyle/>
          <a:p>
            <a:r>
              <a:rPr lang="en-GB" sz="2800" i="1" dirty="0" smtClean="0"/>
              <a:t>“If we teach today’s students as we taught yesterday’s, we rob them of tomorrow.”</a:t>
            </a:r>
          </a:p>
          <a:p>
            <a:endParaRPr lang="en-GB" sz="2800" i="1" dirty="0"/>
          </a:p>
          <a:p>
            <a:pPr algn="r"/>
            <a:r>
              <a:rPr lang="en-GB" sz="2800" dirty="0" smtClean="0"/>
              <a:t>John Dewey</a:t>
            </a:r>
            <a:endParaRPr lang="en-GB" sz="2800" dirty="0"/>
          </a:p>
        </p:txBody>
      </p:sp>
      <p:sp>
        <p:nvSpPr>
          <p:cNvPr id="8" name="TextBox 7"/>
          <p:cNvSpPr txBox="1"/>
          <p:nvPr/>
        </p:nvSpPr>
        <p:spPr>
          <a:xfrm>
            <a:off x="1555147" y="2924944"/>
            <a:ext cx="9793088" cy="1815882"/>
          </a:xfrm>
          <a:prstGeom prst="rect">
            <a:avLst/>
          </a:prstGeom>
          <a:noFill/>
        </p:spPr>
        <p:txBody>
          <a:bodyPr wrap="square" rtlCol="0">
            <a:spAutoFit/>
          </a:bodyPr>
          <a:lstStyle/>
          <a:p>
            <a:r>
              <a:rPr lang="en-GB" sz="2800" i="1" dirty="0" smtClean="0"/>
              <a:t>“Tell me and I forget. Show me and I remember. Involve me and I understand”</a:t>
            </a:r>
          </a:p>
          <a:p>
            <a:endParaRPr lang="en-GB" sz="2800" i="1" dirty="0"/>
          </a:p>
          <a:p>
            <a:pPr algn="r"/>
            <a:r>
              <a:rPr lang="en-GB" sz="2800" dirty="0" smtClean="0"/>
              <a:t>Chinese proverb</a:t>
            </a:r>
            <a:endParaRPr lang="en-GB" sz="2800" dirty="0"/>
          </a:p>
        </p:txBody>
      </p:sp>
      <p:sp>
        <p:nvSpPr>
          <p:cNvPr id="10" name="TextBox 9"/>
          <p:cNvSpPr txBox="1"/>
          <p:nvPr/>
        </p:nvSpPr>
        <p:spPr>
          <a:xfrm>
            <a:off x="1555147" y="4869160"/>
            <a:ext cx="9793088" cy="1815882"/>
          </a:xfrm>
          <a:prstGeom prst="rect">
            <a:avLst/>
          </a:prstGeom>
          <a:noFill/>
        </p:spPr>
        <p:txBody>
          <a:bodyPr wrap="square" rtlCol="0">
            <a:spAutoFit/>
          </a:bodyPr>
          <a:lstStyle/>
          <a:p>
            <a:r>
              <a:rPr lang="en-GB" sz="2800" i="1" dirty="0" smtClean="0"/>
              <a:t>“Learning is an active process. We learn by doing. Only knowledge that is used sticks in your mind.”</a:t>
            </a:r>
          </a:p>
          <a:p>
            <a:endParaRPr lang="en-GB" sz="2800" i="1" dirty="0"/>
          </a:p>
          <a:p>
            <a:pPr algn="r"/>
            <a:r>
              <a:rPr lang="en-GB" sz="2800" dirty="0" smtClean="0"/>
              <a:t>Dale Carnegie</a:t>
            </a:r>
            <a:endParaRPr lang="en-GB" sz="2800" dirty="0"/>
          </a:p>
        </p:txBody>
      </p:sp>
    </p:spTree>
    <p:extLst>
      <p:ext uri="{BB962C8B-B14F-4D97-AF65-F5344CB8AC3E}">
        <p14:creationId xmlns:p14="http://schemas.microsoft.com/office/powerpoint/2010/main" val="14848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Active Learning Overview">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 y="0"/>
            <a:ext cx="12188825" cy="6856672"/>
          </a:xfrm>
        </p:spPr>
      </p:pic>
    </p:spTree>
    <p:extLst>
      <p:ext uri="{BB962C8B-B14F-4D97-AF65-F5344CB8AC3E}">
        <p14:creationId xmlns:p14="http://schemas.microsoft.com/office/powerpoint/2010/main" val="427486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197868" y="332656"/>
            <a:ext cx="10513168" cy="5632311"/>
          </a:xfrm>
          <a:prstGeom prst="rect">
            <a:avLst/>
          </a:prstGeom>
          <a:noFill/>
        </p:spPr>
        <p:txBody>
          <a:bodyPr wrap="square" rtlCol="0">
            <a:spAutoFit/>
          </a:bodyPr>
          <a:lstStyle/>
          <a:p>
            <a:r>
              <a:rPr lang="en-GB" sz="8800" dirty="0" smtClean="0">
                <a:latin typeface="Segoe UI" panose="020B0502040204020203" pitchFamily="34" charset="0"/>
                <a:ea typeface="Segoe UI" panose="020B0502040204020203" pitchFamily="34" charset="0"/>
                <a:cs typeface="Segoe UI" panose="020B0502040204020203" pitchFamily="34" charset="0"/>
              </a:rPr>
              <a:t>Can you think of examples of active learning techniques?</a:t>
            </a:r>
          </a:p>
          <a:p>
            <a:endParaRPr lang="en-GB" sz="1400" dirty="0" smtClean="0">
              <a:latin typeface="Segoe UI" panose="020B0502040204020203" pitchFamily="34" charset="0"/>
              <a:ea typeface="Segoe UI" panose="020B0502040204020203" pitchFamily="34" charset="0"/>
              <a:cs typeface="Segoe UI" panose="020B0502040204020203" pitchFamily="34" charset="0"/>
            </a:endParaRPr>
          </a:p>
          <a:p>
            <a:endParaRPr lang="en-GB" sz="1400" dirty="0">
              <a:latin typeface="Segoe UI" panose="020B0502040204020203" pitchFamily="34" charset="0"/>
              <a:ea typeface="Segoe UI" panose="020B0502040204020203" pitchFamily="34" charset="0"/>
              <a:cs typeface="Segoe UI" panose="020B0502040204020203" pitchFamily="34" charset="0"/>
            </a:endParaRPr>
          </a:p>
          <a:p>
            <a:endParaRPr lang="en-GB" sz="1400" dirty="0" smtClean="0">
              <a:latin typeface="Segoe UI" panose="020B0502040204020203" pitchFamily="34" charset="0"/>
              <a:ea typeface="Segoe UI" panose="020B0502040204020203" pitchFamily="34" charset="0"/>
              <a:cs typeface="Segoe UI" panose="020B0502040204020203" pitchFamily="34" charset="0"/>
            </a:endParaRPr>
          </a:p>
          <a:p>
            <a:r>
              <a:rPr lang="en-GB" sz="5400" dirty="0">
                <a:latin typeface="Segoe UI" panose="020B0502040204020203" pitchFamily="34" charset="0"/>
                <a:ea typeface="Segoe UI" panose="020B0502040204020203" pitchFamily="34" charset="0"/>
                <a:cs typeface="Segoe UI" panose="020B0502040204020203" pitchFamily="34" charset="0"/>
              </a:rPr>
              <a:t>padlet.com/tidy75/yy890fjbk8s</a:t>
            </a:r>
          </a:p>
        </p:txBody>
      </p:sp>
    </p:spTree>
    <p:extLst>
      <p:ext uri="{BB962C8B-B14F-4D97-AF65-F5344CB8AC3E}">
        <p14:creationId xmlns:p14="http://schemas.microsoft.com/office/powerpoint/2010/main" val="234191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34" y="0"/>
            <a:ext cx="12149759" cy="6858000"/>
          </a:xfrm>
          <a:prstGeom prst="rect">
            <a:avLst/>
          </a:prstGeom>
        </p:spPr>
      </p:pic>
    </p:spTree>
    <p:extLst>
      <p:ext uri="{BB962C8B-B14F-4D97-AF65-F5344CB8AC3E}">
        <p14:creationId xmlns:p14="http://schemas.microsoft.com/office/powerpoint/2010/main" val="412318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97868" y="332656"/>
            <a:ext cx="10513168" cy="5632311"/>
          </a:xfrm>
          <a:prstGeom prst="rect">
            <a:avLst/>
          </a:prstGeom>
          <a:noFill/>
        </p:spPr>
        <p:txBody>
          <a:bodyPr wrap="square" rtlCol="0">
            <a:spAutoFit/>
          </a:bodyPr>
          <a:lstStyle/>
          <a:p>
            <a:r>
              <a:rPr lang="en-GB" sz="7200" dirty="0" smtClean="0">
                <a:latin typeface="Segoe UI" panose="020B0502040204020203" pitchFamily="34" charset="0"/>
                <a:ea typeface="Segoe UI" panose="020B0502040204020203" pitchFamily="34" charset="0"/>
                <a:cs typeface="Segoe UI" panose="020B0502040204020203" pitchFamily="34" charset="0"/>
              </a:rPr>
              <a:t>Bunce, </a:t>
            </a:r>
            <a:r>
              <a:rPr lang="en-GB" sz="7200" dirty="0" err="1" smtClean="0">
                <a:latin typeface="Segoe UI" panose="020B0502040204020203" pitchFamily="34" charset="0"/>
                <a:ea typeface="Segoe UI" panose="020B0502040204020203" pitchFamily="34" charset="0"/>
                <a:cs typeface="Segoe UI" panose="020B0502040204020203" pitchFamily="34" charset="0"/>
              </a:rPr>
              <a:t>Flens</a:t>
            </a:r>
            <a:r>
              <a:rPr lang="en-GB" sz="7200" dirty="0" smtClean="0">
                <a:latin typeface="Segoe UI" panose="020B0502040204020203" pitchFamily="34" charset="0"/>
                <a:ea typeface="Segoe UI" panose="020B0502040204020203" pitchFamily="34" charset="0"/>
                <a:cs typeface="Segoe UI" panose="020B0502040204020203" pitchFamily="34" charset="0"/>
              </a:rPr>
              <a:t> &amp; </a:t>
            </a:r>
            <a:r>
              <a:rPr lang="en-GB" sz="7200" dirty="0" err="1" smtClean="0">
                <a:latin typeface="Segoe UI" panose="020B0502040204020203" pitchFamily="34" charset="0"/>
                <a:ea typeface="Segoe UI" panose="020B0502040204020203" pitchFamily="34" charset="0"/>
                <a:cs typeface="Segoe UI" panose="020B0502040204020203" pitchFamily="34" charset="0"/>
              </a:rPr>
              <a:t>Neiles</a:t>
            </a:r>
            <a:r>
              <a:rPr lang="en-GB" sz="7200" dirty="0" smtClean="0">
                <a:latin typeface="Segoe UI" panose="020B0502040204020203" pitchFamily="34" charset="0"/>
                <a:ea typeface="Segoe UI" panose="020B0502040204020203" pitchFamily="34" charset="0"/>
                <a:cs typeface="Segoe UI" panose="020B0502040204020203" pitchFamily="34" charset="0"/>
              </a:rPr>
              <a:t/>
            </a:r>
            <a:br>
              <a:rPr lang="en-GB" sz="7200" dirty="0" smtClean="0">
                <a:latin typeface="Segoe UI" panose="020B0502040204020203" pitchFamily="34" charset="0"/>
                <a:ea typeface="Segoe UI" panose="020B0502040204020203" pitchFamily="34" charset="0"/>
                <a:cs typeface="Segoe UI" panose="020B0502040204020203" pitchFamily="34" charset="0"/>
              </a:rPr>
            </a:br>
            <a:endParaRPr lang="en-GB" sz="7200" dirty="0" smtClean="0">
              <a:latin typeface="Segoe UI" panose="020B0502040204020203" pitchFamily="34" charset="0"/>
              <a:ea typeface="Segoe UI" panose="020B0502040204020203" pitchFamily="34" charset="0"/>
              <a:cs typeface="Segoe UI" panose="020B0502040204020203" pitchFamily="34" charset="0"/>
            </a:endParaRPr>
          </a:p>
          <a:p>
            <a:r>
              <a:rPr lang="en-GB" sz="7200" dirty="0" smtClean="0">
                <a:latin typeface="Segoe UI" panose="020B0502040204020203" pitchFamily="34" charset="0"/>
                <a:ea typeface="Segoe UI" panose="020B0502040204020203" pitchFamily="34" charset="0"/>
                <a:cs typeface="Segoe UI" panose="020B0502040204020203" pitchFamily="34" charset="0"/>
              </a:rPr>
              <a:t>Gardner</a:t>
            </a:r>
          </a:p>
          <a:p>
            <a:endParaRPr lang="en-GB" sz="7200" dirty="0">
              <a:latin typeface="Segoe UI" panose="020B0502040204020203" pitchFamily="34" charset="0"/>
              <a:ea typeface="Segoe UI" panose="020B0502040204020203" pitchFamily="34" charset="0"/>
              <a:cs typeface="Segoe UI" panose="020B0502040204020203" pitchFamily="34" charset="0"/>
            </a:endParaRPr>
          </a:p>
          <a:p>
            <a:r>
              <a:rPr lang="en-GB" sz="7200" dirty="0" smtClean="0">
                <a:latin typeface="Segoe UI" panose="020B0502040204020203" pitchFamily="34" charset="0"/>
                <a:ea typeface="Segoe UI" panose="020B0502040204020203" pitchFamily="34" charset="0"/>
                <a:cs typeface="Segoe UI" panose="020B0502040204020203" pitchFamily="34" charset="0"/>
              </a:rPr>
              <a:t>Hattie &amp; Yates</a:t>
            </a:r>
          </a:p>
        </p:txBody>
      </p:sp>
    </p:spTree>
    <p:extLst>
      <p:ext uri="{BB962C8B-B14F-4D97-AF65-F5344CB8AC3E}">
        <p14:creationId xmlns:p14="http://schemas.microsoft.com/office/powerpoint/2010/main" val="426497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picserver.org/images/highway/phrases/technolog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0757"/>
            <a:ext cx="12188826" cy="6878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039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5820" y="476672"/>
            <a:ext cx="11809312" cy="5909310"/>
          </a:xfrm>
          <a:prstGeom prst="rect">
            <a:avLst/>
          </a:prstGeom>
          <a:noFill/>
        </p:spPr>
        <p:txBody>
          <a:bodyPr wrap="square" rtlCol="0">
            <a:spAutoFit/>
          </a:bodyPr>
          <a:lstStyle/>
          <a:p>
            <a:pPr marL="457200" indent="-457200">
              <a:buFont typeface="Arial" panose="020B0604020202020204" pitchFamily="34" charset="0"/>
              <a:buChar char="•"/>
            </a:pPr>
            <a:r>
              <a:rPr lang="en-GB" sz="5400" dirty="0" smtClean="0">
                <a:latin typeface="Segoe UI" panose="020B0502040204020203" pitchFamily="34" charset="0"/>
                <a:ea typeface="Segoe UI" panose="020B0502040204020203" pitchFamily="34" charset="0"/>
                <a:cs typeface="Segoe UI" panose="020B0502040204020203" pitchFamily="34" charset="0"/>
              </a:rPr>
              <a:t>Everything is technology</a:t>
            </a:r>
            <a:r>
              <a:rPr lang="en-GB" sz="5400" dirty="0">
                <a:latin typeface="Segoe UI" panose="020B0502040204020203" pitchFamily="34" charset="0"/>
                <a:ea typeface="Segoe UI" panose="020B0502040204020203" pitchFamily="34" charset="0"/>
                <a:cs typeface="Segoe UI" panose="020B0502040204020203" pitchFamily="34" charset="0"/>
              </a:rPr>
              <a:t/>
            </a:r>
            <a:br>
              <a:rPr lang="en-GB" sz="5400" dirty="0">
                <a:latin typeface="Segoe UI" panose="020B0502040204020203" pitchFamily="34" charset="0"/>
                <a:ea typeface="Segoe UI" panose="020B0502040204020203" pitchFamily="34" charset="0"/>
                <a:cs typeface="Segoe UI" panose="020B0502040204020203" pitchFamily="34" charset="0"/>
              </a:rPr>
            </a:br>
            <a:endParaRPr lang="en-GB" sz="5400" dirty="0" smtClean="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sz="5400" dirty="0" smtClean="0">
                <a:latin typeface="Segoe UI" panose="020B0502040204020203" pitchFamily="34" charset="0"/>
                <a:ea typeface="Segoe UI" panose="020B0502040204020203" pitchFamily="34" charset="0"/>
                <a:cs typeface="Segoe UI" panose="020B0502040204020203" pitchFamily="34" charset="0"/>
              </a:rPr>
              <a:t>Focus on software</a:t>
            </a:r>
          </a:p>
          <a:p>
            <a:pPr marL="1066693" lvl="1" indent="-457200">
              <a:buFont typeface="Arial" panose="020B0604020202020204" pitchFamily="34" charset="0"/>
              <a:buChar char="•"/>
            </a:pPr>
            <a:r>
              <a:rPr lang="en-GB" sz="5400" dirty="0" smtClean="0">
                <a:latin typeface="Segoe UI" panose="020B0502040204020203" pitchFamily="34" charset="0"/>
                <a:ea typeface="Segoe UI" panose="020B0502040204020203" pitchFamily="34" charset="0"/>
                <a:cs typeface="Segoe UI" panose="020B0502040204020203" pitchFamily="34" charset="0"/>
              </a:rPr>
              <a:t>free and readily available</a:t>
            </a:r>
          </a:p>
          <a:p>
            <a:pPr marL="1066693" lvl="1" indent="-457200">
              <a:buFont typeface="Arial" panose="020B0604020202020204" pitchFamily="34" charset="0"/>
              <a:buChar char="•"/>
            </a:pPr>
            <a:r>
              <a:rPr lang="en-GB" sz="5400" dirty="0" smtClean="0">
                <a:latin typeface="Segoe UI" panose="020B0502040204020203" pitchFamily="34" charset="0"/>
                <a:ea typeface="Segoe UI" panose="020B0502040204020203" pitchFamily="34" charset="0"/>
                <a:cs typeface="Segoe UI" panose="020B0502040204020203" pitchFamily="34" charset="0"/>
              </a:rPr>
              <a:t>discipline agnostic</a:t>
            </a:r>
            <a:br>
              <a:rPr lang="en-GB" sz="5400" dirty="0" smtClean="0">
                <a:latin typeface="Segoe UI" panose="020B0502040204020203" pitchFamily="34" charset="0"/>
                <a:ea typeface="Segoe UI" panose="020B0502040204020203" pitchFamily="34" charset="0"/>
                <a:cs typeface="Segoe UI" panose="020B0502040204020203" pitchFamily="34" charset="0"/>
              </a:rPr>
            </a:br>
            <a:endParaRPr lang="en-GB" sz="5400" dirty="0" smtClean="0">
              <a:latin typeface="Segoe UI" panose="020B0502040204020203" pitchFamily="34" charset="0"/>
              <a:ea typeface="Segoe UI" panose="020B0502040204020203" pitchFamily="34" charset="0"/>
              <a:cs typeface="Segoe UI" panose="020B0502040204020203" pitchFamily="34" charset="0"/>
            </a:endParaRPr>
          </a:p>
          <a:p>
            <a:pPr marL="723900" lvl="1" indent="-685800">
              <a:buFont typeface="Arial" panose="020B0604020202020204" pitchFamily="34" charset="0"/>
              <a:buChar char="•"/>
            </a:pPr>
            <a:r>
              <a:rPr lang="en-GB" sz="5400" dirty="0" smtClean="0">
                <a:latin typeface="Segoe UI" panose="020B0502040204020203" pitchFamily="34" charset="0"/>
                <a:ea typeface="Segoe UI" panose="020B0502040204020203" pitchFamily="34" charset="0"/>
                <a:cs typeface="Segoe UI" panose="020B0502040204020203" pitchFamily="34" charset="0"/>
              </a:rPr>
              <a:t>“Ed-tech”</a:t>
            </a:r>
            <a:endParaRPr lang="en-GB" sz="5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9771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6308" y="-2907704"/>
            <a:ext cx="4849499" cy="6858000"/>
          </a:xfrm>
          <a:prstGeom prst="rect">
            <a:avLst/>
          </a:prstGeom>
        </p:spPr>
      </p:pic>
      <p:sp>
        <p:nvSpPr>
          <p:cNvPr id="6" name="TextBox 5"/>
          <p:cNvSpPr txBox="1"/>
          <p:nvPr/>
        </p:nvSpPr>
        <p:spPr>
          <a:xfrm>
            <a:off x="4463191" y="332656"/>
            <a:ext cx="7272808" cy="5816977"/>
          </a:xfrm>
          <a:prstGeom prst="rect">
            <a:avLst/>
          </a:prstGeom>
          <a:noFill/>
        </p:spPr>
        <p:txBody>
          <a:bodyPr wrap="square" rtlCol="0">
            <a:spAutoFit/>
          </a:bodyPr>
          <a:lstStyle/>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Group Task</a:t>
            </a:r>
          </a:p>
          <a:p>
            <a:endParaRPr lang="en-GB" sz="6600" dirty="0">
              <a:latin typeface="Segoe UI" panose="020B0502040204020203" pitchFamily="34" charset="0"/>
              <a:ea typeface="Segoe UI" panose="020B0502040204020203" pitchFamily="34" charset="0"/>
              <a:cs typeface="Segoe UI" panose="020B0502040204020203" pitchFamily="34" charset="0"/>
            </a:endParaRPr>
          </a:p>
          <a:p>
            <a:r>
              <a:rPr lang="en-GB" sz="4800" dirty="0" smtClean="0">
                <a:latin typeface="Segoe UI" panose="020B0502040204020203" pitchFamily="34" charset="0"/>
                <a:ea typeface="Segoe UI" panose="020B0502040204020203" pitchFamily="34" charset="0"/>
                <a:cs typeface="Segoe UI" panose="020B0502040204020203" pitchFamily="34" charset="0"/>
              </a:rPr>
              <a:t>Brainstorm </a:t>
            </a:r>
            <a:r>
              <a:rPr lang="en-GB" sz="4800" dirty="0" err="1" smtClean="0">
                <a:latin typeface="Segoe UI" panose="020B0502040204020203" pitchFamily="34" charset="0"/>
                <a:ea typeface="Segoe UI" panose="020B0502040204020203" pitchFamily="34" charset="0"/>
                <a:cs typeface="Segoe UI" panose="020B0502040204020203" pitchFamily="34" charset="0"/>
              </a:rPr>
              <a:t>edtech</a:t>
            </a:r>
            <a:endParaRPr lang="en-GB" sz="4800" dirty="0" smtClean="0">
              <a:latin typeface="Segoe UI" panose="020B0502040204020203" pitchFamily="34" charset="0"/>
              <a:ea typeface="Segoe UI" panose="020B0502040204020203" pitchFamily="34" charset="0"/>
              <a:cs typeface="Segoe UI" panose="020B0502040204020203" pitchFamily="34" charset="0"/>
            </a:endParaRPr>
          </a:p>
          <a:p>
            <a:r>
              <a:rPr lang="en-GB" sz="4800" dirty="0" smtClean="0">
                <a:latin typeface="Segoe UI" panose="020B0502040204020203" pitchFamily="34" charset="0"/>
                <a:ea typeface="Segoe UI" panose="020B0502040204020203" pitchFamily="34" charset="0"/>
                <a:cs typeface="Segoe UI" panose="020B0502040204020203" pitchFamily="34" charset="0"/>
              </a:rPr>
              <a:t>No devices!</a:t>
            </a:r>
          </a:p>
          <a:p>
            <a:endParaRPr lang="en-GB" sz="4800" dirty="0">
              <a:latin typeface="Segoe UI" panose="020B0502040204020203" pitchFamily="34" charset="0"/>
              <a:ea typeface="Segoe UI" panose="020B0502040204020203" pitchFamily="34" charset="0"/>
              <a:cs typeface="Segoe UI" panose="020B0502040204020203" pitchFamily="34" charset="0"/>
            </a:endParaRPr>
          </a:p>
          <a:p>
            <a:r>
              <a:rPr lang="en-GB" sz="4800" dirty="0" smtClean="0">
                <a:latin typeface="Segoe UI" panose="020B0502040204020203" pitchFamily="34" charset="0"/>
                <a:ea typeface="Segoe UI" panose="020B0502040204020203" pitchFamily="34" charset="0"/>
                <a:cs typeface="Segoe UI" panose="020B0502040204020203" pitchFamily="34" charset="0"/>
              </a:rPr>
              <a:t>Now categorise them…</a:t>
            </a:r>
          </a:p>
          <a:p>
            <a:endParaRPr lang="en-GB" sz="48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405850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5" end="5"/>
                                            </p:txEl>
                                          </p:spTgt>
                                        </p:tgtEl>
                                        <p:attrNameLst>
                                          <p:attrName>style.visibility</p:attrName>
                                        </p:attrNameLst>
                                      </p:cBhvr>
                                      <p:to>
                                        <p:strVal val="visible"/>
                                      </p:to>
                                    </p:set>
                                    <p:anim calcmode="lin" valueType="num">
                                      <p:cBhvr additive="base">
                                        <p:cTn id="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981844" y="-3655"/>
            <a:ext cx="10225135" cy="6865309"/>
          </a:xfrm>
          <a:prstGeom prst="rect">
            <a:avLst/>
          </a:prstGeom>
        </p:spPr>
      </p:pic>
    </p:spTree>
    <p:extLst>
      <p:ext uri="{BB962C8B-B14F-4D97-AF65-F5344CB8AC3E}">
        <p14:creationId xmlns:p14="http://schemas.microsoft.com/office/powerpoint/2010/main" val="1168997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74235"/>
            <a:ext cx="12188825" cy="5170646"/>
          </a:xfrm>
          <a:prstGeom prst="rect">
            <a:avLst/>
          </a:prstGeom>
          <a:noFill/>
        </p:spPr>
        <p:txBody>
          <a:bodyPr wrap="square" rtlCol="0">
            <a:spAutoFit/>
          </a:bodyPr>
          <a:lstStyle/>
          <a:p>
            <a:pPr algn="ctr"/>
            <a:endParaRPr lang="en-GB" sz="6600" dirty="0" smtClean="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Reason 1</a:t>
            </a:r>
          </a:p>
          <a:p>
            <a:pPr algn="ctr"/>
            <a:endParaRPr lang="en-GB" sz="6600" dirty="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Technology can enhance teaching and learning</a:t>
            </a:r>
          </a:p>
        </p:txBody>
      </p:sp>
    </p:spTree>
    <p:extLst>
      <p:ext uri="{BB962C8B-B14F-4D97-AF65-F5344CB8AC3E}">
        <p14:creationId xmlns:p14="http://schemas.microsoft.com/office/powerpoint/2010/main" val="1906508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910337974"/>
              </p:ext>
            </p:extLst>
          </p:nvPr>
        </p:nvGraphicFramePr>
        <p:xfrm>
          <a:off x="3162842" y="720372"/>
          <a:ext cx="5863141" cy="5417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1197868" y="404664"/>
            <a:ext cx="2448272" cy="2520280"/>
          </a:xfrm>
          <a:prstGeom prst="rect">
            <a:avLst/>
          </a:prstGeom>
          <a:solidFill>
            <a:srgbClr val="FF5050">
              <a:alpha val="79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rgbClr val="0A2741"/>
                </a:solidFill>
              </a:rPr>
              <a:t>Stimulus and response</a:t>
            </a:r>
          </a:p>
          <a:p>
            <a:pPr algn="ctr"/>
            <a:r>
              <a:rPr lang="en-GB" sz="2800" dirty="0" smtClean="0">
                <a:solidFill>
                  <a:srgbClr val="0A2741"/>
                </a:solidFill>
              </a:rPr>
              <a:t>Extrinsic</a:t>
            </a:r>
          </a:p>
          <a:p>
            <a:pPr algn="ctr"/>
            <a:endParaRPr lang="en-GB" sz="2800" dirty="0"/>
          </a:p>
        </p:txBody>
      </p:sp>
      <p:sp>
        <p:nvSpPr>
          <p:cNvPr id="8" name="Rectangle 7"/>
          <p:cNvSpPr/>
          <p:nvPr/>
        </p:nvSpPr>
        <p:spPr>
          <a:xfrm>
            <a:off x="8542685" y="422635"/>
            <a:ext cx="2448272" cy="2520280"/>
          </a:xfrm>
          <a:prstGeom prst="rect">
            <a:avLst/>
          </a:prstGeom>
          <a:solidFill>
            <a:srgbClr val="70FFFF">
              <a:alpha val="7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rgbClr val="0A2741"/>
                </a:solidFill>
              </a:rPr>
              <a:t>Builds on knowledge</a:t>
            </a:r>
          </a:p>
          <a:p>
            <a:pPr algn="ctr"/>
            <a:r>
              <a:rPr lang="en-GB" sz="2800" dirty="0" smtClean="0">
                <a:solidFill>
                  <a:srgbClr val="0A2741"/>
                </a:solidFill>
              </a:rPr>
              <a:t>Memory</a:t>
            </a:r>
          </a:p>
          <a:p>
            <a:pPr algn="ctr"/>
            <a:r>
              <a:rPr lang="en-GB" sz="2800" dirty="0" smtClean="0">
                <a:solidFill>
                  <a:srgbClr val="0A2741"/>
                </a:solidFill>
              </a:rPr>
              <a:t>Internal</a:t>
            </a:r>
          </a:p>
          <a:p>
            <a:pPr algn="ctr"/>
            <a:endParaRPr lang="en-GB" sz="2800" dirty="0"/>
          </a:p>
        </p:txBody>
      </p:sp>
      <p:sp>
        <p:nvSpPr>
          <p:cNvPr id="9" name="Rectangle 8"/>
          <p:cNvSpPr/>
          <p:nvPr/>
        </p:nvSpPr>
        <p:spPr>
          <a:xfrm>
            <a:off x="1197868" y="3962334"/>
            <a:ext cx="2448272" cy="2520280"/>
          </a:xfrm>
          <a:prstGeom prst="rect">
            <a:avLst/>
          </a:prstGeom>
          <a:solidFill>
            <a:srgbClr val="00B050">
              <a:alpha val="7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rgbClr val="0A2741"/>
                </a:solidFill>
              </a:rPr>
              <a:t>Builds on experience</a:t>
            </a:r>
          </a:p>
          <a:p>
            <a:pPr algn="ctr"/>
            <a:r>
              <a:rPr lang="en-GB" sz="2800" dirty="0" smtClean="0">
                <a:solidFill>
                  <a:srgbClr val="0A2741"/>
                </a:solidFill>
              </a:rPr>
              <a:t>Active and social</a:t>
            </a:r>
          </a:p>
          <a:p>
            <a:pPr algn="ctr"/>
            <a:endParaRPr lang="en-GB" sz="2800" dirty="0"/>
          </a:p>
        </p:txBody>
      </p:sp>
      <p:sp>
        <p:nvSpPr>
          <p:cNvPr id="10" name="Rectangle 9"/>
          <p:cNvSpPr/>
          <p:nvPr/>
        </p:nvSpPr>
        <p:spPr>
          <a:xfrm>
            <a:off x="8542685" y="3959208"/>
            <a:ext cx="2448272" cy="25202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rgbClr val="0A2741"/>
                </a:solidFill>
              </a:rPr>
              <a:t>Self-directed</a:t>
            </a:r>
          </a:p>
          <a:p>
            <a:pPr algn="ctr"/>
            <a:r>
              <a:rPr lang="en-GB" sz="2800" dirty="0" smtClean="0">
                <a:solidFill>
                  <a:srgbClr val="0A2741"/>
                </a:solidFill>
              </a:rPr>
              <a:t>Networks</a:t>
            </a:r>
          </a:p>
          <a:p>
            <a:pPr algn="ctr"/>
            <a:r>
              <a:rPr lang="en-GB" sz="2800" dirty="0" smtClean="0">
                <a:solidFill>
                  <a:srgbClr val="0A2741"/>
                </a:solidFill>
              </a:rPr>
              <a:t>Digital and social</a:t>
            </a:r>
          </a:p>
          <a:p>
            <a:pPr algn="ctr"/>
            <a:endParaRPr lang="en-GB" sz="2800" dirty="0"/>
          </a:p>
        </p:txBody>
      </p:sp>
    </p:spTree>
    <p:extLst>
      <p:ext uri="{BB962C8B-B14F-4D97-AF65-F5344CB8AC3E}">
        <p14:creationId xmlns:p14="http://schemas.microsoft.com/office/powerpoint/2010/main" val="3480339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53852" y="332656"/>
            <a:ext cx="8640960" cy="6740307"/>
          </a:xfrm>
          <a:prstGeom prst="rect">
            <a:avLst/>
          </a:prstGeom>
          <a:noFill/>
        </p:spPr>
        <p:txBody>
          <a:bodyPr wrap="square" rtlCol="0">
            <a:spAutoFit/>
          </a:bodyPr>
          <a:lstStyle/>
          <a:p>
            <a:r>
              <a:rPr lang="en-GB" sz="7200" dirty="0" smtClean="0"/>
              <a:t>Learning Models</a:t>
            </a:r>
          </a:p>
          <a:p>
            <a:endParaRPr lang="en-GB" sz="7200" dirty="0"/>
          </a:p>
          <a:p>
            <a:pPr marL="857250" indent="-857250">
              <a:buFont typeface="Arial" panose="020B0604020202020204" pitchFamily="34" charset="0"/>
              <a:buChar char="•"/>
            </a:pPr>
            <a:r>
              <a:rPr lang="en-GB" sz="7200" dirty="0" smtClean="0"/>
              <a:t>Bloom’s Taxonomy</a:t>
            </a:r>
          </a:p>
          <a:p>
            <a:pPr marL="857250" indent="-857250">
              <a:buFont typeface="Arial" panose="020B0604020202020204" pitchFamily="34" charset="0"/>
              <a:buChar char="•"/>
            </a:pPr>
            <a:r>
              <a:rPr lang="en-GB" sz="7200" dirty="0" smtClean="0"/>
              <a:t>SAMR</a:t>
            </a:r>
          </a:p>
          <a:p>
            <a:pPr marL="857250" indent="-857250">
              <a:buFont typeface="Arial" panose="020B0604020202020204" pitchFamily="34" charset="0"/>
              <a:buChar char="•"/>
            </a:pPr>
            <a:endParaRPr lang="en-GB" sz="7200" dirty="0" smtClean="0"/>
          </a:p>
          <a:p>
            <a:pPr marL="857250" indent="-857250">
              <a:buFont typeface="Arial" panose="020B0604020202020204" pitchFamily="34" charset="0"/>
              <a:buChar char="•"/>
            </a:pPr>
            <a:endParaRPr lang="en-GB" sz="7200" dirty="0"/>
          </a:p>
        </p:txBody>
      </p:sp>
    </p:spTree>
    <p:extLst>
      <p:ext uri="{BB962C8B-B14F-4D97-AF65-F5344CB8AC3E}">
        <p14:creationId xmlns:p14="http://schemas.microsoft.com/office/powerpoint/2010/main" val="1032785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69" y="0"/>
            <a:ext cx="12192000" cy="6858000"/>
          </a:xfrm>
          <a:prstGeom prst="rect">
            <a:avLst/>
          </a:prstGeom>
        </p:spPr>
      </p:pic>
    </p:spTree>
    <p:extLst>
      <p:ext uri="{BB962C8B-B14F-4D97-AF65-F5344CB8AC3E}">
        <p14:creationId xmlns:p14="http://schemas.microsoft.com/office/powerpoint/2010/main" val="879467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989957" y="2348880"/>
            <a:ext cx="8208912" cy="4228833"/>
          </a:xfrm>
          <a:prstGeom prst="rect">
            <a:avLst/>
          </a:prstGeom>
        </p:spPr>
      </p:pic>
      <p:sp>
        <p:nvSpPr>
          <p:cNvPr id="6" name="Rectangle 5"/>
          <p:cNvSpPr/>
          <p:nvPr/>
        </p:nvSpPr>
        <p:spPr>
          <a:xfrm>
            <a:off x="1989957" y="620688"/>
            <a:ext cx="8208912" cy="1107996"/>
          </a:xfrm>
          <a:prstGeom prst="rect">
            <a:avLst/>
          </a:prstGeom>
        </p:spPr>
        <p:txBody>
          <a:bodyPr wrap="square">
            <a:spAutoFit/>
          </a:bodyPr>
          <a:lstStyle/>
          <a:p>
            <a:pPr algn="ctr"/>
            <a:r>
              <a:rPr lang="en-GB" sz="6600" dirty="0">
                <a:latin typeface="Segoe UI" panose="020B0502040204020203" pitchFamily="34" charset="0"/>
                <a:ea typeface="Segoe UI" panose="020B0502040204020203" pitchFamily="34" charset="0"/>
                <a:cs typeface="Segoe UI" panose="020B0502040204020203" pitchFamily="34" charset="0"/>
              </a:rPr>
              <a:t>gowordwall.com</a:t>
            </a:r>
          </a:p>
        </p:txBody>
      </p:sp>
    </p:spTree>
    <p:extLst>
      <p:ext uri="{BB962C8B-B14F-4D97-AF65-F5344CB8AC3E}">
        <p14:creationId xmlns:p14="http://schemas.microsoft.com/office/powerpoint/2010/main" val="203904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53852" y="332656"/>
            <a:ext cx="11017224" cy="1200329"/>
          </a:xfrm>
          <a:prstGeom prst="rect">
            <a:avLst/>
          </a:prstGeom>
          <a:noFill/>
        </p:spPr>
        <p:txBody>
          <a:bodyPr wrap="square" rtlCol="0">
            <a:spAutoFit/>
          </a:bodyPr>
          <a:lstStyle/>
          <a:p>
            <a:r>
              <a:rPr lang="en-GB" sz="7200" dirty="0" smtClean="0"/>
              <a:t>Why are HOTS important?</a:t>
            </a:r>
            <a:endParaRPr lang="en-GB" sz="7200" dirty="0"/>
          </a:p>
        </p:txBody>
      </p:sp>
      <p:pic>
        <p:nvPicPr>
          <p:cNvPr id="7" name="Picture 6"/>
          <p:cNvPicPr>
            <a:picLocks noChangeAspect="1"/>
          </p:cNvPicPr>
          <p:nvPr/>
        </p:nvPicPr>
        <p:blipFill>
          <a:blip r:embed="rId3"/>
          <a:stretch>
            <a:fillRect/>
          </a:stretch>
        </p:blipFill>
        <p:spPr>
          <a:xfrm rot="21267418">
            <a:off x="456158" y="1922509"/>
            <a:ext cx="4282337" cy="4232324"/>
          </a:xfrm>
          <a:prstGeom prst="rect">
            <a:avLst/>
          </a:prstGeom>
        </p:spPr>
      </p:pic>
      <p:pic>
        <p:nvPicPr>
          <p:cNvPr id="8" name="Picture 7"/>
          <p:cNvPicPr>
            <a:picLocks noChangeAspect="1"/>
          </p:cNvPicPr>
          <p:nvPr/>
        </p:nvPicPr>
        <p:blipFill>
          <a:blip r:embed="rId4"/>
          <a:stretch>
            <a:fillRect/>
          </a:stretch>
        </p:blipFill>
        <p:spPr>
          <a:xfrm rot="358639">
            <a:off x="7141775" y="1873624"/>
            <a:ext cx="4400926" cy="4018686"/>
          </a:xfrm>
          <a:prstGeom prst="rect">
            <a:avLst/>
          </a:prstGeom>
        </p:spPr>
      </p:pic>
      <p:pic>
        <p:nvPicPr>
          <p:cNvPr id="10" name="Picture 9"/>
          <p:cNvPicPr>
            <a:picLocks noChangeAspect="1"/>
          </p:cNvPicPr>
          <p:nvPr/>
        </p:nvPicPr>
        <p:blipFill>
          <a:blip r:embed="rId5"/>
          <a:stretch>
            <a:fillRect/>
          </a:stretch>
        </p:blipFill>
        <p:spPr>
          <a:xfrm>
            <a:off x="335506" y="2068248"/>
            <a:ext cx="11436646" cy="3629438"/>
          </a:xfrm>
          <a:prstGeom prst="rect">
            <a:avLst/>
          </a:prstGeom>
        </p:spPr>
      </p:pic>
      <p:pic>
        <p:nvPicPr>
          <p:cNvPr id="11" name="Picture 10"/>
          <p:cNvPicPr>
            <a:picLocks noChangeAspect="1"/>
          </p:cNvPicPr>
          <p:nvPr/>
        </p:nvPicPr>
        <p:blipFill>
          <a:blip r:embed="rId6"/>
          <a:stretch>
            <a:fillRect/>
          </a:stretch>
        </p:blipFill>
        <p:spPr>
          <a:xfrm>
            <a:off x="2998068" y="1367812"/>
            <a:ext cx="5834046" cy="5443579"/>
          </a:xfrm>
          <a:prstGeom prst="rect">
            <a:avLst/>
          </a:prstGeom>
        </p:spPr>
      </p:pic>
    </p:spTree>
    <p:extLst>
      <p:ext uri="{BB962C8B-B14F-4D97-AF65-F5344CB8AC3E}">
        <p14:creationId xmlns:p14="http://schemas.microsoft.com/office/powerpoint/2010/main" val="376466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p:cTn id="23" dur="500" fill="hold"/>
                                        <p:tgtEl>
                                          <p:spTgt spid="11"/>
                                        </p:tgtEl>
                                        <p:attrNameLst>
                                          <p:attrName>ppt_w</p:attrName>
                                        </p:attrNameLst>
                                      </p:cBhvr>
                                      <p:tavLst>
                                        <p:tav tm="0">
                                          <p:val>
                                            <p:fltVal val="0"/>
                                          </p:val>
                                        </p:tav>
                                        <p:tav tm="100000">
                                          <p:val>
                                            <p:strVal val="#ppt_w"/>
                                          </p:val>
                                        </p:tav>
                                      </p:tavLst>
                                    </p:anim>
                                    <p:anim calcmode="lin" valueType="num">
                                      <p:cBhvr>
                                        <p:cTn id="24" dur="500" fill="hold"/>
                                        <p:tgtEl>
                                          <p:spTgt spid="11"/>
                                        </p:tgtEl>
                                        <p:attrNameLst>
                                          <p:attrName>ppt_h</p:attrName>
                                        </p:attrNameLst>
                                      </p:cBhvr>
                                      <p:tavLst>
                                        <p:tav tm="0">
                                          <p:val>
                                            <p:fltVal val="0"/>
                                          </p:val>
                                        </p:tav>
                                        <p:tav tm="100000">
                                          <p:val>
                                            <p:strVal val="#ppt_h"/>
                                          </p:val>
                                        </p:tav>
                                      </p:tavLst>
                                    </p:anim>
                                    <p:animEffect transition="in" filter="fade">
                                      <p:cBhvr>
                                        <p:cTn id="25" dur="500"/>
                                        <p:tgtEl>
                                          <p:spTgt spid="11"/>
                                        </p:tgtEl>
                                      </p:cBhvr>
                                    </p:animEffect>
                                  </p:childTnLst>
                                </p:cTn>
                              </p:par>
                              <p:par>
                                <p:cTn id="26" presetID="1" presetClass="exit" presetSubtype="0" fill="hold" nodeType="withEffect">
                                  <p:stCondLst>
                                    <p:cond delay="0"/>
                                  </p:stCondLst>
                                  <p:childTnLst>
                                    <p:set>
                                      <p:cBhvr>
                                        <p:cTn id="27" dur="1" fill="hold">
                                          <p:stCondLst>
                                            <p:cond delay="0"/>
                                          </p:stCondLst>
                                        </p:cTn>
                                        <p:tgtEl>
                                          <p:spTgt spid="7"/>
                                        </p:tgtEl>
                                        <p:attrNameLst>
                                          <p:attrName>style.visibility</p:attrName>
                                        </p:attrNameLst>
                                      </p:cBhvr>
                                      <p:to>
                                        <p:strVal val="hidden"/>
                                      </p:to>
                                    </p:set>
                                  </p:childTnLst>
                                </p:cTn>
                              </p:par>
                              <p:par>
                                <p:cTn id="28" presetID="1" presetClass="exit" presetSubtype="0" fill="hold" nodeType="withEffect">
                                  <p:stCondLst>
                                    <p:cond delay="0"/>
                                  </p:stCondLst>
                                  <p:childTnLst>
                                    <p:set>
                                      <p:cBhvr>
                                        <p:cTn id="29" dur="1" fill="hold">
                                          <p:stCondLst>
                                            <p:cond delay="0"/>
                                          </p:stCondLst>
                                        </p:cTn>
                                        <p:tgtEl>
                                          <p:spTgt spid="8"/>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xit" presetSubtype="0" fill="hold" nodeType="clickEffect">
                                  <p:stCondLst>
                                    <p:cond delay="0"/>
                                  </p:stCondLst>
                                  <p:childTnLst>
                                    <p:set>
                                      <p:cBhvr>
                                        <p:cTn id="33" dur="1" fill="hold">
                                          <p:stCondLst>
                                            <p:cond delay="0"/>
                                          </p:stCondLst>
                                        </p:cTn>
                                        <p:tgtEl>
                                          <p:spTgt spid="11"/>
                                        </p:tgtEl>
                                        <p:attrNameLst>
                                          <p:attrName>style.visibility</p:attrName>
                                        </p:attrNameLst>
                                      </p:cBhvr>
                                      <p:to>
                                        <p:strVal val="hidden"/>
                                      </p:to>
                                    </p:set>
                                  </p:childTnLst>
                                </p:cTn>
                              </p:par>
                            </p:childTnLst>
                          </p:cTn>
                        </p:par>
                        <p:par>
                          <p:cTn id="34" fill="hold">
                            <p:stCondLst>
                              <p:cond delay="0"/>
                            </p:stCondLst>
                            <p:childTnLst>
                              <p:par>
                                <p:cTn id="35" presetID="53" presetClass="entr" presetSubtype="16" fill="hold" nodeType="after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ppt_w</p:attrName>
                                        </p:attrNameLst>
                                      </p:cBhvr>
                                      <p:tavLst>
                                        <p:tav tm="0">
                                          <p:val>
                                            <p:fltVal val="0"/>
                                          </p:val>
                                        </p:tav>
                                        <p:tav tm="100000">
                                          <p:val>
                                            <p:strVal val="#ppt_w"/>
                                          </p:val>
                                        </p:tav>
                                      </p:tavLst>
                                    </p:anim>
                                    <p:anim calcmode="lin" valueType="num">
                                      <p:cBhvr>
                                        <p:cTn id="38" dur="500" fill="hold"/>
                                        <p:tgtEl>
                                          <p:spTgt spid="10"/>
                                        </p:tgtEl>
                                        <p:attrNameLst>
                                          <p:attrName>ppt_h</p:attrName>
                                        </p:attrNameLst>
                                      </p:cBhvr>
                                      <p:tavLst>
                                        <p:tav tm="0">
                                          <p:val>
                                            <p:fltVal val="0"/>
                                          </p:val>
                                        </p:tav>
                                        <p:tav tm="100000">
                                          <p:val>
                                            <p:strVal val="#ppt_h"/>
                                          </p:val>
                                        </p:tav>
                                      </p:tavLst>
                                    </p:anim>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8068" y="142875"/>
            <a:ext cx="7211144" cy="6572250"/>
          </a:xfrm>
          <a:prstGeom prst="rect">
            <a:avLst/>
          </a:prstGeom>
        </p:spPr>
      </p:pic>
      <p:sp>
        <p:nvSpPr>
          <p:cNvPr id="6" name="Rounded Rectangle 5"/>
          <p:cNvSpPr/>
          <p:nvPr/>
        </p:nvSpPr>
        <p:spPr>
          <a:xfrm>
            <a:off x="7750596" y="5138867"/>
            <a:ext cx="4176464" cy="122413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smtClean="0">
                <a:solidFill>
                  <a:schemeClr val="bg2">
                    <a:lumMod val="75000"/>
                  </a:schemeClr>
                </a:solidFill>
              </a:rPr>
              <a:t>Using the basic functions of a word processor to write an article.</a:t>
            </a:r>
            <a:endParaRPr lang="en-GB" sz="1800" dirty="0">
              <a:solidFill>
                <a:schemeClr val="bg2">
                  <a:lumMod val="75000"/>
                </a:schemeClr>
              </a:solidFill>
            </a:endParaRPr>
          </a:p>
        </p:txBody>
      </p:sp>
      <p:sp>
        <p:nvSpPr>
          <p:cNvPr id="7" name="Rounded Rectangle 6"/>
          <p:cNvSpPr/>
          <p:nvPr/>
        </p:nvSpPr>
        <p:spPr>
          <a:xfrm>
            <a:off x="7750596" y="3500438"/>
            <a:ext cx="4176464" cy="122413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smtClean="0">
                <a:solidFill>
                  <a:schemeClr val="bg2">
                    <a:lumMod val="75000"/>
                  </a:schemeClr>
                </a:solidFill>
              </a:rPr>
              <a:t>Using spellcheck, clipart etc.</a:t>
            </a:r>
            <a:endParaRPr lang="en-GB" sz="1800" dirty="0">
              <a:solidFill>
                <a:schemeClr val="bg2">
                  <a:lumMod val="75000"/>
                </a:schemeClr>
              </a:solidFill>
            </a:endParaRPr>
          </a:p>
        </p:txBody>
      </p:sp>
      <p:sp>
        <p:nvSpPr>
          <p:cNvPr id="8" name="Rounded Rectangle 7"/>
          <p:cNvSpPr/>
          <p:nvPr/>
        </p:nvSpPr>
        <p:spPr>
          <a:xfrm>
            <a:off x="7750596" y="1867145"/>
            <a:ext cx="4176464" cy="122413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smtClean="0">
                <a:solidFill>
                  <a:schemeClr val="bg2">
                    <a:lumMod val="75000"/>
                  </a:schemeClr>
                </a:solidFill>
              </a:rPr>
              <a:t>Including video clips and sound files to make the article a multimedia work.</a:t>
            </a:r>
            <a:endParaRPr lang="en-GB" sz="1800" dirty="0">
              <a:solidFill>
                <a:schemeClr val="bg2">
                  <a:lumMod val="75000"/>
                </a:schemeClr>
              </a:solidFill>
            </a:endParaRPr>
          </a:p>
        </p:txBody>
      </p:sp>
      <p:sp>
        <p:nvSpPr>
          <p:cNvPr id="9" name="Rounded Rectangle 8"/>
          <p:cNvSpPr/>
          <p:nvPr/>
        </p:nvSpPr>
        <p:spPr>
          <a:xfrm>
            <a:off x="7750596" y="260648"/>
            <a:ext cx="4176464" cy="122413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smtClean="0">
                <a:solidFill>
                  <a:schemeClr val="bg2">
                    <a:lumMod val="75000"/>
                  </a:schemeClr>
                </a:solidFill>
              </a:rPr>
              <a:t>Posting the article online, linking via social media and inviting comments</a:t>
            </a:r>
            <a:endParaRPr lang="en-GB" sz="1800" dirty="0">
              <a:solidFill>
                <a:schemeClr val="bg2">
                  <a:lumMod val="75000"/>
                </a:schemeClr>
              </a:solidFill>
            </a:endParaRPr>
          </a:p>
        </p:txBody>
      </p:sp>
    </p:spTree>
    <p:extLst>
      <p:ext uri="{BB962C8B-B14F-4D97-AF65-F5344CB8AC3E}">
        <p14:creationId xmlns:p14="http://schemas.microsoft.com/office/powerpoint/2010/main" val="1154595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nodeType="clickEffect">
                                  <p:stCondLst>
                                    <p:cond delay="0"/>
                                  </p:stCondLst>
                                  <p:childTnLst>
                                    <p:animMotion origin="layout" path="M 2.23756E-6 0 L -0.24994 0 " pathEditMode="relative" rAng="0" ptsTypes="AA">
                                      <p:cBhvr>
                                        <p:cTn id="6" dur="2000" fill="hold"/>
                                        <p:tgtEl>
                                          <p:spTgt spid="5"/>
                                        </p:tgtEl>
                                        <p:attrNameLst>
                                          <p:attrName>ppt_x</p:attrName>
                                          <p:attrName>ppt_y</p:attrName>
                                        </p:attrNameLst>
                                      </p:cBhvr>
                                      <p:rCtr x="-12503" y="0"/>
                                    </p:animMotion>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0943" y="0"/>
            <a:ext cx="9786938" cy="6858000"/>
          </a:xfrm>
          <a:prstGeom prst="rect">
            <a:avLst/>
          </a:prstGeom>
        </p:spPr>
      </p:pic>
    </p:spTree>
    <p:extLst>
      <p:ext uri="{BB962C8B-B14F-4D97-AF65-F5344CB8AC3E}">
        <p14:creationId xmlns:p14="http://schemas.microsoft.com/office/powerpoint/2010/main" val="844588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74235"/>
            <a:ext cx="12188825" cy="5170646"/>
          </a:xfrm>
          <a:prstGeom prst="rect">
            <a:avLst/>
          </a:prstGeom>
          <a:noFill/>
        </p:spPr>
        <p:txBody>
          <a:bodyPr wrap="square" rtlCol="0">
            <a:spAutoFit/>
          </a:bodyPr>
          <a:lstStyle/>
          <a:p>
            <a:pPr algn="ctr"/>
            <a:endParaRPr lang="en-GB" sz="6600" dirty="0" smtClean="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Reason 2</a:t>
            </a:r>
          </a:p>
          <a:p>
            <a:pPr algn="ctr"/>
            <a:endParaRPr lang="en-GB" sz="6600" dirty="0">
              <a:latin typeface="Segoe UI" panose="020B0502040204020203" pitchFamily="34" charset="0"/>
              <a:ea typeface="Segoe UI" panose="020B0502040204020203" pitchFamily="34" charset="0"/>
              <a:cs typeface="Segoe UI" panose="020B0502040204020203" pitchFamily="34" charset="0"/>
            </a:endParaRP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Education should equip </a:t>
            </a:r>
          </a:p>
          <a:p>
            <a:pPr algn="ctr"/>
            <a:r>
              <a:rPr lang="en-GB" sz="6600" dirty="0" smtClean="0">
                <a:latin typeface="Segoe UI" panose="020B0502040204020203" pitchFamily="34" charset="0"/>
                <a:ea typeface="Segoe UI" panose="020B0502040204020203" pitchFamily="34" charset="0"/>
                <a:cs typeface="Segoe UI" panose="020B0502040204020203" pitchFamily="34" charset="0"/>
              </a:rPr>
              <a:t>learners with real-life skills</a:t>
            </a:r>
          </a:p>
        </p:txBody>
      </p:sp>
    </p:spTree>
    <p:extLst>
      <p:ext uri="{BB962C8B-B14F-4D97-AF65-F5344CB8AC3E}">
        <p14:creationId xmlns:p14="http://schemas.microsoft.com/office/powerpoint/2010/main" val="3138406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53852" y="332656"/>
            <a:ext cx="10801200" cy="7109639"/>
          </a:xfrm>
          <a:prstGeom prst="rect">
            <a:avLst/>
          </a:prstGeom>
          <a:noFill/>
        </p:spPr>
        <p:txBody>
          <a:bodyPr wrap="square" rtlCol="0">
            <a:spAutoFit/>
          </a:bodyPr>
          <a:lstStyle/>
          <a:p>
            <a:r>
              <a:rPr lang="en-GB" sz="7200" dirty="0" smtClean="0"/>
              <a:t>Frameworks</a:t>
            </a:r>
          </a:p>
          <a:p>
            <a:endParaRPr lang="en-GB" sz="3600" dirty="0" smtClean="0"/>
          </a:p>
          <a:p>
            <a:pPr marL="742950" indent="-742950">
              <a:buAutoNum type="arabicPeriod"/>
            </a:pPr>
            <a:r>
              <a:rPr lang="en-GB" sz="4400" dirty="0" smtClean="0"/>
              <a:t>What our students should be able to do</a:t>
            </a:r>
            <a:br>
              <a:rPr lang="en-GB" sz="4400" dirty="0" smtClean="0"/>
            </a:br>
            <a:r>
              <a:rPr lang="en-GB" sz="4400" dirty="0" smtClean="0"/>
              <a:t>	(WAG Digital Competence Framework)</a:t>
            </a:r>
          </a:p>
          <a:p>
            <a:pPr marL="742950" indent="-742950">
              <a:buAutoNum type="arabicPeriod"/>
            </a:pPr>
            <a:r>
              <a:rPr lang="en-GB" sz="4400" dirty="0" smtClean="0"/>
              <a:t>What our citizens should be able to do</a:t>
            </a:r>
            <a:br>
              <a:rPr lang="en-GB" sz="4400" dirty="0" smtClean="0"/>
            </a:br>
            <a:r>
              <a:rPr lang="en-GB" sz="4400" dirty="0" smtClean="0"/>
              <a:t>	(EU Digital Competence Framework)</a:t>
            </a:r>
          </a:p>
          <a:p>
            <a:pPr marL="742950" indent="-742950">
              <a:buAutoNum type="arabicPeriod"/>
            </a:pPr>
            <a:r>
              <a:rPr lang="en-GB" sz="4400" dirty="0" smtClean="0"/>
              <a:t>What our educators should be able to do</a:t>
            </a:r>
            <a:br>
              <a:rPr lang="en-GB" sz="4400" dirty="0" smtClean="0"/>
            </a:br>
            <a:r>
              <a:rPr lang="en-GB" sz="4400" dirty="0" smtClean="0"/>
              <a:t>	(JISC Digital Capability Framework)</a:t>
            </a:r>
          </a:p>
          <a:p>
            <a:pPr marL="857250" indent="-857250">
              <a:buFont typeface="Arial" panose="020B0604020202020204" pitchFamily="34" charset="0"/>
              <a:buChar char="•"/>
            </a:pPr>
            <a:endParaRPr lang="en-GB" sz="7200" dirty="0"/>
          </a:p>
        </p:txBody>
      </p:sp>
    </p:spTree>
    <p:extLst>
      <p:ext uri="{BB962C8B-B14F-4D97-AF65-F5344CB8AC3E}">
        <p14:creationId xmlns:p14="http://schemas.microsoft.com/office/powerpoint/2010/main" val="165962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86719" y="46912"/>
            <a:ext cx="10801200" cy="1200329"/>
          </a:xfrm>
          <a:prstGeom prst="rect">
            <a:avLst/>
          </a:prstGeom>
          <a:noFill/>
        </p:spPr>
        <p:txBody>
          <a:bodyPr wrap="square" rtlCol="0">
            <a:spAutoFit/>
          </a:bodyPr>
          <a:lstStyle/>
          <a:p>
            <a:pPr algn="ctr"/>
            <a:r>
              <a:rPr lang="en-GB" sz="7200" dirty="0" smtClean="0"/>
              <a:t>Which is which?</a:t>
            </a:r>
          </a:p>
        </p:txBody>
      </p:sp>
      <p:pic>
        <p:nvPicPr>
          <p:cNvPr id="2" name="Picture 1"/>
          <p:cNvPicPr>
            <a:picLocks noChangeAspect="1"/>
          </p:cNvPicPr>
          <p:nvPr/>
        </p:nvPicPr>
        <p:blipFill>
          <a:blip r:embed="rId3"/>
          <a:stretch>
            <a:fillRect/>
          </a:stretch>
        </p:blipFill>
        <p:spPr>
          <a:xfrm>
            <a:off x="68858" y="1394035"/>
            <a:ext cx="6025555" cy="1737155"/>
          </a:xfrm>
          <a:prstGeom prst="rect">
            <a:avLst/>
          </a:prstGeom>
        </p:spPr>
      </p:pic>
      <p:pic>
        <p:nvPicPr>
          <p:cNvPr id="3" name="Picture 2"/>
          <p:cNvPicPr>
            <a:picLocks noChangeAspect="1"/>
          </p:cNvPicPr>
          <p:nvPr/>
        </p:nvPicPr>
        <p:blipFill>
          <a:blip r:embed="rId4"/>
          <a:stretch>
            <a:fillRect/>
          </a:stretch>
        </p:blipFill>
        <p:spPr>
          <a:xfrm>
            <a:off x="6310436" y="1398037"/>
            <a:ext cx="5758606" cy="2698002"/>
          </a:xfrm>
          <a:prstGeom prst="rect">
            <a:avLst/>
          </a:prstGeom>
        </p:spPr>
      </p:pic>
      <p:pic>
        <p:nvPicPr>
          <p:cNvPr id="4" name="Picture 3"/>
          <p:cNvPicPr>
            <a:picLocks noChangeAspect="1"/>
          </p:cNvPicPr>
          <p:nvPr/>
        </p:nvPicPr>
        <p:blipFill>
          <a:blip r:embed="rId5"/>
          <a:stretch>
            <a:fillRect/>
          </a:stretch>
        </p:blipFill>
        <p:spPr>
          <a:xfrm>
            <a:off x="2619169" y="4246835"/>
            <a:ext cx="6950488" cy="2420457"/>
          </a:xfrm>
          <a:prstGeom prst="rect">
            <a:avLst/>
          </a:prstGeom>
        </p:spPr>
      </p:pic>
    </p:spTree>
    <p:extLst>
      <p:ext uri="{BB962C8B-B14F-4D97-AF65-F5344CB8AC3E}">
        <p14:creationId xmlns:p14="http://schemas.microsoft.com/office/powerpoint/2010/main" val="1664271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86719" y="46912"/>
            <a:ext cx="10801200" cy="1200329"/>
          </a:xfrm>
          <a:prstGeom prst="rect">
            <a:avLst/>
          </a:prstGeom>
          <a:noFill/>
        </p:spPr>
        <p:txBody>
          <a:bodyPr wrap="square" rtlCol="0">
            <a:spAutoFit/>
          </a:bodyPr>
          <a:lstStyle/>
          <a:p>
            <a:pPr algn="ctr"/>
            <a:r>
              <a:rPr lang="en-GB" sz="7200" dirty="0" smtClean="0"/>
              <a:t>Professional Frameworks</a:t>
            </a:r>
          </a:p>
        </p:txBody>
      </p:sp>
      <p:sp>
        <p:nvSpPr>
          <p:cNvPr id="5" name="TextBox 4"/>
          <p:cNvSpPr txBox="1"/>
          <p:nvPr/>
        </p:nvSpPr>
        <p:spPr>
          <a:xfrm>
            <a:off x="774877" y="3972214"/>
            <a:ext cx="11449272" cy="2677656"/>
          </a:xfrm>
          <a:prstGeom prst="rect">
            <a:avLst/>
          </a:prstGeom>
          <a:noFill/>
        </p:spPr>
        <p:txBody>
          <a:bodyPr wrap="square" rtlCol="0">
            <a:spAutoFit/>
          </a:bodyPr>
          <a:lstStyle/>
          <a:p>
            <a:r>
              <a:rPr lang="en-GB" sz="2800" dirty="0" smtClean="0"/>
              <a:t>UK Professional Skills Framework Core Knowledge K4: </a:t>
            </a:r>
          </a:p>
          <a:p>
            <a:r>
              <a:rPr lang="en-GB" sz="2800" b="1" i="1" dirty="0" smtClean="0"/>
              <a:t>“The use and value of appropriate learning technologies.”</a:t>
            </a:r>
          </a:p>
          <a:p>
            <a:endParaRPr lang="en-GB" sz="2800" b="1" i="1" dirty="0"/>
          </a:p>
          <a:p>
            <a:r>
              <a:rPr lang="en-GB" sz="2800" dirty="0" smtClean="0"/>
              <a:t>Teaching Excellence Framework – Example Evidence of Teaching Quality:</a:t>
            </a:r>
          </a:p>
          <a:p>
            <a:r>
              <a:rPr lang="en-GB" sz="2800" b="1" i="1" dirty="0" smtClean="0"/>
              <a:t>“Impact and effectiveness of innovative approaches, </a:t>
            </a:r>
            <a:r>
              <a:rPr lang="en-GB" sz="2800" b="1" i="1" dirty="0" smtClean="0">
                <a:solidFill>
                  <a:srgbClr val="FFFF00"/>
                </a:solidFill>
              </a:rPr>
              <a:t>new technology</a:t>
            </a:r>
            <a:r>
              <a:rPr lang="en-GB" sz="2800" b="1" i="1" dirty="0" smtClean="0"/>
              <a:t> or educational research”</a:t>
            </a:r>
            <a:endParaRPr lang="en-GB" sz="2800" b="1" i="1" dirty="0"/>
          </a:p>
        </p:txBody>
      </p:sp>
      <p:pic>
        <p:nvPicPr>
          <p:cNvPr id="7" name="Picture 6"/>
          <p:cNvPicPr>
            <a:picLocks noChangeAspect="1"/>
          </p:cNvPicPr>
          <p:nvPr/>
        </p:nvPicPr>
        <p:blipFill>
          <a:blip r:embed="rId3"/>
          <a:stretch>
            <a:fillRect/>
          </a:stretch>
        </p:blipFill>
        <p:spPr>
          <a:xfrm>
            <a:off x="9334772" y="1257672"/>
            <a:ext cx="2353147" cy="2776319"/>
          </a:xfrm>
          <a:prstGeom prst="rect">
            <a:avLst/>
          </a:prstGeom>
        </p:spPr>
      </p:pic>
      <p:pic>
        <p:nvPicPr>
          <p:cNvPr id="8" name="Picture 7"/>
          <p:cNvPicPr>
            <a:picLocks noChangeAspect="1"/>
          </p:cNvPicPr>
          <p:nvPr/>
        </p:nvPicPr>
        <p:blipFill>
          <a:blip r:embed="rId4"/>
          <a:stretch>
            <a:fillRect/>
          </a:stretch>
        </p:blipFill>
        <p:spPr>
          <a:xfrm>
            <a:off x="743784" y="1257673"/>
            <a:ext cx="8385634" cy="2171327"/>
          </a:xfrm>
          <a:prstGeom prst="rect">
            <a:avLst/>
          </a:prstGeom>
        </p:spPr>
      </p:pic>
    </p:spTree>
    <p:extLst>
      <p:ext uri="{BB962C8B-B14F-4D97-AF65-F5344CB8AC3E}">
        <p14:creationId xmlns:p14="http://schemas.microsoft.com/office/powerpoint/2010/main" val="1384973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5780" y="332656"/>
            <a:ext cx="11665296" cy="6555641"/>
          </a:xfrm>
          <a:prstGeom prst="rect">
            <a:avLst/>
          </a:prstGeom>
          <a:noFill/>
        </p:spPr>
        <p:txBody>
          <a:bodyPr wrap="square" rtlCol="0">
            <a:spAutoFit/>
          </a:bodyPr>
          <a:lstStyle/>
          <a:p>
            <a:pPr algn="ctr"/>
            <a:r>
              <a:rPr lang="en-GB" sz="4800" dirty="0" smtClean="0">
                <a:latin typeface="Segoe UI" panose="020B0502040204020203" pitchFamily="34" charset="0"/>
                <a:ea typeface="Segoe UI" panose="020B0502040204020203" pitchFamily="34" charset="0"/>
                <a:cs typeface="Segoe UI" panose="020B0502040204020203" pitchFamily="34" charset="0"/>
              </a:rPr>
              <a:t>Group Task </a:t>
            </a:r>
          </a:p>
          <a:p>
            <a:pPr algn="ctr"/>
            <a:r>
              <a:rPr lang="en-GB" sz="4800" dirty="0" smtClean="0">
                <a:latin typeface="Segoe UI" panose="020B0502040204020203" pitchFamily="34" charset="0"/>
                <a:ea typeface="Segoe UI" panose="020B0502040204020203" pitchFamily="34" charset="0"/>
                <a:cs typeface="Segoe UI" panose="020B0502040204020203" pitchFamily="34" charset="0"/>
              </a:rPr>
              <a:t>Using OneNote to collate and share ideas</a:t>
            </a:r>
          </a:p>
          <a:p>
            <a:pPr algn="ctr"/>
            <a:endParaRPr lang="en-GB" sz="4800" dirty="0">
              <a:latin typeface="Segoe UI" panose="020B0502040204020203" pitchFamily="34" charset="0"/>
              <a:ea typeface="Segoe UI" panose="020B0502040204020203" pitchFamily="34" charset="0"/>
              <a:cs typeface="Segoe UI" panose="020B0502040204020203" pitchFamily="34" charset="0"/>
            </a:endParaRPr>
          </a:p>
          <a:p>
            <a:r>
              <a:rPr lang="en-GB" sz="2800" dirty="0" smtClean="0">
                <a:latin typeface="Segoe UI" panose="020B0502040204020203" pitchFamily="34" charset="0"/>
                <a:ea typeface="Segoe UI" panose="020B0502040204020203" pitchFamily="34" charset="0"/>
                <a:cs typeface="Segoe UI" panose="020B0502040204020203" pitchFamily="34" charset="0"/>
              </a:rPr>
              <a:t/>
            </a:r>
            <a:br>
              <a:rPr lang="en-GB" sz="2800" dirty="0" smtClean="0">
                <a:latin typeface="Segoe UI" panose="020B0502040204020203" pitchFamily="34" charset="0"/>
                <a:ea typeface="Segoe UI" panose="020B0502040204020203" pitchFamily="34" charset="0"/>
                <a:cs typeface="Segoe UI" panose="020B0502040204020203" pitchFamily="34" charset="0"/>
              </a:rPr>
            </a:br>
            <a:endParaRPr lang="en-GB" sz="2800" dirty="0" smtClean="0">
              <a:latin typeface="Segoe UI" panose="020B0502040204020203" pitchFamily="34" charset="0"/>
              <a:ea typeface="Segoe UI" panose="020B0502040204020203" pitchFamily="34" charset="0"/>
              <a:cs typeface="Segoe UI" panose="020B0502040204020203" pitchFamily="34" charset="0"/>
            </a:endParaRPr>
          </a:p>
          <a:p>
            <a:r>
              <a:rPr lang="en-GB" sz="5400" dirty="0" smtClean="0">
                <a:latin typeface="Segoe UI" panose="020B0502040204020203" pitchFamily="34" charset="0"/>
                <a:ea typeface="Segoe UI" panose="020B0502040204020203" pitchFamily="34" charset="0"/>
                <a:cs typeface="Segoe UI" panose="020B0502040204020203" pitchFamily="34" charset="0"/>
              </a:rPr>
              <a:t>Can you identify links between technology and the theory?</a:t>
            </a:r>
            <a:r>
              <a:rPr lang="en-GB" sz="2800" dirty="0" smtClean="0">
                <a:latin typeface="Segoe UI" panose="020B0502040204020203" pitchFamily="34" charset="0"/>
                <a:ea typeface="Segoe UI" panose="020B0502040204020203" pitchFamily="34" charset="0"/>
                <a:cs typeface="Segoe UI" panose="020B0502040204020203" pitchFamily="34" charset="0"/>
              </a:rPr>
              <a:t/>
            </a:r>
            <a:br>
              <a:rPr lang="en-GB" sz="2800" dirty="0" smtClean="0">
                <a:latin typeface="Segoe UI" panose="020B0502040204020203" pitchFamily="34" charset="0"/>
                <a:ea typeface="Segoe UI" panose="020B0502040204020203" pitchFamily="34" charset="0"/>
                <a:cs typeface="Segoe UI" panose="020B0502040204020203" pitchFamily="34" charset="0"/>
              </a:rPr>
            </a:br>
            <a:endParaRPr lang="en-GB" sz="2800" dirty="0" smtClean="0">
              <a:latin typeface="Segoe UI" panose="020B0502040204020203" pitchFamily="34" charset="0"/>
              <a:ea typeface="Segoe UI" panose="020B0502040204020203" pitchFamily="34" charset="0"/>
              <a:cs typeface="Segoe UI" panose="020B0502040204020203" pitchFamily="34" charset="0"/>
            </a:endParaRPr>
          </a:p>
          <a:p>
            <a:endParaRPr lang="en-GB" sz="2800" dirty="0" smtClean="0"/>
          </a:p>
          <a:p>
            <a:endParaRPr lang="en-GB" sz="2800" dirty="0"/>
          </a:p>
          <a:p>
            <a:endParaRPr lang="en-GB" sz="2800" dirty="0"/>
          </a:p>
        </p:txBody>
      </p:sp>
    </p:spTree>
    <p:extLst>
      <p:ext uri="{BB962C8B-B14F-4D97-AF65-F5344CB8AC3E}">
        <p14:creationId xmlns:p14="http://schemas.microsoft.com/office/powerpoint/2010/main" val="2423292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0"/>
            <a:ext cx="12315507" cy="4437112"/>
          </a:xfrm>
          <a:prstGeom prst="rect">
            <a:avLst/>
          </a:prstGeom>
        </p:spPr>
      </p:pic>
    </p:spTree>
    <p:extLst>
      <p:ext uri="{BB962C8B-B14F-4D97-AF65-F5344CB8AC3E}">
        <p14:creationId xmlns:p14="http://schemas.microsoft.com/office/powerpoint/2010/main" val="4222693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5780" y="332656"/>
            <a:ext cx="11665296" cy="5878532"/>
          </a:xfrm>
          <a:prstGeom prst="rect">
            <a:avLst/>
          </a:prstGeom>
          <a:noFill/>
        </p:spPr>
        <p:txBody>
          <a:bodyPr wrap="square" rtlCol="0">
            <a:spAutoFit/>
          </a:bodyPr>
          <a:lstStyle/>
          <a:p>
            <a:pPr algn="ctr"/>
            <a:r>
              <a:rPr lang="en-GB" sz="4800" dirty="0" smtClean="0">
                <a:latin typeface="Segoe UI" panose="020B0502040204020203" pitchFamily="34" charset="0"/>
                <a:ea typeface="Segoe UI" panose="020B0502040204020203" pitchFamily="34" charset="0"/>
                <a:cs typeface="Segoe UI" panose="020B0502040204020203" pitchFamily="34" charset="0"/>
              </a:rPr>
              <a:t>Individual Task </a:t>
            </a:r>
          </a:p>
          <a:p>
            <a:pPr algn="ctr"/>
            <a:endParaRPr lang="en-GB" sz="4800" dirty="0">
              <a:latin typeface="Segoe UI" panose="020B0502040204020203" pitchFamily="34" charset="0"/>
              <a:ea typeface="Segoe UI" panose="020B0502040204020203" pitchFamily="34" charset="0"/>
              <a:cs typeface="Segoe UI" panose="020B0502040204020203" pitchFamily="34" charset="0"/>
            </a:endParaRPr>
          </a:p>
          <a:p>
            <a:r>
              <a:rPr lang="en-GB" sz="2800" dirty="0" smtClean="0">
                <a:latin typeface="Segoe UI" panose="020B0502040204020203" pitchFamily="34" charset="0"/>
                <a:ea typeface="Segoe UI" panose="020B0502040204020203" pitchFamily="34" charset="0"/>
                <a:cs typeface="Segoe UI" panose="020B0502040204020203" pitchFamily="34" charset="0"/>
              </a:rPr>
              <a:t>Create a research poster which encompasses and links the following:</a:t>
            </a:r>
          </a:p>
          <a:p>
            <a:endParaRPr lang="en-GB" sz="2800" dirty="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sz="2800" dirty="0" smtClean="0">
                <a:latin typeface="Segoe UI" panose="020B0502040204020203" pitchFamily="34" charset="0"/>
                <a:ea typeface="Segoe UI" panose="020B0502040204020203" pitchFamily="34" charset="0"/>
                <a:cs typeface="Segoe UI" panose="020B0502040204020203" pitchFamily="34" charset="0"/>
              </a:rPr>
              <a:t>Learning theory you subscribe to and/or which is most relevant and effective to your personal context</a:t>
            </a:r>
          </a:p>
          <a:p>
            <a:pPr marL="457200" indent="-457200">
              <a:buFont typeface="Arial" panose="020B0604020202020204" pitchFamily="34" charset="0"/>
              <a:buChar char="•"/>
            </a:pPr>
            <a:r>
              <a:rPr lang="en-GB" sz="2800" dirty="0" smtClean="0">
                <a:latin typeface="Segoe UI" panose="020B0502040204020203" pitchFamily="34" charset="0"/>
                <a:ea typeface="Segoe UI" panose="020B0502040204020203" pitchFamily="34" charset="0"/>
                <a:cs typeface="Segoe UI" panose="020B0502040204020203" pitchFamily="34" charset="0"/>
              </a:rPr>
              <a:t>Learning skills which are most useful for your learners</a:t>
            </a:r>
          </a:p>
          <a:p>
            <a:pPr marL="457200" indent="-457200">
              <a:buFont typeface="Arial" panose="020B0604020202020204" pitchFamily="34" charset="0"/>
              <a:buChar char="•"/>
            </a:pPr>
            <a:r>
              <a:rPr lang="en-GB" sz="2800" dirty="0" smtClean="0">
                <a:latin typeface="Segoe UI" panose="020B0502040204020203" pitchFamily="34" charset="0"/>
                <a:ea typeface="Segoe UI" panose="020B0502040204020203" pitchFamily="34" charset="0"/>
                <a:cs typeface="Segoe UI" panose="020B0502040204020203" pitchFamily="34" charset="0"/>
              </a:rPr>
              <a:t>Learning tech most useful for enhancing learning in your context</a:t>
            </a:r>
          </a:p>
          <a:p>
            <a:pPr marL="457200" indent="-457200">
              <a:buFont typeface="Arial" panose="020B0604020202020204" pitchFamily="34" charset="0"/>
              <a:buChar char="•"/>
            </a:pPr>
            <a:r>
              <a:rPr lang="en-GB" sz="2800" dirty="0" smtClean="0">
                <a:latin typeface="Segoe UI" panose="020B0502040204020203" pitchFamily="34" charset="0"/>
                <a:ea typeface="Segoe UI" panose="020B0502040204020203" pitchFamily="34" charset="0"/>
                <a:cs typeface="Segoe UI" panose="020B0502040204020203" pitchFamily="34" charset="0"/>
              </a:rPr>
              <a:t>Digital skills most useful for your learners</a:t>
            </a:r>
          </a:p>
          <a:p>
            <a:endParaRPr lang="en-GB" sz="2800" dirty="0" smtClean="0"/>
          </a:p>
          <a:p>
            <a:endParaRPr lang="en-GB" sz="2800" dirty="0"/>
          </a:p>
          <a:p>
            <a:endParaRPr lang="en-GB" sz="2800" dirty="0"/>
          </a:p>
        </p:txBody>
      </p:sp>
    </p:spTree>
    <p:extLst>
      <p:ext uri="{BB962C8B-B14F-4D97-AF65-F5344CB8AC3E}">
        <p14:creationId xmlns:p14="http://schemas.microsoft.com/office/powerpoint/2010/main" val="1247056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7482084" y="3438635"/>
            <a:ext cx="4699978" cy="3419365"/>
          </a:xfrm>
          <a:prstGeom prst="rect">
            <a:avLst/>
          </a:prstGeom>
        </p:spPr>
      </p:pic>
      <p:pic>
        <p:nvPicPr>
          <p:cNvPr id="7" name="Picture 6"/>
          <p:cNvPicPr>
            <a:picLocks noChangeAspect="1"/>
          </p:cNvPicPr>
          <p:nvPr/>
        </p:nvPicPr>
        <p:blipFill>
          <a:blip r:embed="rId4"/>
          <a:stretch>
            <a:fillRect/>
          </a:stretch>
        </p:blipFill>
        <p:spPr>
          <a:xfrm>
            <a:off x="7454115" y="0"/>
            <a:ext cx="4727947" cy="3429000"/>
          </a:xfrm>
          <a:prstGeom prst="rect">
            <a:avLst/>
          </a:prstGeom>
        </p:spPr>
      </p:pic>
      <p:pic>
        <p:nvPicPr>
          <p:cNvPr id="2" name="Picture 1"/>
          <p:cNvPicPr>
            <a:picLocks noChangeAspect="1"/>
          </p:cNvPicPr>
          <p:nvPr/>
        </p:nvPicPr>
        <p:blipFill>
          <a:blip r:embed="rId5"/>
          <a:stretch>
            <a:fillRect/>
          </a:stretch>
        </p:blipFill>
        <p:spPr>
          <a:xfrm>
            <a:off x="-1" y="0"/>
            <a:ext cx="4829577" cy="6858000"/>
          </a:xfrm>
          <a:prstGeom prst="rect">
            <a:avLst/>
          </a:prstGeom>
        </p:spPr>
      </p:pic>
      <p:sp>
        <p:nvSpPr>
          <p:cNvPr id="3" name="TextBox 2"/>
          <p:cNvSpPr txBox="1"/>
          <p:nvPr/>
        </p:nvSpPr>
        <p:spPr>
          <a:xfrm>
            <a:off x="4942284" y="116632"/>
            <a:ext cx="2376264" cy="5878532"/>
          </a:xfrm>
          <a:prstGeom prst="rect">
            <a:avLst/>
          </a:prstGeom>
          <a:noFill/>
        </p:spPr>
        <p:txBody>
          <a:bodyPr wrap="square" rtlCol="0">
            <a:spAutoFit/>
          </a:bodyPr>
          <a:lstStyle/>
          <a:p>
            <a:pPr algn="ctr"/>
            <a:r>
              <a:rPr lang="en-GB" sz="4000" dirty="0" smtClean="0"/>
              <a:t>Digital </a:t>
            </a:r>
          </a:p>
          <a:p>
            <a:pPr algn="ctr"/>
            <a:r>
              <a:rPr lang="en-GB" sz="4000" dirty="0" smtClean="0"/>
              <a:t>(no need to print)</a:t>
            </a:r>
          </a:p>
          <a:p>
            <a:pPr algn="ctr"/>
            <a:endParaRPr lang="en-GB" sz="4000" dirty="0"/>
          </a:p>
          <a:p>
            <a:pPr algn="ctr"/>
            <a:r>
              <a:rPr lang="en-GB" sz="4000" dirty="0" smtClean="0"/>
              <a:t>Research poster </a:t>
            </a:r>
            <a:r>
              <a:rPr lang="en-GB" sz="4000" i="1" dirty="0" smtClean="0"/>
              <a:t>style </a:t>
            </a:r>
            <a:r>
              <a:rPr lang="en-GB" sz="4000" dirty="0" smtClean="0"/>
              <a:t>not content</a:t>
            </a:r>
          </a:p>
          <a:p>
            <a:pPr algn="ctr"/>
            <a:endParaRPr lang="en-GB" sz="2800" i="1" dirty="0"/>
          </a:p>
          <a:p>
            <a:pPr algn="ctr"/>
            <a:endParaRPr lang="en-GB" sz="2800" dirty="0"/>
          </a:p>
        </p:txBody>
      </p:sp>
    </p:spTree>
    <p:extLst>
      <p:ext uri="{BB962C8B-B14F-4D97-AF65-F5344CB8AC3E}">
        <p14:creationId xmlns:p14="http://schemas.microsoft.com/office/powerpoint/2010/main" val="2259868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8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3629" y="2728489"/>
            <a:ext cx="2265040" cy="2265040"/>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644" y="2618540"/>
            <a:ext cx="2945370" cy="2746359"/>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14754" y="5163620"/>
            <a:ext cx="3132902" cy="1320043"/>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34749" y="466725"/>
            <a:ext cx="1512031" cy="1512031"/>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3772" y="496489"/>
            <a:ext cx="1531476" cy="1497743"/>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85559" y="5364899"/>
            <a:ext cx="4029075" cy="1133475"/>
          </a:xfrm>
          <a:prstGeom prst="rect">
            <a:avLst/>
          </a:prstGeom>
        </p:spPr>
      </p:pic>
      <p:pic>
        <p:nvPicPr>
          <p:cNvPr id="9" name="Picture 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602692" y="3684374"/>
            <a:ext cx="4824536" cy="860792"/>
          </a:xfrm>
          <a:prstGeom prst="rect">
            <a:avLst/>
          </a:prstGeom>
        </p:spPr>
      </p:pic>
      <p:pic>
        <p:nvPicPr>
          <p:cNvPr id="10" name="Picture 9"/>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507610" y="2157807"/>
            <a:ext cx="3312368" cy="905933"/>
          </a:xfrm>
          <a:prstGeom prst="rect">
            <a:avLst/>
          </a:prstGeom>
        </p:spPr>
      </p:pic>
      <p:pic>
        <p:nvPicPr>
          <p:cNvPr id="11" name="Picture 10"/>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380676" y="327714"/>
            <a:ext cx="1679684" cy="1679684"/>
          </a:xfrm>
          <a:prstGeom prst="rect">
            <a:avLst/>
          </a:prstGeom>
        </p:spPr>
      </p:pic>
      <p:pic>
        <p:nvPicPr>
          <p:cNvPr id="12" name="Picture 11"/>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2438577" y="480690"/>
            <a:ext cx="1554693" cy="1526708"/>
          </a:xfrm>
          <a:prstGeom prst="rect">
            <a:avLst/>
          </a:prstGeom>
        </p:spPr>
      </p:pic>
      <p:pic>
        <p:nvPicPr>
          <p:cNvPr id="13" name="Picture 1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602692" y="321444"/>
            <a:ext cx="1657312" cy="1657312"/>
          </a:xfrm>
          <a:prstGeom prst="rect">
            <a:avLst/>
          </a:prstGeom>
        </p:spPr>
      </p:pic>
    </p:spTree>
    <p:extLst>
      <p:ext uri="{BB962C8B-B14F-4D97-AF65-F5344CB8AC3E}">
        <p14:creationId xmlns:p14="http://schemas.microsoft.com/office/powerpoint/2010/main" val="1273363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5780" y="332656"/>
            <a:ext cx="11665296" cy="3293209"/>
          </a:xfrm>
          <a:prstGeom prst="rect">
            <a:avLst/>
          </a:prstGeom>
          <a:noFill/>
        </p:spPr>
        <p:txBody>
          <a:bodyPr wrap="square" rtlCol="0">
            <a:spAutoFit/>
          </a:bodyPr>
          <a:lstStyle/>
          <a:p>
            <a:pPr algn="ctr"/>
            <a:r>
              <a:rPr lang="en-GB" sz="4800" dirty="0" smtClean="0">
                <a:latin typeface="Segoe UI" panose="020B0502040204020203" pitchFamily="34" charset="0"/>
                <a:ea typeface="Segoe UI" panose="020B0502040204020203" pitchFamily="34" charset="0"/>
                <a:cs typeface="Segoe UI" panose="020B0502040204020203" pitchFamily="34" charset="0"/>
              </a:rPr>
              <a:t>Individual Task 2</a:t>
            </a:r>
          </a:p>
          <a:p>
            <a:pPr algn="ctr"/>
            <a:endParaRPr lang="en-GB" sz="4800" dirty="0">
              <a:latin typeface="Segoe UI" panose="020B0502040204020203" pitchFamily="34" charset="0"/>
              <a:ea typeface="Segoe UI" panose="020B0502040204020203" pitchFamily="34" charset="0"/>
              <a:cs typeface="Segoe UI" panose="020B0502040204020203" pitchFamily="34" charset="0"/>
            </a:endParaRPr>
          </a:p>
          <a:p>
            <a:pPr algn="ctr"/>
            <a:r>
              <a:rPr lang="en-GB" sz="2800" dirty="0" smtClean="0">
                <a:latin typeface="Segoe UI" panose="020B0502040204020203" pitchFamily="34" charset="0"/>
                <a:ea typeface="Segoe UI" panose="020B0502040204020203" pitchFamily="34" charset="0"/>
                <a:cs typeface="Segoe UI" panose="020B0502040204020203" pitchFamily="34" charset="0"/>
              </a:rPr>
              <a:t>Take the JISC Digital Capability Discovery Tool</a:t>
            </a:r>
          </a:p>
          <a:p>
            <a:endParaRPr lang="en-GB" sz="2800" dirty="0" smtClean="0"/>
          </a:p>
          <a:p>
            <a:endParaRPr lang="en-GB" sz="2800" dirty="0"/>
          </a:p>
          <a:p>
            <a:endParaRPr lang="en-GB" sz="2800" dirty="0"/>
          </a:p>
        </p:txBody>
      </p:sp>
      <p:pic>
        <p:nvPicPr>
          <p:cNvPr id="3" name="Picture 2"/>
          <p:cNvPicPr>
            <a:picLocks noChangeAspect="1"/>
          </p:cNvPicPr>
          <p:nvPr/>
        </p:nvPicPr>
        <p:blipFill>
          <a:blip r:embed="rId3"/>
          <a:stretch>
            <a:fillRect/>
          </a:stretch>
        </p:blipFill>
        <p:spPr>
          <a:xfrm>
            <a:off x="3430116" y="2636912"/>
            <a:ext cx="5756324" cy="4041551"/>
          </a:xfrm>
          <a:prstGeom prst="rect">
            <a:avLst/>
          </a:prstGeom>
        </p:spPr>
      </p:pic>
    </p:spTree>
    <p:extLst>
      <p:ext uri="{BB962C8B-B14F-4D97-AF65-F5344CB8AC3E}">
        <p14:creationId xmlns:p14="http://schemas.microsoft.com/office/powerpoint/2010/main" val="290071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81844" y="332656"/>
            <a:ext cx="10729192" cy="4247317"/>
          </a:xfrm>
          <a:prstGeom prst="rect">
            <a:avLst/>
          </a:prstGeom>
          <a:noFill/>
        </p:spPr>
        <p:txBody>
          <a:bodyPr wrap="square" rtlCol="0">
            <a:spAutoFit/>
          </a:bodyPr>
          <a:lstStyle/>
          <a:p>
            <a:r>
              <a:rPr lang="en-GB" sz="5400" dirty="0" smtClean="0">
                <a:latin typeface="Segoe UI" panose="020B0502040204020203" pitchFamily="34" charset="0"/>
                <a:ea typeface="Segoe UI" panose="020B0502040204020203" pitchFamily="34" charset="0"/>
                <a:cs typeface="Segoe UI" panose="020B0502040204020203" pitchFamily="34" charset="0"/>
              </a:rPr>
              <a:t>Final Thoughts…</a:t>
            </a:r>
          </a:p>
          <a:p>
            <a:endParaRPr lang="en-GB" sz="5400" dirty="0">
              <a:latin typeface="Segoe UI" panose="020B0502040204020203" pitchFamily="34" charset="0"/>
              <a:ea typeface="Segoe UI" panose="020B0502040204020203" pitchFamily="34" charset="0"/>
              <a:cs typeface="Segoe UI" panose="020B0502040204020203" pitchFamily="34" charset="0"/>
            </a:endParaRPr>
          </a:p>
          <a:p>
            <a:r>
              <a:rPr lang="en-GB" sz="5400" dirty="0" smtClean="0">
                <a:latin typeface="Segoe UI" panose="020B0502040204020203" pitchFamily="34" charset="0"/>
                <a:ea typeface="Segoe UI" panose="020B0502040204020203" pitchFamily="34" charset="0"/>
                <a:cs typeface="Segoe UI" panose="020B0502040204020203" pitchFamily="34" charset="0"/>
              </a:rPr>
              <a:t>What tech have we used today?</a:t>
            </a:r>
          </a:p>
          <a:p>
            <a:endParaRPr lang="en-GB" sz="5400" dirty="0">
              <a:latin typeface="Segoe UI" panose="020B0502040204020203" pitchFamily="34" charset="0"/>
              <a:ea typeface="Segoe UI" panose="020B0502040204020203" pitchFamily="34" charset="0"/>
              <a:cs typeface="Segoe UI" panose="020B0502040204020203" pitchFamily="34" charset="0"/>
            </a:endParaRPr>
          </a:p>
          <a:p>
            <a:r>
              <a:rPr lang="en-GB" sz="5400" dirty="0" smtClean="0">
                <a:latin typeface="Segoe UI" panose="020B0502040204020203" pitchFamily="34" charset="0"/>
                <a:ea typeface="Segoe UI" panose="020B0502040204020203" pitchFamily="34" charset="0"/>
                <a:cs typeface="Segoe UI" panose="020B0502040204020203" pitchFamily="34" charset="0"/>
              </a:rPr>
              <a:t>How has it enhanced the learning?</a:t>
            </a:r>
            <a:endParaRPr lang="en-GB" sz="5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472230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 calcmode="lin" valueType="num">
                                      <p:cBhvr additive="base">
                                        <p:cTn id="13" dur="500" fill="hold"/>
                                        <p:tgtEl>
                                          <p:spTgt spid="5">
                                            <p:txEl>
                                              <p:pRg st="4" end="4"/>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Props1.xml><?xml version="1.0" encoding="utf-8"?>
<ds:datastoreItem xmlns:ds="http://schemas.openxmlformats.org/officeDocument/2006/customXml" ds:itemID="{3836F65B-1B07-41EE-A0E8-BC6EF3855225}">
  <ds:schemaRefs>
    <ds:schemaRef ds:uri="http://schemas.microsoft.com/sharepoint/v3/contenttype/forms"/>
  </ds:schemaRefs>
</ds:datastoreItem>
</file>

<file path=customXml/itemProps2.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C67BEE-D13F-4BD2-98A5-34D8A0977F68}">
  <ds:schemaRefs>
    <ds:schemaRef ds:uri="http://purl.org/dc/elements/1.1/"/>
    <ds:schemaRef ds:uri="http://www.w3.org/XML/1998/namespace"/>
    <ds:schemaRef ds:uri="http://purl.org/dc/dcmitype/"/>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4873beb7-5857-4685-be1f-d57550cc96cc"/>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1690</TotalTime>
  <Words>1375</Words>
  <Application>Microsoft Office PowerPoint</Application>
  <PresentationFormat>Custom</PresentationFormat>
  <Paragraphs>253</Paragraphs>
  <Slides>43</Slides>
  <Notes>43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Open Sans</vt:lpstr>
      <vt:lpstr>Segoe UI</vt:lpstr>
      <vt:lpstr>Tech 16x9</vt:lpstr>
      <vt:lpstr>Teaching with Technology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UoW Trinity St.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with Technology</dc:title>
  <dc:creator>Christian Stevens</dc:creator>
  <cp:lastModifiedBy>Christian Stevens</cp:lastModifiedBy>
  <cp:revision>49</cp:revision>
  <dcterms:created xsi:type="dcterms:W3CDTF">2018-01-26T15:54:07Z</dcterms:created>
  <dcterms:modified xsi:type="dcterms:W3CDTF">2018-02-14T11:59:15Z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