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0" r:id="rId4"/>
    <p:sldId id="256" r:id="rId5"/>
    <p:sldId id="261" r:id="rId6"/>
    <p:sldId id="262" r:id="rId7"/>
    <p:sldId id="267" r:id="rId8"/>
    <p:sldId id="263"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20EF93-EE89-4497-A19D-78E7F658314A}" v="162" dt="2026-07-12T11:26:17.5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8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7903CB2D-3931-4E7D-ACD6-A0D4C707E1A7}" type="datetimeFigureOut">
              <a:rPr lang="en-GB" smtClean="0"/>
              <a:t>12/07/2026</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00956B3F-7D61-4594-B954-A6BC0FB72D12}" type="slidenum">
              <a:rPr lang="en-GB" smtClean="0"/>
              <a:t>‹#›</a:t>
            </a:fld>
            <a:endParaRPr lang="en-GB"/>
          </a:p>
        </p:txBody>
      </p:sp>
    </p:spTree>
    <p:extLst>
      <p:ext uri="{BB962C8B-B14F-4D97-AF65-F5344CB8AC3E}">
        <p14:creationId xmlns:p14="http://schemas.microsoft.com/office/powerpoint/2010/main" val="1937002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03CB2D-3931-4E7D-ACD6-A0D4C707E1A7}"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956B3F-7D61-4594-B954-A6BC0FB72D12}" type="slidenum">
              <a:rPr lang="en-GB" smtClean="0"/>
              <a:t>‹#›</a:t>
            </a:fld>
            <a:endParaRPr lang="en-GB"/>
          </a:p>
        </p:txBody>
      </p:sp>
    </p:spTree>
    <p:extLst>
      <p:ext uri="{BB962C8B-B14F-4D97-AF65-F5344CB8AC3E}">
        <p14:creationId xmlns:p14="http://schemas.microsoft.com/office/powerpoint/2010/main" val="315797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03CB2D-3931-4E7D-ACD6-A0D4C707E1A7}"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956B3F-7D61-4594-B954-A6BC0FB72D12}" type="slidenum">
              <a:rPr lang="en-GB" smtClean="0"/>
              <a:t>‹#›</a:t>
            </a:fld>
            <a:endParaRPr lang="en-GB"/>
          </a:p>
        </p:txBody>
      </p:sp>
    </p:spTree>
    <p:extLst>
      <p:ext uri="{BB962C8B-B14F-4D97-AF65-F5344CB8AC3E}">
        <p14:creationId xmlns:p14="http://schemas.microsoft.com/office/powerpoint/2010/main" val="2193423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03CB2D-3931-4E7D-ACD6-A0D4C707E1A7}"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956B3F-7D61-4594-B954-A6BC0FB72D12}" type="slidenum">
              <a:rPr lang="en-GB" smtClean="0"/>
              <a:t>‹#›</a:t>
            </a:fld>
            <a:endParaRPr lang="en-GB"/>
          </a:p>
        </p:txBody>
      </p:sp>
    </p:spTree>
    <p:extLst>
      <p:ext uri="{BB962C8B-B14F-4D97-AF65-F5344CB8AC3E}">
        <p14:creationId xmlns:p14="http://schemas.microsoft.com/office/powerpoint/2010/main" val="1736636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903CB2D-3931-4E7D-ACD6-A0D4C707E1A7}"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956B3F-7D61-4594-B954-A6BC0FB72D12}" type="slidenum">
              <a:rPr lang="en-GB" smtClean="0"/>
              <a:t>‹#›</a:t>
            </a:fld>
            <a:endParaRPr lang="en-GB"/>
          </a:p>
        </p:txBody>
      </p:sp>
    </p:spTree>
    <p:extLst>
      <p:ext uri="{BB962C8B-B14F-4D97-AF65-F5344CB8AC3E}">
        <p14:creationId xmlns:p14="http://schemas.microsoft.com/office/powerpoint/2010/main" val="1446992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903CB2D-3931-4E7D-ACD6-A0D4C707E1A7}"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956B3F-7D61-4594-B954-A6BC0FB72D12}" type="slidenum">
              <a:rPr lang="en-GB" smtClean="0"/>
              <a:t>‹#›</a:t>
            </a:fld>
            <a:endParaRPr lang="en-GB"/>
          </a:p>
        </p:txBody>
      </p:sp>
    </p:spTree>
    <p:extLst>
      <p:ext uri="{BB962C8B-B14F-4D97-AF65-F5344CB8AC3E}">
        <p14:creationId xmlns:p14="http://schemas.microsoft.com/office/powerpoint/2010/main" val="2577958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03CB2D-3931-4E7D-ACD6-A0D4C707E1A7}"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956B3F-7D61-4594-B954-A6BC0FB72D12}" type="slidenum">
              <a:rPr lang="en-GB" smtClean="0"/>
              <a:t>‹#›</a:t>
            </a:fld>
            <a:endParaRPr lang="en-GB"/>
          </a:p>
        </p:txBody>
      </p:sp>
    </p:spTree>
    <p:extLst>
      <p:ext uri="{BB962C8B-B14F-4D97-AF65-F5344CB8AC3E}">
        <p14:creationId xmlns:p14="http://schemas.microsoft.com/office/powerpoint/2010/main" val="1864785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03CB2D-3931-4E7D-ACD6-A0D4C707E1A7}"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956B3F-7D61-4594-B954-A6BC0FB72D12}" type="slidenum">
              <a:rPr lang="en-GB" smtClean="0"/>
              <a:t>‹#›</a:t>
            </a:fld>
            <a:endParaRPr lang="en-GB"/>
          </a:p>
        </p:txBody>
      </p:sp>
    </p:spTree>
    <p:extLst>
      <p:ext uri="{BB962C8B-B14F-4D97-AF65-F5344CB8AC3E}">
        <p14:creationId xmlns:p14="http://schemas.microsoft.com/office/powerpoint/2010/main" val="1466627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03CB2D-3931-4E7D-ACD6-A0D4C707E1A7}"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956B3F-7D61-4594-B954-A6BC0FB72D12}" type="slidenum">
              <a:rPr lang="en-GB" smtClean="0"/>
              <a:t>‹#›</a:t>
            </a:fld>
            <a:endParaRPr lang="en-GB"/>
          </a:p>
        </p:txBody>
      </p:sp>
    </p:spTree>
    <p:extLst>
      <p:ext uri="{BB962C8B-B14F-4D97-AF65-F5344CB8AC3E}">
        <p14:creationId xmlns:p14="http://schemas.microsoft.com/office/powerpoint/2010/main" val="867948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03CB2D-3931-4E7D-ACD6-A0D4C707E1A7}"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956B3F-7D61-4594-B954-A6BC0FB72D12}" type="slidenum">
              <a:rPr lang="en-GB" smtClean="0"/>
              <a:t>‹#›</a:t>
            </a:fld>
            <a:endParaRPr lang="en-GB"/>
          </a:p>
        </p:txBody>
      </p:sp>
    </p:spTree>
    <p:extLst>
      <p:ext uri="{BB962C8B-B14F-4D97-AF65-F5344CB8AC3E}">
        <p14:creationId xmlns:p14="http://schemas.microsoft.com/office/powerpoint/2010/main" val="665898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03CB2D-3931-4E7D-ACD6-A0D4C707E1A7}"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956B3F-7D61-4594-B954-A6BC0FB72D12}" type="slidenum">
              <a:rPr lang="en-GB" smtClean="0"/>
              <a:t>‹#›</a:t>
            </a:fld>
            <a:endParaRPr lang="en-GB"/>
          </a:p>
        </p:txBody>
      </p:sp>
    </p:spTree>
    <p:extLst>
      <p:ext uri="{BB962C8B-B14F-4D97-AF65-F5344CB8AC3E}">
        <p14:creationId xmlns:p14="http://schemas.microsoft.com/office/powerpoint/2010/main" val="6411353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03CB2D-3931-4E7D-ACD6-A0D4C707E1A7}"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956B3F-7D61-4594-B954-A6BC0FB72D12}"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354245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03CB2D-3931-4E7D-ACD6-A0D4C707E1A7}"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956B3F-7D61-4594-B954-A6BC0FB72D12}" type="slidenum">
              <a:rPr lang="en-GB" smtClean="0"/>
              <a:t>‹#›</a:t>
            </a:fld>
            <a:endParaRPr lang="en-GB"/>
          </a:p>
        </p:txBody>
      </p:sp>
    </p:spTree>
    <p:extLst>
      <p:ext uri="{BB962C8B-B14F-4D97-AF65-F5344CB8AC3E}">
        <p14:creationId xmlns:p14="http://schemas.microsoft.com/office/powerpoint/2010/main" val="32505060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903CB2D-3931-4E7D-ACD6-A0D4C707E1A7}"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956B3F-7D61-4594-B954-A6BC0FB72D12}" type="slidenum">
              <a:rPr lang="en-GB" smtClean="0"/>
              <a:t>‹#›</a:t>
            </a:fld>
            <a:endParaRPr lang="en-GB"/>
          </a:p>
        </p:txBody>
      </p:sp>
    </p:spTree>
    <p:extLst>
      <p:ext uri="{BB962C8B-B14F-4D97-AF65-F5344CB8AC3E}">
        <p14:creationId xmlns:p14="http://schemas.microsoft.com/office/powerpoint/2010/main" val="32173772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903CB2D-3931-4E7D-ACD6-A0D4C707E1A7}"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956B3F-7D61-4594-B954-A6BC0FB72D12}" type="slidenum">
              <a:rPr lang="en-GB" smtClean="0"/>
              <a:t>‹#›</a:t>
            </a:fld>
            <a:endParaRPr lang="en-GB"/>
          </a:p>
        </p:txBody>
      </p:sp>
    </p:spTree>
    <p:extLst>
      <p:ext uri="{BB962C8B-B14F-4D97-AF65-F5344CB8AC3E}">
        <p14:creationId xmlns:p14="http://schemas.microsoft.com/office/powerpoint/2010/main" val="2237815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03CB2D-3931-4E7D-ACD6-A0D4C707E1A7}"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956B3F-7D61-4594-B954-A6BC0FB72D12}" type="slidenum">
              <a:rPr lang="en-GB" smtClean="0"/>
              <a:t>‹#›</a:t>
            </a:fld>
            <a:endParaRPr lang="en-GB"/>
          </a:p>
        </p:txBody>
      </p:sp>
    </p:spTree>
    <p:extLst>
      <p:ext uri="{BB962C8B-B14F-4D97-AF65-F5344CB8AC3E}">
        <p14:creationId xmlns:p14="http://schemas.microsoft.com/office/powerpoint/2010/main" val="29546175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03CB2D-3931-4E7D-ACD6-A0D4C707E1A7}"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956B3F-7D61-4594-B954-A6BC0FB72D12}" type="slidenum">
              <a:rPr lang="en-GB" smtClean="0"/>
              <a:t>‹#›</a:t>
            </a:fld>
            <a:endParaRPr lang="en-GB"/>
          </a:p>
        </p:txBody>
      </p:sp>
    </p:spTree>
    <p:extLst>
      <p:ext uri="{BB962C8B-B14F-4D97-AF65-F5344CB8AC3E}">
        <p14:creationId xmlns:p14="http://schemas.microsoft.com/office/powerpoint/2010/main" val="2234277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903CB2D-3931-4E7D-ACD6-A0D4C707E1A7}" type="datetimeFigureOut">
              <a:rPr lang="en-GB" smtClean="0"/>
              <a:t>12/07/2026</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0956B3F-7D61-4594-B954-A6BC0FB72D12}" type="slidenum">
              <a:rPr lang="en-GB" smtClean="0"/>
              <a:t>‹#›</a:t>
            </a:fld>
            <a:endParaRPr lang="en-GB"/>
          </a:p>
        </p:txBody>
      </p:sp>
    </p:spTree>
    <p:extLst>
      <p:ext uri="{BB962C8B-B14F-4D97-AF65-F5344CB8AC3E}">
        <p14:creationId xmlns:p14="http://schemas.microsoft.com/office/powerpoint/2010/main" val="348788285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99" name="Picture 2">
            <a:extLst>
              <a:ext uri="{FF2B5EF4-FFF2-40B4-BE49-F238E27FC236}">
                <a16:creationId xmlns:a16="http://schemas.microsoft.com/office/drawing/2014/main" id="{9FBB3149-8289-4060-BB01-ED3047C53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a:solidFill>
                  <a:srgbClr val="FFFFFF"/>
                </a:solidFill>
              </a14:hiddenFill>
            </a:ext>
          </a:extLst>
        </p:spPr>
      </p:pic>
      <p:grpSp>
        <p:nvGrpSpPr>
          <p:cNvPr id="101" name="Group 100">
            <a:extLst>
              <a:ext uri="{FF2B5EF4-FFF2-40B4-BE49-F238E27FC236}">
                <a16:creationId xmlns:a16="http://schemas.microsoft.com/office/drawing/2014/main" id="{3BAEF7DA-43C4-4736-B5A3-B48E6125AB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02" name="Group 101">
              <a:extLst>
                <a:ext uri="{FF2B5EF4-FFF2-40B4-BE49-F238E27FC236}">
                  <a16:creationId xmlns:a16="http://schemas.microsoft.com/office/drawing/2014/main" id="{A909436B-313B-4D27-BD55-E8303EF45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14" name="Rectangle 5">
                <a:extLst>
                  <a:ext uri="{FF2B5EF4-FFF2-40B4-BE49-F238E27FC236}">
                    <a16:creationId xmlns:a16="http://schemas.microsoft.com/office/drawing/2014/main" id="{758BC0E2-32D9-41ED-907C-DA3C4A698EF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15" name="Freeform 6">
                <a:extLst>
                  <a:ext uri="{FF2B5EF4-FFF2-40B4-BE49-F238E27FC236}">
                    <a16:creationId xmlns:a16="http://schemas.microsoft.com/office/drawing/2014/main" id="{41E486E5-1757-4896-A762-4D0BE33091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16" name="Freeform 7">
                <a:extLst>
                  <a:ext uri="{FF2B5EF4-FFF2-40B4-BE49-F238E27FC236}">
                    <a16:creationId xmlns:a16="http://schemas.microsoft.com/office/drawing/2014/main" id="{5812B4BD-11B4-43E6-B3D0-1F424A9FD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17" name="Freeform 8">
                <a:extLst>
                  <a:ext uri="{FF2B5EF4-FFF2-40B4-BE49-F238E27FC236}">
                    <a16:creationId xmlns:a16="http://schemas.microsoft.com/office/drawing/2014/main" id="{6A0E1D38-C2A3-42C9-920D-F40319CE1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18" name="Freeform 9">
                <a:extLst>
                  <a:ext uri="{FF2B5EF4-FFF2-40B4-BE49-F238E27FC236}">
                    <a16:creationId xmlns:a16="http://schemas.microsoft.com/office/drawing/2014/main" id="{3FAF6AF3-9B01-4BEB-BB6B-08B3485119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19" name="Freeform 10">
                <a:extLst>
                  <a:ext uri="{FF2B5EF4-FFF2-40B4-BE49-F238E27FC236}">
                    <a16:creationId xmlns:a16="http://schemas.microsoft.com/office/drawing/2014/main" id="{53F7FADA-61E9-4AAB-BED8-D6FD1BB54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20" name="Freeform 11">
                <a:extLst>
                  <a:ext uri="{FF2B5EF4-FFF2-40B4-BE49-F238E27FC236}">
                    <a16:creationId xmlns:a16="http://schemas.microsoft.com/office/drawing/2014/main" id="{46419F9F-3EEC-45FF-98BB-4F20D5347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21" name="Freeform 12">
                <a:extLst>
                  <a:ext uri="{FF2B5EF4-FFF2-40B4-BE49-F238E27FC236}">
                    <a16:creationId xmlns:a16="http://schemas.microsoft.com/office/drawing/2014/main" id="{1E081BCD-31AF-4E94-966D-497357D221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22" name="Freeform 13">
                <a:extLst>
                  <a:ext uri="{FF2B5EF4-FFF2-40B4-BE49-F238E27FC236}">
                    <a16:creationId xmlns:a16="http://schemas.microsoft.com/office/drawing/2014/main" id="{5082EAA7-B95F-462F-8307-2C9EC1C35A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23" name="Freeform 14">
                <a:extLst>
                  <a:ext uri="{FF2B5EF4-FFF2-40B4-BE49-F238E27FC236}">
                    <a16:creationId xmlns:a16="http://schemas.microsoft.com/office/drawing/2014/main" id="{E9A57125-4B73-448E-B7B7-94380A92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24" name="Freeform 15">
                <a:extLst>
                  <a:ext uri="{FF2B5EF4-FFF2-40B4-BE49-F238E27FC236}">
                    <a16:creationId xmlns:a16="http://schemas.microsoft.com/office/drawing/2014/main" id="{7290E834-81F0-42A1-B66B-33D458057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25" name="Line 16">
                <a:extLst>
                  <a:ext uri="{FF2B5EF4-FFF2-40B4-BE49-F238E27FC236}">
                    <a16:creationId xmlns:a16="http://schemas.microsoft.com/office/drawing/2014/main" id="{C9FA5563-6ED2-4EAC-A8ED-DF71850ACD9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26" name="Freeform 17">
                <a:extLst>
                  <a:ext uri="{FF2B5EF4-FFF2-40B4-BE49-F238E27FC236}">
                    <a16:creationId xmlns:a16="http://schemas.microsoft.com/office/drawing/2014/main" id="{50479572-5CA3-41F4-8BDC-F039335C2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27" name="Freeform 18">
                <a:extLst>
                  <a:ext uri="{FF2B5EF4-FFF2-40B4-BE49-F238E27FC236}">
                    <a16:creationId xmlns:a16="http://schemas.microsoft.com/office/drawing/2014/main" id="{4156CB6F-DF65-4A51-A840-7A4177BDF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28" name="Freeform 19">
                <a:extLst>
                  <a:ext uri="{FF2B5EF4-FFF2-40B4-BE49-F238E27FC236}">
                    <a16:creationId xmlns:a16="http://schemas.microsoft.com/office/drawing/2014/main" id="{9252974F-88C0-4CAA-A42D-E94E2B7A6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29" name="Freeform 20">
                <a:extLst>
                  <a:ext uri="{FF2B5EF4-FFF2-40B4-BE49-F238E27FC236}">
                    <a16:creationId xmlns:a16="http://schemas.microsoft.com/office/drawing/2014/main" id="{DE3974B2-2875-4AFE-A30A-6EE823E579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0" name="Rectangle 21">
                <a:extLst>
                  <a:ext uri="{FF2B5EF4-FFF2-40B4-BE49-F238E27FC236}">
                    <a16:creationId xmlns:a16="http://schemas.microsoft.com/office/drawing/2014/main" id="{948A52FE-E1B0-4297-BBBE-C860B4E3D3F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31" name="Freeform 22">
                <a:extLst>
                  <a:ext uri="{FF2B5EF4-FFF2-40B4-BE49-F238E27FC236}">
                    <a16:creationId xmlns:a16="http://schemas.microsoft.com/office/drawing/2014/main" id="{C6E71B5D-6B02-417C-A0CF-4447C55F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2" name="Freeform 23">
                <a:extLst>
                  <a:ext uri="{FF2B5EF4-FFF2-40B4-BE49-F238E27FC236}">
                    <a16:creationId xmlns:a16="http://schemas.microsoft.com/office/drawing/2014/main" id="{0FB94710-B373-451B-84A2-947DDB4564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3" name="Freeform 24">
                <a:extLst>
                  <a:ext uri="{FF2B5EF4-FFF2-40B4-BE49-F238E27FC236}">
                    <a16:creationId xmlns:a16="http://schemas.microsoft.com/office/drawing/2014/main" id="{4E47778B-FD55-4A2C-A53F-E548158C8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4" name="Freeform 25">
                <a:extLst>
                  <a:ext uri="{FF2B5EF4-FFF2-40B4-BE49-F238E27FC236}">
                    <a16:creationId xmlns:a16="http://schemas.microsoft.com/office/drawing/2014/main" id="{DA2A4F49-8FC4-4F12-8707-A6CC117E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5" name="Freeform 26">
                <a:extLst>
                  <a:ext uri="{FF2B5EF4-FFF2-40B4-BE49-F238E27FC236}">
                    <a16:creationId xmlns:a16="http://schemas.microsoft.com/office/drawing/2014/main" id="{2293D140-51FA-484D-8464-785D8FD3D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6" name="Freeform 27">
                <a:extLst>
                  <a:ext uri="{FF2B5EF4-FFF2-40B4-BE49-F238E27FC236}">
                    <a16:creationId xmlns:a16="http://schemas.microsoft.com/office/drawing/2014/main" id="{AA66B21A-3C7F-426E-9C38-C0D6AEF13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7" name="Freeform 28">
                <a:extLst>
                  <a:ext uri="{FF2B5EF4-FFF2-40B4-BE49-F238E27FC236}">
                    <a16:creationId xmlns:a16="http://schemas.microsoft.com/office/drawing/2014/main" id="{F22F8B0E-04B8-4D29-9E19-CACDAE6ABD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8" name="Freeform 29">
                <a:extLst>
                  <a:ext uri="{FF2B5EF4-FFF2-40B4-BE49-F238E27FC236}">
                    <a16:creationId xmlns:a16="http://schemas.microsoft.com/office/drawing/2014/main" id="{E0D8C2CC-1759-4605-B3C9-DA4B1EF250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9" name="Freeform 30">
                <a:extLst>
                  <a:ext uri="{FF2B5EF4-FFF2-40B4-BE49-F238E27FC236}">
                    <a16:creationId xmlns:a16="http://schemas.microsoft.com/office/drawing/2014/main" id="{547A4BC3-AA95-4A78-AC23-65A4CE843B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0" name="Freeform 31">
                <a:extLst>
                  <a:ext uri="{FF2B5EF4-FFF2-40B4-BE49-F238E27FC236}">
                    <a16:creationId xmlns:a16="http://schemas.microsoft.com/office/drawing/2014/main" id="{93059BC9-C7C3-41F9-8BBA-7BF49FF60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grpSp>
        <p:grpSp>
          <p:nvGrpSpPr>
            <p:cNvPr id="103" name="Group 102">
              <a:extLst>
                <a:ext uri="{FF2B5EF4-FFF2-40B4-BE49-F238E27FC236}">
                  <a16:creationId xmlns:a16="http://schemas.microsoft.com/office/drawing/2014/main" id="{F335FE01-8192-4D2A-93F8-2F680F728C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04" name="Freeform 32">
                <a:extLst>
                  <a:ext uri="{FF2B5EF4-FFF2-40B4-BE49-F238E27FC236}">
                    <a16:creationId xmlns:a16="http://schemas.microsoft.com/office/drawing/2014/main" id="{A150A82A-9896-4D5B-BAA5-0A7ECD078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05" name="Freeform 33">
                <a:extLst>
                  <a:ext uri="{FF2B5EF4-FFF2-40B4-BE49-F238E27FC236}">
                    <a16:creationId xmlns:a16="http://schemas.microsoft.com/office/drawing/2014/main" id="{82641EF7-9CDB-40BE-A964-13F866165C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06" name="Freeform 34">
                <a:extLst>
                  <a:ext uri="{FF2B5EF4-FFF2-40B4-BE49-F238E27FC236}">
                    <a16:creationId xmlns:a16="http://schemas.microsoft.com/office/drawing/2014/main" id="{A1D1CF16-B5BD-4021-9BA9-637569FC80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07" name="Freeform 35">
                <a:extLst>
                  <a:ext uri="{FF2B5EF4-FFF2-40B4-BE49-F238E27FC236}">
                    <a16:creationId xmlns:a16="http://schemas.microsoft.com/office/drawing/2014/main" id="{FF13F72C-CC27-48A0-AC55-686AB9153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08" name="Freeform 36">
                <a:extLst>
                  <a:ext uri="{FF2B5EF4-FFF2-40B4-BE49-F238E27FC236}">
                    <a16:creationId xmlns:a16="http://schemas.microsoft.com/office/drawing/2014/main" id="{0EC3BA8B-33ED-483D-935C-170AD0C4DC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09" name="Freeform 37">
                <a:extLst>
                  <a:ext uri="{FF2B5EF4-FFF2-40B4-BE49-F238E27FC236}">
                    <a16:creationId xmlns:a16="http://schemas.microsoft.com/office/drawing/2014/main" id="{C4C451E6-48CE-4642-B51D-FE448408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10" name="Freeform 38">
                <a:extLst>
                  <a:ext uri="{FF2B5EF4-FFF2-40B4-BE49-F238E27FC236}">
                    <a16:creationId xmlns:a16="http://schemas.microsoft.com/office/drawing/2014/main" id="{0F88F098-E44C-4A45-AE2B-595A7B8527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11" name="Freeform 39">
                <a:extLst>
                  <a:ext uri="{FF2B5EF4-FFF2-40B4-BE49-F238E27FC236}">
                    <a16:creationId xmlns:a16="http://schemas.microsoft.com/office/drawing/2014/main" id="{5B782B5D-8B67-4CD5-A0B3-8067BBB3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12" name="Freeform 40">
                <a:extLst>
                  <a:ext uri="{FF2B5EF4-FFF2-40B4-BE49-F238E27FC236}">
                    <a16:creationId xmlns:a16="http://schemas.microsoft.com/office/drawing/2014/main" id="{897A4906-0942-4CD6-840D-0915E0C4D0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13" name="Rectangle 41">
                <a:extLst>
                  <a:ext uri="{FF2B5EF4-FFF2-40B4-BE49-F238E27FC236}">
                    <a16:creationId xmlns:a16="http://schemas.microsoft.com/office/drawing/2014/main" id="{D1131789-2DD5-462E-9FC9-E25021F5CFB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grpSp>
      </p:grpSp>
      <p:sp useBgFill="1">
        <p:nvSpPr>
          <p:cNvPr id="142" name="Rectangle 141">
            <a:extLst>
              <a:ext uri="{FF2B5EF4-FFF2-40B4-BE49-F238E27FC236}">
                <a16:creationId xmlns:a16="http://schemas.microsoft.com/office/drawing/2014/main" id="{CC892AB0-7D6D-4FC9-9105-0CB427161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4" name="Group 143">
            <a:extLst>
              <a:ext uri="{FF2B5EF4-FFF2-40B4-BE49-F238E27FC236}">
                <a16:creationId xmlns:a16="http://schemas.microsoft.com/office/drawing/2014/main" id="{807353E4-FA19-40CB-8AF8-3A8E6704B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145" name="Freeform 35">
              <a:extLst>
                <a:ext uri="{FF2B5EF4-FFF2-40B4-BE49-F238E27FC236}">
                  <a16:creationId xmlns:a16="http://schemas.microsoft.com/office/drawing/2014/main" id="{697D009D-8E70-460A-BE57-321BB0764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GB"/>
            </a:p>
          </p:txBody>
        </p:sp>
        <p:sp>
          <p:nvSpPr>
            <p:cNvPr id="146" name="Freeform 36">
              <a:extLst>
                <a:ext uri="{FF2B5EF4-FFF2-40B4-BE49-F238E27FC236}">
                  <a16:creationId xmlns:a16="http://schemas.microsoft.com/office/drawing/2014/main" id="{D0001F35-F282-403E-8D08-0D204D851F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GB"/>
            </a:p>
          </p:txBody>
        </p:sp>
        <p:sp>
          <p:nvSpPr>
            <p:cNvPr id="147" name="Freeform 38">
              <a:extLst>
                <a:ext uri="{FF2B5EF4-FFF2-40B4-BE49-F238E27FC236}">
                  <a16:creationId xmlns:a16="http://schemas.microsoft.com/office/drawing/2014/main" id="{3F8A69A2-2D15-40CD-8C14-A18643ABA5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148" name="Freeform 39">
              <a:extLst>
                <a:ext uri="{FF2B5EF4-FFF2-40B4-BE49-F238E27FC236}">
                  <a16:creationId xmlns:a16="http://schemas.microsoft.com/office/drawing/2014/main" id="{B665CA2A-9D55-4786-9343-EB4667262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GB"/>
            </a:p>
          </p:txBody>
        </p:sp>
        <p:sp>
          <p:nvSpPr>
            <p:cNvPr id="149" name="Freeform 40">
              <a:extLst>
                <a:ext uri="{FF2B5EF4-FFF2-40B4-BE49-F238E27FC236}">
                  <a16:creationId xmlns:a16="http://schemas.microsoft.com/office/drawing/2014/main" id="{CEE9BD85-96DF-4CDF-BC0F-C4E46062B3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150" name="Rectangle 41">
              <a:extLst>
                <a:ext uri="{FF2B5EF4-FFF2-40B4-BE49-F238E27FC236}">
                  <a16:creationId xmlns:a16="http://schemas.microsoft.com/office/drawing/2014/main" id="{6BB6F5E5-6CA3-4B20-86A7-1174D6E71F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txBody>
            <a:bodyPr/>
            <a:lstStyle/>
            <a:p>
              <a:endParaRPr lang="en-GB"/>
            </a:p>
          </p:txBody>
        </p:sp>
      </p:grpSp>
      <p:grpSp>
        <p:nvGrpSpPr>
          <p:cNvPr id="152" name="Group 151">
            <a:extLst>
              <a:ext uri="{FF2B5EF4-FFF2-40B4-BE49-F238E27FC236}">
                <a16:creationId xmlns:a16="http://schemas.microsoft.com/office/drawing/2014/main" id="{0328E69E-CE3D-4110-8BF7-AD3C0C10CB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153" name="Freeform 32">
              <a:extLst>
                <a:ext uri="{FF2B5EF4-FFF2-40B4-BE49-F238E27FC236}">
                  <a16:creationId xmlns:a16="http://schemas.microsoft.com/office/drawing/2014/main" id="{30F84C80-9E12-4460-B88F-D03839F0C8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GB"/>
            </a:p>
          </p:txBody>
        </p:sp>
        <p:sp>
          <p:nvSpPr>
            <p:cNvPr id="154" name="Freeform 33">
              <a:extLst>
                <a:ext uri="{FF2B5EF4-FFF2-40B4-BE49-F238E27FC236}">
                  <a16:creationId xmlns:a16="http://schemas.microsoft.com/office/drawing/2014/main" id="{2F84C18C-5783-48FF-9DE0-FDA327CFC4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GB"/>
            </a:p>
          </p:txBody>
        </p:sp>
        <p:sp>
          <p:nvSpPr>
            <p:cNvPr id="155" name="Freeform 34">
              <a:extLst>
                <a:ext uri="{FF2B5EF4-FFF2-40B4-BE49-F238E27FC236}">
                  <a16:creationId xmlns:a16="http://schemas.microsoft.com/office/drawing/2014/main" id="{08C6A855-346C-4589-9AD4-5E15BCBC7A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156" name="Freeform 37">
              <a:extLst>
                <a:ext uri="{FF2B5EF4-FFF2-40B4-BE49-F238E27FC236}">
                  <a16:creationId xmlns:a16="http://schemas.microsoft.com/office/drawing/2014/main" id="{7E64BEE6-1157-421C-A02A-47639E4D9F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GB"/>
            </a:p>
          </p:txBody>
        </p:sp>
      </p:grpSp>
      <p:grpSp>
        <p:nvGrpSpPr>
          <p:cNvPr id="158" name="Group 157">
            <a:extLst>
              <a:ext uri="{FF2B5EF4-FFF2-40B4-BE49-F238E27FC236}">
                <a16:creationId xmlns:a16="http://schemas.microsoft.com/office/drawing/2014/main" id="{F64806C9-3599-45A7-BCFF-F762C54276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159" name="Freeform 32">
              <a:extLst>
                <a:ext uri="{FF2B5EF4-FFF2-40B4-BE49-F238E27FC236}">
                  <a16:creationId xmlns:a16="http://schemas.microsoft.com/office/drawing/2014/main" id="{41D6E755-9558-4CAA-8F56-469D231C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GB"/>
            </a:p>
          </p:txBody>
        </p:sp>
        <p:sp>
          <p:nvSpPr>
            <p:cNvPr id="160" name="Freeform 33">
              <a:extLst>
                <a:ext uri="{FF2B5EF4-FFF2-40B4-BE49-F238E27FC236}">
                  <a16:creationId xmlns:a16="http://schemas.microsoft.com/office/drawing/2014/main" id="{8FCD41C4-606C-446C-8C81-6353C64424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GB"/>
            </a:p>
          </p:txBody>
        </p:sp>
        <p:sp>
          <p:nvSpPr>
            <p:cNvPr id="161" name="Freeform 34">
              <a:extLst>
                <a:ext uri="{FF2B5EF4-FFF2-40B4-BE49-F238E27FC236}">
                  <a16:creationId xmlns:a16="http://schemas.microsoft.com/office/drawing/2014/main" id="{274CFBE4-CEA6-4C81-BB1E-83E1896771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162" name="Freeform 37">
              <a:extLst>
                <a:ext uri="{FF2B5EF4-FFF2-40B4-BE49-F238E27FC236}">
                  <a16:creationId xmlns:a16="http://schemas.microsoft.com/office/drawing/2014/main" id="{24813D3D-7B30-42F2-9065-1B40F140C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GB"/>
            </a:p>
          </p:txBody>
        </p:sp>
      </p:grpSp>
      <p:grpSp>
        <p:nvGrpSpPr>
          <p:cNvPr id="164" name="Group 163">
            <a:extLst>
              <a:ext uri="{FF2B5EF4-FFF2-40B4-BE49-F238E27FC236}">
                <a16:creationId xmlns:a16="http://schemas.microsoft.com/office/drawing/2014/main" id="{1287AC97-A8E8-4B45-A50A-3057A88B40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165" name="Freeform 35">
              <a:extLst>
                <a:ext uri="{FF2B5EF4-FFF2-40B4-BE49-F238E27FC236}">
                  <a16:creationId xmlns:a16="http://schemas.microsoft.com/office/drawing/2014/main" id="{57D70AA8-D36C-4DF9-B7D7-4E2C9BEFD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GB"/>
            </a:p>
          </p:txBody>
        </p:sp>
        <p:sp>
          <p:nvSpPr>
            <p:cNvPr id="166" name="Freeform 36">
              <a:extLst>
                <a:ext uri="{FF2B5EF4-FFF2-40B4-BE49-F238E27FC236}">
                  <a16:creationId xmlns:a16="http://schemas.microsoft.com/office/drawing/2014/main" id="{74D88556-8C5B-41AF-9FA0-92D2734708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GB"/>
            </a:p>
          </p:txBody>
        </p:sp>
        <p:sp>
          <p:nvSpPr>
            <p:cNvPr id="167" name="Freeform 38">
              <a:extLst>
                <a:ext uri="{FF2B5EF4-FFF2-40B4-BE49-F238E27FC236}">
                  <a16:creationId xmlns:a16="http://schemas.microsoft.com/office/drawing/2014/main" id="{17E00558-8912-48C6-8202-D8A2D854B7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168" name="Freeform 39">
              <a:extLst>
                <a:ext uri="{FF2B5EF4-FFF2-40B4-BE49-F238E27FC236}">
                  <a16:creationId xmlns:a16="http://schemas.microsoft.com/office/drawing/2014/main" id="{7E4C092A-90EF-4870-97FC-C2D97FD2CE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GB"/>
            </a:p>
          </p:txBody>
        </p:sp>
        <p:sp>
          <p:nvSpPr>
            <p:cNvPr id="169" name="Freeform 40">
              <a:extLst>
                <a:ext uri="{FF2B5EF4-FFF2-40B4-BE49-F238E27FC236}">
                  <a16:creationId xmlns:a16="http://schemas.microsoft.com/office/drawing/2014/main" id="{0C8C091A-4902-4B98-BB6B-AF6FA1174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170" name="Rectangle 41">
              <a:extLst>
                <a:ext uri="{FF2B5EF4-FFF2-40B4-BE49-F238E27FC236}">
                  <a16:creationId xmlns:a16="http://schemas.microsoft.com/office/drawing/2014/main" id="{50C57AA3-5B6E-4C49-9AE3-D130A25404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txBody>
            <a:bodyPr/>
            <a:lstStyle/>
            <a:p>
              <a:endParaRPr lang="en-GB"/>
            </a:p>
          </p:txBody>
        </p:sp>
      </p:grpSp>
      <p:sp>
        <p:nvSpPr>
          <p:cNvPr id="172" name="Rectangle 171">
            <a:extLst>
              <a:ext uri="{FF2B5EF4-FFF2-40B4-BE49-F238E27FC236}">
                <a16:creationId xmlns:a16="http://schemas.microsoft.com/office/drawing/2014/main" id="{6D29BE04-4454-4832-B83F-10D001BFF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 name="Round Diagonal Corner Rectangle 7">
            <a:extLst>
              <a:ext uri="{FF2B5EF4-FFF2-40B4-BE49-F238E27FC236}">
                <a16:creationId xmlns:a16="http://schemas.microsoft.com/office/drawing/2014/main" id="{98714CE9-3C2C-48E1-8B8F-CFB7735C4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2">
              <a:lumMod val="50000"/>
              <a:alpha val="80000"/>
            </a:schemeClr>
          </a:solidFill>
          <a:ln w="19050" cap="sq">
            <a:solidFill>
              <a:srgbClr val="FFFFFF">
                <a:alpha val="60000"/>
              </a:srgb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9B75D5-0B30-1A90-CF89-E162C31ADA9F}"/>
              </a:ext>
            </a:extLst>
          </p:cNvPr>
          <p:cNvSpPr>
            <a:spLocks noGrp="1"/>
          </p:cNvSpPr>
          <p:nvPr>
            <p:ph type="ctrTitle"/>
          </p:nvPr>
        </p:nvSpPr>
        <p:spPr>
          <a:xfrm>
            <a:off x="1577445" y="1168078"/>
            <a:ext cx="9048219" cy="1092200"/>
          </a:xfrm>
        </p:spPr>
        <p:txBody>
          <a:bodyPr vert="horz" lIns="91440" tIns="45720" rIns="91440" bIns="45720" rtlCol="0" anchor="ctr">
            <a:normAutofit/>
          </a:bodyPr>
          <a:lstStyle/>
          <a:p>
            <a:pPr algn="ctr"/>
            <a:br>
              <a:rPr lang="en-US" sz="1200">
                <a:solidFill>
                  <a:srgbClr val="FFFFFF"/>
                </a:solidFill>
              </a:rPr>
            </a:br>
            <a:br>
              <a:rPr lang="en-US" sz="1200">
                <a:solidFill>
                  <a:srgbClr val="FFFFFF"/>
                </a:solidFill>
              </a:rPr>
            </a:br>
            <a:br>
              <a:rPr lang="en-US" sz="1200">
                <a:solidFill>
                  <a:srgbClr val="FFFFFF"/>
                </a:solidFill>
              </a:rPr>
            </a:br>
            <a:br>
              <a:rPr lang="en-US" sz="1200">
                <a:solidFill>
                  <a:srgbClr val="FFFFFF"/>
                </a:solidFill>
              </a:rPr>
            </a:br>
            <a:br>
              <a:rPr lang="en-US" sz="1200">
                <a:solidFill>
                  <a:srgbClr val="FFFFFF"/>
                </a:solidFill>
              </a:rPr>
            </a:br>
            <a:endParaRPr lang="en-US" sz="1200">
              <a:solidFill>
                <a:srgbClr val="FFFFFF"/>
              </a:solidFill>
            </a:endParaRPr>
          </a:p>
        </p:txBody>
      </p:sp>
      <p:sp>
        <p:nvSpPr>
          <p:cNvPr id="3" name="Subtitle 2">
            <a:extLst>
              <a:ext uri="{FF2B5EF4-FFF2-40B4-BE49-F238E27FC236}">
                <a16:creationId xmlns:a16="http://schemas.microsoft.com/office/drawing/2014/main" id="{84E6CA49-588E-CC44-80EC-8AF6C72CBDAE}"/>
              </a:ext>
            </a:extLst>
          </p:cNvPr>
          <p:cNvSpPr>
            <a:spLocks noGrp="1"/>
          </p:cNvSpPr>
          <p:nvPr>
            <p:ph type="subTitle" idx="1"/>
          </p:nvPr>
        </p:nvSpPr>
        <p:spPr>
          <a:xfrm>
            <a:off x="1577446" y="2413001"/>
            <a:ext cx="9048218" cy="3033180"/>
          </a:xfrm>
        </p:spPr>
        <p:txBody>
          <a:bodyPr vert="horz" lIns="91440" tIns="45720" rIns="91440" bIns="45720" rtlCol="0" anchor="ctr">
            <a:normAutofit/>
          </a:bodyPr>
          <a:lstStyle/>
          <a:p>
            <a:pPr indent="-228600">
              <a:buFont typeface="Arial" panose="020B0604020202020204" pitchFamily="34" charset="0"/>
              <a:buChar char="•"/>
            </a:pPr>
            <a:r>
              <a:rPr lang="en-US" dirty="0">
                <a:solidFill>
                  <a:srgbClr val="FFFFFF"/>
                </a:solidFill>
              </a:rPr>
              <a:t>Professional Career Development</a:t>
            </a:r>
          </a:p>
          <a:p>
            <a:pPr indent="-228600">
              <a:buFont typeface="Arial" panose="020B0604020202020204" pitchFamily="34" charset="0"/>
              <a:buChar char="•"/>
            </a:pPr>
            <a:r>
              <a:rPr lang="en-US" dirty="0">
                <a:solidFill>
                  <a:srgbClr val="FFFFFF"/>
                </a:solidFill>
              </a:rPr>
              <a:t>Health @ social care</a:t>
            </a:r>
          </a:p>
          <a:p>
            <a:pPr indent="-228600">
              <a:buFont typeface="Arial" panose="020B0604020202020204" pitchFamily="34" charset="0"/>
              <a:buChar char="•"/>
            </a:pPr>
            <a:r>
              <a:rPr lang="en-US" dirty="0">
                <a:solidFill>
                  <a:srgbClr val="FFFFFF"/>
                </a:solidFill>
              </a:rPr>
              <a:t>Module Number: LCHs 4010    </a:t>
            </a:r>
          </a:p>
          <a:p>
            <a:pPr indent="-228600">
              <a:buFont typeface="Arial" panose="020B0604020202020204" pitchFamily="34" charset="0"/>
              <a:buChar char="•"/>
            </a:pPr>
            <a:r>
              <a:rPr lang="en-US" dirty="0">
                <a:solidFill>
                  <a:srgbClr val="FFFFFF"/>
                </a:solidFill>
              </a:rPr>
              <a:t>Assignment: 1presentation psychology </a:t>
            </a:r>
          </a:p>
          <a:p>
            <a:pPr indent="-228600">
              <a:buFont typeface="Arial" panose="020B0604020202020204" pitchFamily="34" charset="0"/>
              <a:buChar char="•"/>
            </a:pPr>
            <a:r>
              <a:rPr lang="en-US" dirty="0">
                <a:solidFill>
                  <a:srgbClr val="FFFFFF"/>
                </a:solidFill>
              </a:rPr>
              <a:t>Sofia Yasmin Sethi</a:t>
            </a:r>
          </a:p>
          <a:p>
            <a:pPr indent="-228600">
              <a:buFont typeface="Arial" panose="020B0604020202020204" pitchFamily="34" charset="0"/>
              <a:buChar char="•"/>
            </a:pPr>
            <a:r>
              <a:rPr lang="en-US" dirty="0">
                <a:solidFill>
                  <a:srgbClr val="FFFFFF"/>
                </a:solidFill>
              </a:rPr>
              <a:t>Tutor’s name: IN class: Peace Ukachukwu.</a:t>
            </a:r>
          </a:p>
        </p:txBody>
      </p:sp>
    </p:spTree>
    <p:extLst>
      <p:ext uri="{BB962C8B-B14F-4D97-AF65-F5344CB8AC3E}">
        <p14:creationId xmlns:p14="http://schemas.microsoft.com/office/powerpoint/2010/main" val="3011219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F485-BA9E-BD5E-51D0-0B5239870106}"/>
              </a:ext>
            </a:extLst>
          </p:cNvPr>
          <p:cNvSpPr>
            <a:spLocks noGrp="1"/>
          </p:cNvSpPr>
          <p:nvPr>
            <p:ph type="title"/>
          </p:nvPr>
        </p:nvSpPr>
        <p:spPr>
          <a:xfrm>
            <a:off x="967241" y="1027446"/>
            <a:ext cx="10549845" cy="5395125"/>
          </a:xfrm>
        </p:spPr>
        <p:txBody>
          <a:bodyPr>
            <a:normAutofit/>
          </a:bodyPr>
          <a:lstStyle/>
          <a:p>
            <a:r>
              <a:rPr lang="en-GB" sz="2800" b="1" cap="none" dirty="0">
                <a:latin typeface="Arial" panose="020B0604020202020204" pitchFamily="34" charset="0"/>
                <a:cs typeface="Arial" panose="020B0604020202020204" pitchFamily="34" charset="0"/>
              </a:rPr>
              <a:t>Child: Name Isaac, Age 4 Years, boy.</a:t>
            </a:r>
            <a:br>
              <a:rPr lang="en-GB" sz="2800" b="1" cap="none" dirty="0">
                <a:latin typeface="Arial" panose="020B0604020202020204" pitchFamily="34" charset="0"/>
                <a:cs typeface="Arial" panose="020B0604020202020204" pitchFamily="34" charset="0"/>
              </a:rPr>
            </a:br>
            <a:r>
              <a:rPr lang="en-GB" sz="2800" b="1" cap="none" dirty="0">
                <a:latin typeface="Arial" panose="020B0604020202020204" pitchFamily="34" charset="0"/>
                <a:cs typeface="Arial" panose="020B0604020202020204" pitchFamily="34" charset="0"/>
              </a:rPr>
              <a:t>Family context: single mother; postnatal depression; low in confidence; limited social support.</a:t>
            </a:r>
            <a:br>
              <a:rPr lang="en-GB" sz="2800" b="1" cap="none" dirty="0">
                <a:latin typeface="Arial" panose="020B0604020202020204" pitchFamily="34" charset="0"/>
                <a:cs typeface="Arial" panose="020B0604020202020204" pitchFamily="34" charset="0"/>
              </a:rPr>
            </a:br>
            <a:r>
              <a:rPr lang="en-GB" sz="2800" b="1" cap="none" dirty="0">
                <a:latin typeface="Arial" panose="020B0604020202020204" pitchFamily="34" charset="0"/>
                <a:cs typeface="Arial" panose="020B0604020202020204" pitchFamily="34" charset="0"/>
              </a:rPr>
              <a:t>Disrupted child Care over the past two years.</a:t>
            </a:r>
            <a:br>
              <a:rPr lang="en-GB" sz="2800" b="1" cap="none" dirty="0">
                <a:latin typeface="Arial" panose="020B0604020202020204" pitchFamily="34" charset="0"/>
                <a:cs typeface="Arial" panose="020B0604020202020204" pitchFamily="34" charset="0"/>
              </a:rPr>
            </a:br>
            <a:br>
              <a:rPr lang="en-GB" sz="2800" b="1" cap="none" dirty="0">
                <a:latin typeface="Arial" panose="020B0604020202020204" pitchFamily="34" charset="0"/>
                <a:cs typeface="Arial" panose="020B0604020202020204" pitchFamily="34" charset="0"/>
              </a:rPr>
            </a:br>
            <a:r>
              <a:rPr lang="en-GB" sz="2800" b="1" cap="none" dirty="0">
                <a:latin typeface="Arial" panose="020B0604020202020204" pitchFamily="34" charset="0"/>
                <a:cs typeface="Arial" panose="020B0604020202020204" pitchFamily="34" charset="0"/>
              </a:rPr>
              <a:t>Presenting behaviours:</a:t>
            </a:r>
            <a:br>
              <a:rPr lang="en-GB" sz="2800" b="1" cap="none" dirty="0">
                <a:latin typeface="Arial" panose="020B0604020202020204" pitchFamily="34" charset="0"/>
                <a:cs typeface="Arial" panose="020B0604020202020204" pitchFamily="34" charset="0"/>
              </a:rPr>
            </a:br>
            <a:r>
              <a:rPr lang="en-GB" sz="2800" b="1" cap="none" dirty="0">
                <a:latin typeface="Arial" panose="020B0604020202020204" pitchFamily="34" charset="0"/>
                <a:cs typeface="Arial" panose="020B0604020202020204" pitchFamily="34" charset="0"/>
              </a:rPr>
              <a:t>Quiet, withdrawn, prefers solitary play.</a:t>
            </a:r>
            <a:br>
              <a:rPr lang="en-GB" sz="2800" b="1" cap="none" dirty="0">
                <a:latin typeface="Arial" panose="020B0604020202020204" pitchFamily="34" charset="0"/>
                <a:cs typeface="Arial" panose="020B0604020202020204" pitchFamily="34" charset="0"/>
              </a:rPr>
            </a:br>
            <a:r>
              <a:rPr lang="en-GB" sz="2800" b="1" cap="none" dirty="0">
                <a:latin typeface="Arial" panose="020B0604020202020204" pitchFamily="34" charset="0"/>
                <a:cs typeface="Arial" panose="020B0604020202020204" pitchFamily="34" charset="0"/>
              </a:rPr>
              <a:t>Struggles to join group activities.</a:t>
            </a:r>
            <a:br>
              <a:rPr lang="en-GB" sz="2800" b="1" cap="none" dirty="0">
                <a:latin typeface="Arial" panose="020B0604020202020204" pitchFamily="34" charset="0"/>
                <a:cs typeface="Arial" panose="020B0604020202020204" pitchFamily="34" charset="0"/>
              </a:rPr>
            </a:br>
            <a:r>
              <a:rPr lang="en-GB" sz="2800" b="1" cap="none" dirty="0">
                <a:latin typeface="Arial" panose="020B0604020202020204" pitchFamily="34" charset="0"/>
                <a:cs typeface="Arial" panose="020B0604020202020204" pitchFamily="34" charset="0"/>
              </a:rPr>
              <a:t>Slow language development.</a:t>
            </a:r>
            <a:br>
              <a:rPr lang="en-GB" sz="2800" b="1" cap="none" dirty="0">
                <a:latin typeface="Arial" panose="020B0604020202020204" pitchFamily="34" charset="0"/>
                <a:cs typeface="Arial" panose="020B0604020202020204" pitchFamily="34" charset="0"/>
              </a:rPr>
            </a:br>
            <a:r>
              <a:rPr lang="en-GB" sz="2800" b="1" cap="none" dirty="0">
                <a:latin typeface="Arial" panose="020B0604020202020204" pitchFamily="34" charset="0"/>
                <a:cs typeface="Arial" panose="020B0604020202020204" pitchFamily="34" charset="0"/>
              </a:rPr>
              <a:t>Sleep difficulties, clinginess and separation can lead to anxiety.</a:t>
            </a:r>
          </a:p>
        </p:txBody>
      </p:sp>
      <p:sp>
        <p:nvSpPr>
          <p:cNvPr id="3" name="Content Placeholder 2">
            <a:extLst>
              <a:ext uri="{FF2B5EF4-FFF2-40B4-BE49-F238E27FC236}">
                <a16:creationId xmlns:a16="http://schemas.microsoft.com/office/drawing/2014/main" id="{8858E708-15F5-F7BC-78C0-7649AB0A0AAA}"/>
              </a:ext>
            </a:extLst>
          </p:cNvPr>
          <p:cNvSpPr>
            <a:spLocks noGrp="1"/>
          </p:cNvSpPr>
          <p:nvPr>
            <p:ph idx="1"/>
          </p:nvPr>
        </p:nvSpPr>
        <p:spPr>
          <a:xfrm>
            <a:off x="3318555" y="7126287"/>
            <a:ext cx="9905999" cy="3541714"/>
          </a:xfrm>
        </p:spPr>
        <p:txBody>
          <a:bodyPr/>
          <a:lstStyle/>
          <a:p>
            <a:pPr marL="0" indent="0">
              <a:buNone/>
            </a:pPr>
            <a:r>
              <a:rPr lang="en-GB" dirty="0">
                <a:solidFill>
                  <a:schemeClr val="accent2">
                    <a:lumMod val="50000"/>
                  </a:schemeClr>
                </a:solidFill>
              </a:rPr>
              <a:t> </a:t>
            </a:r>
          </a:p>
        </p:txBody>
      </p:sp>
      <p:sp>
        <p:nvSpPr>
          <p:cNvPr id="5" name="TextBox 4">
            <a:extLst>
              <a:ext uri="{FF2B5EF4-FFF2-40B4-BE49-F238E27FC236}">
                <a16:creationId xmlns:a16="http://schemas.microsoft.com/office/drawing/2014/main" id="{C7E62550-A256-8FBD-F13C-8E3BCF4D14FE}"/>
              </a:ext>
            </a:extLst>
          </p:cNvPr>
          <p:cNvSpPr txBox="1"/>
          <p:nvPr/>
        </p:nvSpPr>
        <p:spPr>
          <a:xfrm>
            <a:off x="881742" y="765836"/>
            <a:ext cx="9710057" cy="523220"/>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Early years support worker - Case analysis:</a:t>
            </a:r>
            <a:endParaRPr lang="en-GB" dirty="0"/>
          </a:p>
        </p:txBody>
      </p:sp>
    </p:spTree>
    <p:extLst>
      <p:ext uri="{BB962C8B-B14F-4D97-AF65-F5344CB8AC3E}">
        <p14:creationId xmlns:p14="http://schemas.microsoft.com/office/powerpoint/2010/main" val="5241093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4" name="Picture 2">
            <a:extLst>
              <a:ext uri="{FF2B5EF4-FFF2-40B4-BE49-F238E27FC236}">
                <a16:creationId xmlns:a16="http://schemas.microsoft.com/office/drawing/2014/main" id="{9ACD3AF8-B16E-4174-8C1A-41F683C4AF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a:solidFill>
                  <a:srgbClr val="FFFFFF"/>
                </a:solidFill>
              </a14:hiddenFill>
            </a:ext>
          </a:extLst>
        </p:spPr>
      </p:pic>
      <p:grpSp>
        <p:nvGrpSpPr>
          <p:cNvPr id="16" name="Group 15">
            <a:extLst>
              <a:ext uri="{FF2B5EF4-FFF2-40B4-BE49-F238E27FC236}">
                <a16:creationId xmlns:a16="http://schemas.microsoft.com/office/drawing/2014/main" id="{FF5EAD09-B81D-415F-8BCF-73C81AE05F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7" name="Rectangle 5">
              <a:extLst>
                <a:ext uri="{FF2B5EF4-FFF2-40B4-BE49-F238E27FC236}">
                  <a16:creationId xmlns:a16="http://schemas.microsoft.com/office/drawing/2014/main" id="{CFB79010-8ED4-49EF-AFD2-F4D8C80B69B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8" name="Freeform 6">
              <a:extLst>
                <a:ext uri="{FF2B5EF4-FFF2-40B4-BE49-F238E27FC236}">
                  <a16:creationId xmlns:a16="http://schemas.microsoft.com/office/drawing/2014/main" id="{4649B869-006E-42B5-9DDC-21049B130E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9" name="Freeform 7">
              <a:extLst>
                <a:ext uri="{FF2B5EF4-FFF2-40B4-BE49-F238E27FC236}">
                  <a16:creationId xmlns:a16="http://schemas.microsoft.com/office/drawing/2014/main" id="{443096BD-333F-48B6-8220-D1F9793E40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0" name="Rectangle 8">
              <a:extLst>
                <a:ext uri="{FF2B5EF4-FFF2-40B4-BE49-F238E27FC236}">
                  <a16:creationId xmlns:a16="http://schemas.microsoft.com/office/drawing/2014/main" id="{1A45BB9A-7E84-4B9B-923A-270A97F852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21" name="Freeform 9">
              <a:extLst>
                <a:ext uri="{FF2B5EF4-FFF2-40B4-BE49-F238E27FC236}">
                  <a16:creationId xmlns:a16="http://schemas.microsoft.com/office/drawing/2014/main" id="{D7D7C768-2F76-4DE2-A807-1B9FFF816C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2" name="Freeform 10">
              <a:extLst>
                <a:ext uri="{FF2B5EF4-FFF2-40B4-BE49-F238E27FC236}">
                  <a16:creationId xmlns:a16="http://schemas.microsoft.com/office/drawing/2014/main" id="{1870B32E-EE42-470E-B543-CA55AEC8C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3" name="Freeform 11">
              <a:extLst>
                <a:ext uri="{FF2B5EF4-FFF2-40B4-BE49-F238E27FC236}">
                  <a16:creationId xmlns:a16="http://schemas.microsoft.com/office/drawing/2014/main" id="{EEF09120-11AA-4DB5-98A8-EC4923002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4" name="Freeform 12">
              <a:extLst>
                <a:ext uri="{FF2B5EF4-FFF2-40B4-BE49-F238E27FC236}">
                  <a16:creationId xmlns:a16="http://schemas.microsoft.com/office/drawing/2014/main" id="{39CC463D-589C-461C-A234-0460EB06B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5" name="Freeform 13">
              <a:extLst>
                <a:ext uri="{FF2B5EF4-FFF2-40B4-BE49-F238E27FC236}">
                  <a16:creationId xmlns:a16="http://schemas.microsoft.com/office/drawing/2014/main" id="{B6516153-269A-421E-A021-CB3F3C5E1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6" name="Freeform 14">
              <a:extLst>
                <a:ext uri="{FF2B5EF4-FFF2-40B4-BE49-F238E27FC236}">
                  <a16:creationId xmlns:a16="http://schemas.microsoft.com/office/drawing/2014/main" id="{45E14300-6C4A-4F77-915F-F3B25B023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7" name="Freeform 15">
              <a:extLst>
                <a:ext uri="{FF2B5EF4-FFF2-40B4-BE49-F238E27FC236}">
                  <a16:creationId xmlns:a16="http://schemas.microsoft.com/office/drawing/2014/main" id="{993E312A-E6A6-4B52-ADE6-618ADC89BA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8" name="Freeform 16">
              <a:extLst>
                <a:ext uri="{FF2B5EF4-FFF2-40B4-BE49-F238E27FC236}">
                  <a16:creationId xmlns:a16="http://schemas.microsoft.com/office/drawing/2014/main" id="{2F0F3026-2480-472B-8C52-36812C81E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9" name="Freeform 17">
              <a:extLst>
                <a:ext uri="{FF2B5EF4-FFF2-40B4-BE49-F238E27FC236}">
                  <a16:creationId xmlns:a16="http://schemas.microsoft.com/office/drawing/2014/main" id="{34E1C992-559D-4827-9F30-31A3CA7A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0" name="Freeform 18">
              <a:extLst>
                <a:ext uri="{FF2B5EF4-FFF2-40B4-BE49-F238E27FC236}">
                  <a16:creationId xmlns:a16="http://schemas.microsoft.com/office/drawing/2014/main" id="{D9F2FB98-F443-498F-AAD9-6945825681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1" name="Freeform 19">
              <a:extLst>
                <a:ext uri="{FF2B5EF4-FFF2-40B4-BE49-F238E27FC236}">
                  <a16:creationId xmlns:a16="http://schemas.microsoft.com/office/drawing/2014/main" id="{75DBF6EC-ED50-43E4-8A8B-64CE86A88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2" name="Freeform 20">
              <a:extLst>
                <a:ext uri="{FF2B5EF4-FFF2-40B4-BE49-F238E27FC236}">
                  <a16:creationId xmlns:a16="http://schemas.microsoft.com/office/drawing/2014/main" id="{FD854F40-AC43-4F21-9C62-2CE35CFD2B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3" name="Freeform 21">
              <a:extLst>
                <a:ext uri="{FF2B5EF4-FFF2-40B4-BE49-F238E27FC236}">
                  <a16:creationId xmlns:a16="http://schemas.microsoft.com/office/drawing/2014/main" id="{62CCB560-494A-4F74-9DE4-068806A893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4" name="Freeform 22">
              <a:extLst>
                <a:ext uri="{FF2B5EF4-FFF2-40B4-BE49-F238E27FC236}">
                  <a16:creationId xmlns:a16="http://schemas.microsoft.com/office/drawing/2014/main" id="{6F9A05F2-B5D2-4D8A-9A78-14E45C13F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5" name="Freeform 23">
              <a:extLst>
                <a:ext uri="{FF2B5EF4-FFF2-40B4-BE49-F238E27FC236}">
                  <a16:creationId xmlns:a16="http://schemas.microsoft.com/office/drawing/2014/main" id="{A6373189-19BB-4BEC-84A3-432253E05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6" name="Freeform 24">
              <a:extLst>
                <a:ext uri="{FF2B5EF4-FFF2-40B4-BE49-F238E27FC236}">
                  <a16:creationId xmlns:a16="http://schemas.microsoft.com/office/drawing/2014/main" id="{71AB3122-947A-44DB-B190-A2601C6C95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7" name="Freeform 25">
              <a:extLst>
                <a:ext uri="{FF2B5EF4-FFF2-40B4-BE49-F238E27FC236}">
                  <a16:creationId xmlns:a16="http://schemas.microsoft.com/office/drawing/2014/main" id="{74B4109D-3AFC-4D44-87B1-0CDED3E63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8" name="Freeform 26">
              <a:extLst>
                <a:ext uri="{FF2B5EF4-FFF2-40B4-BE49-F238E27FC236}">
                  <a16:creationId xmlns:a16="http://schemas.microsoft.com/office/drawing/2014/main" id="{44AAD39F-F7C9-4D00-95E0-0465B4E858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9" name="Freeform 27">
              <a:extLst>
                <a:ext uri="{FF2B5EF4-FFF2-40B4-BE49-F238E27FC236}">
                  <a16:creationId xmlns:a16="http://schemas.microsoft.com/office/drawing/2014/main" id="{C1DCAB8D-6EF6-4A84-8D0C-AA9226DEC9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0" name="Freeform 28">
              <a:extLst>
                <a:ext uri="{FF2B5EF4-FFF2-40B4-BE49-F238E27FC236}">
                  <a16:creationId xmlns:a16="http://schemas.microsoft.com/office/drawing/2014/main" id="{C407F97F-83CF-4703-B9E0-6335530E32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1" name="Freeform 29">
              <a:extLst>
                <a:ext uri="{FF2B5EF4-FFF2-40B4-BE49-F238E27FC236}">
                  <a16:creationId xmlns:a16="http://schemas.microsoft.com/office/drawing/2014/main" id="{0D8D2363-5D84-4CFF-89AA-3C93C859D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2" name="Freeform 30">
              <a:extLst>
                <a:ext uri="{FF2B5EF4-FFF2-40B4-BE49-F238E27FC236}">
                  <a16:creationId xmlns:a16="http://schemas.microsoft.com/office/drawing/2014/main" id="{0435A35C-AC99-4E12-8CB0-9C640DAA94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3" name="Freeform 31">
              <a:extLst>
                <a:ext uri="{FF2B5EF4-FFF2-40B4-BE49-F238E27FC236}">
                  <a16:creationId xmlns:a16="http://schemas.microsoft.com/office/drawing/2014/main" id="{F20392CF-2256-4527-836B-2E6F88596E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4" name="Freeform 32">
              <a:extLst>
                <a:ext uri="{FF2B5EF4-FFF2-40B4-BE49-F238E27FC236}">
                  <a16:creationId xmlns:a16="http://schemas.microsoft.com/office/drawing/2014/main" id="{C52C3AD3-122C-4010-9C55-B0247F8CCA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5" name="Rectangle 33">
              <a:extLst>
                <a:ext uri="{FF2B5EF4-FFF2-40B4-BE49-F238E27FC236}">
                  <a16:creationId xmlns:a16="http://schemas.microsoft.com/office/drawing/2014/main" id="{EFCB53ED-09C0-4AD7-9BBC-366833D5FE0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46" name="Freeform 34">
              <a:extLst>
                <a:ext uri="{FF2B5EF4-FFF2-40B4-BE49-F238E27FC236}">
                  <a16:creationId xmlns:a16="http://schemas.microsoft.com/office/drawing/2014/main" id="{6F309F52-BFCF-47D9-8089-BC049540DB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7" name="Freeform 35">
              <a:extLst>
                <a:ext uri="{FF2B5EF4-FFF2-40B4-BE49-F238E27FC236}">
                  <a16:creationId xmlns:a16="http://schemas.microsoft.com/office/drawing/2014/main" id="{5F9AE85F-C7AA-4761-B468-2E100829B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8" name="Freeform 36">
              <a:extLst>
                <a:ext uri="{FF2B5EF4-FFF2-40B4-BE49-F238E27FC236}">
                  <a16:creationId xmlns:a16="http://schemas.microsoft.com/office/drawing/2014/main" id="{2C81C778-91E5-4AE9-AACB-8566E7A28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9" name="Freeform 37">
              <a:extLst>
                <a:ext uri="{FF2B5EF4-FFF2-40B4-BE49-F238E27FC236}">
                  <a16:creationId xmlns:a16="http://schemas.microsoft.com/office/drawing/2014/main" id="{6C56E0B4-58A0-4B2B-BD56-54121BB8DB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0" name="Freeform 38">
              <a:extLst>
                <a:ext uri="{FF2B5EF4-FFF2-40B4-BE49-F238E27FC236}">
                  <a16:creationId xmlns:a16="http://schemas.microsoft.com/office/drawing/2014/main" id="{88A29CFE-13A6-4509-946F-5C074F856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1" name="Freeform 39">
              <a:extLst>
                <a:ext uri="{FF2B5EF4-FFF2-40B4-BE49-F238E27FC236}">
                  <a16:creationId xmlns:a16="http://schemas.microsoft.com/office/drawing/2014/main" id="{00235A0A-018B-4499-AC16-AF83457BF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2" name="Freeform 40">
              <a:extLst>
                <a:ext uri="{FF2B5EF4-FFF2-40B4-BE49-F238E27FC236}">
                  <a16:creationId xmlns:a16="http://schemas.microsoft.com/office/drawing/2014/main" id="{861DF9B7-50DC-4EBE-8B23-97FE92DBBB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3" name="Freeform 41">
              <a:extLst>
                <a:ext uri="{FF2B5EF4-FFF2-40B4-BE49-F238E27FC236}">
                  <a16:creationId xmlns:a16="http://schemas.microsoft.com/office/drawing/2014/main" id="{69673907-73D7-4729-A911-9BD078EC2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4" name="Freeform 42">
              <a:extLst>
                <a:ext uri="{FF2B5EF4-FFF2-40B4-BE49-F238E27FC236}">
                  <a16:creationId xmlns:a16="http://schemas.microsoft.com/office/drawing/2014/main" id="{4DC844D3-8053-4EE7-A286-50157B6FD8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5" name="Freeform 43">
              <a:extLst>
                <a:ext uri="{FF2B5EF4-FFF2-40B4-BE49-F238E27FC236}">
                  <a16:creationId xmlns:a16="http://schemas.microsoft.com/office/drawing/2014/main" id="{D67575A0-A45A-4773-874C-16370E367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6" name="Freeform 44">
              <a:extLst>
                <a:ext uri="{FF2B5EF4-FFF2-40B4-BE49-F238E27FC236}">
                  <a16:creationId xmlns:a16="http://schemas.microsoft.com/office/drawing/2014/main" id="{4327252B-B62B-4DE0-A924-B7F6E40AD9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7" name="Rectangle 45">
              <a:extLst>
                <a:ext uri="{FF2B5EF4-FFF2-40B4-BE49-F238E27FC236}">
                  <a16:creationId xmlns:a16="http://schemas.microsoft.com/office/drawing/2014/main" id="{778BC6A7-AC19-497B-A7C6-E447B2EBDA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58" name="Freeform 46">
              <a:extLst>
                <a:ext uri="{FF2B5EF4-FFF2-40B4-BE49-F238E27FC236}">
                  <a16:creationId xmlns:a16="http://schemas.microsoft.com/office/drawing/2014/main" id="{4E79A87B-BF1F-437A-9FED-BE93025E50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9" name="Freeform 47">
              <a:extLst>
                <a:ext uri="{FF2B5EF4-FFF2-40B4-BE49-F238E27FC236}">
                  <a16:creationId xmlns:a16="http://schemas.microsoft.com/office/drawing/2014/main" id="{DFAAF3CC-B4E0-45C8-AC2D-EF0D6D823D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0" name="Freeform 48">
              <a:extLst>
                <a:ext uri="{FF2B5EF4-FFF2-40B4-BE49-F238E27FC236}">
                  <a16:creationId xmlns:a16="http://schemas.microsoft.com/office/drawing/2014/main" id="{A5A12C87-1E4A-4664-B2F4-A1C8B656F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1" name="Freeform 49">
              <a:extLst>
                <a:ext uri="{FF2B5EF4-FFF2-40B4-BE49-F238E27FC236}">
                  <a16:creationId xmlns:a16="http://schemas.microsoft.com/office/drawing/2014/main" id="{B3AF8230-4630-4505-ADDB-16A9B6B377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2" name="Freeform 50">
              <a:extLst>
                <a:ext uri="{FF2B5EF4-FFF2-40B4-BE49-F238E27FC236}">
                  <a16:creationId xmlns:a16="http://schemas.microsoft.com/office/drawing/2014/main" id="{33F93F6D-724D-42F3-AF1D-3081EAB5D1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3" name="Freeform 51">
              <a:extLst>
                <a:ext uri="{FF2B5EF4-FFF2-40B4-BE49-F238E27FC236}">
                  <a16:creationId xmlns:a16="http://schemas.microsoft.com/office/drawing/2014/main" id="{F5DD7A8F-FB67-4E79-80DB-0FAF3A098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4" name="Freeform 52">
              <a:extLst>
                <a:ext uri="{FF2B5EF4-FFF2-40B4-BE49-F238E27FC236}">
                  <a16:creationId xmlns:a16="http://schemas.microsoft.com/office/drawing/2014/main" id="{7B140A84-E89E-4A80-9DF8-7BCA45F90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5" name="Freeform 53">
              <a:extLst>
                <a:ext uri="{FF2B5EF4-FFF2-40B4-BE49-F238E27FC236}">
                  <a16:creationId xmlns:a16="http://schemas.microsoft.com/office/drawing/2014/main" id="{279E1D6A-EFE2-44C6-A5BF-DFADF0DC91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6" name="Freeform 54">
              <a:extLst>
                <a:ext uri="{FF2B5EF4-FFF2-40B4-BE49-F238E27FC236}">
                  <a16:creationId xmlns:a16="http://schemas.microsoft.com/office/drawing/2014/main" id="{C9FA2204-561F-4ABB-988C-03053820F1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7" name="Freeform 55">
              <a:extLst>
                <a:ext uri="{FF2B5EF4-FFF2-40B4-BE49-F238E27FC236}">
                  <a16:creationId xmlns:a16="http://schemas.microsoft.com/office/drawing/2014/main" id="{8BD7D04E-AC0A-424F-BC40-28842DAF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8" name="Freeform 56">
              <a:extLst>
                <a:ext uri="{FF2B5EF4-FFF2-40B4-BE49-F238E27FC236}">
                  <a16:creationId xmlns:a16="http://schemas.microsoft.com/office/drawing/2014/main" id="{32B616A2-FE09-47DD-B58C-12EE58B7CA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9" name="Freeform 57">
              <a:extLst>
                <a:ext uri="{FF2B5EF4-FFF2-40B4-BE49-F238E27FC236}">
                  <a16:creationId xmlns:a16="http://schemas.microsoft.com/office/drawing/2014/main" id="{08C5EAF5-6064-484E-BA05-80D09D84EA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70" name="Freeform 58">
              <a:extLst>
                <a:ext uri="{FF2B5EF4-FFF2-40B4-BE49-F238E27FC236}">
                  <a16:creationId xmlns:a16="http://schemas.microsoft.com/office/drawing/2014/main" id="{F11D90DF-D275-4725-884C-77E5E01D8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grpSp>
      <p:sp useBgFill="1">
        <p:nvSpPr>
          <p:cNvPr id="72" name="Rectangle 71">
            <a:extLst>
              <a:ext uri="{FF2B5EF4-FFF2-40B4-BE49-F238E27FC236}">
                <a16:creationId xmlns:a16="http://schemas.microsoft.com/office/drawing/2014/main" id="{46F5C31A-DCC7-49D8-9982-1042DBBFBD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ound Diagonal Corner Rectangle 6">
            <a:extLst>
              <a:ext uri="{FF2B5EF4-FFF2-40B4-BE49-F238E27FC236}">
                <a16:creationId xmlns:a16="http://schemas.microsoft.com/office/drawing/2014/main" id="{7AFB7295-2F19-4B05-A81A-87B51093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ound2DiagRect">
            <a:avLst>
              <a:gd name="adj1" fmla="val 0"/>
              <a:gd name="adj2" fmla="val 0"/>
            </a:avLst>
          </a:prstGeom>
          <a:solidFill>
            <a:schemeClr val="bg2"/>
          </a:solidFill>
          <a:ln w="19050" cap="sq">
            <a:noFill/>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Connector 75">
            <a:extLst>
              <a:ext uri="{FF2B5EF4-FFF2-40B4-BE49-F238E27FC236}">
                <a16:creationId xmlns:a16="http://schemas.microsoft.com/office/drawing/2014/main" id="{7D9E8E26-937B-4D88-9FED-7A5E1E6F66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8200" y="0"/>
            <a:ext cx="0" cy="6858000"/>
          </a:xfrm>
          <a:prstGeom prst="line">
            <a:avLst/>
          </a:prstGeom>
          <a:ln w="19050">
            <a:solidFill>
              <a:schemeClr val="tx2">
                <a:lumMod val="60000"/>
                <a:lumOff val="40000"/>
                <a:alpha val="60000"/>
              </a:schemeClr>
            </a:solidFill>
          </a:ln>
          <a:effectLst>
            <a:outerShdw blurRad="88900" dist="38100" dir="5400000" algn="ctr" rotWithShape="0">
              <a:srgbClr val="000000">
                <a:alpha val="40000"/>
              </a:srgbClr>
            </a:outerShdw>
          </a:effectLst>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F6D8247-3C82-710E-D1BD-D5B175F9E0BE}"/>
              </a:ext>
            </a:extLst>
          </p:cNvPr>
          <p:cNvSpPr>
            <a:spLocks noGrp="1"/>
          </p:cNvSpPr>
          <p:nvPr>
            <p:ph type="title"/>
          </p:nvPr>
        </p:nvSpPr>
        <p:spPr>
          <a:xfrm>
            <a:off x="5290625" y="1068840"/>
            <a:ext cx="5377375" cy="4341358"/>
          </a:xfrm>
        </p:spPr>
        <p:txBody>
          <a:bodyPr vert="horz" lIns="91440" tIns="45720" rIns="91440" bIns="45720" rtlCol="0" anchor="t">
            <a:normAutofit fontScale="90000"/>
          </a:bodyPr>
          <a:lstStyle/>
          <a:p>
            <a:r>
              <a:rPr lang="en-US" sz="2000" cap="none" dirty="0"/>
              <a:t>Key development concerns:</a:t>
            </a:r>
            <a:br>
              <a:rPr lang="en-US" sz="2000" cap="none" dirty="0"/>
            </a:br>
            <a:br>
              <a:rPr lang="en-US" sz="2000" cap="none" dirty="0"/>
            </a:br>
            <a:r>
              <a:rPr lang="en-US" sz="2000" cap="none" dirty="0"/>
              <a:t>Social development: limited peer interaction; risk of social withdrawal.</a:t>
            </a:r>
            <a:br>
              <a:rPr lang="en-US" sz="2000" cap="none" dirty="0"/>
            </a:br>
            <a:r>
              <a:rPr lang="en-US" sz="2000" cap="none" dirty="0"/>
              <a:t>Emotional development: insecure attachment;</a:t>
            </a:r>
            <a:br>
              <a:rPr lang="en-US" sz="2000" cap="none" dirty="0"/>
            </a:br>
            <a:r>
              <a:rPr lang="en-US" sz="2000" cap="none" dirty="0"/>
              <a:t>heightened anxiety.</a:t>
            </a:r>
            <a:br>
              <a:rPr lang="en-US" sz="2000" cap="none" dirty="0"/>
            </a:br>
            <a:r>
              <a:rPr lang="en-US" sz="2000" cap="none" dirty="0" err="1"/>
              <a:t>Congitive</a:t>
            </a:r>
            <a:r>
              <a:rPr lang="en-US" sz="2000" cap="none" dirty="0"/>
              <a:t>/language development:</a:t>
            </a:r>
            <a:br>
              <a:rPr lang="en-US" sz="2000" cap="none" dirty="0"/>
            </a:br>
            <a:r>
              <a:rPr lang="en-US" sz="2000" cap="none" dirty="0"/>
              <a:t>Delayed expressive and receptive language. </a:t>
            </a:r>
            <a:r>
              <a:rPr lang="en-US" sz="2000" cap="none" dirty="0" err="1"/>
              <a:t>Behavioural</a:t>
            </a:r>
            <a:r>
              <a:rPr lang="en-US" sz="2000" cap="none" dirty="0"/>
              <a:t> regulation:  Disruption, clinginess; difficulty adapting to change. (Bee and Boyd,2019).</a:t>
            </a:r>
            <a:br>
              <a:rPr lang="en-US" sz="2000" cap="none" dirty="0"/>
            </a:br>
            <a:r>
              <a:rPr lang="en-US" sz="2000" cap="none" dirty="0"/>
              <a:t>Long-term risks: reduced confidence, poor emotional regulation, and risk: reduced stress; Delayed school attendance. </a:t>
            </a:r>
            <a:br>
              <a:rPr lang="en-US" sz="2000" cap="none" dirty="0"/>
            </a:br>
            <a:br>
              <a:rPr lang="en-US" sz="2000" cap="none" dirty="0"/>
            </a:br>
            <a:br>
              <a:rPr lang="en-US" sz="2000" cap="none" dirty="0"/>
            </a:br>
            <a:br>
              <a:rPr lang="en-US" sz="2000" cap="none" dirty="0"/>
            </a:br>
            <a:endParaRPr lang="en-US" sz="2000" cap="none" dirty="0"/>
          </a:p>
        </p:txBody>
      </p:sp>
      <p:pic>
        <p:nvPicPr>
          <p:cNvPr id="4" name="Content Placeholder 3">
            <a:extLst>
              <a:ext uri="{FF2B5EF4-FFF2-40B4-BE49-F238E27FC236}">
                <a16:creationId xmlns:a16="http://schemas.microsoft.com/office/drawing/2014/main" id="{EEDEC5DB-8D19-172D-537F-5FD5E2874ED1}"/>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5404918" y="13169900"/>
            <a:ext cx="1378988" cy="1476375"/>
          </a:xfrm>
          <a:prstGeom prst="rect">
            <a:avLst/>
          </a:prstGeom>
        </p:spPr>
      </p:pic>
      <p:pic>
        <p:nvPicPr>
          <p:cNvPr id="6" name="Picture 5">
            <a:extLst>
              <a:ext uri="{FF2B5EF4-FFF2-40B4-BE49-F238E27FC236}">
                <a16:creationId xmlns:a16="http://schemas.microsoft.com/office/drawing/2014/main" id="{C43E844E-D7D7-7196-5AE1-1C457D93BA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0974" y="103062"/>
            <a:ext cx="3925045" cy="6626351"/>
          </a:xfrm>
          <a:prstGeom prst="rect">
            <a:avLst/>
          </a:prstGeom>
        </p:spPr>
      </p:pic>
    </p:spTree>
    <p:extLst>
      <p:ext uri="{BB962C8B-B14F-4D97-AF65-F5344CB8AC3E}">
        <p14:creationId xmlns:p14="http://schemas.microsoft.com/office/powerpoint/2010/main" val="3191159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2EEA7F3-64E0-47B1-9B06-0677EA6FD7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 name="Rectangle 10">
              <a:extLst>
                <a:ext uri="{FF2B5EF4-FFF2-40B4-BE49-F238E27FC236}">
                  <a16:creationId xmlns:a16="http://schemas.microsoft.com/office/drawing/2014/main" id="{F0787433-E8FF-45C5-A1C3-70BC1491B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A649E977-62EB-4D2F-9AF9-947B5E73CA39}"/>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sp>
        <p:nvSpPr>
          <p:cNvPr id="5" name="Title 4">
            <a:extLst>
              <a:ext uri="{FF2B5EF4-FFF2-40B4-BE49-F238E27FC236}">
                <a16:creationId xmlns:a16="http://schemas.microsoft.com/office/drawing/2014/main" id="{B1952168-C46B-063D-076F-C6965CCE0BBC}"/>
              </a:ext>
            </a:extLst>
          </p:cNvPr>
          <p:cNvSpPr>
            <a:spLocks noGrp="1"/>
          </p:cNvSpPr>
          <p:nvPr>
            <p:ph type="ctrTitle"/>
          </p:nvPr>
        </p:nvSpPr>
        <p:spPr>
          <a:xfrm>
            <a:off x="1143000" y="-2"/>
            <a:ext cx="8995611" cy="5056190"/>
          </a:xfrm>
        </p:spPr>
        <p:txBody>
          <a:bodyPr>
            <a:noAutofit/>
          </a:bodyPr>
          <a:lstStyle/>
          <a:p>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Relevant psychology theory,</a:t>
            </a:r>
            <a:br>
              <a:rPr lang="en-GB" sz="2800" cap="none" dirty="0">
                <a:latin typeface="Arial" panose="020B0604020202020204" pitchFamily="34" charset="0"/>
                <a:cs typeface="Arial" panose="020B0604020202020204" pitchFamily="34" charset="0"/>
              </a:rPr>
            </a:br>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Attachment theory(Bowlby, Ainsworth)</a:t>
            </a:r>
            <a:br>
              <a:rPr lang="en-GB" sz="2800" cap="none" dirty="0">
                <a:latin typeface="Arial" panose="020B0604020202020204" pitchFamily="34" charset="0"/>
                <a:cs typeface="Arial" panose="020B0604020202020204" pitchFamily="34" charset="0"/>
              </a:rPr>
            </a:br>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Early relationships affect emotional security and social competence.</a:t>
            </a:r>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Maternal postnatal depression can disrupt sensitive, attuned caregiving.</a:t>
            </a:r>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Inconsistent childcare and instability lead to insecure; attachment patterns.</a:t>
            </a:r>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Isaac’s behaviours (withdrawal, clinginess, sleep issues)align with insecure-ambivalent or insecure-avoidant attachment.</a:t>
            </a:r>
          </a:p>
        </p:txBody>
      </p:sp>
    </p:spTree>
    <p:extLst>
      <p:ext uri="{BB962C8B-B14F-4D97-AF65-F5344CB8AC3E}">
        <p14:creationId xmlns:p14="http://schemas.microsoft.com/office/powerpoint/2010/main" val="441327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9ACD3AF8-B16E-4174-8C1A-41F683C4AF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FF5EAD09-B81D-415F-8BCF-73C81AE05F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1" name="Rectangle 5">
              <a:extLst>
                <a:ext uri="{FF2B5EF4-FFF2-40B4-BE49-F238E27FC236}">
                  <a16:creationId xmlns:a16="http://schemas.microsoft.com/office/drawing/2014/main" id="{CFB79010-8ED4-49EF-AFD2-F4D8C80B69B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2" name="Freeform 6">
              <a:extLst>
                <a:ext uri="{FF2B5EF4-FFF2-40B4-BE49-F238E27FC236}">
                  <a16:creationId xmlns:a16="http://schemas.microsoft.com/office/drawing/2014/main" id="{4649B869-006E-42B5-9DDC-21049B130E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 name="Freeform 7">
              <a:extLst>
                <a:ext uri="{FF2B5EF4-FFF2-40B4-BE49-F238E27FC236}">
                  <a16:creationId xmlns:a16="http://schemas.microsoft.com/office/drawing/2014/main" id="{443096BD-333F-48B6-8220-D1F9793E40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 name="Rectangle 8">
              <a:extLst>
                <a:ext uri="{FF2B5EF4-FFF2-40B4-BE49-F238E27FC236}">
                  <a16:creationId xmlns:a16="http://schemas.microsoft.com/office/drawing/2014/main" id="{1A45BB9A-7E84-4B9B-923A-270A97F852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5" name="Freeform 9">
              <a:extLst>
                <a:ext uri="{FF2B5EF4-FFF2-40B4-BE49-F238E27FC236}">
                  <a16:creationId xmlns:a16="http://schemas.microsoft.com/office/drawing/2014/main" id="{D7D7C768-2F76-4DE2-A807-1B9FFF816C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 name="Freeform 10">
              <a:extLst>
                <a:ext uri="{FF2B5EF4-FFF2-40B4-BE49-F238E27FC236}">
                  <a16:creationId xmlns:a16="http://schemas.microsoft.com/office/drawing/2014/main" id="{1870B32E-EE42-470E-B543-CA55AEC8C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 name="Freeform 11">
              <a:extLst>
                <a:ext uri="{FF2B5EF4-FFF2-40B4-BE49-F238E27FC236}">
                  <a16:creationId xmlns:a16="http://schemas.microsoft.com/office/drawing/2014/main" id="{EEF09120-11AA-4DB5-98A8-EC4923002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 name="Freeform 12">
              <a:extLst>
                <a:ext uri="{FF2B5EF4-FFF2-40B4-BE49-F238E27FC236}">
                  <a16:creationId xmlns:a16="http://schemas.microsoft.com/office/drawing/2014/main" id="{39CC463D-589C-461C-A234-0460EB06B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9" name="Freeform 13">
              <a:extLst>
                <a:ext uri="{FF2B5EF4-FFF2-40B4-BE49-F238E27FC236}">
                  <a16:creationId xmlns:a16="http://schemas.microsoft.com/office/drawing/2014/main" id="{B6516153-269A-421E-A021-CB3F3C5E1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0" name="Freeform 14">
              <a:extLst>
                <a:ext uri="{FF2B5EF4-FFF2-40B4-BE49-F238E27FC236}">
                  <a16:creationId xmlns:a16="http://schemas.microsoft.com/office/drawing/2014/main" id="{45E14300-6C4A-4F77-915F-F3B25B023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1" name="Freeform 15">
              <a:extLst>
                <a:ext uri="{FF2B5EF4-FFF2-40B4-BE49-F238E27FC236}">
                  <a16:creationId xmlns:a16="http://schemas.microsoft.com/office/drawing/2014/main" id="{993E312A-E6A6-4B52-ADE6-618ADC89BA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2" name="Freeform 16">
              <a:extLst>
                <a:ext uri="{FF2B5EF4-FFF2-40B4-BE49-F238E27FC236}">
                  <a16:creationId xmlns:a16="http://schemas.microsoft.com/office/drawing/2014/main" id="{2F0F3026-2480-472B-8C52-36812C81E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3" name="Freeform 17">
              <a:extLst>
                <a:ext uri="{FF2B5EF4-FFF2-40B4-BE49-F238E27FC236}">
                  <a16:creationId xmlns:a16="http://schemas.microsoft.com/office/drawing/2014/main" id="{34E1C992-559D-4827-9F30-31A3CA7A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4" name="Freeform 18">
              <a:extLst>
                <a:ext uri="{FF2B5EF4-FFF2-40B4-BE49-F238E27FC236}">
                  <a16:creationId xmlns:a16="http://schemas.microsoft.com/office/drawing/2014/main" id="{D9F2FB98-F443-498F-AAD9-6945825681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5" name="Freeform 19">
              <a:extLst>
                <a:ext uri="{FF2B5EF4-FFF2-40B4-BE49-F238E27FC236}">
                  <a16:creationId xmlns:a16="http://schemas.microsoft.com/office/drawing/2014/main" id="{75DBF6EC-ED50-43E4-8A8B-64CE86A88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6" name="Freeform 20">
              <a:extLst>
                <a:ext uri="{FF2B5EF4-FFF2-40B4-BE49-F238E27FC236}">
                  <a16:creationId xmlns:a16="http://schemas.microsoft.com/office/drawing/2014/main" id="{FD854F40-AC43-4F21-9C62-2CE35CFD2B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7" name="Freeform 21">
              <a:extLst>
                <a:ext uri="{FF2B5EF4-FFF2-40B4-BE49-F238E27FC236}">
                  <a16:creationId xmlns:a16="http://schemas.microsoft.com/office/drawing/2014/main" id="{62CCB560-494A-4F74-9DE4-068806A893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8" name="Freeform 22">
              <a:extLst>
                <a:ext uri="{FF2B5EF4-FFF2-40B4-BE49-F238E27FC236}">
                  <a16:creationId xmlns:a16="http://schemas.microsoft.com/office/drawing/2014/main" id="{6F9A05F2-B5D2-4D8A-9A78-14E45C13F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9" name="Freeform 23">
              <a:extLst>
                <a:ext uri="{FF2B5EF4-FFF2-40B4-BE49-F238E27FC236}">
                  <a16:creationId xmlns:a16="http://schemas.microsoft.com/office/drawing/2014/main" id="{A6373189-19BB-4BEC-84A3-432253E05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0" name="Freeform 24">
              <a:extLst>
                <a:ext uri="{FF2B5EF4-FFF2-40B4-BE49-F238E27FC236}">
                  <a16:creationId xmlns:a16="http://schemas.microsoft.com/office/drawing/2014/main" id="{71AB3122-947A-44DB-B190-A2601C6C95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1" name="Freeform 25">
              <a:extLst>
                <a:ext uri="{FF2B5EF4-FFF2-40B4-BE49-F238E27FC236}">
                  <a16:creationId xmlns:a16="http://schemas.microsoft.com/office/drawing/2014/main" id="{74B4109D-3AFC-4D44-87B1-0CDED3E63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2" name="Freeform 26">
              <a:extLst>
                <a:ext uri="{FF2B5EF4-FFF2-40B4-BE49-F238E27FC236}">
                  <a16:creationId xmlns:a16="http://schemas.microsoft.com/office/drawing/2014/main" id="{44AAD39F-F7C9-4D00-95E0-0465B4E858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3" name="Freeform 27">
              <a:extLst>
                <a:ext uri="{FF2B5EF4-FFF2-40B4-BE49-F238E27FC236}">
                  <a16:creationId xmlns:a16="http://schemas.microsoft.com/office/drawing/2014/main" id="{C1DCAB8D-6EF6-4A84-8D0C-AA9226DEC9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4" name="Freeform 28">
              <a:extLst>
                <a:ext uri="{FF2B5EF4-FFF2-40B4-BE49-F238E27FC236}">
                  <a16:creationId xmlns:a16="http://schemas.microsoft.com/office/drawing/2014/main" id="{C407F97F-83CF-4703-B9E0-6335530E32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5" name="Freeform 29">
              <a:extLst>
                <a:ext uri="{FF2B5EF4-FFF2-40B4-BE49-F238E27FC236}">
                  <a16:creationId xmlns:a16="http://schemas.microsoft.com/office/drawing/2014/main" id="{0D8D2363-5D84-4CFF-89AA-3C93C859D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6" name="Freeform 30">
              <a:extLst>
                <a:ext uri="{FF2B5EF4-FFF2-40B4-BE49-F238E27FC236}">
                  <a16:creationId xmlns:a16="http://schemas.microsoft.com/office/drawing/2014/main" id="{0435A35C-AC99-4E12-8CB0-9C640DAA94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7" name="Freeform 31">
              <a:extLst>
                <a:ext uri="{FF2B5EF4-FFF2-40B4-BE49-F238E27FC236}">
                  <a16:creationId xmlns:a16="http://schemas.microsoft.com/office/drawing/2014/main" id="{F20392CF-2256-4527-836B-2E6F88596E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8" name="Freeform 32">
              <a:extLst>
                <a:ext uri="{FF2B5EF4-FFF2-40B4-BE49-F238E27FC236}">
                  <a16:creationId xmlns:a16="http://schemas.microsoft.com/office/drawing/2014/main" id="{C52C3AD3-122C-4010-9C55-B0247F8CCA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9" name="Rectangle 33">
              <a:extLst>
                <a:ext uri="{FF2B5EF4-FFF2-40B4-BE49-F238E27FC236}">
                  <a16:creationId xmlns:a16="http://schemas.microsoft.com/office/drawing/2014/main" id="{EFCB53ED-09C0-4AD7-9BBC-366833D5FE0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40" name="Freeform 34">
              <a:extLst>
                <a:ext uri="{FF2B5EF4-FFF2-40B4-BE49-F238E27FC236}">
                  <a16:creationId xmlns:a16="http://schemas.microsoft.com/office/drawing/2014/main" id="{6F309F52-BFCF-47D9-8089-BC049540DB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1" name="Freeform 35">
              <a:extLst>
                <a:ext uri="{FF2B5EF4-FFF2-40B4-BE49-F238E27FC236}">
                  <a16:creationId xmlns:a16="http://schemas.microsoft.com/office/drawing/2014/main" id="{5F9AE85F-C7AA-4761-B468-2E100829B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2" name="Freeform 36">
              <a:extLst>
                <a:ext uri="{FF2B5EF4-FFF2-40B4-BE49-F238E27FC236}">
                  <a16:creationId xmlns:a16="http://schemas.microsoft.com/office/drawing/2014/main" id="{2C81C778-91E5-4AE9-AACB-8566E7A28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3" name="Freeform 37">
              <a:extLst>
                <a:ext uri="{FF2B5EF4-FFF2-40B4-BE49-F238E27FC236}">
                  <a16:creationId xmlns:a16="http://schemas.microsoft.com/office/drawing/2014/main" id="{6C56E0B4-58A0-4B2B-BD56-54121BB8DB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4" name="Freeform 38">
              <a:extLst>
                <a:ext uri="{FF2B5EF4-FFF2-40B4-BE49-F238E27FC236}">
                  <a16:creationId xmlns:a16="http://schemas.microsoft.com/office/drawing/2014/main" id="{88A29CFE-13A6-4509-946F-5C074F856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5" name="Freeform 39">
              <a:extLst>
                <a:ext uri="{FF2B5EF4-FFF2-40B4-BE49-F238E27FC236}">
                  <a16:creationId xmlns:a16="http://schemas.microsoft.com/office/drawing/2014/main" id="{00235A0A-018B-4499-AC16-AF83457BF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6" name="Freeform 40">
              <a:extLst>
                <a:ext uri="{FF2B5EF4-FFF2-40B4-BE49-F238E27FC236}">
                  <a16:creationId xmlns:a16="http://schemas.microsoft.com/office/drawing/2014/main" id="{861DF9B7-50DC-4EBE-8B23-97FE92DBBB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7" name="Freeform 41">
              <a:extLst>
                <a:ext uri="{FF2B5EF4-FFF2-40B4-BE49-F238E27FC236}">
                  <a16:creationId xmlns:a16="http://schemas.microsoft.com/office/drawing/2014/main" id="{69673907-73D7-4729-A911-9BD078EC2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8" name="Freeform 42">
              <a:extLst>
                <a:ext uri="{FF2B5EF4-FFF2-40B4-BE49-F238E27FC236}">
                  <a16:creationId xmlns:a16="http://schemas.microsoft.com/office/drawing/2014/main" id="{4DC844D3-8053-4EE7-A286-50157B6FD8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9" name="Freeform 43">
              <a:extLst>
                <a:ext uri="{FF2B5EF4-FFF2-40B4-BE49-F238E27FC236}">
                  <a16:creationId xmlns:a16="http://schemas.microsoft.com/office/drawing/2014/main" id="{D67575A0-A45A-4773-874C-16370E367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0" name="Freeform 44">
              <a:extLst>
                <a:ext uri="{FF2B5EF4-FFF2-40B4-BE49-F238E27FC236}">
                  <a16:creationId xmlns:a16="http://schemas.microsoft.com/office/drawing/2014/main" id="{4327252B-B62B-4DE0-A924-B7F6E40AD9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1" name="Rectangle 45">
              <a:extLst>
                <a:ext uri="{FF2B5EF4-FFF2-40B4-BE49-F238E27FC236}">
                  <a16:creationId xmlns:a16="http://schemas.microsoft.com/office/drawing/2014/main" id="{778BC6A7-AC19-497B-A7C6-E447B2EBDA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52" name="Freeform 46">
              <a:extLst>
                <a:ext uri="{FF2B5EF4-FFF2-40B4-BE49-F238E27FC236}">
                  <a16:creationId xmlns:a16="http://schemas.microsoft.com/office/drawing/2014/main" id="{4E79A87B-BF1F-437A-9FED-BE93025E50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3" name="Freeform 47">
              <a:extLst>
                <a:ext uri="{FF2B5EF4-FFF2-40B4-BE49-F238E27FC236}">
                  <a16:creationId xmlns:a16="http://schemas.microsoft.com/office/drawing/2014/main" id="{DFAAF3CC-B4E0-45C8-AC2D-EF0D6D823D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4" name="Freeform 48">
              <a:extLst>
                <a:ext uri="{FF2B5EF4-FFF2-40B4-BE49-F238E27FC236}">
                  <a16:creationId xmlns:a16="http://schemas.microsoft.com/office/drawing/2014/main" id="{A5A12C87-1E4A-4664-B2F4-A1C8B656F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5" name="Freeform 49">
              <a:extLst>
                <a:ext uri="{FF2B5EF4-FFF2-40B4-BE49-F238E27FC236}">
                  <a16:creationId xmlns:a16="http://schemas.microsoft.com/office/drawing/2014/main" id="{B3AF8230-4630-4505-ADDB-16A9B6B377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6" name="Freeform 50">
              <a:extLst>
                <a:ext uri="{FF2B5EF4-FFF2-40B4-BE49-F238E27FC236}">
                  <a16:creationId xmlns:a16="http://schemas.microsoft.com/office/drawing/2014/main" id="{33F93F6D-724D-42F3-AF1D-3081EAB5D1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7" name="Freeform 51">
              <a:extLst>
                <a:ext uri="{FF2B5EF4-FFF2-40B4-BE49-F238E27FC236}">
                  <a16:creationId xmlns:a16="http://schemas.microsoft.com/office/drawing/2014/main" id="{F5DD7A8F-FB67-4E79-80DB-0FAF3A098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8" name="Freeform 52">
              <a:extLst>
                <a:ext uri="{FF2B5EF4-FFF2-40B4-BE49-F238E27FC236}">
                  <a16:creationId xmlns:a16="http://schemas.microsoft.com/office/drawing/2014/main" id="{7B140A84-E89E-4A80-9DF8-7BCA45F90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9" name="Freeform 53">
              <a:extLst>
                <a:ext uri="{FF2B5EF4-FFF2-40B4-BE49-F238E27FC236}">
                  <a16:creationId xmlns:a16="http://schemas.microsoft.com/office/drawing/2014/main" id="{279E1D6A-EFE2-44C6-A5BF-DFADF0DC91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0" name="Freeform 54">
              <a:extLst>
                <a:ext uri="{FF2B5EF4-FFF2-40B4-BE49-F238E27FC236}">
                  <a16:creationId xmlns:a16="http://schemas.microsoft.com/office/drawing/2014/main" id="{C9FA2204-561F-4ABB-988C-03053820F1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1" name="Freeform 55">
              <a:extLst>
                <a:ext uri="{FF2B5EF4-FFF2-40B4-BE49-F238E27FC236}">
                  <a16:creationId xmlns:a16="http://schemas.microsoft.com/office/drawing/2014/main" id="{8BD7D04E-AC0A-424F-BC40-28842DAF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2" name="Freeform 56">
              <a:extLst>
                <a:ext uri="{FF2B5EF4-FFF2-40B4-BE49-F238E27FC236}">
                  <a16:creationId xmlns:a16="http://schemas.microsoft.com/office/drawing/2014/main" id="{32B616A2-FE09-47DD-B58C-12EE58B7CA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3" name="Freeform 57">
              <a:extLst>
                <a:ext uri="{FF2B5EF4-FFF2-40B4-BE49-F238E27FC236}">
                  <a16:creationId xmlns:a16="http://schemas.microsoft.com/office/drawing/2014/main" id="{08C5EAF5-6064-484E-BA05-80D09D84EA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4" name="Freeform 58">
              <a:extLst>
                <a:ext uri="{FF2B5EF4-FFF2-40B4-BE49-F238E27FC236}">
                  <a16:creationId xmlns:a16="http://schemas.microsoft.com/office/drawing/2014/main" id="{F11D90DF-D275-4725-884C-77E5E01D8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grpSp>
      <p:sp useBgFill="1">
        <p:nvSpPr>
          <p:cNvPr id="66" name="Rectangle 65">
            <a:extLst>
              <a:ext uri="{FF2B5EF4-FFF2-40B4-BE49-F238E27FC236}">
                <a16:creationId xmlns:a16="http://schemas.microsoft.com/office/drawing/2014/main" id="{46F5C31A-DCC7-49D8-9982-1042DBBFBD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ound Diagonal Corner Rectangle 6">
            <a:extLst>
              <a:ext uri="{FF2B5EF4-FFF2-40B4-BE49-F238E27FC236}">
                <a16:creationId xmlns:a16="http://schemas.microsoft.com/office/drawing/2014/main" id="{7AFB7295-2F19-4B05-A81A-87B51093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ound2DiagRect">
            <a:avLst>
              <a:gd name="adj1" fmla="val 0"/>
              <a:gd name="adj2" fmla="val 0"/>
            </a:avLst>
          </a:prstGeom>
          <a:solidFill>
            <a:schemeClr val="bg2"/>
          </a:solidFill>
          <a:ln w="19050" cap="sq">
            <a:noFill/>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0" name="Straight Connector 69">
            <a:extLst>
              <a:ext uri="{FF2B5EF4-FFF2-40B4-BE49-F238E27FC236}">
                <a16:creationId xmlns:a16="http://schemas.microsoft.com/office/drawing/2014/main" id="{7D9E8E26-937B-4D88-9FED-7A5E1E6F66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8200" y="0"/>
            <a:ext cx="0" cy="6858000"/>
          </a:xfrm>
          <a:prstGeom prst="line">
            <a:avLst/>
          </a:prstGeom>
          <a:ln w="19050">
            <a:solidFill>
              <a:schemeClr val="tx2">
                <a:lumMod val="60000"/>
                <a:lumOff val="40000"/>
                <a:alpha val="60000"/>
              </a:schemeClr>
            </a:solidFill>
          </a:ln>
          <a:effectLst>
            <a:outerShdw blurRad="88900" dist="38100" dir="5400000" algn="ctr" rotWithShape="0">
              <a:srgbClr val="000000">
                <a:alpha val="40000"/>
              </a:srgbClr>
            </a:outerShdw>
          </a:effectLst>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E5CF595-C01C-D58B-69B0-BA2A416601A7}"/>
              </a:ext>
            </a:extLst>
          </p:cNvPr>
          <p:cNvSpPr>
            <a:spLocks noGrp="1"/>
          </p:cNvSpPr>
          <p:nvPr>
            <p:ph type="title"/>
          </p:nvPr>
        </p:nvSpPr>
        <p:spPr>
          <a:xfrm>
            <a:off x="5290625" y="1068840"/>
            <a:ext cx="5377375" cy="4341358"/>
          </a:xfrm>
        </p:spPr>
        <p:txBody>
          <a:bodyPr vert="horz" lIns="91440" tIns="45720" rIns="91440" bIns="45720" rtlCol="0" anchor="t">
            <a:normAutofit/>
          </a:bodyPr>
          <a:lstStyle/>
          <a:p>
            <a:r>
              <a:rPr lang="en-US" sz="2000" cap="none" dirty="0"/>
              <a:t>Why the attachment theory fits Isaac’s situation.</a:t>
            </a:r>
            <a:br>
              <a:rPr lang="en-US" sz="2000" cap="none" dirty="0"/>
            </a:br>
            <a:br>
              <a:rPr lang="en-US" sz="2000" cap="none" dirty="0"/>
            </a:br>
            <a:r>
              <a:rPr lang="en-US" sz="2000" cap="none" dirty="0"/>
              <a:t>Explains clinginess: Fear of separation due to inconsistent caregiving.</a:t>
            </a:r>
            <a:br>
              <a:rPr lang="en-US" sz="2000" cap="none" dirty="0"/>
            </a:br>
            <a:r>
              <a:rPr lang="en-US" sz="2000" cap="none" dirty="0"/>
              <a:t>Explains withdrawal: Limited emotional</a:t>
            </a:r>
            <a:br>
              <a:rPr lang="en-US" sz="2000" cap="none" dirty="0"/>
            </a:br>
            <a:r>
              <a:rPr lang="en-US" sz="2000" cap="none" dirty="0"/>
              <a:t>attunement – Child learns to self-soothe alone.</a:t>
            </a:r>
            <a:br>
              <a:rPr lang="en-US" sz="2000" cap="none" dirty="0"/>
            </a:br>
            <a:r>
              <a:rPr lang="en-US" sz="2000" cap="none" dirty="0"/>
              <a:t>Explains language delay: Reduced responsive interaction,</a:t>
            </a:r>
            <a:br>
              <a:rPr lang="en-US" sz="2000" cap="none" dirty="0"/>
            </a:br>
            <a:r>
              <a:rPr lang="en-US" sz="2000" cap="none" dirty="0"/>
              <a:t>and reduced emotional regulation.</a:t>
            </a:r>
            <a:br>
              <a:rPr lang="en-US" sz="2000" cap="none" dirty="0"/>
            </a:br>
            <a:r>
              <a:rPr lang="en-US" sz="2000" cap="none" dirty="0"/>
              <a:t>Explains sleep difficulty: High anxiety and reduced emotional regulation.</a:t>
            </a:r>
            <a:br>
              <a:rPr lang="en-US" sz="2000" cap="none" dirty="0"/>
            </a:br>
            <a:r>
              <a:rPr lang="en-US" sz="2000" cap="none" dirty="0"/>
              <a:t>Explains social challenges: Insecure attachment, difficulty trusting peers and adults.</a:t>
            </a:r>
            <a:br>
              <a:rPr lang="en-US" sz="2000" cap="none" dirty="0"/>
            </a:br>
            <a:r>
              <a:rPr lang="en-US" sz="2000" cap="none" dirty="0"/>
              <a:t>Guides intervention: Focus on stability, attunement, Predictable routines, and secure relationships. </a:t>
            </a:r>
          </a:p>
        </p:txBody>
      </p:sp>
      <p:pic>
        <p:nvPicPr>
          <p:cNvPr id="5" name="Content Placeholder 4">
            <a:extLst>
              <a:ext uri="{FF2B5EF4-FFF2-40B4-BE49-F238E27FC236}">
                <a16:creationId xmlns:a16="http://schemas.microsoft.com/office/drawing/2014/main" id="{D11756DE-2C18-426A-9C9D-F12C707939E9}"/>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5857862" y="8273222"/>
            <a:ext cx="190527" cy="485843"/>
          </a:xfrm>
          <a:prstGeom prst="rect">
            <a:avLst/>
          </a:prstGeom>
        </p:spPr>
      </p:pic>
      <p:pic>
        <p:nvPicPr>
          <p:cNvPr id="7" name="Picture 6">
            <a:extLst>
              <a:ext uri="{FF2B5EF4-FFF2-40B4-BE49-F238E27FC236}">
                <a16:creationId xmlns:a16="http://schemas.microsoft.com/office/drawing/2014/main" id="{65F9647F-C5C8-38B2-40FE-B0CDAB8E8F3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837" y="342781"/>
            <a:ext cx="4493422" cy="6150214"/>
          </a:xfrm>
          <a:prstGeom prst="rect">
            <a:avLst/>
          </a:prstGeom>
        </p:spPr>
      </p:pic>
    </p:spTree>
    <p:extLst>
      <p:ext uri="{BB962C8B-B14F-4D97-AF65-F5344CB8AC3E}">
        <p14:creationId xmlns:p14="http://schemas.microsoft.com/office/powerpoint/2010/main" val="3837924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ubtitle 11">
            <a:extLst>
              <a:ext uri="{FF2B5EF4-FFF2-40B4-BE49-F238E27FC236}">
                <a16:creationId xmlns:a16="http://schemas.microsoft.com/office/drawing/2014/main" id="{2F4D4A1F-1FF4-603B-FB86-1A6393335794}"/>
              </a:ext>
            </a:extLst>
          </p:cNvPr>
          <p:cNvSpPr>
            <a:spLocks noGrp="1"/>
          </p:cNvSpPr>
          <p:nvPr>
            <p:ph type="subTitle" idx="1"/>
          </p:nvPr>
        </p:nvSpPr>
        <p:spPr>
          <a:xfrm>
            <a:off x="1411706" y="2935704"/>
            <a:ext cx="8406062" cy="749969"/>
          </a:xfrm>
        </p:spPr>
        <p:txBody>
          <a:bodyPr/>
          <a:lstStyle/>
          <a:p>
            <a:endParaRPr lang="en-GB" dirty="0"/>
          </a:p>
          <a:p>
            <a:endParaRPr lang="en-GB" dirty="0"/>
          </a:p>
        </p:txBody>
      </p:sp>
      <p:sp>
        <p:nvSpPr>
          <p:cNvPr id="14" name="Title 13">
            <a:extLst>
              <a:ext uri="{FF2B5EF4-FFF2-40B4-BE49-F238E27FC236}">
                <a16:creationId xmlns:a16="http://schemas.microsoft.com/office/drawing/2014/main" id="{5EEA3ADA-D9BF-A52F-B2F5-78F403B88936}"/>
              </a:ext>
            </a:extLst>
          </p:cNvPr>
          <p:cNvSpPr>
            <a:spLocks noGrp="1"/>
          </p:cNvSpPr>
          <p:nvPr>
            <p:ph type="ctrTitle"/>
          </p:nvPr>
        </p:nvSpPr>
        <p:spPr>
          <a:xfrm>
            <a:off x="1876424" y="0"/>
            <a:ext cx="8791575" cy="6858000"/>
          </a:xfrm>
        </p:spPr>
        <p:txBody>
          <a:bodyPr>
            <a:normAutofit fontScale="90000"/>
          </a:bodyPr>
          <a:lstStyle/>
          <a:p>
            <a:pPr>
              <a:lnSpc>
                <a:spcPct val="100000"/>
              </a:lnSpc>
            </a:pPr>
            <a:r>
              <a:rPr lang="en-GB" cap="none" dirty="0"/>
              <a:t>Care plan to help a single mother.</a:t>
            </a:r>
            <a:br>
              <a:rPr lang="en-GB" cap="none" dirty="0"/>
            </a:br>
            <a:br>
              <a:rPr lang="en-GB" cap="none" dirty="0"/>
            </a:br>
            <a:r>
              <a:rPr lang="en-GB" sz="2800" cap="none" dirty="0"/>
              <a:t>Referral to local perinatal mental health or GP support.</a:t>
            </a:r>
            <a:br>
              <a:rPr lang="en-GB" sz="2800" cap="none" dirty="0"/>
            </a:br>
            <a:r>
              <a:rPr lang="en-GB" sz="2800" cap="none" dirty="0"/>
              <a:t>Parental confidence–building confidence – building sessions.</a:t>
            </a:r>
            <a:br>
              <a:rPr lang="en-GB" sz="2800" cap="none" dirty="0"/>
            </a:br>
            <a:r>
              <a:rPr lang="en-GB" sz="2800" cap="none" dirty="0"/>
              <a:t>Access to children’s centre groups to reduce isolation.</a:t>
            </a:r>
            <a:br>
              <a:rPr lang="en-GB" sz="2800" cap="none" dirty="0"/>
            </a:br>
            <a:r>
              <a:rPr lang="en-GB" sz="2800" cap="none" dirty="0"/>
              <a:t>Practical support: Stable childcare, community networks.</a:t>
            </a:r>
            <a:br>
              <a:rPr lang="en-GB" sz="2800" cap="none" dirty="0"/>
            </a:br>
            <a:r>
              <a:rPr lang="en-GB" sz="2800" cap="none" dirty="0"/>
              <a:t>Encouragement to engage in parent-child bonding activities.</a:t>
            </a:r>
            <a:br>
              <a:rPr lang="en-GB" sz="2800" cap="none" dirty="0"/>
            </a:br>
            <a:r>
              <a:rPr lang="en-GB" sz="2800" cap="none" dirty="0"/>
              <a:t>Signposting to peer support groups for postnatal depression.  </a:t>
            </a:r>
            <a:br>
              <a:rPr lang="en-GB" sz="2800" cap="none" dirty="0"/>
            </a:br>
            <a:r>
              <a:rPr lang="en-GB" sz="2800" cap="none" dirty="0"/>
              <a:t>Encourage family, friends,  support and stress management groups as well as community support.</a:t>
            </a:r>
            <a:br>
              <a:rPr lang="en-GB" sz="2800" cap="none" dirty="0"/>
            </a:br>
            <a:r>
              <a:rPr lang="en-GB" sz="2800" cap="none" dirty="0"/>
              <a:t>Referral to counselling or talking therapies. ,</a:t>
            </a:r>
            <a:br>
              <a:rPr lang="en-GB" sz="2800" cap="none" dirty="0"/>
            </a:br>
            <a:r>
              <a:rPr lang="en-GB" sz="2000" cap="none" dirty="0">
                <a:latin typeface="Arial" panose="020B0604020202020204" pitchFamily="34" charset="0"/>
                <a:cs typeface="Arial" panose="020B0604020202020204" pitchFamily="34" charset="0"/>
              </a:rPr>
              <a:t> </a:t>
            </a:r>
            <a:br>
              <a:rPr lang="en-GB" sz="2000" cap="none" dirty="0">
                <a:latin typeface="Arial" panose="020B0604020202020204" pitchFamily="34" charset="0"/>
                <a:cs typeface="Arial" panose="020B0604020202020204" pitchFamily="34" charset="0"/>
              </a:rPr>
            </a:br>
            <a:br>
              <a:rPr lang="en-GB" cap="none" dirty="0"/>
            </a:br>
            <a:endParaRPr lang="en-GB" cap="none" dirty="0"/>
          </a:p>
        </p:txBody>
      </p:sp>
    </p:spTree>
    <p:extLst>
      <p:ext uri="{BB962C8B-B14F-4D97-AF65-F5344CB8AC3E}">
        <p14:creationId xmlns:p14="http://schemas.microsoft.com/office/powerpoint/2010/main" val="12933722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0B68F95-095D-DF1E-D69B-27FB7D97B9D3}"/>
              </a:ext>
            </a:extLst>
          </p:cNvPr>
          <p:cNvSpPr txBox="1"/>
          <p:nvPr/>
        </p:nvSpPr>
        <p:spPr>
          <a:xfrm flipH="1">
            <a:off x="1837068" y="240632"/>
            <a:ext cx="9296153" cy="4770537"/>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Care plan for Isaac.</a:t>
            </a:r>
          </a:p>
          <a:p>
            <a:endParaRPr lang="en-GB" sz="32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To help support Issac, we need to provide a consistent Key- worker relationship.</a:t>
            </a:r>
          </a:p>
          <a:p>
            <a:r>
              <a:rPr lang="en-GB" sz="2400" dirty="0">
                <a:latin typeface="Arial" panose="020B0604020202020204" pitchFamily="34" charset="0"/>
                <a:cs typeface="Arial" panose="020B0604020202020204" pitchFamily="34" charset="0"/>
              </a:rPr>
              <a:t>Use predictable routines to reduce anxiety. </a:t>
            </a:r>
          </a:p>
          <a:p>
            <a:r>
              <a:rPr lang="en-GB" sz="2400" dirty="0">
                <a:latin typeface="Arial" panose="020B0604020202020204" pitchFamily="34" charset="0"/>
                <a:cs typeface="Arial" panose="020B0604020202020204" pitchFamily="34" charset="0"/>
              </a:rPr>
              <a:t>Offer Isaac warm, attuned interactions (naming emotions, gentle reassurance).</a:t>
            </a:r>
          </a:p>
          <a:p>
            <a:r>
              <a:rPr lang="en-GB" sz="2400" dirty="0">
                <a:latin typeface="Arial" panose="020B0604020202020204" pitchFamily="34" charset="0"/>
                <a:cs typeface="Arial" panose="020B0604020202020204" pitchFamily="34" charset="0"/>
              </a:rPr>
              <a:t>We can encourage him with joint attention activities (shared reading, guided play).</a:t>
            </a:r>
          </a:p>
          <a:p>
            <a:r>
              <a:rPr lang="en-GB" sz="2400" dirty="0">
                <a:latin typeface="Arial" panose="020B0604020202020204" pitchFamily="34" charset="0"/>
                <a:cs typeface="Arial" panose="020B0604020202020204" pitchFamily="34" charset="0"/>
              </a:rPr>
              <a:t>Support smooth transitions with visual cues and preparation.</a:t>
            </a:r>
          </a:p>
          <a:p>
            <a:r>
              <a:rPr lang="en-GB" sz="2400" dirty="0">
                <a:latin typeface="Arial" panose="020B0604020202020204" pitchFamily="34" charset="0"/>
                <a:cs typeface="Arial" panose="020B0604020202020204" pitchFamily="34" charset="0"/>
              </a:rPr>
              <a:t>Model secure–base behaviour.  Example: I am here; you are safe. You can explore.  </a:t>
            </a:r>
          </a:p>
        </p:txBody>
      </p:sp>
      <p:sp>
        <p:nvSpPr>
          <p:cNvPr id="11" name="TextBox 10">
            <a:extLst>
              <a:ext uri="{FF2B5EF4-FFF2-40B4-BE49-F238E27FC236}">
                <a16:creationId xmlns:a16="http://schemas.microsoft.com/office/drawing/2014/main" id="{2CE04961-FFE6-DAC4-DB66-71375B38594A}"/>
              </a:ext>
            </a:extLst>
          </p:cNvPr>
          <p:cNvSpPr txBox="1"/>
          <p:nvPr/>
        </p:nvSpPr>
        <p:spPr>
          <a:xfrm>
            <a:off x="6096000" y="5845358"/>
            <a:ext cx="5486400" cy="369332"/>
          </a:xfrm>
          <a:prstGeom prst="rect">
            <a:avLst/>
          </a:prstGeom>
          <a:noFill/>
        </p:spPr>
        <p:txBody>
          <a:bodyPr wrap="square" rtlCol="0">
            <a:spAutoFit/>
          </a:bodyPr>
          <a:lstStyle/>
          <a:p>
            <a:r>
              <a:rPr lang="en-GB" dirty="0"/>
              <a:t>NICE (Guidance on children’s emotional well-being )</a:t>
            </a:r>
          </a:p>
        </p:txBody>
      </p:sp>
    </p:spTree>
    <p:extLst>
      <p:ext uri="{BB962C8B-B14F-4D97-AF65-F5344CB8AC3E}">
        <p14:creationId xmlns:p14="http://schemas.microsoft.com/office/powerpoint/2010/main" val="331938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0D478-5981-B828-7904-A97596051341}"/>
              </a:ext>
            </a:extLst>
          </p:cNvPr>
          <p:cNvSpPr>
            <a:spLocks noGrp="1"/>
          </p:cNvSpPr>
          <p:nvPr>
            <p:ph type="title"/>
          </p:nvPr>
        </p:nvSpPr>
        <p:spPr>
          <a:xfrm>
            <a:off x="1363580" y="208547"/>
            <a:ext cx="7315200" cy="5342022"/>
          </a:xfrm>
        </p:spPr>
        <p:txBody>
          <a:bodyPr>
            <a:noAutofit/>
          </a:bodyPr>
          <a:lstStyle/>
          <a:p>
            <a:r>
              <a:rPr lang="en-GB" sz="1800" cap="none" dirty="0">
                <a:latin typeface="Arial" panose="020B0604020202020204" pitchFamily="34" charset="0"/>
                <a:cs typeface="Arial" panose="020B0604020202020204" pitchFamily="34" charset="0"/>
              </a:rPr>
              <a:t>Isaac’s developmental challenges are strongly linked to early relational instability and maternal postnatal depression. Attachment theory provides a robust framework for understanding his emotional withdrawal, language delay and clinginess.</a:t>
            </a:r>
            <a:br>
              <a:rPr lang="en-GB" sz="1800" cap="none" dirty="0">
                <a:latin typeface="Arial" panose="020B0604020202020204" pitchFamily="34" charset="0"/>
                <a:cs typeface="Arial" panose="020B0604020202020204" pitchFamily="34" charset="0"/>
              </a:rPr>
            </a:br>
            <a:r>
              <a:rPr lang="en-GB" sz="1800" cap="none" dirty="0">
                <a:latin typeface="Arial" panose="020B0604020202020204" pitchFamily="34" charset="0"/>
                <a:cs typeface="Arial" panose="020B0604020202020204" pitchFamily="34" charset="0"/>
              </a:rPr>
              <a:t>A structured support plan focused on consistent caregiving, Emotional warm </a:t>
            </a:r>
            <a:r>
              <a:rPr lang="en-GB" sz="1800" cap="none" dirty="0" err="1">
                <a:latin typeface="Arial" panose="020B0604020202020204" pitchFamily="34" charset="0"/>
                <a:cs typeface="Arial" panose="020B0604020202020204" pitchFamily="34" charset="0"/>
              </a:rPr>
              <a:t>attunement</a:t>
            </a:r>
            <a:r>
              <a:rPr lang="en-GB" sz="1800" cap="none" dirty="0">
                <a:latin typeface="Arial" panose="020B0604020202020204" pitchFamily="34" charset="0"/>
                <a:cs typeface="Arial" panose="020B0604020202020204" pitchFamily="34" charset="0"/>
              </a:rPr>
              <a:t>,  language stimulation, and social scaffolding is likely to promote secure attachment and healthier long‑term development. We can use EYFS strategies to best promote language development in emotionally withdrawn children.</a:t>
            </a:r>
            <a:br>
              <a:rPr lang="en-GB" sz="1800" cap="none" dirty="0">
                <a:latin typeface="Arial" panose="020B0604020202020204" pitchFamily="34" charset="0"/>
                <a:cs typeface="Arial" panose="020B0604020202020204" pitchFamily="34" charset="0"/>
              </a:rPr>
            </a:br>
            <a:r>
              <a:rPr lang="en-GB" sz="1800" cap="none" dirty="0">
                <a:latin typeface="Arial" panose="020B0604020202020204" pitchFamily="34" charset="0"/>
                <a:cs typeface="Arial" panose="020B0604020202020204" pitchFamily="34" charset="0"/>
              </a:rPr>
              <a:t>Measure progress effectively over the next 6-12 months. </a:t>
            </a:r>
            <a:br>
              <a:rPr lang="en-GB" sz="1800" cap="none" dirty="0">
                <a:latin typeface="Arial" panose="020B0604020202020204" pitchFamily="34" charset="0"/>
                <a:cs typeface="Arial" panose="020B0604020202020204" pitchFamily="34" charset="0"/>
              </a:rPr>
            </a:br>
            <a:r>
              <a:rPr lang="en-GB" sz="1800" cap="none" dirty="0">
                <a:latin typeface="Arial" panose="020B0604020202020204" pitchFamily="34" charset="0"/>
                <a:cs typeface="Arial" panose="020B0604020202020204" pitchFamily="34" charset="0"/>
              </a:rPr>
              <a:t>Observing and monitoring sleep patterns, separation anxiety, and clinginess.</a:t>
            </a:r>
            <a:br>
              <a:rPr lang="en-GB" sz="1800" cap="none" dirty="0">
                <a:latin typeface="Arial" panose="020B0604020202020204" pitchFamily="34" charset="0"/>
                <a:cs typeface="Arial" panose="020B0604020202020204" pitchFamily="34" charset="0"/>
              </a:rPr>
            </a:br>
            <a:r>
              <a:rPr lang="en-GB" sz="1800" cap="none" dirty="0">
                <a:latin typeface="Arial" panose="020B0604020202020204" pitchFamily="34" charset="0"/>
                <a:cs typeface="Arial" panose="020B0604020202020204" pitchFamily="34" charset="0"/>
              </a:rPr>
              <a:t>Record language development through structured observations and review parental wellbeing and consistency of routines, also by using regular multi-agency meetings to evaluate progress.  </a:t>
            </a:r>
            <a:br>
              <a:rPr lang="en-GB" sz="1800" cap="none" dirty="0">
                <a:latin typeface="Arial" panose="020B0604020202020204" pitchFamily="34" charset="0"/>
                <a:cs typeface="Arial" panose="020B0604020202020204" pitchFamily="34" charset="0"/>
              </a:rPr>
            </a:br>
            <a:endParaRPr lang="en-GB" sz="1800" cap="none" dirty="0">
              <a:solidFill>
                <a:schemeClr val="accent2">
                  <a:lumMod val="50000"/>
                </a:schemeClr>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7405234-4B19-88E9-034B-15E9DDC030AD}"/>
              </a:ext>
            </a:extLst>
          </p:cNvPr>
          <p:cNvSpPr txBox="1"/>
          <p:nvPr/>
        </p:nvSpPr>
        <p:spPr>
          <a:xfrm>
            <a:off x="5438275" y="5710989"/>
            <a:ext cx="2823410" cy="369332"/>
          </a:xfrm>
          <a:prstGeom prst="rect">
            <a:avLst/>
          </a:prstGeom>
          <a:noFill/>
        </p:spPr>
        <p:txBody>
          <a:bodyPr wrap="square" rtlCol="0">
            <a:spAutoFit/>
          </a:bodyPr>
          <a:lstStyle/>
          <a:p>
            <a:r>
              <a:rPr lang="en-GB" dirty="0"/>
              <a:t>(NHS guidance website)</a:t>
            </a:r>
          </a:p>
        </p:txBody>
      </p:sp>
    </p:spTree>
    <p:extLst>
      <p:ext uri="{BB962C8B-B14F-4D97-AF65-F5344CB8AC3E}">
        <p14:creationId xmlns:p14="http://schemas.microsoft.com/office/powerpoint/2010/main" val="3742014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360B0DB-CAB9-988A-13D7-965451592E1C}"/>
              </a:ext>
            </a:extLst>
          </p:cNvPr>
          <p:cNvSpPr>
            <a:spLocks noGrp="1"/>
          </p:cNvSpPr>
          <p:nvPr>
            <p:ph type="title"/>
          </p:nvPr>
        </p:nvSpPr>
        <p:spPr/>
        <p:txBody>
          <a:bodyPr/>
          <a:lstStyle/>
          <a:p>
            <a:endParaRPr lang="en-GB"/>
          </a:p>
        </p:txBody>
      </p:sp>
      <p:pic>
        <p:nvPicPr>
          <p:cNvPr id="6" name="Picture 5">
            <a:extLst>
              <a:ext uri="{FF2B5EF4-FFF2-40B4-BE49-F238E27FC236}">
                <a16:creationId xmlns:a16="http://schemas.microsoft.com/office/drawing/2014/main" id="{A4ACC284-F91A-2F91-D855-4F15822E98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115" y="52661"/>
            <a:ext cx="11356468" cy="6696482"/>
          </a:xfrm>
          <a:prstGeom prst="rect">
            <a:avLst/>
          </a:prstGeom>
        </p:spPr>
      </p:pic>
    </p:spTree>
    <p:extLst>
      <p:ext uri="{BB962C8B-B14F-4D97-AF65-F5344CB8AC3E}">
        <p14:creationId xmlns:p14="http://schemas.microsoft.com/office/powerpoint/2010/main" val="2275130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E754C6D-BE10-F1B9-8062-66932548F749}"/>
              </a:ext>
            </a:extLst>
          </p:cNvPr>
          <p:cNvSpPr txBox="1"/>
          <p:nvPr/>
        </p:nvSpPr>
        <p:spPr>
          <a:xfrm>
            <a:off x="1491916" y="-834188"/>
            <a:ext cx="8855241" cy="8279190"/>
          </a:xfrm>
          <a:prstGeom prst="rect">
            <a:avLst/>
          </a:prstGeom>
          <a:noFill/>
        </p:spPr>
        <p:txBody>
          <a:bodyPr wrap="square">
            <a:spAutoFit/>
          </a:bodyPr>
          <a:lstStyle/>
          <a:p>
            <a:pPr>
              <a:buNone/>
            </a:pPr>
            <a:endParaRPr lang="en-GB" sz="2800" b="1" dirty="0"/>
          </a:p>
          <a:p>
            <a:pPr>
              <a:buNone/>
            </a:pPr>
            <a:endParaRPr lang="en-GB" sz="2800" dirty="0"/>
          </a:p>
          <a:p>
            <a:pPr>
              <a:buNone/>
            </a:pPr>
            <a:r>
              <a:rPr lang="en-GB" sz="2800" b="1" dirty="0"/>
              <a:t>Harvard References:</a:t>
            </a:r>
          </a:p>
          <a:p>
            <a:pPr>
              <a:buFont typeface="Arial" panose="020B0604020202020204" pitchFamily="34" charset="0"/>
              <a:buChar char="•"/>
            </a:pPr>
            <a:r>
              <a:rPr lang="en-GB" sz="2800" dirty="0">
                <a:effectLst/>
              </a:rPr>
              <a:t>Ainsworth, M. (1979) </a:t>
            </a:r>
            <a:r>
              <a:rPr lang="en-GB" sz="2800" i="1" dirty="0">
                <a:effectLst/>
              </a:rPr>
              <a:t>Patterns of attachment: A psychological study of the strange situation.</a:t>
            </a:r>
            <a:r>
              <a:rPr lang="en-GB" sz="2800" dirty="0">
                <a:effectLst/>
              </a:rPr>
              <a:t> Hillsdale: Erlbaum.</a:t>
            </a:r>
            <a:endParaRPr lang="en-GB" sz="2800" dirty="0"/>
          </a:p>
          <a:p>
            <a:pPr>
              <a:buFont typeface="Arial" panose="020B0604020202020204" pitchFamily="34" charset="0"/>
              <a:buChar char="•"/>
            </a:pPr>
            <a:r>
              <a:rPr lang="en-GB" sz="2800" dirty="0">
                <a:effectLst/>
              </a:rPr>
              <a:t>Bowlby, J. (1988) </a:t>
            </a:r>
            <a:r>
              <a:rPr lang="en-GB" sz="2800" i="1" dirty="0">
                <a:effectLst/>
              </a:rPr>
              <a:t>A secure base: Parent-child attachment and healthy human development.</a:t>
            </a:r>
            <a:r>
              <a:rPr lang="en-GB" sz="2800" dirty="0">
                <a:effectLst/>
              </a:rPr>
              <a:t> London: Routledge.</a:t>
            </a:r>
          </a:p>
          <a:p>
            <a:r>
              <a:rPr lang="en-GB" sz="2800" dirty="0">
                <a:effectLst/>
              </a:rPr>
              <a:t>Howes, C.</a:t>
            </a:r>
            <a:r>
              <a:rPr lang="en-GB" sz="2800" dirty="0"/>
              <a:t> and Matherson, C.C(1992). Book.</a:t>
            </a:r>
          </a:p>
          <a:p>
            <a:r>
              <a:rPr lang="en-GB" sz="2800" dirty="0">
                <a:effectLst/>
              </a:rPr>
              <a:t>Development in psychology.</a:t>
            </a:r>
          </a:p>
          <a:p>
            <a:r>
              <a:rPr lang="en-GB" sz="2800" dirty="0">
                <a:effectLst/>
              </a:rPr>
              <a:t>Psychology, mental health and distress.</a:t>
            </a:r>
          </a:p>
          <a:p>
            <a:r>
              <a:rPr lang="en-GB" sz="2800" dirty="0"/>
              <a:t>P Reavey – 2017.Book.</a:t>
            </a:r>
            <a:r>
              <a:rPr lang="en-GB" sz="2800" dirty="0">
                <a:effectLst/>
              </a:rPr>
              <a:t> </a:t>
            </a:r>
          </a:p>
          <a:p>
            <a:r>
              <a:rPr lang="en-GB" sz="2800" dirty="0">
                <a:effectLst/>
              </a:rPr>
              <a:t>The psychology of quality of life: Well-being and positive Mental Health.</a:t>
            </a:r>
          </a:p>
          <a:p>
            <a:r>
              <a:rPr lang="en-GB" sz="2800" dirty="0"/>
              <a:t>MJ </a:t>
            </a:r>
            <a:r>
              <a:rPr lang="en-GB" sz="2800" dirty="0" err="1"/>
              <a:t>Sirgy</a:t>
            </a:r>
            <a:r>
              <a:rPr lang="en-GB" sz="2800" dirty="0"/>
              <a:t> – Springer – 2021.</a:t>
            </a:r>
          </a:p>
          <a:p>
            <a:r>
              <a:rPr lang="en-GB" sz="2800" dirty="0"/>
              <a:t>Psychology and recovery approaches.</a:t>
            </a:r>
          </a:p>
          <a:p>
            <a:r>
              <a:rPr lang="en-GB" sz="2800" dirty="0"/>
              <a:t>M Slade – BMC Health Research,2010 – Springer. </a:t>
            </a:r>
          </a:p>
          <a:p>
            <a:endParaRPr lang="en-GB" sz="2800" dirty="0"/>
          </a:p>
          <a:p>
            <a:endParaRPr lang="en-GB" sz="2800" dirty="0">
              <a:effectLst/>
            </a:endParaRPr>
          </a:p>
          <a:p>
            <a:pPr>
              <a:buFont typeface="Arial" panose="020B0604020202020204" pitchFamily="34" charset="0"/>
              <a:buChar char="•"/>
            </a:pPr>
            <a:endParaRPr lang="en-GB" sz="2800" dirty="0"/>
          </a:p>
        </p:txBody>
      </p:sp>
    </p:spTree>
    <p:extLst>
      <p:ext uri="{BB962C8B-B14F-4D97-AF65-F5344CB8AC3E}">
        <p14:creationId xmlns:p14="http://schemas.microsoft.com/office/powerpoint/2010/main" val="24331082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693</TotalTime>
  <Words>808</Words>
  <Application>Microsoft Office PowerPoint</Application>
  <PresentationFormat>Widescreen</PresentationFormat>
  <Paragraphs>39</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Tw Cen MT</vt:lpstr>
      <vt:lpstr>Circuit</vt:lpstr>
      <vt:lpstr>     </vt:lpstr>
      <vt:lpstr>Child: Name Isaac, Age 4 Years, boy. Family context: single mother; postnatal depression; low in confidence; limited social support. Disrupted child Care over the past two years.  Presenting behaviours: Quiet, withdrawn, prefers solitary play. Struggles to join group activities. Slow language development. Sleep difficulties, clinginess and separation can lead to anxiety.</vt:lpstr>
      <vt:lpstr>Key development concerns:  Social development: limited peer interaction; risk of social withdrawal. Emotional development: insecure attachment; heightened anxiety. Congitive/language development: Delayed expressive and receptive language. Behavioural regulation:  Disruption, clinginess; difficulty adapting to change. (Bee and Boyd,2019). Long-term risks: reduced confidence, poor emotional regulation, and risk: reduced stress; Delayed school attendance.     </vt:lpstr>
      <vt:lpstr> Relevant psychology theory,  Attachment theory(Bowlby, Ainsworth)  Early relationships affect emotional security and social competence. Maternal postnatal depression can disrupt sensitive, attuned caregiving. Inconsistent childcare and instability lead to insecure; attachment patterns. Isaac’s behaviours (withdrawal, clinginess, sleep issues)align with insecure-ambivalent or insecure-avoidant attachment.</vt:lpstr>
      <vt:lpstr>Why the attachment theory fits Isaac’s situation.  Explains clinginess: Fear of separation due to inconsistent caregiving. Explains withdrawal: Limited emotional attunement – Child learns to self-soothe alone. Explains language delay: Reduced responsive interaction, and reduced emotional regulation. Explains sleep difficulty: High anxiety and reduced emotional regulation. Explains social challenges: Insecure attachment, difficulty trusting peers and adults. Guides intervention: Focus on stability, attunement, Predictable routines, and secure relationships. </vt:lpstr>
      <vt:lpstr>Care plan to help a single mother.  Referral to local perinatal mental health or GP support. Parental confidence–building confidence – building sessions. Access to children’s centre groups to reduce isolation. Practical support: Stable childcare, community networks. Encouragement to engage in parent-child bonding activities. Signposting to peer support groups for postnatal depression.   Encourage family, friends,  support and stress management groups as well as community support. Referral to counselling or talking therapies. ,    </vt:lpstr>
      <vt:lpstr>PowerPoint Presentation</vt:lpstr>
      <vt:lpstr>Isaac’s developmental challenges are strongly linked to early relational instability and maternal postnatal depression. Attachment theory provides a robust framework for understanding his emotional withdrawal, language delay and clinginess. A structured support plan focused on consistent caregiving, Emotional warm attunement,  language stimulation, and social scaffolding is likely to promote secure attachment and healthier long‑term development. We can use EYFS strategies to best promote language development in emotionally withdrawn children. Measure progress effectively over the next 6-12 months.  Observing and monitoring sleep patterns, separation anxiety, and clinginess. Record language development through structured observations and review parental wellbeing and consistency of routines, also by using regular multi-agency meetings to evaluate progress.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sofia sethi</dc:creator>
  <cp:lastModifiedBy>sofia sethi</cp:lastModifiedBy>
  <cp:revision>2</cp:revision>
  <dcterms:created xsi:type="dcterms:W3CDTF">2026-06-15T19:51:36Z</dcterms:created>
  <dcterms:modified xsi:type="dcterms:W3CDTF">2026-07-12T11:34:49Z</dcterms:modified>
</cp:coreProperties>
</file>