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 id="2147483695" r:id="rId5"/>
  </p:sldMasterIdLst>
  <p:sldIdLst>
    <p:sldId id="275" r:id="rId6"/>
    <p:sldId id="297" r:id="rId7"/>
    <p:sldId id="257" r:id="rId8"/>
    <p:sldId id="299" r:id="rId9"/>
    <p:sldId id="260" r:id="rId10"/>
    <p:sldId id="259" r:id="rId11"/>
    <p:sldId id="296" r:id="rId12"/>
    <p:sldId id="277" r:id="rId13"/>
    <p:sldId id="278" r:id="rId14"/>
    <p:sldId id="279" r:id="rId15"/>
    <p:sldId id="280" r:id="rId16"/>
    <p:sldId id="281" r:id="rId17"/>
    <p:sldId id="282" r:id="rId18"/>
    <p:sldId id="283" r:id="rId19"/>
    <p:sldId id="284" r:id="rId20"/>
    <p:sldId id="285" r:id="rId21"/>
    <p:sldId id="286" r:id="rId22"/>
    <p:sldId id="287" r:id="rId23"/>
    <p:sldId id="288" r:id="rId24"/>
    <p:sldId id="289" r:id="rId25"/>
    <p:sldId id="290" r:id="rId26"/>
    <p:sldId id="291" r:id="rId27"/>
    <p:sldId id="292" r:id="rId28"/>
    <p:sldId id="293" r:id="rId29"/>
    <p:sldId id="294" r:id="rId30"/>
    <p:sldId id="268" r:id="rId31"/>
    <p:sldId id="269" r:id="rId32"/>
    <p:sldId id="270" r:id="rId33"/>
    <p:sldId id="273" r:id="rId34"/>
    <p:sldId id="272" r:id="rId35"/>
    <p:sldId id="262" r:id="rId36"/>
    <p:sldId id="263" r:id="rId37"/>
    <p:sldId id="261" r:id="rId38"/>
    <p:sldId id="264" r:id="rId39"/>
    <p:sldId id="267" r:id="rId40"/>
    <p:sldId id="265" r:id="rId41"/>
    <p:sldId id="266" r:id="rId42"/>
    <p:sldId id="295" r:id="rId43"/>
    <p:sldId id="258"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8D5D93-7EF0-101C-9ED8-F5A7BB2A7B89}" v="170" dt="2026-03-12T06:19:53.018"/>
    <p1510:client id="{E204ECAC-B125-5CC4-E398-1B5879F87D37}" v="133" dt="2026-03-12T15:34:57.0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1328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80C49427-B915-4D7D-B27D-09033EAD21B2}" type="datetimeFigureOut">
              <a:rPr lang="en-GB" smtClean="0"/>
              <a:t>12/03/2026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F3EAD735-5FAB-46AB-954A-B9FA5BC51CE5}" type="slidenum">
              <a:rPr lang="en-GB" smtClean="0"/>
              <a:t>‹#›</a:t>
            </a:fld>
            <a:endParaRPr lang="en-GB"/>
          </a:p>
        </p:txBody>
      </p:sp>
    </p:spTree>
    <p:extLst>
      <p:ext uri="{BB962C8B-B14F-4D97-AF65-F5344CB8AC3E}">
        <p14:creationId xmlns:p14="http://schemas.microsoft.com/office/powerpoint/2010/main" val="2692218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80C49427-B915-4D7D-B27D-09033EAD21B2}" type="datetimeFigureOut">
              <a:rPr lang="en-GB" smtClean="0"/>
              <a:t>12/03/2026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F3EAD735-5FAB-46AB-954A-B9FA5BC51CE5}" type="slidenum">
              <a:rPr lang="en-GB" smtClean="0"/>
              <a:t>‹#›</a:t>
            </a:fld>
            <a:endParaRPr lang="en-GB"/>
          </a:p>
        </p:txBody>
      </p:sp>
    </p:spTree>
    <p:extLst>
      <p:ext uri="{BB962C8B-B14F-4D97-AF65-F5344CB8AC3E}">
        <p14:creationId xmlns:p14="http://schemas.microsoft.com/office/powerpoint/2010/main" val="38624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80C49427-B915-4D7D-B27D-09033EAD21B2}" type="datetimeFigureOut">
              <a:rPr lang="en-GB" smtClean="0"/>
              <a:t>12/03/2026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F3EAD735-5FAB-46AB-954A-B9FA5BC51CE5}" type="slidenum">
              <a:rPr lang="en-GB" smtClean="0"/>
              <a:t>‹#›</a:t>
            </a:fld>
            <a:endParaRPr lang="en-GB"/>
          </a:p>
        </p:txBody>
      </p:sp>
    </p:spTree>
    <p:extLst>
      <p:ext uri="{BB962C8B-B14F-4D97-AF65-F5344CB8AC3E}">
        <p14:creationId xmlns:p14="http://schemas.microsoft.com/office/powerpoint/2010/main" val="2703700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07877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8155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5862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0622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68349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529205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C49427-B915-4D7D-B27D-09033EAD21B2}" type="datetimeFigureOut">
              <a:rPr lang="en-GB" smtClean="0"/>
              <a:t>12/03/2026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EAD735-5FAB-46AB-954A-B9FA5BC51CE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91790633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3/12/2026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262549521"/>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hyperlink" Target="https://library.nspcc.org.uk/HeritageScripts/Hapi.dll/search2?&amp;LabelText=Case%20review&amp;searchterm=*&amp;Fields=@&amp;Media=SCR&amp;Bool=AND"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hyperlink" Target="http://greatershankillpartnership.org/our-work/integrated-services-for-children-young-people/"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hyperlink" Target="https://www.waspi.gov.wales/" TargetMode="Externa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8" Type="http://schemas.openxmlformats.org/officeDocument/2006/relationships/hyperlink" Target="https://www.waspi.gov.wales/" TargetMode="External"/><Relationship Id="rId3" Type="http://schemas.openxmlformats.org/officeDocument/2006/relationships/hyperlink" Target="https://www.nice.org.uk/search?q=Looked%20after%20childfren" TargetMode="External"/><Relationship Id="rId7" Type="http://schemas.openxmlformats.org/officeDocument/2006/relationships/hyperlink" Target="https://assets.publishing.service.gov.uk/government/uploads/system/uploads/attachment_data/file/533826/Triennial_Analysis_of_SCRs_2011-2014_-__Pathways_to_harm_and_protection.pdf" TargetMode="External"/><Relationship Id="rId2" Type="http://schemas.openxmlformats.org/officeDocument/2006/relationships/hyperlink" Target="http://greatershankillpartnership.org/integrated-services-iscyp.html" TargetMode="External"/><Relationship Id="rId1" Type="http://schemas.openxmlformats.org/officeDocument/2006/relationships/slideLayout" Target="../slideLayouts/slideLayout6.xml"/><Relationship Id="rId6" Type="http://schemas.openxmlformats.org/officeDocument/2006/relationships/hyperlink" Target="https://learning.nspcc.org.uk/child-protection-system/multi-agency-working-child-protection" TargetMode="External"/><Relationship Id="rId5" Type="http://schemas.openxmlformats.org/officeDocument/2006/relationships/hyperlink" Target="https://www.nice.org.uk/guidance/ng205" TargetMode="External"/><Relationship Id="rId10" Type="http://schemas.openxmlformats.org/officeDocument/2006/relationships/hyperlink" Target="https://www.gov.wales/get-help-families-first" TargetMode="External"/><Relationship Id="rId4" Type="http://schemas.openxmlformats.org/officeDocument/2006/relationships/hyperlink" Target="https://www.bridgend.gov.uk/residents/social-care-and-wellbeing/multi-agency-safeguarding-hub-mash/" TargetMode="External"/><Relationship Id="rId9" Type="http://schemas.openxmlformats.org/officeDocument/2006/relationships/hyperlink" Target="https://www.gov.wales/sites/default/files/statistics-and-research/2023-03/multi-agency-working-research-to-support-the-final-report-of-the-evaluation-of-the-social-services-and-well-being-wales-act-201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72E89-C277-EE01-4818-BD3DA5E23F91}"/>
              </a:ext>
            </a:extLst>
          </p:cNvPr>
          <p:cNvSpPr>
            <a:spLocks noGrp="1"/>
          </p:cNvSpPr>
          <p:nvPr>
            <p:ph type="title"/>
          </p:nvPr>
        </p:nvSpPr>
        <p:spPr>
          <a:xfrm>
            <a:off x="838200" y="365126"/>
            <a:ext cx="10515600" cy="1325563"/>
          </a:xfrm>
        </p:spPr>
        <p:txBody>
          <a:bodyPr vert="horz" lIns="91440" tIns="45720" rIns="91440" bIns="45720" rtlCol="0" anchor="ctr">
            <a:normAutofit/>
          </a:bodyPr>
          <a:lstStyle/>
          <a:p>
            <a:r>
              <a:rPr lang="en-US" b="1">
                <a:solidFill>
                  <a:schemeClr val="accent1">
                    <a:lumMod val="75000"/>
                  </a:schemeClr>
                </a:solidFill>
              </a:rPr>
              <a:t>ECIE5010 Keeping Our Children Safe</a:t>
            </a:r>
          </a:p>
        </p:txBody>
      </p:sp>
      <p:pic>
        <p:nvPicPr>
          <p:cNvPr id="4" name="Picture 6">
            <a:extLst>
              <a:ext uri="{FF2B5EF4-FFF2-40B4-BE49-F238E27FC236}">
                <a16:creationId xmlns:a16="http://schemas.microsoft.com/office/drawing/2014/main" id="{2BF4252A-F1B0-4454-BFBA-8AEDF65568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32" r="4980" b="3"/>
          <a:stretch/>
        </p:blipFill>
        <p:spPr bwMode="auto">
          <a:xfrm>
            <a:off x="838200" y="1825625"/>
            <a:ext cx="5156200" cy="3809862"/>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1CD09FAE-526C-6B00-1913-A8FB3274545F}"/>
              </a:ext>
            </a:extLst>
          </p:cNvPr>
          <p:cNvSpPr>
            <a:spLocks noGrp="1"/>
          </p:cNvSpPr>
          <p:nvPr>
            <p:ph sz="half" idx="2"/>
          </p:nvPr>
        </p:nvSpPr>
        <p:spPr>
          <a:xfrm>
            <a:off x="6197600" y="1825625"/>
            <a:ext cx="5156200" cy="3809862"/>
          </a:xfrm>
        </p:spPr>
        <p:txBody>
          <a:bodyPr vert="horz" lIns="91440" tIns="45720" rIns="91440" bIns="45720" rtlCol="0">
            <a:normAutofit/>
          </a:bodyPr>
          <a:lstStyle/>
          <a:p>
            <a:pPr marL="0" indent="0">
              <a:buNone/>
            </a:pPr>
            <a:r>
              <a:rPr lang="en-US" sz="4000" cap="all">
                <a:solidFill>
                  <a:schemeClr val="accent1">
                    <a:lumMod val="75000"/>
                  </a:schemeClr>
                </a:solidFill>
              </a:rPr>
              <a:t>Challenges &amp; benefits of the Multi Agency approach </a:t>
            </a:r>
          </a:p>
        </p:txBody>
      </p:sp>
    </p:spTree>
    <p:extLst>
      <p:ext uri="{BB962C8B-B14F-4D97-AF65-F5344CB8AC3E}">
        <p14:creationId xmlns:p14="http://schemas.microsoft.com/office/powerpoint/2010/main" val="638976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1E822C-3F5A-77C4-74F0-52F6F5ECD0E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F75FFCB-5C83-2927-7AD7-2D2DAA24C221}"/>
              </a:ext>
            </a:extLst>
          </p:cNvPr>
          <p:cNvSpPr>
            <a:spLocks noGrp="1"/>
          </p:cNvSpPr>
          <p:nvPr>
            <p:ph type="title"/>
          </p:nvPr>
        </p:nvSpPr>
        <p:spPr/>
        <p:txBody>
          <a:bodyPr/>
          <a:lstStyle/>
          <a:p>
            <a:r>
              <a:rPr lang="en-GB" altLang="en-US" sz="4400" b="1">
                <a:solidFill>
                  <a:schemeClr val="accent1"/>
                </a:solidFill>
              </a:rPr>
              <a:t>Assessment 2</a:t>
            </a:r>
            <a:br>
              <a:rPr lang="en-GB" altLang="en-US" sz="4400" b="1">
                <a:solidFill>
                  <a:schemeClr val="accent1"/>
                </a:solidFill>
              </a:rPr>
            </a:br>
            <a:r>
              <a:rPr lang="en-GB" altLang="en-US" sz="4400" b="1">
                <a:solidFill>
                  <a:schemeClr val="accent1"/>
                </a:solidFill>
              </a:rPr>
              <a:t>of ECIE5010      </a:t>
            </a:r>
            <a:r>
              <a:rPr lang="en-GB" altLang="en-US" sz="4400" b="1">
                <a:solidFill>
                  <a:schemeClr val="bg2">
                    <a:lumMod val="50000"/>
                  </a:schemeClr>
                </a:solidFill>
              </a:rPr>
              <a:t>          </a:t>
            </a:r>
            <a:endParaRPr lang="en-GB" b="1">
              <a:solidFill>
                <a:schemeClr val="bg2">
                  <a:lumMod val="50000"/>
                </a:schemeClr>
              </a:solidFill>
            </a:endParaRPr>
          </a:p>
        </p:txBody>
      </p:sp>
      <p:sp>
        <p:nvSpPr>
          <p:cNvPr id="5" name="Content Placeholder 4">
            <a:extLst>
              <a:ext uri="{FF2B5EF4-FFF2-40B4-BE49-F238E27FC236}">
                <a16:creationId xmlns:a16="http://schemas.microsoft.com/office/drawing/2014/main" id="{AD3170CE-A123-DD53-8656-94754BF61265}"/>
              </a:ext>
            </a:extLst>
          </p:cNvPr>
          <p:cNvSpPr>
            <a:spLocks noGrp="1"/>
          </p:cNvSpPr>
          <p:nvPr>
            <p:ph idx="1"/>
          </p:nvPr>
        </p:nvSpPr>
        <p:spPr/>
        <p:txBody>
          <a:bodyPr vert="horz" lIns="91440" tIns="45720" rIns="91440" bIns="45720" rtlCol="0" anchor="t">
            <a:normAutofit lnSpcReduction="10000"/>
          </a:bodyPr>
          <a:lstStyle/>
          <a:p>
            <a:pPr marL="109220" indent="0" eaLnBrk="1" fontAlgn="auto" hangingPunct="1">
              <a:spcAft>
                <a:spcPts val="0"/>
              </a:spcAft>
              <a:buFont typeface="Wingdings 3" panose="05040102010807070707" pitchFamily="18" charset="2"/>
              <a:buNone/>
              <a:defRPr/>
            </a:pPr>
            <a:r>
              <a:rPr lang="en-GB" altLang="en-US" sz="2800" b="1">
                <a:solidFill>
                  <a:schemeClr val="accent1"/>
                </a:solidFill>
                <a:ea typeface="ＭＳ Ｐゴシック"/>
              </a:rPr>
              <a:t>Assessment 2: (50%)</a:t>
            </a:r>
            <a:endParaRPr lang="en-GB" altLang="en-US" sz="2800" b="1">
              <a:solidFill>
                <a:schemeClr val="accent1"/>
              </a:solidFill>
              <a:ea typeface="ＭＳ Ｐゴシック"/>
              <a:cs typeface="Calibri"/>
            </a:endParaRPr>
          </a:p>
          <a:p>
            <a:pPr marL="109220" indent="0" eaLnBrk="1" fontAlgn="auto" hangingPunct="1">
              <a:spcAft>
                <a:spcPts val="0"/>
              </a:spcAft>
              <a:buFont typeface="Wingdings 3" panose="05040102010807070707" pitchFamily="18" charset="2"/>
              <a:buNone/>
              <a:defRPr/>
            </a:pPr>
            <a:r>
              <a:rPr lang="en-GB" altLang="en-US" sz="2800" b="1">
                <a:solidFill>
                  <a:schemeClr val="accent1"/>
                </a:solidFill>
                <a:ea typeface="ＭＳ Ｐゴシック"/>
              </a:rPr>
              <a:t>Essay</a:t>
            </a:r>
            <a:endParaRPr lang="en-GB" altLang="en-US" sz="2800" b="1">
              <a:solidFill>
                <a:schemeClr val="accent1"/>
              </a:solidFill>
              <a:ea typeface="ＭＳ Ｐゴシック"/>
              <a:cs typeface="Calibri"/>
            </a:endParaRPr>
          </a:p>
          <a:p>
            <a:pPr marL="67945"/>
            <a:r>
              <a:rPr lang="en-GB" altLang="en-US" sz="2800" b="1">
                <a:solidFill>
                  <a:schemeClr val="accent1"/>
                </a:solidFill>
                <a:ea typeface="ＭＳ Ｐゴシック"/>
              </a:rPr>
              <a:t>Essay question: </a:t>
            </a:r>
            <a:r>
              <a:rPr lang="en-GB" altLang="en-US" sz="2800">
                <a:solidFill>
                  <a:schemeClr val="accent1"/>
                </a:solidFill>
                <a:ea typeface="ＭＳ Ｐゴシック"/>
              </a:rPr>
              <a:t>‘</a:t>
            </a:r>
            <a:r>
              <a:rPr lang="en-US" sz="2800" b="1">
                <a:solidFill>
                  <a:schemeClr val="accent1"/>
                </a:solidFill>
                <a:effectLst/>
                <a:latin typeface="Calibri Light"/>
                <a:ea typeface="Arial" panose="020B0604020202020204" pitchFamily="34" charset="0"/>
                <a:cs typeface="Calibri Light"/>
              </a:rPr>
              <a:t>The Multi Agency model in Wales promotes the welfare of children and young people’. Critically discuss.</a:t>
            </a:r>
            <a:endParaRPr lang="en-GB" sz="2800">
              <a:solidFill>
                <a:schemeClr val="accent1"/>
              </a:solidFill>
              <a:effectLst/>
              <a:latin typeface="Calibri Light"/>
              <a:ea typeface="Arial" panose="020B0604020202020204" pitchFamily="34" charset="0"/>
              <a:cs typeface="Calibri Light"/>
            </a:endParaRPr>
          </a:p>
          <a:p>
            <a:pPr marL="0" indent="0">
              <a:buNone/>
            </a:pPr>
            <a:endParaRPr lang="en-US" b="1">
              <a:solidFill>
                <a:schemeClr val="accent1"/>
              </a:solidFill>
              <a:latin typeface="Calibri Light"/>
              <a:ea typeface="Arial" panose="020B0604020202020204" pitchFamily="34" charset="0"/>
              <a:cs typeface="Calibri Light"/>
            </a:endParaRPr>
          </a:p>
          <a:p>
            <a:pPr marL="67945"/>
            <a:r>
              <a:rPr lang="en-US" b="1">
                <a:solidFill>
                  <a:schemeClr val="accent1"/>
                </a:solidFill>
                <a:ea typeface="Arial" panose="020B0604020202020204" pitchFamily="34" charset="0"/>
              </a:rPr>
              <a:t>Look at the suggested essay plan on Teams/Moodle</a:t>
            </a:r>
            <a:endParaRPr lang="en-GB" sz="2800">
              <a:solidFill>
                <a:schemeClr val="accent1"/>
              </a:solidFill>
              <a:effectLst/>
              <a:ea typeface="Arial" panose="020B0604020202020204" pitchFamily="34" charset="0"/>
              <a:cs typeface="Calibri"/>
            </a:endParaRPr>
          </a:p>
          <a:p>
            <a:pPr marL="0" indent="0">
              <a:buNone/>
              <a:defRPr/>
            </a:pPr>
            <a:endParaRPr lang="en-US" b="1">
              <a:solidFill>
                <a:schemeClr val="accent1"/>
              </a:solidFill>
              <a:ea typeface="ＭＳ Ｐゴシック" pitchFamily="34" charset="-128"/>
              <a:cs typeface="Calibri" panose="020F0502020204030204"/>
            </a:endParaRPr>
          </a:p>
          <a:p>
            <a:pPr marL="0" indent="0">
              <a:buNone/>
              <a:defRPr/>
            </a:pPr>
            <a:r>
              <a:rPr lang="en-US" altLang="en-US" b="1">
                <a:solidFill>
                  <a:schemeClr val="accent1"/>
                </a:solidFill>
                <a:ea typeface="ＭＳ Ｐゴシック"/>
              </a:rPr>
              <a:t>                </a:t>
            </a:r>
            <a:r>
              <a:rPr lang="en-US" altLang="en-US" sz="2800" b="1">
                <a:solidFill>
                  <a:schemeClr val="accent1"/>
                </a:solidFill>
                <a:ea typeface="ＭＳ Ｐゴシック"/>
              </a:rPr>
              <a:t>Submission date via Turnitin </a:t>
            </a:r>
            <a:r>
              <a:rPr lang="en-US" altLang="en-US" sz="2800" b="1" u="sng">
                <a:solidFill>
                  <a:schemeClr val="accent1"/>
                </a:solidFill>
                <a:ea typeface="ＭＳ Ｐゴシック"/>
              </a:rPr>
              <a:t>23:59 – April 26</a:t>
            </a:r>
            <a:r>
              <a:rPr lang="en-US" altLang="en-US" sz="2800" b="1" u="sng" baseline="30000">
                <a:solidFill>
                  <a:schemeClr val="accent1"/>
                </a:solidFill>
                <a:ea typeface="ＭＳ Ｐゴシック"/>
              </a:rPr>
              <a:t>th</a:t>
            </a:r>
            <a:r>
              <a:rPr lang="en-US" altLang="en-US" sz="2800" b="1" u="sng">
                <a:solidFill>
                  <a:schemeClr val="accent1"/>
                </a:solidFill>
                <a:ea typeface="ＭＳ Ｐゴシック"/>
              </a:rPr>
              <a:t>, 2026.</a:t>
            </a:r>
            <a:endParaRPr lang="en-US" altLang="en-US" sz="2800" b="1" u="sng">
              <a:solidFill>
                <a:schemeClr val="accent1"/>
              </a:solidFill>
              <a:ea typeface="ＭＳ Ｐゴシック"/>
              <a:cs typeface="Calibri"/>
            </a:endParaRPr>
          </a:p>
          <a:p>
            <a:endParaRPr lang="en-GB"/>
          </a:p>
        </p:txBody>
      </p:sp>
      <p:pic>
        <p:nvPicPr>
          <p:cNvPr id="6" name="Picture 6">
            <a:extLst>
              <a:ext uri="{FF2B5EF4-FFF2-40B4-BE49-F238E27FC236}">
                <a16:creationId xmlns:a16="http://schemas.microsoft.com/office/drawing/2014/main" id="{28E41EF4-EF18-60B6-F704-B5DD939BE8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8489" y="321161"/>
            <a:ext cx="3172409" cy="135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25099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2A053-73E9-2371-D2B4-25449751E456}"/>
              </a:ext>
            </a:extLst>
          </p:cNvPr>
          <p:cNvSpPr>
            <a:spLocks noGrp="1"/>
          </p:cNvSpPr>
          <p:nvPr>
            <p:ph type="title"/>
          </p:nvPr>
        </p:nvSpPr>
        <p:spPr/>
        <p:txBody>
          <a:bodyPr/>
          <a:lstStyle/>
          <a:p>
            <a:r>
              <a:rPr lang="en-GB" sz="4400" b="1">
                <a:solidFill>
                  <a:schemeClr val="accent1"/>
                </a:solidFill>
              </a:rPr>
              <a:t>What is Multi-Agency working? </a:t>
            </a:r>
            <a:br>
              <a:rPr lang="en-GB" sz="4400" b="1">
                <a:solidFill>
                  <a:schemeClr val="accent1"/>
                </a:solidFill>
              </a:rPr>
            </a:br>
            <a:endParaRPr lang="en-GB">
              <a:solidFill>
                <a:schemeClr val="accent1"/>
              </a:solidFill>
            </a:endParaRPr>
          </a:p>
        </p:txBody>
      </p:sp>
      <p:sp>
        <p:nvSpPr>
          <p:cNvPr id="3" name="Content Placeholder 2">
            <a:extLst>
              <a:ext uri="{FF2B5EF4-FFF2-40B4-BE49-F238E27FC236}">
                <a16:creationId xmlns:a16="http://schemas.microsoft.com/office/drawing/2014/main" id="{C373053C-72E6-61EB-DED4-DFBA100C1D0D}"/>
              </a:ext>
            </a:extLst>
          </p:cNvPr>
          <p:cNvSpPr>
            <a:spLocks noGrp="1"/>
          </p:cNvSpPr>
          <p:nvPr>
            <p:ph idx="1"/>
          </p:nvPr>
        </p:nvSpPr>
        <p:spPr/>
        <p:txBody>
          <a:bodyPr>
            <a:normAutofit/>
          </a:bodyPr>
          <a:lstStyle/>
          <a:p>
            <a:r>
              <a:rPr lang="en-GB" sz="2800" b="0" i="0">
                <a:solidFill>
                  <a:schemeClr val="accent1"/>
                </a:solidFill>
                <a:effectLst/>
                <a:latin typeface="NSPCC-Regular"/>
              </a:rPr>
              <a:t>Multi-agency working is key to effective safeguarding and child protection.       (</a:t>
            </a:r>
            <a:r>
              <a:rPr lang="en-GB" sz="2800" b="0" i="0" err="1">
                <a:solidFill>
                  <a:schemeClr val="accent1"/>
                </a:solidFill>
                <a:effectLst/>
                <a:latin typeface="NSPCC-Regular"/>
              </a:rPr>
              <a:t>Sidebotham</a:t>
            </a:r>
            <a:r>
              <a:rPr lang="en-GB" sz="2800" b="0" i="0">
                <a:solidFill>
                  <a:schemeClr val="accent1"/>
                </a:solidFill>
                <a:effectLst/>
                <a:latin typeface="NSPCC-Regular"/>
              </a:rPr>
              <a:t> et al, 2016).</a:t>
            </a:r>
          </a:p>
          <a:p>
            <a:r>
              <a:rPr lang="en-GB" sz="2800" b="0" i="0">
                <a:solidFill>
                  <a:schemeClr val="accent1"/>
                </a:solidFill>
                <a:effectLst/>
                <a:latin typeface="NSPCC-Regular"/>
              </a:rPr>
              <a:t>Children and their families will access a range of services throughout a child's life. It's vital that practitioners work together to gain a full overview of a child's situation and have a co-ordinated approach to support.</a:t>
            </a:r>
            <a:endParaRPr lang="en-GB" sz="3200" b="1">
              <a:solidFill>
                <a:schemeClr val="accent1"/>
              </a:solidFill>
            </a:endParaRPr>
          </a:p>
        </p:txBody>
      </p:sp>
    </p:spTree>
    <p:extLst>
      <p:ext uri="{BB962C8B-B14F-4D97-AF65-F5344CB8AC3E}">
        <p14:creationId xmlns:p14="http://schemas.microsoft.com/office/powerpoint/2010/main" val="2792542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9A379-60FE-A73C-F372-4D74AB42093F}"/>
              </a:ext>
            </a:extLst>
          </p:cNvPr>
          <p:cNvSpPr>
            <a:spLocks noGrp="1"/>
          </p:cNvSpPr>
          <p:nvPr>
            <p:ph type="title"/>
          </p:nvPr>
        </p:nvSpPr>
        <p:spPr/>
        <p:txBody>
          <a:bodyPr>
            <a:normAutofit/>
          </a:bodyPr>
          <a:lstStyle/>
          <a:p>
            <a:r>
              <a:rPr lang="en-GB" sz="3200">
                <a:solidFill>
                  <a:schemeClr val="accent1"/>
                </a:solidFill>
                <a:latin typeface="Calibri"/>
                <a:ea typeface="Calibri"/>
                <a:cs typeface="Calibri"/>
              </a:rPr>
              <a:t>The Strategy for Preventing and Responding </a:t>
            </a:r>
            <a:br>
              <a:rPr lang="en-GB" sz="3200" dirty="0">
                <a:solidFill>
                  <a:schemeClr val="accent1"/>
                </a:solidFill>
                <a:latin typeface="Calibri"/>
                <a:ea typeface="Calibri"/>
                <a:cs typeface="Calibri"/>
              </a:rPr>
            </a:br>
            <a:r>
              <a:rPr lang="en-GB" sz="3200">
                <a:solidFill>
                  <a:schemeClr val="accent1"/>
                </a:solidFill>
                <a:latin typeface="Calibri"/>
                <a:ea typeface="Calibri"/>
                <a:cs typeface="Calibri"/>
              </a:rPr>
              <a:t>to Child Sexual Abuse 2026–2036</a:t>
            </a:r>
            <a:endParaRPr lang="en-US" sz="3200">
              <a:solidFill>
                <a:schemeClr val="accent1"/>
              </a:solidFill>
              <a:ea typeface="Calibri Light"/>
              <a:cs typeface="Calibri Light"/>
            </a:endParaRPr>
          </a:p>
        </p:txBody>
      </p:sp>
      <p:sp>
        <p:nvSpPr>
          <p:cNvPr id="3" name="Content Placeholder 2">
            <a:extLst>
              <a:ext uri="{FF2B5EF4-FFF2-40B4-BE49-F238E27FC236}">
                <a16:creationId xmlns:a16="http://schemas.microsoft.com/office/drawing/2014/main" id="{3271095A-D5E2-9626-98EF-41A18360155F}"/>
              </a:ext>
            </a:extLst>
          </p:cNvPr>
          <p:cNvSpPr>
            <a:spLocks noGrp="1"/>
          </p:cNvSpPr>
          <p:nvPr>
            <p:ph idx="1"/>
          </p:nvPr>
        </p:nvSpPr>
        <p:spPr>
          <a:xfrm>
            <a:off x="838200" y="1500045"/>
            <a:ext cx="10515600" cy="4458314"/>
          </a:xfrm>
        </p:spPr>
        <p:txBody>
          <a:bodyPr vert="horz" lIns="91440" tIns="45720" rIns="91440" bIns="45720" rtlCol="0" anchor="t">
            <a:noAutofit/>
          </a:bodyPr>
          <a:lstStyle/>
          <a:p>
            <a:r>
              <a:rPr lang="en-GB" sz="1400">
                <a:solidFill>
                  <a:schemeClr val="accent1"/>
                </a:solidFill>
                <a:ea typeface="Calibri"/>
                <a:cs typeface="Calibri"/>
              </a:rPr>
              <a:t>The Welsh Government has launched a ten-year strategy to prevent and respond to child sexual abuse, making Wales the first nation in the UK to set out a long-term plan to tackle the issue.</a:t>
            </a:r>
            <a:endParaRPr lang="en-US" sz="1400">
              <a:solidFill>
                <a:schemeClr val="accent1"/>
              </a:solidFill>
              <a:ea typeface="Calibri"/>
              <a:cs typeface="Calibri"/>
            </a:endParaRPr>
          </a:p>
          <a:p>
            <a:r>
              <a:rPr lang="en-GB" sz="1400" dirty="0">
                <a:solidFill>
                  <a:schemeClr val="accent1"/>
                </a:solidFill>
                <a:ea typeface="Calibri"/>
                <a:cs typeface="Calibri"/>
              </a:rPr>
              <a:t>Sets out a long-term approach aimed at protecting children, improving early intervention and strengthening support for victims and survivors.</a:t>
            </a:r>
          </a:p>
          <a:p>
            <a:r>
              <a:rPr lang="en-GB" sz="1400" dirty="0">
                <a:solidFill>
                  <a:schemeClr val="accent1"/>
                </a:solidFill>
                <a:ea typeface="Calibri"/>
                <a:cs typeface="Calibri"/>
              </a:rPr>
              <a:t>Estimates suggest that around 25,000 children and young people are sexually abused each year in Wales. The impact can be profound and long-lasting, affecting a person’s health, education, relationships and future opportunities.</a:t>
            </a:r>
          </a:p>
          <a:p>
            <a:r>
              <a:rPr lang="en-GB" sz="1400">
                <a:solidFill>
                  <a:schemeClr val="accent1"/>
                </a:solidFill>
                <a:ea typeface="Calibri"/>
                <a:cs typeface="Calibri"/>
              </a:rPr>
              <a:t>It has been developed in collaboration with organisations and individuals with lived experience, I</a:t>
            </a:r>
            <a:endParaRPr lang="en-US" sz="1400">
              <a:solidFill>
                <a:schemeClr val="accent1"/>
              </a:solidFill>
              <a:ea typeface="Calibri"/>
              <a:cs typeface="Calibri"/>
            </a:endParaRPr>
          </a:p>
          <a:p>
            <a:r>
              <a:rPr lang="en-GB" sz="1400">
                <a:solidFill>
                  <a:schemeClr val="accent1"/>
                </a:solidFill>
                <a:ea typeface="Calibri"/>
                <a:cs typeface="Calibri"/>
              </a:rPr>
              <a:t>The Welsh Government says the strategy adopts a whole-system approach, built around four main objectives.: Preventing abuse before it occurs, Improving awareness and education around healthy relationships, Ensuring professionals act quickly when concerns are raised about a child’s safety; Focuses on supporting children and families affected by abuse, including access to counselling and therapeutic services, as well as providing long-term help for adult survivors who were abused as children.</a:t>
            </a:r>
          </a:p>
          <a:p>
            <a:r>
              <a:rPr lang="en-GB" sz="1400">
                <a:solidFill>
                  <a:schemeClr val="accent1"/>
                </a:solidFill>
                <a:ea typeface="Calibri"/>
                <a:cs typeface="Calibri"/>
              </a:rPr>
              <a:t>She added that the strategy had been shaped by people with lived experience of abuse and by organisations working directly with victims.</a:t>
            </a:r>
            <a:endParaRPr lang="en-US" sz="1400">
              <a:solidFill>
                <a:schemeClr val="accent1"/>
              </a:solidFill>
              <a:ea typeface="Calibri"/>
              <a:cs typeface="Calibri"/>
            </a:endParaRPr>
          </a:p>
          <a:p>
            <a:r>
              <a:rPr lang="en-GB" sz="1400">
                <a:solidFill>
                  <a:schemeClr val="accent1"/>
                </a:solidFill>
                <a:ea typeface="Calibri"/>
                <a:cs typeface="Calibri"/>
              </a:rPr>
              <a:t>Information sharing - aims to improve cooperation between organisations responsible for safeguarding children, with clearer roles and improved information sharing between services.</a:t>
            </a:r>
            <a:endParaRPr lang="en-US" sz="1400">
              <a:solidFill>
                <a:schemeClr val="accent1"/>
              </a:solidFill>
              <a:ea typeface="Calibri"/>
              <a:cs typeface="Calibri"/>
            </a:endParaRPr>
          </a:p>
          <a:p>
            <a:r>
              <a:rPr lang="en-GB" sz="1400">
                <a:solidFill>
                  <a:schemeClr val="accent1"/>
                </a:solidFill>
                <a:ea typeface="Calibri"/>
                <a:cs typeface="Calibri"/>
              </a:rPr>
              <a:t>The accompanying three-year delivery plan includes measures such as national awareness campaigns, improved professional training and stronger support services.</a:t>
            </a:r>
            <a:endParaRPr lang="en-US" sz="1400">
              <a:solidFill>
                <a:schemeClr val="accent1"/>
              </a:solidFill>
              <a:ea typeface="Calibri"/>
              <a:cs typeface="Calibri"/>
            </a:endParaRPr>
          </a:p>
          <a:p>
            <a:r>
              <a:rPr lang="en-GB" sz="1400">
                <a:solidFill>
                  <a:schemeClr val="accent1"/>
                </a:solidFill>
                <a:ea typeface="Calibri"/>
                <a:cs typeface="Calibri"/>
              </a:rPr>
              <a:t>Minister for Education &amp; Social Care, Dawn Bowden: “Through close partnership working we can build a safer Wales for every child.” </a:t>
            </a:r>
            <a:endParaRPr lang="en-US" sz="1400">
              <a:solidFill>
                <a:schemeClr val="accent1"/>
              </a:solidFill>
            </a:endParaRPr>
          </a:p>
        </p:txBody>
      </p:sp>
    </p:spTree>
    <p:extLst>
      <p:ext uri="{BB962C8B-B14F-4D97-AF65-F5344CB8AC3E}">
        <p14:creationId xmlns:p14="http://schemas.microsoft.com/office/powerpoint/2010/main" val="47656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2A27A-9888-F815-D43B-81CA2F381391}"/>
              </a:ext>
            </a:extLst>
          </p:cNvPr>
          <p:cNvSpPr>
            <a:spLocks noGrp="1"/>
          </p:cNvSpPr>
          <p:nvPr>
            <p:ph type="title"/>
          </p:nvPr>
        </p:nvSpPr>
        <p:spPr/>
        <p:txBody>
          <a:bodyPr/>
          <a:lstStyle/>
          <a:p>
            <a:r>
              <a:rPr lang="en-GB" b="1">
                <a:solidFill>
                  <a:schemeClr val="accent1"/>
                </a:solidFill>
              </a:rPr>
              <a:t>What makes a good Multi-Agency organisation?</a:t>
            </a:r>
          </a:p>
        </p:txBody>
      </p:sp>
      <p:sp>
        <p:nvSpPr>
          <p:cNvPr id="3" name="Content Placeholder 2">
            <a:extLst>
              <a:ext uri="{FF2B5EF4-FFF2-40B4-BE49-F238E27FC236}">
                <a16:creationId xmlns:a16="http://schemas.microsoft.com/office/drawing/2014/main" id="{DE71EF1C-C347-60A7-F389-03B52D39EBF8}"/>
              </a:ext>
            </a:extLst>
          </p:cNvPr>
          <p:cNvSpPr>
            <a:spLocks noGrp="1"/>
          </p:cNvSpPr>
          <p:nvPr>
            <p:ph idx="1"/>
          </p:nvPr>
        </p:nvSpPr>
        <p:spPr/>
        <p:txBody>
          <a:bodyPr>
            <a:normAutofit/>
          </a:bodyPr>
          <a:lstStyle/>
          <a:p>
            <a:r>
              <a:rPr lang="en-GB" sz="2400">
                <a:solidFill>
                  <a:schemeClr val="accent1"/>
                </a:solidFill>
              </a:rPr>
              <a:t>Multi-agency working brings professionals together from a range of agencies to achieve good practice in working together. This way of working will help professionals to address the needs of a family from a holistic perspective and can ensure that all parties involved contribute to a plan of action and achieve a care plan which meets all of the child or young person’s needs.</a:t>
            </a:r>
          </a:p>
          <a:p>
            <a:r>
              <a:rPr lang="en-GB" sz="2400">
                <a:solidFill>
                  <a:schemeClr val="accent1"/>
                </a:solidFill>
              </a:rPr>
              <a:t>Stronger partnership working between all agencies and organisations, with integration being the key driver.</a:t>
            </a:r>
          </a:p>
        </p:txBody>
      </p:sp>
    </p:spTree>
    <p:extLst>
      <p:ext uri="{BB962C8B-B14F-4D97-AF65-F5344CB8AC3E}">
        <p14:creationId xmlns:p14="http://schemas.microsoft.com/office/powerpoint/2010/main" val="2641875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CE9EA-2A81-57DB-E73B-C3BD37F41A47}"/>
              </a:ext>
            </a:extLst>
          </p:cNvPr>
          <p:cNvSpPr>
            <a:spLocks noGrp="1"/>
          </p:cNvSpPr>
          <p:nvPr>
            <p:ph type="title"/>
          </p:nvPr>
        </p:nvSpPr>
        <p:spPr/>
        <p:txBody>
          <a:bodyPr/>
          <a:lstStyle/>
          <a:p>
            <a:r>
              <a:rPr lang="en-GB" b="1">
                <a:solidFill>
                  <a:schemeClr val="accent1"/>
                </a:solidFill>
              </a:rPr>
              <a:t>Multi-Agency Working</a:t>
            </a:r>
          </a:p>
        </p:txBody>
      </p:sp>
      <p:sp>
        <p:nvSpPr>
          <p:cNvPr id="3" name="Content Placeholder 2">
            <a:extLst>
              <a:ext uri="{FF2B5EF4-FFF2-40B4-BE49-F238E27FC236}">
                <a16:creationId xmlns:a16="http://schemas.microsoft.com/office/drawing/2014/main" id="{055CF9D3-4038-5DE7-C46A-4AE856FE8E0D}"/>
              </a:ext>
            </a:extLst>
          </p:cNvPr>
          <p:cNvSpPr>
            <a:spLocks noGrp="1"/>
          </p:cNvSpPr>
          <p:nvPr>
            <p:ph idx="1"/>
          </p:nvPr>
        </p:nvSpPr>
        <p:spPr/>
        <p:txBody>
          <a:bodyPr vert="horz" lIns="91440" tIns="45720" rIns="91440" bIns="45720" rtlCol="0" anchor="t">
            <a:normAutofit/>
          </a:bodyPr>
          <a:lstStyle/>
          <a:p>
            <a:r>
              <a:rPr lang="en-GB">
                <a:solidFill>
                  <a:schemeClr val="accent1"/>
                </a:solidFill>
                <a:latin typeface="NSPCC-Regular"/>
              </a:rPr>
              <a:t>Serious Case</a:t>
            </a:r>
            <a:r>
              <a:rPr lang="en-GB" sz="2800" b="0" i="0">
                <a:solidFill>
                  <a:schemeClr val="accent1"/>
                </a:solidFill>
                <a:effectLst/>
                <a:latin typeface="NSPCC-Regular"/>
              </a:rPr>
              <a:t> </a:t>
            </a:r>
            <a:r>
              <a:rPr lang="en-GB">
                <a:solidFill>
                  <a:schemeClr val="accent1"/>
                </a:solidFill>
                <a:latin typeface="NSPCC-Regular"/>
              </a:rPr>
              <a:t>Reviews</a:t>
            </a:r>
            <a:r>
              <a:rPr lang="en-GB" sz="2800" b="0" i="0">
                <a:solidFill>
                  <a:schemeClr val="accent1"/>
                </a:solidFill>
                <a:effectLst/>
                <a:latin typeface="NSPCC-Regular"/>
              </a:rPr>
              <a:t> in each of the UK nations emphasise the importance of information sharing and collaboration between agencies so that professionals can fully understand any risks a child may be exposed to and take appropriate action to keep them safe.</a:t>
            </a:r>
          </a:p>
          <a:p>
            <a:pPr marL="0" indent="0" algn="r">
              <a:buNone/>
            </a:pPr>
            <a:r>
              <a:rPr lang="en-GB" sz="1800">
                <a:solidFill>
                  <a:schemeClr val="accent1"/>
                </a:solidFill>
                <a:latin typeface="NSPCC-Regular"/>
              </a:rPr>
              <a:t>NSPCC, 2023</a:t>
            </a:r>
            <a:endParaRPr lang="en-GB">
              <a:solidFill>
                <a:srgbClr val="000000"/>
              </a:solidFill>
              <a:latin typeface="Calibri" panose="020F0502020204030204"/>
              <a:ea typeface="Calibri" panose="020F0502020204030204"/>
              <a:cs typeface="Calibri" panose="020F0502020204030204"/>
            </a:endParaRPr>
          </a:p>
          <a:p>
            <a:pPr marL="0" indent="0">
              <a:buNone/>
            </a:pPr>
            <a:r>
              <a:rPr lang="en-GB" sz="1800">
                <a:solidFill>
                  <a:schemeClr val="accent1"/>
                </a:solidFill>
                <a:latin typeface="Calibri"/>
                <a:ea typeface="Calibri"/>
                <a:cs typeface="Calibri"/>
                <a:hlinkClick r:id="rId2">
                  <a:extLst>
                    <a:ext uri="{A12FA001-AC4F-418D-AE19-62706E023703}">
                      <ahyp:hlinkClr xmlns:ahyp="http://schemas.microsoft.com/office/drawing/2018/hyperlinkcolor" val="tx"/>
                    </a:ext>
                  </a:extLst>
                </a:hlinkClick>
              </a:rPr>
              <a:t>NSPCC</a:t>
            </a:r>
            <a:r>
              <a:rPr lang="en-GB" sz="1800">
                <a:solidFill>
                  <a:schemeClr val="accent1"/>
                </a:solidFill>
                <a:ea typeface="+mn-lt"/>
                <a:cs typeface="+mn-lt"/>
                <a:hlinkClick r:id="rId2">
                  <a:extLst>
                    <a:ext uri="{A12FA001-AC4F-418D-AE19-62706E023703}">
                      <ahyp:hlinkClr xmlns:ahyp="http://schemas.microsoft.com/office/drawing/2018/hyperlinkcolor" val="tx"/>
                    </a:ext>
                  </a:extLst>
                </a:hlinkClick>
              </a:rPr>
              <a:t> library catalogue</a:t>
            </a:r>
            <a:r>
              <a:rPr lang="en-GB">
                <a:solidFill>
                  <a:srgbClr val="000000"/>
                </a:solidFill>
                <a:ea typeface="+mn-lt"/>
                <a:cs typeface="+mn-lt"/>
              </a:rPr>
              <a:t> </a:t>
            </a:r>
            <a:endParaRPr lang="en-GB">
              <a:ea typeface="Calibri"/>
              <a:cs typeface="Calibri"/>
            </a:endParaRPr>
          </a:p>
        </p:txBody>
      </p:sp>
    </p:spTree>
    <p:extLst>
      <p:ext uri="{BB962C8B-B14F-4D97-AF65-F5344CB8AC3E}">
        <p14:creationId xmlns:p14="http://schemas.microsoft.com/office/powerpoint/2010/main" val="3883855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E2F6C-B026-3B42-6419-61F210656BEC}"/>
              </a:ext>
            </a:extLst>
          </p:cNvPr>
          <p:cNvSpPr>
            <a:spLocks noGrp="1"/>
          </p:cNvSpPr>
          <p:nvPr>
            <p:ph type="title"/>
          </p:nvPr>
        </p:nvSpPr>
        <p:spPr/>
        <p:txBody>
          <a:bodyPr/>
          <a:lstStyle/>
          <a:p>
            <a:r>
              <a:rPr lang="en-US">
                <a:solidFill>
                  <a:schemeClr val="accent1"/>
                </a:solidFill>
                <a:ea typeface="Calibri Light"/>
                <a:cs typeface="Calibri Light"/>
              </a:rPr>
              <a:t>Multi-Agency Working</a:t>
            </a:r>
            <a:endParaRPr lang="en-US">
              <a:solidFill>
                <a:schemeClr val="accent1"/>
              </a:solidFill>
            </a:endParaRPr>
          </a:p>
        </p:txBody>
      </p:sp>
      <p:sp>
        <p:nvSpPr>
          <p:cNvPr id="3" name="Content Placeholder 2">
            <a:extLst>
              <a:ext uri="{FF2B5EF4-FFF2-40B4-BE49-F238E27FC236}">
                <a16:creationId xmlns:a16="http://schemas.microsoft.com/office/drawing/2014/main" id="{C9FF0F48-7408-381C-4925-8C846C4D5621}"/>
              </a:ext>
            </a:extLst>
          </p:cNvPr>
          <p:cNvSpPr>
            <a:spLocks noGrp="1"/>
          </p:cNvSpPr>
          <p:nvPr>
            <p:ph idx="1"/>
          </p:nvPr>
        </p:nvSpPr>
        <p:spPr/>
        <p:txBody>
          <a:bodyPr vert="horz" lIns="91440" tIns="45720" rIns="91440" bIns="45720" rtlCol="0" anchor="t">
            <a:normAutofit/>
          </a:bodyPr>
          <a:lstStyle/>
          <a:p>
            <a:pPr marL="0" indent="0">
              <a:buNone/>
            </a:pPr>
            <a:r>
              <a:rPr lang="en-US" sz="3200">
                <a:solidFill>
                  <a:schemeClr val="accent1"/>
                </a:solidFill>
                <a:ea typeface="Calibri"/>
                <a:cs typeface="Calibri"/>
              </a:rPr>
              <a:t>Consider 3 different models by exploring:</a:t>
            </a:r>
          </a:p>
          <a:p>
            <a:pPr marL="457200" indent="-457200"/>
            <a:r>
              <a:rPr lang="en-US" sz="3200">
                <a:solidFill>
                  <a:schemeClr val="accent1"/>
                </a:solidFill>
                <a:ea typeface="Calibri"/>
                <a:cs typeface="Calibri"/>
              </a:rPr>
              <a:t>Their specific characteristics</a:t>
            </a:r>
          </a:p>
          <a:p>
            <a:pPr marL="457200" indent="-457200"/>
            <a:r>
              <a:rPr lang="en-US" sz="3200">
                <a:solidFill>
                  <a:schemeClr val="accent1"/>
                </a:solidFill>
                <a:ea typeface="Calibri"/>
                <a:cs typeface="Calibri"/>
              </a:rPr>
              <a:t>The benefits they bring</a:t>
            </a:r>
          </a:p>
          <a:p>
            <a:pPr marL="457200" indent="-457200"/>
            <a:r>
              <a:rPr lang="en-US" sz="3200">
                <a:solidFill>
                  <a:schemeClr val="accent1"/>
                </a:solidFill>
                <a:ea typeface="Calibri"/>
                <a:cs typeface="Calibri"/>
              </a:rPr>
              <a:t>The challenges they present</a:t>
            </a:r>
          </a:p>
          <a:p>
            <a:pPr marL="0" indent="0">
              <a:buNone/>
            </a:pPr>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328036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C6572-6799-AD5E-CF4C-AAB89EB53D24}"/>
              </a:ext>
            </a:extLst>
          </p:cNvPr>
          <p:cNvSpPr>
            <a:spLocks noGrp="1"/>
          </p:cNvSpPr>
          <p:nvPr>
            <p:ph type="title"/>
          </p:nvPr>
        </p:nvSpPr>
        <p:spPr/>
        <p:txBody>
          <a:bodyPr/>
          <a:lstStyle/>
          <a:p>
            <a:r>
              <a:rPr lang="en-GB" sz="4400" b="1">
                <a:solidFill>
                  <a:schemeClr val="accent1"/>
                </a:solidFill>
              </a:rPr>
              <a:t>Models of Multi-Agency </a:t>
            </a:r>
            <a:r>
              <a:rPr lang="en-GB" b="1">
                <a:solidFill>
                  <a:schemeClr val="accent1"/>
                </a:solidFill>
              </a:rPr>
              <a:t>W</a:t>
            </a:r>
            <a:r>
              <a:rPr lang="en-GB" sz="4400" b="1">
                <a:solidFill>
                  <a:schemeClr val="accent1"/>
                </a:solidFill>
              </a:rPr>
              <a:t>ork</a:t>
            </a:r>
            <a:br>
              <a:rPr lang="en-GB" sz="4400" b="1">
                <a:solidFill>
                  <a:schemeClr val="accent1"/>
                </a:solidFill>
              </a:rPr>
            </a:br>
            <a:r>
              <a:rPr lang="en-GB" sz="2400" b="1">
                <a:solidFill>
                  <a:schemeClr val="accent1"/>
                </a:solidFill>
              </a:rPr>
              <a:t>(Walker, 2018)</a:t>
            </a:r>
          </a:p>
        </p:txBody>
      </p:sp>
      <p:sp>
        <p:nvSpPr>
          <p:cNvPr id="3" name="Content Placeholder 2">
            <a:extLst>
              <a:ext uri="{FF2B5EF4-FFF2-40B4-BE49-F238E27FC236}">
                <a16:creationId xmlns:a16="http://schemas.microsoft.com/office/drawing/2014/main" id="{2FCABA07-2D26-6560-24C4-7C9CFEA30860}"/>
              </a:ext>
            </a:extLst>
          </p:cNvPr>
          <p:cNvSpPr>
            <a:spLocks noGrp="1"/>
          </p:cNvSpPr>
          <p:nvPr>
            <p:ph idx="1"/>
          </p:nvPr>
        </p:nvSpPr>
        <p:spPr/>
        <p:txBody>
          <a:bodyPr/>
          <a:lstStyle/>
          <a:p>
            <a:r>
              <a:rPr lang="en-GB">
                <a:solidFill>
                  <a:schemeClr val="accent1"/>
                </a:solidFill>
              </a:rPr>
              <a:t>1. Multi-agency panel</a:t>
            </a:r>
          </a:p>
          <a:p>
            <a:endParaRPr lang="en-GB">
              <a:solidFill>
                <a:schemeClr val="accent1"/>
              </a:solidFill>
            </a:endParaRPr>
          </a:p>
          <a:p>
            <a:r>
              <a:rPr lang="en-GB">
                <a:solidFill>
                  <a:schemeClr val="accent1"/>
                </a:solidFill>
              </a:rPr>
              <a:t>2. Multi-agency team</a:t>
            </a:r>
          </a:p>
          <a:p>
            <a:endParaRPr lang="en-GB">
              <a:solidFill>
                <a:schemeClr val="accent1"/>
              </a:solidFill>
            </a:endParaRPr>
          </a:p>
          <a:p>
            <a:r>
              <a:rPr lang="en-GB">
                <a:solidFill>
                  <a:schemeClr val="accent1"/>
                </a:solidFill>
              </a:rPr>
              <a:t>3. Integrated Service</a:t>
            </a:r>
          </a:p>
          <a:p>
            <a:endParaRPr lang="en-GB"/>
          </a:p>
        </p:txBody>
      </p:sp>
    </p:spTree>
    <p:extLst>
      <p:ext uri="{BB962C8B-B14F-4D97-AF65-F5344CB8AC3E}">
        <p14:creationId xmlns:p14="http://schemas.microsoft.com/office/powerpoint/2010/main" val="3160683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1478E-A596-1C36-DD79-4AAB4F3D1082}"/>
              </a:ext>
            </a:extLst>
          </p:cNvPr>
          <p:cNvSpPr>
            <a:spLocks noGrp="1"/>
          </p:cNvSpPr>
          <p:nvPr>
            <p:ph type="title"/>
          </p:nvPr>
        </p:nvSpPr>
        <p:spPr/>
        <p:txBody>
          <a:bodyPr>
            <a:normAutofit fontScale="90000"/>
          </a:bodyPr>
          <a:lstStyle/>
          <a:p>
            <a:pPr algn="ctr"/>
            <a:br>
              <a:rPr lang="en-GB" sz="4400" b="1">
                <a:solidFill>
                  <a:schemeClr val="accent1"/>
                </a:solidFill>
              </a:rPr>
            </a:br>
            <a:br>
              <a:rPr lang="en-GB" sz="4400" b="1">
                <a:solidFill>
                  <a:schemeClr val="accent1"/>
                </a:solidFill>
              </a:rPr>
            </a:br>
            <a:r>
              <a:rPr lang="en-GB" sz="4400" b="1">
                <a:solidFill>
                  <a:schemeClr val="accent1"/>
                </a:solidFill>
              </a:rPr>
              <a:t>Models of multi-agency work: </a:t>
            </a:r>
            <a:br>
              <a:rPr lang="en-GB" sz="4400" b="1">
                <a:solidFill>
                  <a:schemeClr val="accent1"/>
                </a:solidFill>
              </a:rPr>
            </a:br>
            <a:r>
              <a:rPr lang="en-GB" sz="4400" b="1" u="sng">
                <a:solidFill>
                  <a:schemeClr val="accent1"/>
                </a:solidFill>
              </a:rPr>
              <a:t>Multi-agency panel</a:t>
            </a:r>
            <a:br>
              <a:rPr lang="en-GB" sz="4400" b="1" u="sng">
                <a:solidFill>
                  <a:schemeClr val="accent1"/>
                </a:solidFill>
              </a:rPr>
            </a:br>
            <a:br>
              <a:rPr lang="en-GB" sz="4400" b="1">
                <a:solidFill>
                  <a:schemeClr val="accent1"/>
                </a:solidFill>
              </a:rPr>
            </a:br>
            <a:endParaRPr lang="en-GB">
              <a:solidFill>
                <a:schemeClr val="accent1"/>
              </a:solidFill>
            </a:endParaRPr>
          </a:p>
        </p:txBody>
      </p:sp>
      <p:sp>
        <p:nvSpPr>
          <p:cNvPr id="3" name="Content Placeholder 2">
            <a:extLst>
              <a:ext uri="{FF2B5EF4-FFF2-40B4-BE49-F238E27FC236}">
                <a16:creationId xmlns:a16="http://schemas.microsoft.com/office/drawing/2014/main" id="{E56C5B4D-5840-EEF2-5AA4-48A9B6E8B62E}"/>
              </a:ext>
            </a:extLst>
          </p:cNvPr>
          <p:cNvSpPr>
            <a:spLocks noGrp="1"/>
          </p:cNvSpPr>
          <p:nvPr>
            <p:ph idx="1"/>
          </p:nvPr>
        </p:nvSpPr>
        <p:spPr/>
        <p:txBody>
          <a:bodyPr>
            <a:normAutofit/>
          </a:bodyPr>
          <a:lstStyle/>
          <a:p>
            <a:pPr marL="0" indent="0">
              <a:buNone/>
            </a:pPr>
            <a:r>
              <a:rPr lang="en-GB" sz="3200" b="1" u="sng">
                <a:solidFill>
                  <a:schemeClr val="accent1"/>
                </a:solidFill>
              </a:rPr>
              <a:t>Multi-agency panel</a:t>
            </a:r>
          </a:p>
          <a:p>
            <a:r>
              <a:rPr lang="en-GB" sz="3200">
                <a:solidFill>
                  <a:schemeClr val="accent1"/>
                </a:solidFill>
              </a:rPr>
              <a:t>Characteristics</a:t>
            </a:r>
          </a:p>
          <a:p>
            <a:r>
              <a:rPr lang="en-GB" sz="3200">
                <a:solidFill>
                  <a:schemeClr val="accent1"/>
                </a:solidFill>
              </a:rPr>
              <a:t>Benefits and opportunities</a:t>
            </a:r>
          </a:p>
          <a:p>
            <a:r>
              <a:rPr lang="en-GB" sz="3200">
                <a:solidFill>
                  <a:schemeClr val="accent1"/>
                </a:solidFill>
              </a:rPr>
              <a:t>Challenges</a:t>
            </a:r>
          </a:p>
        </p:txBody>
      </p:sp>
    </p:spTree>
    <p:extLst>
      <p:ext uri="{BB962C8B-B14F-4D97-AF65-F5344CB8AC3E}">
        <p14:creationId xmlns:p14="http://schemas.microsoft.com/office/powerpoint/2010/main" val="1500585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24BB4-D312-EC14-0CB3-8B72FB99A720}"/>
              </a:ext>
            </a:extLst>
          </p:cNvPr>
          <p:cNvSpPr>
            <a:spLocks noGrp="1"/>
          </p:cNvSpPr>
          <p:nvPr>
            <p:ph type="title"/>
          </p:nvPr>
        </p:nvSpPr>
        <p:spPr/>
        <p:txBody>
          <a:bodyPr/>
          <a:lstStyle/>
          <a:p>
            <a:r>
              <a:rPr lang="en-GB" b="1">
                <a:solidFill>
                  <a:schemeClr val="accent1"/>
                </a:solidFill>
              </a:rPr>
              <a:t>Multi-Agency Panel.</a:t>
            </a:r>
            <a:br>
              <a:rPr lang="en-GB" b="1">
                <a:solidFill>
                  <a:schemeClr val="accent1"/>
                </a:solidFill>
              </a:rPr>
            </a:br>
            <a:r>
              <a:rPr lang="en-GB" b="1">
                <a:solidFill>
                  <a:schemeClr val="accent1"/>
                </a:solidFill>
              </a:rPr>
              <a:t>Characteristics</a:t>
            </a:r>
          </a:p>
        </p:txBody>
      </p:sp>
      <p:sp>
        <p:nvSpPr>
          <p:cNvPr id="3" name="Content Placeholder 2">
            <a:extLst>
              <a:ext uri="{FF2B5EF4-FFF2-40B4-BE49-F238E27FC236}">
                <a16:creationId xmlns:a16="http://schemas.microsoft.com/office/drawing/2014/main" id="{0BA895A9-B460-BA2C-29AA-D6F7B680399E}"/>
              </a:ext>
            </a:extLst>
          </p:cNvPr>
          <p:cNvSpPr>
            <a:spLocks noGrp="1"/>
          </p:cNvSpPr>
          <p:nvPr>
            <p:ph idx="1"/>
          </p:nvPr>
        </p:nvSpPr>
        <p:spPr/>
        <p:txBody>
          <a:bodyPr/>
          <a:lstStyle/>
          <a:p>
            <a:r>
              <a:rPr lang="en-GB" sz="3200">
                <a:solidFill>
                  <a:schemeClr val="accent1"/>
                </a:solidFill>
              </a:rPr>
              <a:t>Practitioners employed by home agencies</a:t>
            </a:r>
          </a:p>
          <a:p>
            <a:r>
              <a:rPr lang="en-GB" sz="3200">
                <a:solidFill>
                  <a:schemeClr val="accent1"/>
                </a:solidFill>
              </a:rPr>
              <a:t>Panel meets regularly to discuss individuals</a:t>
            </a:r>
          </a:p>
          <a:p>
            <a:r>
              <a:rPr lang="en-GB" sz="3200">
                <a:solidFill>
                  <a:schemeClr val="accent1"/>
                </a:solidFill>
              </a:rPr>
              <a:t>Likely to focus on individual work</a:t>
            </a:r>
          </a:p>
          <a:p>
            <a:r>
              <a:rPr lang="en-GB" sz="3200">
                <a:solidFill>
                  <a:schemeClr val="accent1"/>
                </a:solidFill>
              </a:rPr>
              <a:t>Likely to carry out joint assessment and information sharing</a:t>
            </a:r>
          </a:p>
          <a:p>
            <a:r>
              <a:rPr lang="en-GB" sz="3200">
                <a:solidFill>
                  <a:schemeClr val="accent1"/>
                </a:solidFill>
              </a:rPr>
              <a:t>PCP can be applied in this model </a:t>
            </a:r>
            <a:endParaRPr lang="cy-GB" sz="3200">
              <a:solidFill>
                <a:schemeClr val="accent1"/>
              </a:solidFill>
            </a:endParaRPr>
          </a:p>
          <a:p>
            <a:endParaRPr lang="en-GB"/>
          </a:p>
        </p:txBody>
      </p:sp>
    </p:spTree>
    <p:extLst>
      <p:ext uri="{BB962C8B-B14F-4D97-AF65-F5344CB8AC3E}">
        <p14:creationId xmlns:p14="http://schemas.microsoft.com/office/powerpoint/2010/main" val="1762401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BB363-1D29-D1B4-700C-E2A424155D92}"/>
              </a:ext>
            </a:extLst>
          </p:cNvPr>
          <p:cNvSpPr>
            <a:spLocks noGrp="1"/>
          </p:cNvSpPr>
          <p:nvPr>
            <p:ph type="title"/>
          </p:nvPr>
        </p:nvSpPr>
        <p:spPr/>
        <p:txBody>
          <a:bodyPr/>
          <a:lstStyle/>
          <a:p>
            <a:r>
              <a:rPr lang="en-GB" b="1">
                <a:solidFill>
                  <a:schemeClr val="accent1"/>
                </a:solidFill>
              </a:rPr>
              <a:t>Multi-Agency Panel.</a:t>
            </a:r>
            <a:br>
              <a:rPr lang="en-GB" b="1">
                <a:solidFill>
                  <a:schemeClr val="accent1"/>
                </a:solidFill>
              </a:rPr>
            </a:br>
            <a:r>
              <a:rPr lang="en-GB" b="1">
                <a:solidFill>
                  <a:schemeClr val="accent1"/>
                </a:solidFill>
              </a:rPr>
              <a:t>Benefits</a:t>
            </a:r>
          </a:p>
        </p:txBody>
      </p:sp>
      <p:sp>
        <p:nvSpPr>
          <p:cNvPr id="3" name="Content Placeholder 2">
            <a:extLst>
              <a:ext uri="{FF2B5EF4-FFF2-40B4-BE49-F238E27FC236}">
                <a16:creationId xmlns:a16="http://schemas.microsoft.com/office/drawing/2014/main" id="{AC9701B9-312C-317D-43A3-7453226505A6}"/>
              </a:ext>
            </a:extLst>
          </p:cNvPr>
          <p:cNvSpPr>
            <a:spLocks noGrp="1"/>
          </p:cNvSpPr>
          <p:nvPr>
            <p:ph idx="1"/>
          </p:nvPr>
        </p:nvSpPr>
        <p:spPr/>
        <p:txBody>
          <a:bodyPr/>
          <a:lstStyle/>
          <a:p>
            <a:r>
              <a:rPr lang="en-GB" sz="3200">
                <a:solidFill>
                  <a:schemeClr val="accent1"/>
                </a:solidFill>
              </a:rPr>
              <a:t>No recruitment necessary</a:t>
            </a:r>
          </a:p>
          <a:p>
            <a:r>
              <a:rPr lang="en-GB" sz="3200">
                <a:solidFill>
                  <a:schemeClr val="accent1"/>
                </a:solidFill>
              </a:rPr>
              <a:t>Access to home agency training </a:t>
            </a:r>
          </a:p>
          <a:p>
            <a:r>
              <a:rPr lang="en-GB" sz="3200">
                <a:solidFill>
                  <a:schemeClr val="accent1"/>
                </a:solidFill>
              </a:rPr>
              <a:t>Experience of different working styles</a:t>
            </a:r>
          </a:p>
          <a:p>
            <a:r>
              <a:rPr lang="en-GB" sz="3200">
                <a:solidFill>
                  <a:schemeClr val="accent1"/>
                </a:solidFill>
              </a:rPr>
              <a:t>Structures and processes to allocate lead professional</a:t>
            </a:r>
          </a:p>
          <a:p>
            <a:r>
              <a:rPr lang="en-GB" sz="3200">
                <a:solidFill>
                  <a:schemeClr val="accent1"/>
                </a:solidFill>
              </a:rPr>
              <a:t>No need for a permanent base or infrastructure</a:t>
            </a:r>
          </a:p>
          <a:p>
            <a:endParaRPr lang="en-GB"/>
          </a:p>
        </p:txBody>
      </p:sp>
    </p:spTree>
    <p:extLst>
      <p:ext uri="{BB962C8B-B14F-4D97-AF65-F5344CB8AC3E}">
        <p14:creationId xmlns:p14="http://schemas.microsoft.com/office/powerpoint/2010/main" val="38124149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DD424-4775-31E9-29C1-EC51286C765C}"/>
              </a:ext>
            </a:extLst>
          </p:cNvPr>
          <p:cNvSpPr>
            <a:spLocks noGrp="1"/>
          </p:cNvSpPr>
          <p:nvPr>
            <p:ph type="title"/>
          </p:nvPr>
        </p:nvSpPr>
        <p:spPr/>
        <p:txBody>
          <a:bodyPr/>
          <a:lstStyle/>
          <a:p>
            <a:r>
              <a:rPr lang="en-GB" b="1">
                <a:solidFill>
                  <a:schemeClr val="accent1"/>
                </a:solidFill>
              </a:rPr>
              <a:t>Multi-Agency Panel.</a:t>
            </a:r>
            <a:br>
              <a:rPr lang="en-GB" b="1">
                <a:solidFill>
                  <a:schemeClr val="accent1"/>
                </a:solidFill>
              </a:rPr>
            </a:br>
            <a:r>
              <a:rPr lang="en-GB" b="1">
                <a:solidFill>
                  <a:schemeClr val="accent1"/>
                </a:solidFill>
              </a:rPr>
              <a:t>Challenges</a:t>
            </a:r>
          </a:p>
        </p:txBody>
      </p:sp>
      <p:sp>
        <p:nvSpPr>
          <p:cNvPr id="3" name="Content Placeholder 2">
            <a:extLst>
              <a:ext uri="{FF2B5EF4-FFF2-40B4-BE49-F238E27FC236}">
                <a16:creationId xmlns:a16="http://schemas.microsoft.com/office/drawing/2014/main" id="{60803B1A-3226-2CFF-056F-2A1A38269EAD}"/>
              </a:ext>
            </a:extLst>
          </p:cNvPr>
          <p:cNvSpPr>
            <a:spLocks noGrp="1"/>
          </p:cNvSpPr>
          <p:nvPr>
            <p:ph idx="1"/>
          </p:nvPr>
        </p:nvSpPr>
        <p:spPr/>
        <p:txBody>
          <a:bodyPr/>
          <a:lstStyle/>
          <a:p>
            <a:r>
              <a:rPr lang="en-GB" sz="3200">
                <a:solidFill>
                  <a:schemeClr val="accent1"/>
                </a:solidFill>
              </a:rPr>
              <a:t>Lack of frequent contact</a:t>
            </a:r>
          </a:p>
          <a:p>
            <a:r>
              <a:rPr lang="en-GB" sz="3200">
                <a:solidFill>
                  <a:schemeClr val="accent1"/>
                </a:solidFill>
              </a:rPr>
              <a:t>Tendency to identify with home agency</a:t>
            </a:r>
          </a:p>
          <a:p>
            <a:r>
              <a:rPr lang="en-GB" sz="3200">
                <a:solidFill>
                  <a:schemeClr val="accent1"/>
                </a:solidFill>
              </a:rPr>
              <a:t>Time to carry out casework responsibility</a:t>
            </a:r>
          </a:p>
          <a:p>
            <a:r>
              <a:rPr lang="en-GB" sz="3200">
                <a:solidFill>
                  <a:schemeClr val="accent1"/>
                </a:solidFill>
              </a:rPr>
              <a:t>Time for case planning meetings</a:t>
            </a:r>
            <a:endParaRPr lang="cy-GB" sz="3200">
              <a:solidFill>
                <a:schemeClr val="accent1"/>
              </a:solidFill>
            </a:endParaRPr>
          </a:p>
          <a:p>
            <a:endParaRPr lang="en-GB"/>
          </a:p>
        </p:txBody>
      </p:sp>
    </p:spTree>
    <p:extLst>
      <p:ext uri="{BB962C8B-B14F-4D97-AF65-F5344CB8AC3E}">
        <p14:creationId xmlns:p14="http://schemas.microsoft.com/office/powerpoint/2010/main" val="1612667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AB42A-9EC4-3870-79C0-F6E5EE19EB5A}"/>
              </a:ext>
            </a:extLst>
          </p:cNvPr>
          <p:cNvSpPr>
            <a:spLocks noGrp="1"/>
          </p:cNvSpPr>
          <p:nvPr>
            <p:ph type="title"/>
          </p:nvPr>
        </p:nvSpPr>
        <p:spPr/>
        <p:txBody>
          <a:bodyPr/>
          <a:lstStyle/>
          <a:p>
            <a:r>
              <a:rPr lang="en-GB" b="1">
                <a:solidFill>
                  <a:schemeClr val="accent1"/>
                </a:solidFill>
              </a:rPr>
              <a:t>Examples of Multi-Agency Panels</a:t>
            </a:r>
          </a:p>
        </p:txBody>
      </p:sp>
      <p:sp>
        <p:nvSpPr>
          <p:cNvPr id="3" name="Content Placeholder 2">
            <a:extLst>
              <a:ext uri="{FF2B5EF4-FFF2-40B4-BE49-F238E27FC236}">
                <a16:creationId xmlns:a16="http://schemas.microsoft.com/office/drawing/2014/main" id="{D62A224C-696F-2F24-420D-17382C361084}"/>
              </a:ext>
            </a:extLst>
          </p:cNvPr>
          <p:cNvSpPr>
            <a:spLocks noGrp="1"/>
          </p:cNvSpPr>
          <p:nvPr>
            <p:ph idx="1"/>
          </p:nvPr>
        </p:nvSpPr>
        <p:spPr/>
        <p:txBody>
          <a:bodyPr>
            <a:normAutofit fontScale="92500"/>
          </a:bodyPr>
          <a:lstStyle/>
          <a:p>
            <a:r>
              <a:rPr lang="en-GB" sz="3600">
                <a:solidFill>
                  <a:schemeClr val="accent1"/>
                </a:solidFill>
              </a:rPr>
              <a:t>Resource Panel</a:t>
            </a:r>
          </a:p>
          <a:p>
            <a:r>
              <a:rPr lang="en-GB" sz="3600">
                <a:solidFill>
                  <a:schemeClr val="accent1"/>
                </a:solidFill>
              </a:rPr>
              <a:t>Child Protection Case Conference</a:t>
            </a:r>
          </a:p>
          <a:p>
            <a:r>
              <a:rPr lang="en-GB" sz="3600">
                <a:solidFill>
                  <a:schemeClr val="accent1"/>
                </a:solidFill>
              </a:rPr>
              <a:t>National Service Framework for Children, Young People and Maternity Services</a:t>
            </a:r>
          </a:p>
          <a:p>
            <a:r>
              <a:rPr lang="en-GB" sz="3600">
                <a:solidFill>
                  <a:schemeClr val="accent1"/>
                </a:solidFill>
              </a:rPr>
              <a:t>Team Around the Family(TAF)/ Family Support Team (FST)</a:t>
            </a:r>
          </a:p>
          <a:p>
            <a:r>
              <a:rPr lang="en-GB" sz="3600">
                <a:solidFill>
                  <a:schemeClr val="accent1"/>
                </a:solidFill>
              </a:rPr>
              <a:t>Others?</a:t>
            </a:r>
            <a:endParaRPr lang="cy-GB" sz="3600">
              <a:solidFill>
                <a:schemeClr val="accent1"/>
              </a:solidFill>
            </a:endParaRPr>
          </a:p>
          <a:p>
            <a:endParaRPr lang="en-GB"/>
          </a:p>
        </p:txBody>
      </p:sp>
    </p:spTree>
    <p:extLst>
      <p:ext uri="{BB962C8B-B14F-4D97-AF65-F5344CB8AC3E}">
        <p14:creationId xmlns:p14="http://schemas.microsoft.com/office/powerpoint/2010/main" val="2378618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2D061-D65D-70D4-FC84-7F5165ADD7B1}"/>
              </a:ext>
            </a:extLst>
          </p:cNvPr>
          <p:cNvSpPr>
            <a:spLocks noGrp="1"/>
          </p:cNvSpPr>
          <p:nvPr>
            <p:ph type="title"/>
          </p:nvPr>
        </p:nvSpPr>
        <p:spPr/>
        <p:txBody>
          <a:bodyPr>
            <a:normAutofit fontScale="90000"/>
          </a:bodyPr>
          <a:lstStyle/>
          <a:p>
            <a:pPr algn="ctr"/>
            <a:br>
              <a:rPr lang="en-GB" sz="4400" b="1">
                <a:solidFill>
                  <a:schemeClr val="accent1"/>
                </a:solidFill>
              </a:rPr>
            </a:br>
            <a:r>
              <a:rPr lang="en-GB" sz="4400" b="1">
                <a:solidFill>
                  <a:schemeClr val="accent1"/>
                </a:solidFill>
              </a:rPr>
              <a:t>Models of Multi-Agency </a:t>
            </a:r>
            <a:r>
              <a:rPr lang="en-GB" b="1">
                <a:solidFill>
                  <a:schemeClr val="accent1"/>
                </a:solidFill>
              </a:rPr>
              <a:t>W</a:t>
            </a:r>
            <a:r>
              <a:rPr lang="en-GB" sz="4400" b="1">
                <a:solidFill>
                  <a:schemeClr val="accent1"/>
                </a:solidFill>
              </a:rPr>
              <a:t>ork:</a:t>
            </a:r>
            <a:br>
              <a:rPr lang="en-GB" sz="4400" b="1">
                <a:solidFill>
                  <a:schemeClr val="accent1"/>
                </a:solidFill>
              </a:rPr>
            </a:br>
            <a:r>
              <a:rPr lang="en-GB" sz="4400" b="1" u="sng">
                <a:solidFill>
                  <a:schemeClr val="accent1"/>
                </a:solidFill>
              </a:rPr>
              <a:t>Multi-agency team</a:t>
            </a:r>
            <a:br>
              <a:rPr lang="en-GB" sz="4400" b="1" u="sng">
                <a:solidFill>
                  <a:schemeClr val="accent1"/>
                </a:solidFill>
              </a:rPr>
            </a:br>
            <a:endParaRPr lang="en-GB" b="1">
              <a:solidFill>
                <a:schemeClr val="accent1"/>
              </a:solidFill>
            </a:endParaRPr>
          </a:p>
        </p:txBody>
      </p:sp>
      <p:sp>
        <p:nvSpPr>
          <p:cNvPr id="3" name="Content Placeholder 2">
            <a:extLst>
              <a:ext uri="{FF2B5EF4-FFF2-40B4-BE49-F238E27FC236}">
                <a16:creationId xmlns:a16="http://schemas.microsoft.com/office/drawing/2014/main" id="{E87D2CB0-6867-C100-689F-AC72B82CB4CA}"/>
              </a:ext>
            </a:extLst>
          </p:cNvPr>
          <p:cNvSpPr>
            <a:spLocks noGrp="1"/>
          </p:cNvSpPr>
          <p:nvPr>
            <p:ph idx="1"/>
          </p:nvPr>
        </p:nvSpPr>
        <p:spPr/>
        <p:txBody>
          <a:bodyPr/>
          <a:lstStyle/>
          <a:p>
            <a:pPr marL="0" indent="0">
              <a:buNone/>
            </a:pPr>
            <a:r>
              <a:rPr lang="en-GB" sz="3200" b="1" u="sng">
                <a:solidFill>
                  <a:schemeClr val="accent1"/>
                </a:solidFill>
              </a:rPr>
              <a:t>Multi-agency team</a:t>
            </a:r>
          </a:p>
          <a:p>
            <a:r>
              <a:rPr lang="en-GB" sz="3200">
                <a:solidFill>
                  <a:schemeClr val="accent1"/>
                </a:solidFill>
              </a:rPr>
              <a:t>Characteristics</a:t>
            </a:r>
          </a:p>
          <a:p>
            <a:r>
              <a:rPr lang="en-GB" sz="3200">
                <a:solidFill>
                  <a:schemeClr val="accent1"/>
                </a:solidFill>
              </a:rPr>
              <a:t>Benefits and opportunities</a:t>
            </a:r>
          </a:p>
          <a:p>
            <a:r>
              <a:rPr lang="en-GB" sz="3200">
                <a:solidFill>
                  <a:schemeClr val="accent1"/>
                </a:solidFill>
              </a:rPr>
              <a:t>Challenges</a:t>
            </a:r>
            <a:endParaRPr lang="cy-GB" sz="3200">
              <a:solidFill>
                <a:schemeClr val="accent1"/>
              </a:solidFill>
            </a:endParaRPr>
          </a:p>
          <a:p>
            <a:endParaRPr lang="en-GB"/>
          </a:p>
        </p:txBody>
      </p:sp>
    </p:spTree>
    <p:extLst>
      <p:ext uri="{BB962C8B-B14F-4D97-AF65-F5344CB8AC3E}">
        <p14:creationId xmlns:p14="http://schemas.microsoft.com/office/powerpoint/2010/main" val="3848902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66AAF-6EBA-3D13-EEC0-938E3FBC2566}"/>
              </a:ext>
            </a:extLst>
          </p:cNvPr>
          <p:cNvSpPr>
            <a:spLocks noGrp="1"/>
          </p:cNvSpPr>
          <p:nvPr>
            <p:ph type="title"/>
          </p:nvPr>
        </p:nvSpPr>
        <p:spPr/>
        <p:txBody>
          <a:bodyPr/>
          <a:lstStyle/>
          <a:p>
            <a:r>
              <a:rPr lang="en-GB" sz="4400" b="1">
                <a:solidFill>
                  <a:schemeClr val="accent1"/>
                </a:solidFill>
              </a:rPr>
              <a:t>Multi-Agency </a:t>
            </a:r>
            <a:r>
              <a:rPr lang="en-GB" b="1">
                <a:solidFill>
                  <a:schemeClr val="accent1"/>
                </a:solidFill>
              </a:rPr>
              <a:t>T</a:t>
            </a:r>
            <a:r>
              <a:rPr lang="en-GB" sz="4400" b="1">
                <a:solidFill>
                  <a:schemeClr val="accent1"/>
                </a:solidFill>
              </a:rPr>
              <a:t>eam.</a:t>
            </a:r>
            <a:br>
              <a:rPr lang="en-GB" sz="4400" b="1">
                <a:solidFill>
                  <a:schemeClr val="accent1"/>
                </a:solidFill>
              </a:rPr>
            </a:br>
            <a:r>
              <a:rPr lang="en-GB" b="1">
                <a:solidFill>
                  <a:schemeClr val="accent1"/>
                </a:solidFill>
              </a:rPr>
              <a:t>Characteristic</a:t>
            </a:r>
            <a:r>
              <a:rPr lang="en-GB" sz="4400" b="1">
                <a:solidFill>
                  <a:schemeClr val="accent1"/>
                </a:solidFill>
              </a:rPr>
              <a:t>s</a:t>
            </a:r>
            <a:endParaRPr lang="en-GB" b="1">
              <a:solidFill>
                <a:schemeClr val="accent1"/>
              </a:solidFill>
            </a:endParaRPr>
          </a:p>
        </p:txBody>
      </p:sp>
      <p:sp>
        <p:nvSpPr>
          <p:cNvPr id="3" name="Content Placeholder 2">
            <a:extLst>
              <a:ext uri="{FF2B5EF4-FFF2-40B4-BE49-F238E27FC236}">
                <a16:creationId xmlns:a16="http://schemas.microsoft.com/office/drawing/2014/main" id="{E104BADB-E756-2CC1-E901-2B607428E835}"/>
              </a:ext>
            </a:extLst>
          </p:cNvPr>
          <p:cNvSpPr>
            <a:spLocks noGrp="1"/>
          </p:cNvSpPr>
          <p:nvPr>
            <p:ph idx="1"/>
          </p:nvPr>
        </p:nvSpPr>
        <p:spPr/>
        <p:txBody>
          <a:bodyPr/>
          <a:lstStyle/>
          <a:p>
            <a:r>
              <a:rPr lang="en-GB" sz="3200">
                <a:solidFill>
                  <a:schemeClr val="accent1"/>
                </a:solidFill>
              </a:rPr>
              <a:t>Practitioners recruited into team</a:t>
            </a:r>
          </a:p>
          <a:p>
            <a:r>
              <a:rPr lang="en-GB" sz="3200">
                <a:solidFill>
                  <a:schemeClr val="accent1"/>
                </a:solidFill>
              </a:rPr>
              <a:t>Sense of team identity</a:t>
            </a:r>
          </a:p>
          <a:p>
            <a:r>
              <a:rPr lang="en-GB" sz="3200">
                <a:solidFill>
                  <a:schemeClr val="accent1"/>
                </a:solidFill>
              </a:rPr>
              <a:t>Dedicated team leader</a:t>
            </a:r>
          </a:p>
          <a:p>
            <a:r>
              <a:rPr lang="en-GB" sz="3200">
                <a:solidFill>
                  <a:schemeClr val="accent1"/>
                </a:solidFill>
              </a:rPr>
              <a:t>Range of levels of working</a:t>
            </a:r>
          </a:p>
          <a:p>
            <a:r>
              <a:rPr lang="en-GB" sz="3200">
                <a:solidFill>
                  <a:schemeClr val="accent1"/>
                </a:solidFill>
              </a:rPr>
              <a:t>Share a base </a:t>
            </a:r>
          </a:p>
          <a:p>
            <a:r>
              <a:rPr lang="en-GB" sz="3200">
                <a:solidFill>
                  <a:schemeClr val="accent1"/>
                </a:solidFill>
              </a:rPr>
              <a:t>Regular team meetings</a:t>
            </a:r>
          </a:p>
          <a:p>
            <a:pPr marL="0" indent="0">
              <a:buNone/>
            </a:pPr>
            <a:endParaRPr lang="en-GB" sz="3200">
              <a:solidFill>
                <a:schemeClr val="accent1"/>
              </a:solidFill>
            </a:endParaRPr>
          </a:p>
          <a:p>
            <a:endParaRPr lang="en-GB"/>
          </a:p>
        </p:txBody>
      </p:sp>
    </p:spTree>
    <p:extLst>
      <p:ext uri="{BB962C8B-B14F-4D97-AF65-F5344CB8AC3E}">
        <p14:creationId xmlns:p14="http://schemas.microsoft.com/office/powerpoint/2010/main" val="15694229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FD595-F4A6-6ED4-16A0-D4134931BFE1}"/>
              </a:ext>
            </a:extLst>
          </p:cNvPr>
          <p:cNvSpPr>
            <a:spLocks noGrp="1"/>
          </p:cNvSpPr>
          <p:nvPr>
            <p:ph type="title"/>
          </p:nvPr>
        </p:nvSpPr>
        <p:spPr/>
        <p:txBody>
          <a:bodyPr/>
          <a:lstStyle/>
          <a:p>
            <a:r>
              <a:rPr lang="en-GB" sz="4400" b="1">
                <a:solidFill>
                  <a:schemeClr val="accent1"/>
                </a:solidFill>
              </a:rPr>
              <a:t>Multi-Agency </a:t>
            </a:r>
            <a:r>
              <a:rPr lang="en-GB" b="1">
                <a:solidFill>
                  <a:schemeClr val="accent1"/>
                </a:solidFill>
              </a:rPr>
              <a:t>T</a:t>
            </a:r>
            <a:r>
              <a:rPr lang="en-GB" sz="4400" b="1">
                <a:solidFill>
                  <a:schemeClr val="accent1"/>
                </a:solidFill>
              </a:rPr>
              <a:t>eam.</a:t>
            </a:r>
            <a:br>
              <a:rPr lang="en-GB" sz="4400" b="1">
                <a:solidFill>
                  <a:schemeClr val="accent1"/>
                </a:solidFill>
              </a:rPr>
            </a:br>
            <a:r>
              <a:rPr lang="en-GB" sz="4400" b="1">
                <a:solidFill>
                  <a:schemeClr val="accent1"/>
                </a:solidFill>
              </a:rPr>
              <a:t>Benefits</a:t>
            </a:r>
            <a:endParaRPr lang="en-GB" b="1">
              <a:solidFill>
                <a:schemeClr val="accent1"/>
              </a:solidFill>
            </a:endParaRPr>
          </a:p>
        </p:txBody>
      </p:sp>
      <p:sp>
        <p:nvSpPr>
          <p:cNvPr id="3" name="Content Placeholder 2">
            <a:extLst>
              <a:ext uri="{FF2B5EF4-FFF2-40B4-BE49-F238E27FC236}">
                <a16:creationId xmlns:a16="http://schemas.microsoft.com/office/drawing/2014/main" id="{4DCAAED3-D898-C454-24D7-3B4F04E9ED0F}"/>
              </a:ext>
            </a:extLst>
          </p:cNvPr>
          <p:cNvSpPr>
            <a:spLocks noGrp="1"/>
          </p:cNvSpPr>
          <p:nvPr>
            <p:ph idx="1"/>
          </p:nvPr>
        </p:nvSpPr>
        <p:spPr/>
        <p:txBody>
          <a:bodyPr/>
          <a:lstStyle/>
          <a:p>
            <a:r>
              <a:rPr lang="en-GB" sz="3200">
                <a:solidFill>
                  <a:schemeClr val="accent1"/>
                </a:solidFill>
              </a:rPr>
              <a:t>A team identity</a:t>
            </a:r>
          </a:p>
          <a:p>
            <a:r>
              <a:rPr lang="en-GB" sz="3200">
                <a:solidFill>
                  <a:schemeClr val="accent1"/>
                </a:solidFill>
              </a:rPr>
              <a:t>Sharing of skills and knowledge</a:t>
            </a:r>
          </a:p>
          <a:p>
            <a:r>
              <a:rPr lang="en-GB" sz="3200">
                <a:solidFill>
                  <a:schemeClr val="accent1"/>
                </a:solidFill>
              </a:rPr>
              <a:t>Communication should be straightforward</a:t>
            </a:r>
          </a:p>
          <a:p>
            <a:r>
              <a:rPr lang="en-GB" sz="3200">
                <a:solidFill>
                  <a:schemeClr val="accent1"/>
                </a:solidFill>
              </a:rPr>
              <a:t>Joint training easy to facilitate</a:t>
            </a:r>
          </a:p>
          <a:p>
            <a:r>
              <a:rPr lang="en-GB" sz="3200">
                <a:solidFill>
                  <a:schemeClr val="accent1"/>
                </a:solidFill>
              </a:rPr>
              <a:t>Preventative and early intervention work</a:t>
            </a:r>
          </a:p>
          <a:p>
            <a:endParaRPr lang="en-GB"/>
          </a:p>
        </p:txBody>
      </p:sp>
    </p:spTree>
    <p:extLst>
      <p:ext uri="{BB962C8B-B14F-4D97-AF65-F5344CB8AC3E}">
        <p14:creationId xmlns:p14="http://schemas.microsoft.com/office/powerpoint/2010/main" val="36670143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C617D-AB65-1A32-4A66-21BD6795FCF3}"/>
              </a:ext>
            </a:extLst>
          </p:cNvPr>
          <p:cNvSpPr>
            <a:spLocks noGrp="1"/>
          </p:cNvSpPr>
          <p:nvPr>
            <p:ph type="title"/>
          </p:nvPr>
        </p:nvSpPr>
        <p:spPr/>
        <p:txBody>
          <a:bodyPr/>
          <a:lstStyle/>
          <a:p>
            <a:r>
              <a:rPr lang="en-GB" sz="4400" b="1">
                <a:solidFill>
                  <a:schemeClr val="accent1"/>
                </a:solidFill>
              </a:rPr>
              <a:t>Multi-Agency Team</a:t>
            </a:r>
            <a:br>
              <a:rPr lang="en-GB" sz="4400" b="1">
                <a:solidFill>
                  <a:schemeClr val="accent1"/>
                </a:solidFill>
              </a:rPr>
            </a:br>
            <a:r>
              <a:rPr lang="en-GB" sz="4400" b="1">
                <a:solidFill>
                  <a:schemeClr val="accent1"/>
                </a:solidFill>
              </a:rPr>
              <a:t>Challenges</a:t>
            </a:r>
            <a:endParaRPr lang="en-GB" b="1">
              <a:solidFill>
                <a:schemeClr val="accent1"/>
              </a:solidFill>
            </a:endParaRPr>
          </a:p>
        </p:txBody>
      </p:sp>
      <p:sp>
        <p:nvSpPr>
          <p:cNvPr id="3" name="Content Placeholder 2">
            <a:extLst>
              <a:ext uri="{FF2B5EF4-FFF2-40B4-BE49-F238E27FC236}">
                <a16:creationId xmlns:a16="http://schemas.microsoft.com/office/drawing/2014/main" id="{2C2BBE2F-E4EB-EF9E-8F9D-BC175EA22526}"/>
              </a:ext>
            </a:extLst>
          </p:cNvPr>
          <p:cNvSpPr>
            <a:spLocks noGrp="1"/>
          </p:cNvSpPr>
          <p:nvPr>
            <p:ph idx="1"/>
          </p:nvPr>
        </p:nvSpPr>
        <p:spPr/>
        <p:txBody>
          <a:bodyPr/>
          <a:lstStyle/>
          <a:p>
            <a:r>
              <a:rPr lang="en-GB" sz="3200">
                <a:solidFill>
                  <a:schemeClr val="accent1"/>
                </a:solidFill>
              </a:rPr>
              <a:t>Recruitment can be challenging</a:t>
            </a:r>
          </a:p>
          <a:p>
            <a:r>
              <a:rPr lang="en-GB" sz="3200">
                <a:solidFill>
                  <a:schemeClr val="accent1"/>
                </a:solidFill>
              </a:rPr>
              <a:t>Time and resources for team building </a:t>
            </a:r>
            <a:endParaRPr lang="cy-GB" sz="3200">
              <a:solidFill>
                <a:schemeClr val="accent1"/>
              </a:solidFill>
            </a:endParaRPr>
          </a:p>
          <a:p>
            <a:r>
              <a:rPr lang="en-GB" sz="3200">
                <a:solidFill>
                  <a:schemeClr val="accent1"/>
                </a:solidFill>
              </a:rPr>
              <a:t>Different bases- team working and communication challenges</a:t>
            </a:r>
          </a:p>
          <a:p>
            <a:r>
              <a:rPr lang="en-GB" sz="3200">
                <a:solidFill>
                  <a:schemeClr val="accent1"/>
                </a:solidFill>
              </a:rPr>
              <a:t>Good relationships vital</a:t>
            </a:r>
          </a:p>
          <a:p>
            <a:r>
              <a:rPr lang="en-GB" sz="3200">
                <a:solidFill>
                  <a:schemeClr val="accent1"/>
                </a:solidFill>
              </a:rPr>
              <a:t>Sufficient time for meetings required</a:t>
            </a:r>
          </a:p>
          <a:p>
            <a:endParaRPr lang="en-GB"/>
          </a:p>
        </p:txBody>
      </p:sp>
    </p:spTree>
    <p:extLst>
      <p:ext uri="{BB962C8B-B14F-4D97-AF65-F5344CB8AC3E}">
        <p14:creationId xmlns:p14="http://schemas.microsoft.com/office/powerpoint/2010/main" val="3912419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232FD-7562-1727-461C-99FC6F19ECA2}"/>
              </a:ext>
            </a:extLst>
          </p:cNvPr>
          <p:cNvSpPr>
            <a:spLocks noGrp="1"/>
          </p:cNvSpPr>
          <p:nvPr>
            <p:ph type="title"/>
          </p:nvPr>
        </p:nvSpPr>
        <p:spPr/>
        <p:txBody>
          <a:bodyPr/>
          <a:lstStyle/>
          <a:p>
            <a:r>
              <a:rPr lang="en-GB" b="1">
                <a:solidFill>
                  <a:schemeClr val="accent1"/>
                </a:solidFill>
              </a:rPr>
              <a:t>Examples of Multi-Agency Teams</a:t>
            </a:r>
          </a:p>
        </p:txBody>
      </p:sp>
      <p:sp>
        <p:nvSpPr>
          <p:cNvPr id="3" name="Content Placeholder 2">
            <a:extLst>
              <a:ext uri="{FF2B5EF4-FFF2-40B4-BE49-F238E27FC236}">
                <a16:creationId xmlns:a16="http://schemas.microsoft.com/office/drawing/2014/main" id="{5B886B84-CCDE-8F46-7C68-25F6970E8500}"/>
              </a:ext>
            </a:extLst>
          </p:cNvPr>
          <p:cNvSpPr>
            <a:spLocks noGrp="1"/>
          </p:cNvSpPr>
          <p:nvPr>
            <p:ph idx="1"/>
          </p:nvPr>
        </p:nvSpPr>
        <p:spPr/>
        <p:txBody>
          <a:bodyPr/>
          <a:lstStyle/>
          <a:p>
            <a:r>
              <a:rPr lang="en-GB" sz="3200">
                <a:solidFill>
                  <a:schemeClr val="accent1"/>
                </a:solidFill>
              </a:rPr>
              <a:t>Youth Offending Team</a:t>
            </a:r>
          </a:p>
          <a:p>
            <a:r>
              <a:rPr lang="en-GB" sz="3200">
                <a:solidFill>
                  <a:schemeClr val="accent1"/>
                </a:solidFill>
              </a:rPr>
              <a:t>Flying Start</a:t>
            </a:r>
          </a:p>
          <a:p>
            <a:r>
              <a:rPr lang="en-GB" sz="3200">
                <a:solidFill>
                  <a:schemeClr val="accent1"/>
                </a:solidFill>
              </a:rPr>
              <a:t>Disabled Children’s Team</a:t>
            </a:r>
          </a:p>
          <a:p>
            <a:r>
              <a:rPr lang="en-GB" sz="3200">
                <a:solidFill>
                  <a:schemeClr val="accent1"/>
                </a:solidFill>
              </a:rPr>
              <a:t>Others?</a:t>
            </a:r>
          </a:p>
          <a:p>
            <a:endParaRPr lang="en-GB"/>
          </a:p>
        </p:txBody>
      </p:sp>
    </p:spTree>
    <p:extLst>
      <p:ext uri="{BB962C8B-B14F-4D97-AF65-F5344CB8AC3E}">
        <p14:creationId xmlns:p14="http://schemas.microsoft.com/office/powerpoint/2010/main" val="3513714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252D6-48F8-51D1-6A4B-8F3818AEF03A}"/>
              </a:ext>
            </a:extLst>
          </p:cNvPr>
          <p:cNvSpPr>
            <a:spLocks noGrp="1"/>
          </p:cNvSpPr>
          <p:nvPr>
            <p:ph type="title"/>
          </p:nvPr>
        </p:nvSpPr>
        <p:spPr/>
        <p:txBody>
          <a:bodyPr>
            <a:normAutofit fontScale="90000"/>
          </a:bodyPr>
          <a:lstStyle/>
          <a:p>
            <a:pPr algn="ctr"/>
            <a:br>
              <a:rPr lang="en-GB" sz="4400" b="1">
                <a:solidFill>
                  <a:schemeClr val="accent1"/>
                </a:solidFill>
              </a:rPr>
            </a:br>
            <a:r>
              <a:rPr lang="en-GB" sz="4400" b="1">
                <a:solidFill>
                  <a:schemeClr val="accent1"/>
                </a:solidFill>
              </a:rPr>
              <a:t>Models of Multi-Agency </a:t>
            </a:r>
            <a:r>
              <a:rPr lang="en-GB" b="1">
                <a:solidFill>
                  <a:schemeClr val="accent1"/>
                </a:solidFill>
              </a:rPr>
              <a:t>W</a:t>
            </a:r>
            <a:r>
              <a:rPr lang="en-GB" sz="4400" b="1">
                <a:solidFill>
                  <a:schemeClr val="accent1"/>
                </a:solidFill>
              </a:rPr>
              <a:t>ork: </a:t>
            </a:r>
            <a:br>
              <a:rPr lang="en-GB" sz="4400" b="1">
                <a:solidFill>
                  <a:schemeClr val="accent1"/>
                </a:solidFill>
              </a:rPr>
            </a:br>
            <a:r>
              <a:rPr lang="en-GB" sz="4400" b="1" u="sng">
                <a:solidFill>
                  <a:schemeClr val="accent1"/>
                </a:solidFill>
              </a:rPr>
              <a:t>Integrated service</a:t>
            </a:r>
            <a:br>
              <a:rPr lang="en-GB" sz="4400" b="1" u="sng">
                <a:solidFill>
                  <a:schemeClr val="accent1"/>
                </a:solidFill>
              </a:rPr>
            </a:br>
            <a:endParaRPr lang="en-GB" b="1">
              <a:solidFill>
                <a:schemeClr val="accent1"/>
              </a:solidFill>
            </a:endParaRPr>
          </a:p>
        </p:txBody>
      </p:sp>
      <p:sp>
        <p:nvSpPr>
          <p:cNvPr id="3" name="Content Placeholder 2">
            <a:extLst>
              <a:ext uri="{FF2B5EF4-FFF2-40B4-BE49-F238E27FC236}">
                <a16:creationId xmlns:a16="http://schemas.microsoft.com/office/drawing/2014/main" id="{A9382734-589E-7AC8-FC5E-9F3E136F0E36}"/>
              </a:ext>
            </a:extLst>
          </p:cNvPr>
          <p:cNvSpPr>
            <a:spLocks noGrp="1"/>
          </p:cNvSpPr>
          <p:nvPr>
            <p:ph idx="1"/>
          </p:nvPr>
        </p:nvSpPr>
        <p:spPr/>
        <p:txBody>
          <a:bodyPr/>
          <a:lstStyle/>
          <a:p>
            <a:pPr marL="0" indent="0">
              <a:buNone/>
            </a:pPr>
            <a:r>
              <a:rPr lang="en-GB" sz="3200" b="1" u="sng">
                <a:solidFill>
                  <a:schemeClr val="accent1"/>
                </a:solidFill>
              </a:rPr>
              <a:t>Integrated service</a:t>
            </a:r>
          </a:p>
          <a:p>
            <a:r>
              <a:rPr lang="en-GB" sz="3200">
                <a:solidFill>
                  <a:schemeClr val="accent1"/>
                </a:solidFill>
              </a:rPr>
              <a:t>Characteristics</a:t>
            </a:r>
          </a:p>
          <a:p>
            <a:r>
              <a:rPr lang="en-GB" sz="3200">
                <a:solidFill>
                  <a:schemeClr val="accent1"/>
                </a:solidFill>
              </a:rPr>
              <a:t>Benefits and opportunities</a:t>
            </a:r>
          </a:p>
          <a:p>
            <a:r>
              <a:rPr lang="en-GB" sz="3200">
                <a:solidFill>
                  <a:schemeClr val="accent1"/>
                </a:solidFill>
              </a:rPr>
              <a:t>Challenges</a:t>
            </a:r>
          </a:p>
          <a:p>
            <a:endParaRPr lang="en-GB"/>
          </a:p>
        </p:txBody>
      </p:sp>
    </p:spTree>
    <p:extLst>
      <p:ext uri="{BB962C8B-B14F-4D97-AF65-F5344CB8AC3E}">
        <p14:creationId xmlns:p14="http://schemas.microsoft.com/office/powerpoint/2010/main" val="32826907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55A9F-2724-997B-3645-C5014D6E116A}"/>
              </a:ext>
            </a:extLst>
          </p:cNvPr>
          <p:cNvSpPr>
            <a:spLocks noGrp="1"/>
          </p:cNvSpPr>
          <p:nvPr>
            <p:ph type="title"/>
          </p:nvPr>
        </p:nvSpPr>
        <p:spPr/>
        <p:txBody>
          <a:bodyPr/>
          <a:lstStyle/>
          <a:p>
            <a:r>
              <a:rPr lang="en-GB" sz="4400" b="1">
                <a:solidFill>
                  <a:schemeClr val="accent1"/>
                </a:solidFill>
              </a:rPr>
              <a:t>Integrated Service.</a:t>
            </a:r>
            <a:br>
              <a:rPr lang="en-GB" sz="4400" b="1">
                <a:solidFill>
                  <a:schemeClr val="accent1"/>
                </a:solidFill>
              </a:rPr>
            </a:br>
            <a:r>
              <a:rPr lang="en-GB" b="1">
                <a:solidFill>
                  <a:schemeClr val="accent1"/>
                </a:solidFill>
              </a:rPr>
              <a:t>Characteristic</a:t>
            </a:r>
            <a:r>
              <a:rPr lang="en-GB" sz="4400" b="1">
                <a:solidFill>
                  <a:schemeClr val="accent1"/>
                </a:solidFill>
              </a:rPr>
              <a:t>s</a:t>
            </a:r>
            <a:endParaRPr lang="en-GB" b="1">
              <a:solidFill>
                <a:schemeClr val="accent1"/>
              </a:solidFill>
            </a:endParaRPr>
          </a:p>
        </p:txBody>
      </p:sp>
      <p:sp>
        <p:nvSpPr>
          <p:cNvPr id="3" name="Content Placeholder 2">
            <a:extLst>
              <a:ext uri="{FF2B5EF4-FFF2-40B4-BE49-F238E27FC236}">
                <a16:creationId xmlns:a16="http://schemas.microsoft.com/office/drawing/2014/main" id="{CFF44406-7225-C651-B982-35EC66229C6D}"/>
              </a:ext>
            </a:extLst>
          </p:cNvPr>
          <p:cNvSpPr>
            <a:spLocks noGrp="1"/>
          </p:cNvSpPr>
          <p:nvPr>
            <p:ph idx="1"/>
          </p:nvPr>
        </p:nvSpPr>
        <p:spPr/>
        <p:txBody>
          <a:bodyPr>
            <a:normAutofit fontScale="92500" lnSpcReduction="10000"/>
          </a:bodyPr>
          <a:lstStyle/>
          <a:p>
            <a:r>
              <a:rPr lang="en-GB">
                <a:solidFill>
                  <a:schemeClr val="accent1"/>
                </a:solidFill>
              </a:rPr>
              <a:t>A hub for a community</a:t>
            </a:r>
            <a:endParaRPr lang="cy-GB">
              <a:solidFill>
                <a:schemeClr val="accent1"/>
              </a:solidFill>
            </a:endParaRPr>
          </a:p>
          <a:p>
            <a:r>
              <a:rPr lang="en-GB">
                <a:solidFill>
                  <a:schemeClr val="accent1"/>
                </a:solidFill>
              </a:rPr>
              <a:t>A range of services</a:t>
            </a:r>
          </a:p>
          <a:p>
            <a:r>
              <a:rPr lang="en-GB">
                <a:solidFill>
                  <a:schemeClr val="accent1"/>
                </a:solidFill>
              </a:rPr>
              <a:t>A common location, philosophy, vision and principles</a:t>
            </a:r>
          </a:p>
          <a:p>
            <a:r>
              <a:rPr lang="en-GB">
                <a:solidFill>
                  <a:schemeClr val="accent1"/>
                </a:solidFill>
              </a:rPr>
              <a:t>Service hub</a:t>
            </a:r>
          </a:p>
          <a:p>
            <a:r>
              <a:rPr lang="en-GB">
                <a:solidFill>
                  <a:schemeClr val="accent1"/>
                </a:solidFill>
              </a:rPr>
              <a:t>Usually delivered from a school / early years setting</a:t>
            </a:r>
          </a:p>
          <a:p>
            <a:r>
              <a:rPr lang="en-GB">
                <a:solidFill>
                  <a:schemeClr val="accent1"/>
                </a:solidFill>
              </a:rPr>
              <a:t>Staff work in a co-ordinated way e.g.</a:t>
            </a:r>
          </a:p>
          <a:p>
            <a:pPr lvl="1"/>
            <a:r>
              <a:rPr lang="en-GB">
                <a:solidFill>
                  <a:schemeClr val="accent1"/>
                </a:solidFill>
              </a:rPr>
              <a:t>Childcare</a:t>
            </a:r>
          </a:p>
          <a:p>
            <a:pPr lvl="1"/>
            <a:r>
              <a:rPr lang="en-GB">
                <a:solidFill>
                  <a:schemeClr val="accent1"/>
                </a:solidFill>
              </a:rPr>
              <a:t>Specialist advice &amp; guidance</a:t>
            </a:r>
          </a:p>
          <a:p>
            <a:pPr lvl="1"/>
            <a:r>
              <a:rPr lang="en-GB">
                <a:solidFill>
                  <a:schemeClr val="accent1"/>
                </a:solidFill>
              </a:rPr>
              <a:t>Outreach support </a:t>
            </a:r>
          </a:p>
          <a:p>
            <a:endParaRPr lang="en-GB"/>
          </a:p>
        </p:txBody>
      </p:sp>
    </p:spTree>
    <p:extLst>
      <p:ext uri="{BB962C8B-B14F-4D97-AF65-F5344CB8AC3E}">
        <p14:creationId xmlns:p14="http://schemas.microsoft.com/office/powerpoint/2010/main" val="1695791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B6DBB-B8A6-6DBB-A553-407C1C36BE81}"/>
              </a:ext>
            </a:extLst>
          </p:cNvPr>
          <p:cNvSpPr>
            <a:spLocks noGrp="1"/>
          </p:cNvSpPr>
          <p:nvPr>
            <p:ph type="title"/>
          </p:nvPr>
        </p:nvSpPr>
        <p:spPr/>
        <p:txBody>
          <a:bodyPr/>
          <a:lstStyle/>
          <a:p>
            <a:r>
              <a:rPr lang="en-GB" sz="4400" b="1">
                <a:solidFill>
                  <a:schemeClr val="accent1"/>
                </a:solidFill>
              </a:rPr>
              <a:t>Integrated Service.</a:t>
            </a:r>
            <a:br>
              <a:rPr lang="en-GB" sz="4400" b="1">
                <a:solidFill>
                  <a:schemeClr val="accent1"/>
                </a:solidFill>
              </a:rPr>
            </a:br>
            <a:r>
              <a:rPr lang="en-GB" sz="4400" b="1">
                <a:solidFill>
                  <a:schemeClr val="accent1"/>
                </a:solidFill>
              </a:rPr>
              <a:t>Benefits</a:t>
            </a:r>
            <a:endParaRPr lang="en-GB" b="1">
              <a:solidFill>
                <a:schemeClr val="accent1"/>
              </a:solidFill>
            </a:endParaRPr>
          </a:p>
        </p:txBody>
      </p:sp>
      <p:sp>
        <p:nvSpPr>
          <p:cNvPr id="3" name="Content Placeholder 2">
            <a:extLst>
              <a:ext uri="{FF2B5EF4-FFF2-40B4-BE49-F238E27FC236}">
                <a16:creationId xmlns:a16="http://schemas.microsoft.com/office/drawing/2014/main" id="{85ECA9EE-257B-4E66-6CE5-AC8BB7D676A1}"/>
              </a:ext>
            </a:extLst>
          </p:cNvPr>
          <p:cNvSpPr>
            <a:spLocks noGrp="1"/>
          </p:cNvSpPr>
          <p:nvPr>
            <p:ph idx="1"/>
          </p:nvPr>
        </p:nvSpPr>
        <p:spPr/>
        <p:txBody>
          <a:bodyPr>
            <a:normAutofit fontScale="92500" lnSpcReduction="10000"/>
          </a:bodyPr>
          <a:lstStyle/>
          <a:p>
            <a:r>
              <a:rPr lang="en-GB">
                <a:solidFill>
                  <a:schemeClr val="accent1"/>
                </a:solidFill>
              </a:rPr>
              <a:t>Address a full range of issues</a:t>
            </a:r>
          </a:p>
          <a:p>
            <a:r>
              <a:rPr lang="en-GB">
                <a:solidFill>
                  <a:schemeClr val="accent1"/>
                </a:solidFill>
              </a:rPr>
              <a:t>Non stigmatizing, universal</a:t>
            </a:r>
          </a:p>
          <a:p>
            <a:r>
              <a:rPr lang="en-GB">
                <a:solidFill>
                  <a:schemeClr val="accent1"/>
                </a:solidFill>
              </a:rPr>
              <a:t>Knock on benefits for education</a:t>
            </a:r>
          </a:p>
          <a:p>
            <a:r>
              <a:rPr lang="en-GB">
                <a:solidFill>
                  <a:schemeClr val="accent1"/>
                </a:solidFill>
              </a:rPr>
              <a:t>Co-working </a:t>
            </a:r>
          </a:p>
          <a:p>
            <a:r>
              <a:rPr lang="en-GB">
                <a:solidFill>
                  <a:schemeClr val="accent1"/>
                </a:solidFill>
              </a:rPr>
              <a:t>Joint training</a:t>
            </a:r>
          </a:p>
          <a:p>
            <a:r>
              <a:rPr lang="en-GB">
                <a:solidFill>
                  <a:schemeClr val="accent1"/>
                </a:solidFill>
              </a:rPr>
              <a:t>Enhanced communication</a:t>
            </a:r>
          </a:p>
          <a:p>
            <a:r>
              <a:rPr lang="en-GB">
                <a:solidFill>
                  <a:schemeClr val="accent1"/>
                </a:solidFill>
              </a:rPr>
              <a:t>Linked to home agency</a:t>
            </a:r>
          </a:p>
          <a:p>
            <a:r>
              <a:rPr lang="en-GB">
                <a:solidFill>
                  <a:schemeClr val="accent1"/>
                </a:solidFill>
              </a:rPr>
              <a:t>Training and development from home agency</a:t>
            </a:r>
          </a:p>
          <a:p>
            <a:endParaRPr lang="en-GB"/>
          </a:p>
        </p:txBody>
      </p:sp>
    </p:spTree>
    <p:extLst>
      <p:ext uri="{BB962C8B-B14F-4D97-AF65-F5344CB8AC3E}">
        <p14:creationId xmlns:p14="http://schemas.microsoft.com/office/powerpoint/2010/main" val="32985349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66C36-0DBE-BC9B-A40A-DF90B3EB6FAC}"/>
              </a:ext>
            </a:extLst>
          </p:cNvPr>
          <p:cNvSpPr>
            <a:spLocks noGrp="1"/>
          </p:cNvSpPr>
          <p:nvPr>
            <p:ph type="title"/>
          </p:nvPr>
        </p:nvSpPr>
        <p:spPr/>
        <p:txBody>
          <a:bodyPr/>
          <a:lstStyle/>
          <a:p>
            <a:r>
              <a:rPr lang="en-GB" sz="4400" b="1">
                <a:solidFill>
                  <a:schemeClr val="accent1"/>
                </a:solidFill>
              </a:rPr>
              <a:t>Integrated Service.</a:t>
            </a:r>
            <a:br>
              <a:rPr lang="en-GB" sz="4400" b="1">
                <a:solidFill>
                  <a:schemeClr val="accent1"/>
                </a:solidFill>
              </a:rPr>
            </a:br>
            <a:r>
              <a:rPr lang="en-GB" sz="4400" b="1">
                <a:solidFill>
                  <a:schemeClr val="accent1"/>
                </a:solidFill>
              </a:rPr>
              <a:t>Challenges</a:t>
            </a:r>
            <a:endParaRPr lang="en-GB" b="1">
              <a:solidFill>
                <a:schemeClr val="accent1"/>
              </a:solidFill>
            </a:endParaRPr>
          </a:p>
        </p:txBody>
      </p:sp>
      <p:sp>
        <p:nvSpPr>
          <p:cNvPr id="3" name="Content Placeholder 2">
            <a:extLst>
              <a:ext uri="{FF2B5EF4-FFF2-40B4-BE49-F238E27FC236}">
                <a16:creationId xmlns:a16="http://schemas.microsoft.com/office/drawing/2014/main" id="{B55F16CA-9F78-7E6C-CF50-6423C9F19061}"/>
              </a:ext>
            </a:extLst>
          </p:cNvPr>
          <p:cNvSpPr>
            <a:spLocks noGrp="1"/>
          </p:cNvSpPr>
          <p:nvPr>
            <p:ph idx="1"/>
          </p:nvPr>
        </p:nvSpPr>
        <p:spPr/>
        <p:txBody>
          <a:bodyPr/>
          <a:lstStyle/>
          <a:p>
            <a:r>
              <a:rPr lang="en-GB" sz="3200">
                <a:solidFill>
                  <a:schemeClr val="accent1"/>
                </a:solidFill>
              </a:rPr>
              <a:t>Fresh thinking around the concept of the school or early years setting- this can be difficult</a:t>
            </a:r>
          </a:p>
          <a:p>
            <a:r>
              <a:rPr lang="en-GB" sz="3200">
                <a:solidFill>
                  <a:schemeClr val="accent1"/>
                </a:solidFill>
              </a:rPr>
              <a:t>How to bring partners and whole school community together</a:t>
            </a:r>
          </a:p>
          <a:p>
            <a:r>
              <a:rPr lang="en-GB" sz="3200">
                <a:solidFill>
                  <a:schemeClr val="accent1"/>
                </a:solidFill>
              </a:rPr>
              <a:t>Needs a joint sense of purpose</a:t>
            </a:r>
          </a:p>
          <a:p>
            <a:r>
              <a:rPr lang="en-GB" sz="3200">
                <a:solidFill>
                  <a:schemeClr val="accent1"/>
                </a:solidFill>
              </a:rPr>
              <a:t>Managing differences in pay and conditions </a:t>
            </a:r>
            <a:endParaRPr lang="cy-GB" sz="3200">
              <a:solidFill>
                <a:schemeClr val="accent1"/>
              </a:solidFill>
            </a:endParaRPr>
          </a:p>
          <a:p>
            <a:pPr marL="0" indent="0">
              <a:buNone/>
            </a:pPr>
            <a:endParaRPr lang="en-GB"/>
          </a:p>
        </p:txBody>
      </p:sp>
    </p:spTree>
    <p:extLst>
      <p:ext uri="{BB962C8B-B14F-4D97-AF65-F5344CB8AC3E}">
        <p14:creationId xmlns:p14="http://schemas.microsoft.com/office/powerpoint/2010/main" val="12251243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F6DDA-53B5-4595-3AE0-0BC6B6A3E998}"/>
              </a:ext>
            </a:extLst>
          </p:cNvPr>
          <p:cNvSpPr>
            <a:spLocks noGrp="1"/>
          </p:cNvSpPr>
          <p:nvPr>
            <p:ph type="title"/>
          </p:nvPr>
        </p:nvSpPr>
        <p:spPr/>
        <p:txBody>
          <a:bodyPr/>
          <a:lstStyle/>
          <a:p>
            <a:r>
              <a:rPr lang="en-GB" b="1">
                <a:solidFill>
                  <a:schemeClr val="accent1"/>
                </a:solidFill>
              </a:rPr>
              <a:t>Examples of Integrated Services</a:t>
            </a:r>
          </a:p>
        </p:txBody>
      </p:sp>
      <p:sp>
        <p:nvSpPr>
          <p:cNvPr id="3" name="Content Placeholder 2">
            <a:extLst>
              <a:ext uri="{FF2B5EF4-FFF2-40B4-BE49-F238E27FC236}">
                <a16:creationId xmlns:a16="http://schemas.microsoft.com/office/drawing/2014/main" id="{4217FDD8-8BB3-CCF6-D4E0-216FE331A166}"/>
              </a:ext>
            </a:extLst>
          </p:cNvPr>
          <p:cNvSpPr>
            <a:spLocks noGrp="1"/>
          </p:cNvSpPr>
          <p:nvPr>
            <p:ph idx="1"/>
          </p:nvPr>
        </p:nvSpPr>
        <p:spPr/>
        <p:txBody>
          <a:bodyPr>
            <a:normAutofit fontScale="92500" lnSpcReduction="10000"/>
          </a:bodyPr>
          <a:lstStyle/>
          <a:p>
            <a:r>
              <a:rPr lang="en-GB" sz="3200">
                <a:solidFill>
                  <a:schemeClr val="accent1"/>
                </a:solidFill>
              </a:rPr>
              <a:t>Based around Every Child Matters, Sure Start agenda in England</a:t>
            </a:r>
          </a:p>
          <a:p>
            <a:r>
              <a:rPr lang="en-GB" sz="3200">
                <a:solidFill>
                  <a:schemeClr val="accent1"/>
                </a:solidFill>
              </a:rPr>
              <a:t>Integrated Children’s Centres: Carmarthenshire - Dewis Cymru, </a:t>
            </a:r>
            <a:r>
              <a:rPr lang="en-GB" sz="3200" err="1">
                <a:solidFill>
                  <a:schemeClr val="accent1"/>
                </a:solidFill>
              </a:rPr>
              <a:t>Llwynhendy</a:t>
            </a:r>
            <a:r>
              <a:rPr lang="en-GB" sz="3200">
                <a:solidFill>
                  <a:schemeClr val="accent1"/>
                </a:solidFill>
              </a:rPr>
              <a:t>, </a:t>
            </a:r>
            <a:r>
              <a:rPr lang="en-GB" sz="3200" err="1">
                <a:solidFill>
                  <a:schemeClr val="accent1"/>
                </a:solidFill>
              </a:rPr>
              <a:t>Felinfoel</a:t>
            </a:r>
            <a:r>
              <a:rPr lang="en-GB" sz="3200">
                <a:solidFill>
                  <a:schemeClr val="accent1"/>
                </a:solidFill>
              </a:rPr>
              <a:t>, Morfa.</a:t>
            </a:r>
          </a:p>
          <a:p>
            <a:pPr marL="0" indent="0">
              <a:buNone/>
            </a:pPr>
            <a:r>
              <a:rPr lang="en-GB" sz="3200">
                <a:solidFill>
                  <a:schemeClr val="accent1"/>
                </a:solidFill>
              </a:rPr>
              <a:t>Swansea -  </a:t>
            </a:r>
            <a:r>
              <a:rPr lang="en-GB" sz="3200" err="1">
                <a:solidFill>
                  <a:schemeClr val="accent1"/>
                </a:solidFill>
              </a:rPr>
              <a:t>Clase</a:t>
            </a:r>
            <a:r>
              <a:rPr lang="en-GB" sz="3200">
                <a:solidFill>
                  <a:schemeClr val="accent1"/>
                </a:solidFill>
              </a:rPr>
              <a:t> </a:t>
            </a:r>
            <a:r>
              <a:rPr lang="en-GB" sz="3200" err="1">
                <a:solidFill>
                  <a:schemeClr val="accent1"/>
                </a:solidFill>
              </a:rPr>
              <a:t>Caemawr</a:t>
            </a:r>
            <a:r>
              <a:rPr lang="en-GB" sz="3200">
                <a:solidFill>
                  <a:schemeClr val="accent1"/>
                </a:solidFill>
              </a:rPr>
              <a:t> Family Centre, </a:t>
            </a:r>
            <a:r>
              <a:rPr lang="en-GB" sz="3200" err="1">
                <a:solidFill>
                  <a:schemeClr val="accent1"/>
                </a:solidFill>
              </a:rPr>
              <a:t>Penplas</a:t>
            </a:r>
            <a:r>
              <a:rPr lang="en-GB" sz="3200">
                <a:solidFill>
                  <a:schemeClr val="accent1"/>
                </a:solidFill>
              </a:rPr>
              <a:t> Family Centre, Mountain View Children’s Centre – Mayhill Surgery, Swansea Children’s Centre.</a:t>
            </a:r>
          </a:p>
          <a:p>
            <a:r>
              <a:rPr lang="en-GB" sz="3200">
                <a:solidFill>
                  <a:schemeClr val="accent1"/>
                </a:solidFill>
              </a:rPr>
              <a:t>Also, in Ireland- e.g. </a:t>
            </a:r>
            <a:r>
              <a:rPr lang="en-GB" sz="3200">
                <a:solidFill>
                  <a:schemeClr val="accent1"/>
                </a:solidFill>
                <a:hlinkClick r:id="rId2">
                  <a:extLst>
                    <a:ext uri="{A12FA001-AC4F-418D-AE19-62706E023703}">
                      <ahyp:hlinkClr xmlns:ahyp="http://schemas.microsoft.com/office/drawing/2018/hyperlinkcolor" val="tx"/>
                    </a:ext>
                  </a:extLst>
                </a:hlinkClick>
              </a:rPr>
              <a:t>Greater Shankill Integrated Services for Children and Young People</a:t>
            </a:r>
            <a:endParaRPr lang="en-GB" sz="3200">
              <a:solidFill>
                <a:schemeClr val="accent1"/>
              </a:solidFill>
            </a:endParaRPr>
          </a:p>
          <a:p>
            <a:endParaRPr lang="en-GB"/>
          </a:p>
        </p:txBody>
      </p:sp>
    </p:spTree>
    <p:extLst>
      <p:ext uri="{BB962C8B-B14F-4D97-AF65-F5344CB8AC3E}">
        <p14:creationId xmlns:p14="http://schemas.microsoft.com/office/powerpoint/2010/main" val="23944338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3C594-DDFC-B9E0-9995-913064E9D707}"/>
              </a:ext>
            </a:extLst>
          </p:cNvPr>
          <p:cNvSpPr>
            <a:spLocks noGrp="1"/>
          </p:cNvSpPr>
          <p:nvPr>
            <p:ph type="title"/>
          </p:nvPr>
        </p:nvSpPr>
        <p:spPr/>
        <p:txBody>
          <a:bodyPr/>
          <a:lstStyle/>
          <a:p>
            <a:r>
              <a:rPr lang="en-GB" b="1">
                <a:solidFill>
                  <a:schemeClr val="accent1"/>
                </a:solidFill>
              </a:rPr>
              <a:t>The development process</a:t>
            </a:r>
          </a:p>
        </p:txBody>
      </p:sp>
      <p:sp>
        <p:nvSpPr>
          <p:cNvPr id="3" name="Content Placeholder 2">
            <a:extLst>
              <a:ext uri="{FF2B5EF4-FFF2-40B4-BE49-F238E27FC236}">
                <a16:creationId xmlns:a16="http://schemas.microsoft.com/office/drawing/2014/main" id="{416848F1-E267-0139-98BE-67E136C14767}"/>
              </a:ext>
            </a:extLst>
          </p:cNvPr>
          <p:cNvSpPr>
            <a:spLocks noGrp="1"/>
          </p:cNvSpPr>
          <p:nvPr>
            <p:ph idx="1"/>
          </p:nvPr>
        </p:nvSpPr>
        <p:spPr/>
        <p:txBody>
          <a:bodyPr>
            <a:normAutofit fontScale="92500" lnSpcReduction="20000"/>
          </a:bodyPr>
          <a:lstStyle/>
          <a:p>
            <a:r>
              <a:rPr lang="en-GB">
                <a:solidFill>
                  <a:schemeClr val="accent1"/>
                </a:solidFill>
              </a:rPr>
              <a:t>establishment of strategic-level meetings/steering groups</a:t>
            </a:r>
          </a:p>
          <a:p>
            <a:r>
              <a:rPr lang="en-GB">
                <a:solidFill>
                  <a:schemeClr val="accent1"/>
                </a:solidFill>
              </a:rPr>
              <a:t>appointment of key staff </a:t>
            </a:r>
          </a:p>
          <a:p>
            <a:r>
              <a:rPr lang="en-GB">
                <a:solidFill>
                  <a:schemeClr val="accent1"/>
                </a:solidFill>
              </a:rPr>
              <a:t>submission of a bid for funding </a:t>
            </a:r>
          </a:p>
          <a:p>
            <a:r>
              <a:rPr lang="en-GB">
                <a:solidFill>
                  <a:schemeClr val="accent1"/>
                </a:solidFill>
              </a:rPr>
              <a:t>consultation with interested parties </a:t>
            </a:r>
          </a:p>
          <a:p>
            <a:r>
              <a:rPr lang="en-GB">
                <a:solidFill>
                  <a:schemeClr val="accent1"/>
                </a:solidFill>
              </a:rPr>
              <a:t>adjustment/development of current provision</a:t>
            </a:r>
          </a:p>
          <a:p>
            <a:r>
              <a:rPr lang="en-GB">
                <a:solidFill>
                  <a:schemeClr val="accent1"/>
                </a:solidFill>
              </a:rPr>
              <a:t>relocation of agencies on to one site </a:t>
            </a:r>
          </a:p>
          <a:p>
            <a:r>
              <a:rPr lang="en-GB">
                <a:solidFill>
                  <a:schemeClr val="accent1"/>
                </a:solidFill>
              </a:rPr>
              <a:t>establishment of operational-level implementation groups </a:t>
            </a:r>
          </a:p>
          <a:p>
            <a:r>
              <a:rPr lang="en-GB">
                <a:solidFill>
                  <a:schemeClr val="accent1"/>
                </a:solidFill>
              </a:rPr>
              <a:t>examination of good practice elsewhere </a:t>
            </a:r>
          </a:p>
          <a:p>
            <a:r>
              <a:rPr lang="en-GB">
                <a:solidFill>
                  <a:schemeClr val="accent1"/>
                </a:solidFill>
              </a:rPr>
              <a:t>policy development                                                        </a:t>
            </a:r>
            <a:r>
              <a:rPr lang="en-GB" sz="1200">
                <a:solidFill>
                  <a:schemeClr val="accent1"/>
                </a:solidFill>
              </a:rPr>
              <a:t>Welsh Government, 2023</a:t>
            </a:r>
            <a:endParaRPr lang="en-GB">
              <a:solidFill>
                <a:schemeClr val="accent1"/>
              </a:solidFill>
            </a:endParaRPr>
          </a:p>
          <a:p>
            <a:endParaRPr lang="en-GB">
              <a:solidFill>
                <a:schemeClr val="accent1"/>
              </a:solidFill>
            </a:endParaRPr>
          </a:p>
          <a:p>
            <a:endParaRPr lang="en-GB"/>
          </a:p>
        </p:txBody>
      </p:sp>
    </p:spTree>
    <p:extLst>
      <p:ext uri="{BB962C8B-B14F-4D97-AF65-F5344CB8AC3E}">
        <p14:creationId xmlns:p14="http://schemas.microsoft.com/office/powerpoint/2010/main" val="41892455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35576-4313-3C95-8189-26B3512D7006}"/>
              </a:ext>
            </a:extLst>
          </p:cNvPr>
          <p:cNvSpPr>
            <a:spLocks noGrp="1"/>
          </p:cNvSpPr>
          <p:nvPr>
            <p:ph type="title"/>
          </p:nvPr>
        </p:nvSpPr>
        <p:spPr/>
        <p:txBody>
          <a:bodyPr/>
          <a:lstStyle/>
          <a:p>
            <a:r>
              <a:rPr lang="en-GB" b="1">
                <a:solidFill>
                  <a:schemeClr val="accent1"/>
                </a:solidFill>
              </a:rPr>
              <a:t>Values – What are they?</a:t>
            </a:r>
          </a:p>
        </p:txBody>
      </p:sp>
      <p:sp>
        <p:nvSpPr>
          <p:cNvPr id="3" name="Content Placeholder 2">
            <a:extLst>
              <a:ext uri="{FF2B5EF4-FFF2-40B4-BE49-F238E27FC236}">
                <a16:creationId xmlns:a16="http://schemas.microsoft.com/office/drawing/2014/main" id="{31AF869E-1596-177E-A1F9-4B86F1981E71}"/>
              </a:ext>
            </a:extLst>
          </p:cNvPr>
          <p:cNvSpPr>
            <a:spLocks noGrp="1"/>
          </p:cNvSpPr>
          <p:nvPr>
            <p:ph idx="1"/>
          </p:nvPr>
        </p:nvSpPr>
        <p:spPr/>
        <p:txBody>
          <a:bodyPr/>
          <a:lstStyle/>
          <a:p>
            <a:r>
              <a:rPr lang="en-GB" sz="3200">
                <a:solidFill>
                  <a:schemeClr val="accent1"/>
                </a:solidFill>
              </a:rPr>
              <a:t>Values are what we believe are  important to us in our daily lives and work</a:t>
            </a:r>
          </a:p>
          <a:p>
            <a:r>
              <a:rPr lang="en-GB" sz="3200">
                <a:solidFill>
                  <a:schemeClr val="accent1"/>
                </a:solidFill>
              </a:rPr>
              <a:t>What drives us</a:t>
            </a:r>
          </a:p>
          <a:p>
            <a:r>
              <a:rPr lang="en-GB" sz="3200">
                <a:solidFill>
                  <a:schemeClr val="accent1"/>
                </a:solidFill>
              </a:rPr>
              <a:t>When our lives do not reflect our values, life can be difficult</a:t>
            </a:r>
            <a:endParaRPr lang="cy-GB" sz="3200">
              <a:solidFill>
                <a:schemeClr val="accent1"/>
              </a:solidFill>
            </a:endParaRPr>
          </a:p>
          <a:p>
            <a:endParaRPr lang="en-GB"/>
          </a:p>
        </p:txBody>
      </p:sp>
    </p:spTree>
    <p:extLst>
      <p:ext uri="{BB962C8B-B14F-4D97-AF65-F5344CB8AC3E}">
        <p14:creationId xmlns:p14="http://schemas.microsoft.com/office/powerpoint/2010/main" val="924178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A24EE-9E33-F6E4-3191-3281AB8AB195}"/>
              </a:ext>
            </a:extLst>
          </p:cNvPr>
          <p:cNvSpPr>
            <a:spLocks noGrp="1"/>
          </p:cNvSpPr>
          <p:nvPr>
            <p:ph type="title"/>
          </p:nvPr>
        </p:nvSpPr>
        <p:spPr/>
        <p:txBody>
          <a:bodyPr/>
          <a:lstStyle/>
          <a:p>
            <a:r>
              <a:rPr lang="en-GB" b="1">
                <a:solidFill>
                  <a:schemeClr val="accent1"/>
                </a:solidFill>
              </a:rPr>
              <a:t>Looked After Children (LAC)/Children in Care</a:t>
            </a:r>
          </a:p>
        </p:txBody>
      </p:sp>
      <p:sp>
        <p:nvSpPr>
          <p:cNvPr id="3" name="Content Placeholder 2">
            <a:extLst>
              <a:ext uri="{FF2B5EF4-FFF2-40B4-BE49-F238E27FC236}">
                <a16:creationId xmlns:a16="http://schemas.microsoft.com/office/drawing/2014/main" id="{3E6859A4-AB28-4C1F-05FB-F5B11641A2A9}"/>
              </a:ext>
            </a:extLst>
          </p:cNvPr>
          <p:cNvSpPr>
            <a:spLocks noGrp="1"/>
          </p:cNvSpPr>
          <p:nvPr>
            <p:ph idx="1"/>
          </p:nvPr>
        </p:nvSpPr>
        <p:spPr/>
        <p:txBody>
          <a:bodyPr>
            <a:normAutofit fontScale="92500" lnSpcReduction="20000"/>
          </a:bodyPr>
          <a:lstStyle/>
          <a:p>
            <a:r>
              <a:rPr lang="en-GB">
                <a:solidFill>
                  <a:schemeClr val="accent1"/>
                </a:solidFill>
                <a:effectLst/>
                <a:ea typeface="Times New Roman" panose="02020603050405020304" pitchFamily="18" charset="0"/>
              </a:rPr>
              <a:t>Children and young people who are placed in local authority care have a diverse range of personal histories and challenges, often as a result of the abuse or neglect they have suffered.</a:t>
            </a:r>
          </a:p>
          <a:p>
            <a:r>
              <a:rPr lang="en-GB">
                <a:solidFill>
                  <a:schemeClr val="accent1"/>
                </a:solidFill>
                <a:effectLst/>
                <a:ea typeface="Times New Roman" panose="02020603050405020304" pitchFamily="18" charset="0"/>
                <a:cs typeface="Times New Roman" panose="02020603050405020304" pitchFamily="18" charset="0"/>
              </a:rPr>
              <a:t>Collaborative working between professions and services is needed to:</a:t>
            </a:r>
            <a:endParaRPr lang="en-GB">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a:solidFill>
                  <a:schemeClr val="accent1"/>
                </a:solidFill>
                <a:effectLst/>
                <a:ea typeface="Times New Roman" panose="02020603050405020304" pitchFamily="18" charset="0"/>
                <a:cs typeface="Times New Roman" panose="02020603050405020304" pitchFamily="18" charset="0"/>
              </a:rPr>
              <a:t>meet these needs</a:t>
            </a:r>
            <a:endParaRPr lang="en-GB">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a:solidFill>
                  <a:schemeClr val="accent1"/>
                </a:solidFill>
                <a:ea typeface="Times New Roman" panose="02020603050405020304" pitchFamily="18" charset="0"/>
                <a:cs typeface="Times New Roman" panose="02020603050405020304" pitchFamily="18" charset="0"/>
              </a:rPr>
              <a:t>refine</a:t>
            </a:r>
            <a:r>
              <a:rPr lang="en-GB">
                <a:solidFill>
                  <a:schemeClr val="accent1"/>
                </a:solidFill>
                <a:effectLst/>
                <a:ea typeface="Times New Roman" panose="02020603050405020304" pitchFamily="18" charset="0"/>
                <a:cs typeface="Times New Roman" panose="02020603050405020304" pitchFamily="18" charset="0"/>
              </a:rPr>
              <a:t> the impact of abuse and neglect</a:t>
            </a:r>
            <a:endParaRPr lang="en-GB">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a:solidFill>
                  <a:schemeClr val="accent1"/>
                </a:solidFill>
                <a:effectLst/>
                <a:ea typeface="Times New Roman" panose="02020603050405020304" pitchFamily="18" charset="0"/>
                <a:cs typeface="Times New Roman" panose="02020603050405020304" pitchFamily="18" charset="0"/>
              </a:rPr>
              <a:t>enable children and young people to reach their potential.</a:t>
            </a:r>
          </a:p>
          <a:p>
            <a:pPr marL="0" lvl="0" indent="0" algn="r">
              <a:lnSpc>
                <a:spcPct val="107000"/>
              </a:lnSpc>
              <a:spcAft>
                <a:spcPts val="800"/>
              </a:spcAft>
              <a:buSzPts val="1000"/>
              <a:buNone/>
              <a:tabLst>
                <a:tab pos="457200" algn="l"/>
              </a:tabLst>
            </a:pPr>
            <a:r>
              <a:rPr lang="en-GB" sz="1200">
                <a:solidFill>
                  <a:schemeClr val="accent1"/>
                </a:solidFill>
                <a:effectLst/>
                <a:ea typeface="Calibri" panose="020F0502020204030204" pitchFamily="34" charset="0"/>
                <a:cs typeface="Times New Roman" panose="02020603050405020304" pitchFamily="18" charset="0"/>
              </a:rPr>
              <a:t>NICE, 2021</a:t>
            </a:r>
          </a:p>
          <a:p>
            <a:endParaRPr lang="en-GB"/>
          </a:p>
        </p:txBody>
      </p:sp>
    </p:spTree>
    <p:extLst>
      <p:ext uri="{BB962C8B-B14F-4D97-AF65-F5344CB8AC3E}">
        <p14:creationId xmlns:p14="http://schemas.microsoft.com/office/powerpoint/2010/main" val="40511827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57E7D-CC8B-AA5D-F093-4A117C4E8DEB}"/>
              </a:ext>
            </a:extLst>
          </p:cNvPr>
          <p:cNvSpPr>
            <a:spLocks noGrp="1"/>
          </p:cNvSpPr>
          <p:nvPr>
            <p:ph type="title"/>
          </p:nvPr>
        </p:nvSpPr>
        <p:spPr>
          <a:xfrm>
            <a:off x="1109804" y="500062"/>
            <a:ext cx="10515600" cy="1325563"/>
          </a:xfrm>
        </p:spPr>
        <p:txBody>
          <a:bodyPr/>
          <a:lstStyle/>
          <a:p>
            <a:r>
              <a:rPr lang="en-GB" b="1">
                <a:solidFill>
                  <a:schemeClr val="accent1"/>
                </a:solidFill>
              </a:rPr>
              <a:t>Looked After Children (LAC)/Children in Care</a:t>
            </a:r>
          </a:p>
        </p:txBody>
      </p:sp>
      <p:sp>
        <p:nvSpPr>
          <p:cNvPr id="3" name="Content Placeholder 2">
            <a:extLst>
              <a:ext uri="{FF2B5EF4-FFF2-40B4-BE49-F238E27FC236}">
                <a16:creationId xmlns:a16="http://schemas.microsoft.com/office/drawing/2014/main" id="{2106109D-CD56-670A-63A8-8F90BCF63AC7}"/>
              </a:ext>
            </a:extLst>
          </p:cNvPr>
          <p:cNvSpPr>
            <a:spLocks noGrp="1"/>
          </p:cNvSpPr>
          <p:nvPr>
            <p:ph idx="1"/>
          </p:nvPr>
        </p:nvSpPr>
        <p:spPr/>
        <p:txBody>
          <a:bodyPr/>
          <a:lstStyle/>
          <a:p>
            <a:pPr>
              <a:lnSpc>
                <a:spcPct val="107000"/>
              </a:lnSpc>
              <a:spcAft>
                <a:spcPts val="800"/>
              </a:spcAft>
            </a:pPr>
            <a:r>
              <a:rPr lang="en-GB" sz="2000">
                <a:solidFill>
                  <a:schemeClr val="accent1"/>
                </a:solidFill>
                <a:effectLst/>
                <a:ea typeface="Times New Roman" panose="02020603050405020304" pitchFamily="18" charset="0"/>
                <a:cs typeface="Times New Roman" panose="02020603050405020304" pitchFamily="18" charset="0"/>
              </a:rPr>
              <a:t>Each looked after child or young person will have a care plan, which sets out:</a:t>
            </a:r>
            <a:endParaRPr lang="en-GB" sz="200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a:solidFill>
                  <a:schemeClr val="accent1"/>
                </a:solidFill>
                <a:effectLst/>
                <a:ea typeface="Times New Roman" panose="02020603050405020304" pitchFamily="18" charset="0"/>
                <a:cs typeface="Times New Roman" panose="02020603050405020304" pitchFamily="18" charset="0"/>
              </a:rPr>
              <a:t>the needs of the child or young person</a:t>
            </a:r>
            <a:endParaRPr lang="en-GB" sz="200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a:solidFill>
                  <a:schemeClr val="accent1"/>
                </a:solidFill>
                <a:effectLst/>
                <a:ea typeface="Times New Roman" panose="02020603050405020304" pitchFamily="18" charset="0"/>
                <a:cs typeface="Times New Roman" panose="02020603050405020304" pitchFamily="18" charset="0"/>
              </a:rPr>
              <a:t>the planned outcomes</a:t>
            </a:r>
            <a:endParaRPr lang="en-GB" sz="200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a:solidFill>
                  <a:schemeClr val="accent1"/>
                </a:solidFill>
                <a:effectLst/>
                <a:ea typeface="Times New Roman" panose="02020603050405020304" pitchFamily="18" charset="0"/>
                <a:cs typeface="Times New Roman" panose="02020603050405020304" pitchFamily="18" charset="0"/>
              </a:rPr>
              <a:t>the way in which services should respond to these needs.</a:t>
            </a:r>
          </a:p>
          <a:p>
            <a:pPr marL="0" lvl="0" indent="0" algn="r">
              <a:lnSpc>
                <a:spcPct val="107000"/>
              </a:lnSpc>
              <a:spcAft>
                <a:spcPts val="800"/>
              </a:spcAft>
              <a:buSzPts val="1000"/>
              <a:buNone/>
              <a:tabLst>
                <a:tab pos="457200" algn="l"/>
              </a:tabLst>
            </a:pPr>
            <a:r>
              <a:rPr lang="en-GB" sz="1400">
                <a:solidFill>
                  <a:schemeClr val="accent1"/>
                </a:solidFill>
                <a:effectLst/>
                <a:ea typeface="Calibri" panose="020F0502020204030204" pitchFamily="34" charset="0"/>
                <a:cs typeface="Times New Roman" panose="02020603050405020304" pitchFamily="18" charset="0"/>
              </a:rPr>
              <a:t>NICE, 2021</a:t>
            </a:r>
          </a:p>
          <a:p>
            <a:endParaRPr lang="en-GB"/>
          </a:p>
        </p:txBody>
      </p:sp>
    </p:spTree>
    <p:extLst>
      <p:ext uri="{BB962C8B-B14F-4D97-AF65-F5344CB8AC3E}">
        <p14:creationId xmlns:p14="http://schemas.microsoft.com/office/powerpoint/2010/main" val="37004247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361DB-D461-6509-6311-00792B9B5ED9}"/>
              </a:ext>
            </a:extLst>
          </p:cNvPr>
          <p:cNvSpPr>
            <a:spLocks noGrp="1"/>
          </p:cNvSpPr>
          <p:nvPr>
            <p:ph type="title"/>
          </p:nvPr>
        </p:nvSpPr>
        <p:spPr/>
        <p:txBody>
          <a:bodyPr/>
          <a:lstStyle/>
          <a:p>
            <a:r>
              <a:rPr lang="en-GB" b="1">
                <a:solidFill>
                  <a:schemeClr val="accent1"/>
                </a:solidFill>
              </a:rPr>
              <a:t>Looked After Children (LAC )/Children in Care</a:t>
            </a:r>
          </a:p>
        </p:txBody>
      </p:sp>
      <p:sp>
        <p:nvSpPr>
          <p:cNvPr id="3" name="Content Placeholder 2">
            <a:extLst>
              <a:ext uri="{FF2B5EF4-FFF2-40B4-BE49-F238E27FC236}">
                <a16:creationId xmlns:a16="http://schemas.microsoft.com/office/drawing/2014/main" id="{C8BDF29B-FDDB-E569-B62A-D417518A9CF3}"/>
              </a:ext>
            </a:extLst>
          </p:cNvPr>
          <p:cNvSpPr>
            <a:spLocks noGrp="1"/>
          </p:cNvSpPr>
          <p:nvPr>
            <p:ph idx="1"/>
          </p:nvPr>
        </p:nvSpPr>
        <p:spPr/>
        <p:txBody>
          <a:bodyPr>
            <a:normAutofit fontScale="77500" lnSpcReduction="20000"/>
          </a:bodyPr>
          <a:lstStyle/>
          <a:p>
            <a:pPr>
              <a:lnSpc>
                <a:spcPct val="107000"/>
              </a:lnSpc>
              <a:spcAft>
                <a:spcPts val="800"/>
              </a:spcAft>
            </a:pPr>
            <a:r>
              <a:rPr lang="en-GB">
                <a:solidFill>
                  <a:schemeClr val="accent1"/>
                </a:solidFill>
                <a:effectLst/>
                <a:ea typeface="Times New Roman" panose="02020603050405020304" pitchFamily="18" charset="0"/>
                <a:cs typeface="Times New Roman" panose="02020603050405020304" pitchFamily="18" charset="0"/>
              </a:rPr>
              <a:t>The care plan also brings together other plans, including:</a:t>
            </a:r>
            <a:endParaRPr lang="en-GB">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a:solidFill>
                  <a:schemeClr val="accent1"/>
                </a:solidFill>
                <a:effectLst/>
                <a:ea typeface="Times New Roman" panose="02020603050405020304" pitchFamily="18" charset="0"/>
                <a:cs typeface="Times New Roman" panose="02020603050405020304" pitchFamily="18" charset="0"/>
              </a:rPr>
              <a:t>the placement plan</a:t>
            </a:r>
            <a:endParaRPr lang="en-GB">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a:solidFill>
                  <a:schemeClr val="accent1"/>
                </a:solidFill>
                <a:effectLst/>
                <a:ea typeface="Times New Roman" panose="02020603050405020304" pitchFamily="18" charset="0"/>
                <a:cs typeface="Times New Roman" panose="02020603050405020304" pitchFamily="18" charset="0"/>
              </a:rPr>
              <a:t>the health plan</a:t>
            </a:r>
            <a:endParaRPr lang="en-GB">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a:solidFill>
                  <a:schemeClr val="accent1"/>
                </a:solidFill>
                <a:effectLst/>
                <a:ea typeface="Times New Roman" panose="02020603050405020304" pitchFamily="18" charset="0"/>
                <a:cs typeface="Times New Roman" panose="02020603050405020304" pitchFamily="18" charset="0"/>
              </a:rPr>
              <a:t>the personal education plan</a:t>
            </a:r>
            <a:endParaRPr lang="en-GB">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a:solidFill>
                  <a:schemeClr val="accent1"/>
                </a:solidFill>
                <a:effectLst/>
                <a:ea typeface="Times New Roman" panose="02020603050405020304" pitchFamily="18" charset="0"/>
                <a:cs typeface="Times New Roman" panose="02020603050405020304" pitchFamily="18" charset="0"/>
              </a:rPr>
              <a:t>the pathway plan for a young person aged 16 or over (if relevant).</a:t>
            </a:r>
            <a:endParaRPr lang="en-GB">
              <a:solidFill>
                <a:schemeClr val="accent1"/>
              </a:solidFill>
              <a:effectLst/>
              <a:ea typeface="Calibri" panose="020F0502020204030204" pitchFamily="34" charset="0"/>
              <a:cs typeface="Times New Roman" panose="02020603050405020304" pitchFamily="18" charset="0"/>
            </a:endParaRPr>
          </a:p>
          <a:p>
            <a:r>
              <a:rPr lang="en-GB">
                <a:solidFill>
                  <a:schemeClr val="accent1"/>
                </a:solidFill>
                <a:effectLst/>
                <a:ea typeface="Times New Roman" panose="02020603050405020304" pitchFamily="18" charset="0"/>
                <a:cs typeface="Times New Roman" panose="02020603050405020304" pitchFamily="18" charset="0"/>
              </a:rPr>
              <a:t>The child or young person's social worker will be the lead professional, but decision making should be collaborative based on all professionals working together as a multi-agency group.</a:t>
            </a:r>
          </a:p>
          <a:p>
            <a:pPr marL="0" indent="0" algn="r">
              <a:buNone/>
            </a:pPr>
            <a:r>
              <a:rPr lang="en-GB" sz="120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NICE, 2021</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6715112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536B4-16DC-008D-92EB-BFC22F676B51}"/>
              </a:ext>
            </a:extLst>
          </p:cNvPr>
          <p:cNvSpPr>
            <a:spLocks noGrp="1"/>
          </p:cNvSpPr>
          <p:nvPr>
            <p:ph type="title"/>
          </p:nvPr>
        </p:nvSpPr>
        <p:spPr/>
        <p:txBody>
          <a:bodyPr/>
          <a:lstStyle/>
          <a:p>
            <a:r>
              <a:rPr lang="en-GB" b="1">
                <a:solidFill>
                  <a:schemeClr val="accent1"/>
                </a:solidFill>
              </a:rPr>
              <a:t>Looked After Children (LAC )/Children in Care</a:t>
            </a:r>
          </a:p>
        </p:txBody>
      </p:sp>
      <p:sp>
        <p:nvSpPr>
          <p:cNvPr id="3" name="Content Placeholder 2">
            <a:extLst>
              <a:ext uri="{FF2B5EF4-FFF2-40B4-BE49-F238E27FC236}">
                <a16:creationId xmlns:a16="http://schemas.microsoft.com/office/drawing/2014/main" id="{387F153C-E282-8A85-AAFB-35AEBB5226DF}"/>
              </a:ext>
            </a:extLst>
          </p:cNvPr>
          <p:cNvSpPr>
            <a:spLocks noGrp="1"/>
          </p:cNvSpPr>
          <p:nvPr>
            <p:ph idx="1"/>
          </p:nvPr>
        </p:nvSpPr>
        <p:spPr/>
        <p:txBody>
          <a:bodyPr>
            <a:normAutofit fontScale="25000" lnSpcReduction="20000"/>
          </a:bodyPr>
          <a:lstStyle/>
          <a:p>
            <a:pPr>
              <a:lnSpc>
                <a:spcPct val="107000"/>
              </a:lnSpc>
              <a:spcAft>
                <a:spcPts val="800"/>
              </a:spcAft>
            </a:pPr>
            <a:r>
              <a:rPr lang="en-GB" sz="8000">
                <a:solidFill>
                  <a:schemeClr val="accent1"/>
                </a:solidFill>
                <a:effectLst/>
                <a:ea typeface="Times New Roman" panose="02020603050405020304" pitchFamily="18" charset="0"/>
                <a:cs typeface="Times New Roman" panose="02020603050405020304" pitchFamily="18" charset="0"/>
              </a:rPr>
              <a:t>Professional groups and organisations that may need to contribute to the care plan and provide services include:</a:t>
            </a:r>
            <a:endParaRPr lang="en-GB" sz="800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8000">
                <a:solidFill>
                  <a:schemeClr val="accent1"/>
                </a:solidFill>
                <a:effectLst/>
                <a:ea typeface="Times New Roman" panose="02020603050405020304" pitchFamily="18" charset="0"/>
                <a:cs typeface="Times New Roman" panose="02020603050405020304" pitchFamily="18" charset="0"/>
              </a:rPr>
              <a:t>social workers</a:t>
            </a:r>
            <a:endParaRPr lang="en-GB" sz="800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8000">
                <a:solidFill>
                  <a:schemeClr val="accent1"/>
                </a:solidFill>
                <a:effectLst/>
                <a:ea typeface="Times New Roman" panose="02020603050405020304" pitchFamily="18" charset="0"/>
                <a:cs typeface="Times New Roman" panose="02020603050405020304" pitchFamily="18" charset="0"/>
              </a:rPr>
              <a:t>health professionals (GPs, child and adolescent mental health services, health visitors)</a:t>
            </a:r>
            <a:endParaRPr lang="en-GB" sz="800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8000">
                <a:solidFill>
                  <a:schemeClr val="accent1"/>
                </a:solidFill>
                <a:effectLst/>
                <a:ea typeface="Times New Roman" panose="02020603050405020304" pitchFamily="18" charset="0"/>
                <a:cs typeface="Times New Roman" panose="02020603050405020304" pitchFamily="18" charset="0"/>
              </a:rPr>
              <a:t>police, youth offending teams and probation</a:t>
            </a:r>
            <a:endParaRPr lang="en-GB" sz="800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8000">
                <a:solidFill>
                  <a:schemeClr val="accent1"/>
                </a:solidFill>
                <a:effectLst/>
                <a:ea typeface="Times New Roman" panose="02020603050405020304" pitchFamily="18" charset="0"/>
                <a:cs typeface="Times New Roman" panose="02020603050405020304" pitchFamily="18" charset="0"/>
              </a:rPr>
              <a:t>voluntary sector</a:t>
            </a:r>
            <a:endParaRPr lang="en-GB" sz="800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8000">
                <a:solidFill>
                  <a:schemeClr val="accent1"/>
                </a:solidFill>
                <a:effectLst/>
                <a:ea typeface="Times New Roman" panose="02020603050405020304" pitchFamily="18" charset="0"/>
                <a:cs typeface="Times New Roman" panose="02020603050405020304" pitchFamily="18" charset="0"/>
              </a:rPr>
              <a:t>early year providers, schools and colleges (teachers, year heads, deputy and head teachers). </a:t>
            </a:r>
          </a:p>
          <a:p>
            <a:pPr marL="0" indent="0" algn="r">
              <a:lnSpc>
                <a:spcPct val="107000"/>
              </a:lnSpc>
              <a:spcAft>
                <a:spcPts val="800"/>
              </a:spcAft>
              <a:buNone/>
            </a:pPr>
            <a:r>
              <a:rPr lang="en-GB" sz="3200">
                <a:solidFill>
                  <a:schemeClr val="accent1"/>
                </a:solidFill>
                <a:ea typeface="Calibri" panose="020F0502020204030204" pitchFamily="34" charset="0"/>
                <a:cs typeface="Times New Roman" panose="02020603050405020304" pitchFamily="18" charset="0"/>
              </a:rPr>
              <a:t>NICE, 2021</a:t>
            </a:r>
            <a:endParaRPr lang="en-GB" sz="320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endParaRPr lang="en-GB">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37282779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1B5B5-74D0-E167-AFEF-4D1E79FA4E07}"/>
              </a:ext>
            </a:extLst>
          </p:cNvPr>
          <p:cNvSpPr>
            <a:spLocks noGrp="1"/>
          </p:cNvSpPr>
          <p:nvPr>
            <p:ph type="title"/>
          </p:nvPr>
        </p:nvSpPr>
        <p:spPr/>
        <p:txBody>
          <a:bodyPr/>
          <a:lstStyle/>
          <a:p>
            <a:r>
              <a:rPr lang="en-GB" b="1">
                <a:solidFill>
                  <a:schemeClr val="accent1"/>
                </a:solidFill>
              </a:rPr>
              <a:t>Looked After Children (LAC )/Children in Care</a:t>
            </a:r>
          </a:p>
        </p:txBody>
      </p:sp>
      <p:sp>
        <p:nvSpPr>
          <p:cNvPr id="3" name="Content Placeholder 2">
            <a:extLst>
              <a:ext uri="{FF2B5EF4-FFF2-40B4-BE49-F238E27FC236}">
                <a16:creationId xmlns:a16="http://schemas.microsoft.com/office/drawing/2014/main" id="{A5C94A9E-95EB-7BA0-6E64-19B28CB45BCF}"/>
              </a:ext>
            </a:extLst>
          </p:cNvPr>
          <p:cNvSpPr>
            <a:spLocks noGrp="1"/>
          </p:cNvSpPr>
          <p:nvPr>
            <p:ph idx="1"/>
          </p:nvPr>
        </p:nvSpPr>
        <p:spPr/>
        <p:txBody>
          <a:bodyPr>
            <a:normAutofit fontScale="77500" lnSpcReduction="20000"/>
          </a:bodyPr>
          <a:lstStyle/>
          <a:p>
            <a:pPr>
              <a:lnSpc>
                <a:spcPct val="107000"/>
              </a:lnSpc>
              <a:spcAft>
                <a:spcPts val="800"/>
              </a:spcAft>
            </a:pPr>
            <a:r>
              <a:rPr lang="en-GB" sz="2300">
                <a:solidFill>
                  <a:schemeClr val="accent1"/>
                </a:solidFill>
                <a:effectLst/>
                <a:ea typeface="Times New Roman" panose="02020603050405020304" pitchFamily="18" charset="0"/>
                <a:cs typeface="Times New Roman" panose="02020603050405020304" pitchFamily="18" charset="0"/>
              </a:rPr>
              <a:t>When working as part of a multi-agency group, </a:t>
            </a:r>
            <a:r>
              <a:rPr lang="en-GB" sz="2300">
                <a:solidFill>
                  <a:schemeClr val="accent1"/>
                </a:solidFill>
                <a:ea typeface="Times New Roman" panose="02020603050405020304" pitchFamily="18" charset="0"/>
                <a:cs typeface="Times New Roman" panose="02020603050405020304" pitchFamily="18" charset="0"/>
              </a:rPr>
              <a:t>sharing information is not enough.</a:t>
            </a:r>
            <a:r>
              <a:rPr lang="en-GB" sz="2300">
                <a:solidFill>
                  <a:schemeClr val="accent1"/>
                </a:solidFill>
                <a:effectLst/>
                <a:ea typeface="Times New Roman" panose="02020603050405020304" pitchFamily="18" charset="0"/>
                <a:cs typeface="Times New Roman" panose="02020603050405020304" pitchFamily="18" charset="0"/>
              </a:rPr>
              <a:t> The professionals involved need to be proactive to act on and review the information on an ongoing basis.</a:t>
            </a:r>
            <a:endParaRPr lang="en-GB" sz="2300">
              <a:solidFill>
                <a:schemeClr val="accent1"/>
              </a:solidFill>
              <a:effectLst/>
              <a:ea typeface="Calibri" panose="020F0502020204030204" pitchFamily="34" charset="0"/>
              <a:cs typeface="Times New Roman" panose="02020603050405020304" pitchFamily="18" charset="0"/>
            </a:endParaRPr>
          </a:p>
          <a:p>
            <a:pPr>
              <a:lnSpc>
                <a:spcPct val="107000"/>
              </a:lnSpc>
              <a:spcAft>
                <a:spcPts val="800"/>
              </a:spcAft>
            </a:pPr>
            <a:r>
              <a:rPr lang="en-GB" sz="2300">
                <a:solidFill>
                  <a:schemeClr val="accent1"/>
                </a:solidFill>
                <a:effectLst/>
                <a:ea typeface="Times New Roman" panose="02020603050405020304" pitchFamily="18" charset="0"/>
                <a:cs typeface="Times New Roman" panose="02020603050405020304" pitchFamily="18" charset="0"/>
              </a:rPr>
              <a:t>Independent reviewing officers (IROs) have a critical role to play in quality assuring and reviewing the care plan, ensuring that:</a:t>
            </a:r>
            <a:endParaRPr lang="en-GB" sz="230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a:solidFill>
                  <a:schemeClr val="accent1"/>
                </a:solidFill>
                <a:effectLst/>
                <a:ea typeface="Times New Roman" panose="02020603050405020304" pitchFamily="18" charset="0"/>
                <a:cs typeface="Times New Roman" panose="02020603050405020304" pitchFamily="18" charset="0"/>
              </a:rPr>
              <a:t>it is effective from a multidisciplinary perspective</a:t>
            </a:r>
            <a:endParaRPr lang="en-GB" sz="230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a:solidFill>
                  <a:schemeClr val="accent1"/>
                </a:solidFill>
                <a:effectLst/>
                <a:ea typeface="Times New Roman" panose="02020603050405020304" pitchFamily="18" charset="0"/>
                <a:cs typeface="Times New Roman" panose="02020603050405020304" pitchFamily="18" charset="0"/>
              </a:rPr>
              <a:t>it provides a genuine response to each child's need</a:t>
            </a:r>
            <a:endParaRPr lang="en-GB" sz="2300">
              <a:solidFill>
                <a:schemeClr val="accent1"/>
              </a:solidFill>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a:solidFill>
                  <a:schemeClr val="accent1"/>
                </a:solidFill>
                <a:effectLst/>
                <a:ea typeface="Times New Roman" panose="02020603050405020304" pitchFamily="18" charset="0"/>
                <a:cs typeface="Times New Roman" panose="02020603050405020304" pitchFamily="18" charset="0"/>
              </a:rPr>
              <a:t>the child's wishes and feelings are considered.</a:t>
            </a:r>
          </a:p>
          <a:p>
            <a:pPr marL="0" indent="0" algn="r">
              <a:lnSpc>
                <a:spcPct val="107000"/>
              </a:lnSpc>
              <a:spcAft>
                <a:spcPts val="800"/>
              </a:spcAft>
              <a:buNone/>
            </a:pPr>
            <a:r>
              <a:rPr lang="en-GB" sz="1400">
                <a:solidFill>
                  <a:schemeClr val="accent1"/>
                </a:solidFill>
                <a:effectLst/>
                <a:ea typeface="Calibri" panose="020F0502020204030204" pitchFamily="34" charset="0"/>
                <a:cs typeface="Times New Roman" panose="02020603050405020304" pitchFamily="18" charset="0"/>
              </a:rPr>
              <a:t>NICE, 2021</a:t>
            </a:r>
            <a:r>
              <a:rPr lang="en-GB" sz="2300">
                <a:solidFill>
                  <a:schemeClr val="accent1"/>
                </a:solidFill>
                <a:effectLst/>
                <a:ea typeface="Calibri" panose="020F0502020204030204" pitchFamily="34" charset="0"/>
                <a:cs typeface="Times New Roman" panose="02020603050405020304" pitchFamily="18" charset="0"/>
              </a:rPr>
              <a:t> </a:t>
            </a:r>
          </a:p>
          <a:p>
            <a:pPr marL="342900" lvl="0" indent="-342900">
              <a:lnSpc>
                <a:spcPct val="107000"/>
              </a:lnSpc>
              <a:spcAft>
                <a:spcPts val="800"/>
              </a:spcAft>
              <a:buSzPts val="1000"/>
              <a:buFont typeface="Symbol" panose="05050102010706020507" pitchFamily="18" charset="2"/>
              <a:buChar char=""/>
              <a:tabLst>
                <a:tab pos="457200" algn="l"/>
              </a:tabLst>
            </a:pPr>
            <a:endParaRPr lang="en-GB">
              <a:effectLst/>
              <a:ea typeface="Calibri" panose="020F050202020403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25195388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49737-1847-B01A-B935-7725A7F67F88}"/>
              </a:ext>
            </a:extLst>
          </p:cNvPr>
          <p:cNvSpPr>
            <a:spLocks noGrp="1"/>
          </p:cNvSpPr>
          <p:nvPr>
            <p:ph type="title"/>
          </p:nvPr>
        </p:nvSpPr>
        <p:spPr/>
        <p:txBody>
          <a:bodyPr/>
          <a:lstStyle/>
          <a:p>
            <a:r>
              <a:rPr lang="en-GB" b="1">
                <a:solidFill>
                  <a:schemeClr val="accent1"/>
                </a:solidFill>
              </a:rPr>
              <a:t>Multi-Agency Safeguarding Hub (MASH)</a:t>
            </a:r>
          </a:p>
        </p:txBody>
      </p:sp>
      <p:sp>
        <p:nvSpPr>
          <p:cNvPr id="3" name="Content Placeholder 2">
            <a:extLst>
              <a:ext uri="{FF2B5EF4-FFF2-40B4-BE49-F238E27FC236}">
                <a16:creationId xmlns:a16="http://schemas.microsoft.com/office/drawing/2014/main" id="{EFE561FB-C911-B343-9868-DCCD7384DBE4}"/>
              </a:ext>
            </a:extLst>
          </p:cNvPr>
          <p:cNvSpPr>
            <a:spLocks noGrp="1"/>
          </p:cNvSpPr>
          <p:nvPr>
            <p:ph idx="1"/>
          </p:nvPr>
        </p:nvSpPr>
        <p:spPr/>
        <p:txBody>
          <a:bodyPr>
            <a:normAutofit fontScale="85000" lnSpcReduction="10000"/>
          </a:bodyPr>
          <a:lstStyle/>
          <a:p>
            <a:r>
              <a:rPr lang="en-GB" b="0" i="0">
                <a:solidFill>
                  <a:schemeClr val="accent1"/>
                </a:solidFill>
                <a:effectLst/>
              </a:rPr>
              <a:t>The Bridgend Multi-Agency Safeguarding Hub, or MASH, provides safeguarding services from both the council and partners across the community in one place.</a:t>
            </a:r>
          </a:p>
          <a:p>
            <a:r>
              <a:rPr lang="en-GB" b="0" i="0">
                <a:solidFill>
                  <a:schemeClr val="accent1"/>
                </a:solidFill>
                <a:effectLst/>
              </a:rPr>
              <a:t>MASH is the single point of contact for all new safeguarding concerns. The Bridgend MASH will enable earlier, higher-quality information sharing, analysis and decision-making. Referrals are accepted from both professionals and members of the public.</a:t>
            </a:r>
          </a:p>
          <a:p>
            <a:r>
              <a:rPr lang="en-GB" b="0" i="0">
                <a:solidFill>
                  <a:schemeClr val="accent1"/>
                </a:solidFill>
                <a:effectLst/>
              </a:rPr>
              <a:t>MASH provides the opportunity for a higher standard of safeguarding by providing all professionals with more information to make better, more informed decisions. It enables professionals to protect the most vulnerable children and adults from harm at the earliest opportunity.</a:t>
            </a:r>
          </a:p>
          <a:p>
            <a:pPr marL="0" indent="0" algn="r">
              <a:buNone/>
            </a:pPr>
            <a:r>
              <a:rPr lang="en-GB" sz="1900">
                <a:solidFill>
                  <a:schemeClr val="accent1"/>
                </a:solidFill>
              </a:rPr>
              <a:t>Bridgend County Borough Council ,2023</a:t>
            </a:r>
          </a:p>
          <a:p>
            <a:pPr marL="0" indent="0">
              <a:buNone/>
            </a:pPr>
            <a:endParaRPr lang="en-GB"/>
          </a:p>
        </p:txBody>
      </p:sp>
    </p:spTree>
    <p:extLst>
      <p:ext uri="{BB962C8B-B14F-4D97-AF65-F5344CB8AC3E}">
        <p14:creationId xmlns:p14="http://schemas.microsoft.com/office/powerpoint/2010/main" val="4567266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48DE-D71A-42F8-D5CC-4F0F71672FA2}"/>
              </a:ext>
            </a:extLst>
          </p:cNvPr>
          <p:cNvSpPr>
            <a:spLocks noGrp="1"/>
          </p:cNvSpPr>
          <p:nvPr>
            <p:ph type="title"/>
          </p:nvPr>
        </p:nvSpPr>
        <p:spPr/>
        <p:txBody>
          <a:bodyPr/>
          <a:lstStyle/>
          <a:p>
            <a:r>
              <a:rPr lang="en-GB" b="1">
                <a:solidFill>
                  <a:schemeClr val="accent1"/>
                </a:solidFill>
              </a:rPr>
              <a:t>Bridgend MASH</a:t>
            </a:r>
          </a:p>
        </p:txBody>
      </p:sp>
      <p:sp>
        <p:nvSpPr>
          <p:cNvPr id="3" name="Content Placeholder 2">
            <a:extLst>
              <a:ext uri="{FF2B5EF4-FFF2-40B4-BE49-F238E27FC236}">
                <a16:creationId xmlns:a16="http://schemas.microsoft.com/office/drawing/2014/main" id="{D6C4F24E-A3AE-0248-97FF-866BBBC2A475}"/>
              </a:ext>
            </a:extLst>
          </p:cNvPr>
          <p:cNvSpPr>
            <a:spLocks noGrp="1"/>
          </p:cNvSpPr>
          <p:nvPr>
            <p:ph idx="1"/>
          </p:nvPr>
        </p:nvSpPr>
        <p:spPr/>
        <p:txBody>
          <a:bodyPr>
            <a:normAutofit fontScale="62500" lnSpcReduction="20000"/>
          </a:bodyPr>
          <a:lstStyle/>
          <a:p>
            <a:pPr algn="l"/>
            <a:r>
              <a:rPr lang="en-GB" b="0" i="0">
                <a:solidFill>
                  <a:schemeClr val="accent1"/>
                </a:solidFill>
                <a:effectLst/>
              </a:rPr>
              <a:t>The Bridgend MASH is made up of staff from:</a:t>
            </a:r>
          </a:p>
          <a:p>
            <a:pPr algn="l">
              <a:buFont typeface="Arial" panose="020B0604020202020204" pitchFamily="34" charset="0"/>
              <a:buChar char="•"/>
            </a:pPr>
            <a:r>
              <a:rPr lang="en-GB" b="0" i="0">
                <a:solidFill>
                  <a:schemeClr val="accent1"/>
                </a:solidFill>
                <a:effectLst/>
              </a:rPr>
              <a:t>Bridgend County Borough Council (Children’s and adult services, early help, education, housing, mental health services, drugs and alcohol team and independent domestic violence advocates.)</a:t>
            </a:r>
          </a:p>
          <a:p>
            <a:pPr algn="l">
              <a:buFont typeface="Arial" panose="020B0604020202020204" pitchFamily="34" charset="0"/>
              <a:buChar char="•"/>
            </a:pPr>
            <a:r>
              <a:rPr lang="en-GB" b="0" i="0">
                <a:solidFill>
                  <a:schemeClr val="accent1"/>
                </a:solidFill>
                <a:effectLst/>
              </a:rPr>
              <a:t>South Wales Police Public Protection Unit (Child abuse investigation unit, vulnerable adult unit, domestic abuse unit, missing person and child exploitation team.)</a:t>
            </a:r>
          </a:p>
          <a:p>
            <a:pPr algn="l">
              <a:buFont typeface="Arial" panose="020B0604020202020204" pitchFamily="34" charset="0"/>
              <a:buChar char="•"/>
            </a:pPr>
            <a:r>
              <a:rPr lang="en-GB" b="0" i="0">
                <a:solidFill>
                  <a:schemeClr val="accent1"/>
                </a:solidFill>
                <a:effectLst/>
              </a:rPr>
              <a:t>Registered social landlords</a:t>
            </a:r>
          </a:p>
          <a:p>
            <a:pPr algn="l">
              <a:buFont typeface="Arial" panose="020B0604020202020204" pitchFamily="34" charset="0"/>
              <a:buChar char="•"/>
            </a:pPr>
            <a:r>
              <a:rPr lang="en-GB" b="0" i="0">
                <a:solidFill>
                  <a:schemeClr val="accent1"/>
                </a:solidFill>
                <a:effectLst/>
              </a:rPr>
              <a:t>Probation and community rehabilitation</a:t>
            </a:r>
          </a:p>
          <a:p>
            <a:pPr algn="l">
              <a:buFont typeface="Arial" panose="020B0604020202020204" pitchFamily="34" charset="0"/>
              <a:buChar char="•"/>
            </a:pPr>
            <a:r>
              <a:rPr lang="en-GB" b="0" i="0">
                <a:solidFill>
                  <a:schemeClr val="accent1"/>
                </a:solidFill>
                <a:effectLst/>
              </a:rPr>
              <a:t>Health (Public protection nurses and child and adolescent mental health Services, or CAMHS, liaison worker)</a:t>
            </a:r>
          </a:p>
          <a:p>
            <a:pPr algn="l">
              <a:buFont typeface="Arial" panose="020B0604020202020204" pitchFamily="34" charset="0"/>
              <a:buChar char="•"/>
            </a:pPr>
            <a:r>
              <a:rPr lang="en-GB" b="0" i="0">
                <a:solidFill>
                  <a:schemeClr val="accent1"/>
                </a:solidFill>
                <a:effectLst/>
              </a:rPr>
              <a:t>Bridgend Association of Voluntary Organisations, or BAVO, social navigator</a:t>
            </a:r>
          </a:p>
          <a:p>
            <a:pPr algn="l">
              <a:buFont typeface="Arial" panose="020B0604020202020204" pitchFamily="34" charset="0"/>
              <a:buChar char="•"/>
            </a:pPr>
            <a:r>
              <a:rPr lang="en-GB" b="0" i="0" err="1">
                <a:solidFill>
                  <a:schemeClr val="accent1"/>
                </a:solidFill>
                <a:effectLst/>
              </a:rPr>
              <a:t>Barnardos</a:t>
            </a:r>
            <a:r>
              <a:rPr lang="en-GB" b="0" i="0">
                <a:solidFill>
                  <a:schemeClr val="accent1"/>
                </a:solidFill>
                <a:effectLst/>
              </a:rPr>
              <a:t> child sexual exploitation, or CSE, advocate</a:t>
            </a:r>
          </a:p>
          <a:p>
            <a:pPr algn="l"/>
            <a:r>
              <a:rPr lang="en-GB" b="0" i="0">
                <a:solidFill>
                  <a:schemeClr val="accent1"/>
                </a:solidFill>
                <a:effectLst/>
              </a:rPr>
              <a:t>A number of staff from different agencies physically meet and for those based off site there are virtual links.</a:t>
            </a:r>
          </a:p>
          <a:p>
            <a:pPr marL="0" indent="0" algn="r">
              <a:buNone/>
            </a:pPr>
            <a:r>
              <a:rPr lang="en-GB" sz="1400">
                <a:solidFill>
                  <a:schemeClr val="accent1"/>
                </a:solidFill>
              </a:rPr>
              <a:t>Bridgend County Borough Council, 2023</a:t>
            </a:r>
            <a:endParaRPr lang="en-GB">
              <a:solidFill>
                <a:schemeClr val="accent1"/>
              </a:solidFill>
            </a:endParaRPr>
          </a:p>
        </p:txBody>
      </p:sp>
    </p:spTree>
    <p:extLst>
      <p:ext uri="{BB962C8B-B14F-4D97-AF65-F5344CB8AC3E}">
        <p14:creationId xmlns:p14="http://schemas.microsoft.com/office/powerpoint/2010/main" val="40175367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C1937-09FB-01BB-227D-A6EDB4C6AC68}"/>
              </a:ext>
            </a:extLst>
          </p:cNvPr>
          <p:cNvSpPr>
            <a:spLocks noGrp="1"/>
          </p:cNvSpPr>
          <p:nvPr>
            <p:ph type="title"/>
          </p:nvPr>
        </p:nvSpPr>
        <p:spPr/>
        <p:txBody>
          <a:bodyPr/>
          <a:lstStyle/>
          <a:p>
            <a:r>
              <a:rPr lang="en-GB" b="1">
                <a:solidFill>
                  <a:schemeClr val="accent1"/>
                </a:solidFill>
              </a:rPr>
              <a:t>Families First and the Team Around the Family (TAF)</a:t>
            </a:r>
          </a:p>
        </p:txBody>
      </p:sp>
      <p:sp>
        <p:nvSpPr>
          <p:cNvPr id="3" name="Content Placeholder 2">
            <a:extLst>
              <a:ext uri="{FF2B5EF4-FFF2-40B4-BE49-F238E27FC236}">
                <a16:creationId xmlns:a16="http://schemas.microsoft.com/office/drawing/2014/main" id="{18EBE4B7-11A1-F6D2-336F-F0D5B4808D2C}"/>
              </a:ext>
            </a:extLst>
          </p:cNvPr>
          <p:cNvSpPr>
            <a:spLocks noGrp="1"/>
          </p:cNvSpPr>
          <p:nvPr>
            <p:ph idx="1"/>
          </p:nvPr>
        </p:nvSpPr>
        <p:spPr/>
        <p:txBody>
          <a:bodyPr>
            <a:normAutofit fontScale="77500" lnSpcReduction="20000"/>
          </a:bodyPr>
          <a:lstStyle/>
          <a:p>
            <a:r>
              <a:rPr lang="en-GB">
                <a:solidFill>
                  <a:schemeClr val="accent1"/>
                </a:solidFill>
              </a:rPr>
              <a:t>Families First is an innovative programme that promotes the development by all local authorities of effective multi-agency systems and support for families, with a clear emphasis on prevention and early intervention for families, particularly those living in poverty.</a:t>
            </a:r>
          </a:p>
          <a:p>
            <a:r>
              <a:rPr lang="en-GB">
                <a:solidFill>
                  <a:schemeClr val="accent1"/>
                </a:solidFill>
              </a:rPr>
              <a:t>A key element of the Families First programme is a Team Around the Family (TAF) approach to working with families with complex needs. TAF models are operational in all 22 local authorities in Wales.</a:t>
            </a:r>
          </a:p>
          <a:p>
            <a:r>
              <a:rPr lang="en-GB">
                <a:solidFill>
                  <a:schemeClr val="accent1"/>
                </a:solidFill>
              </a:rPr>
              <a:t>TAF brings together a wide range of professionals to work together with a family to deliver a single plan of support. The aim is to reduce overlap and inconsistency in the services received, while ensuring that the family’s needs are met at an early stage, before reaching a crisis point that could have detrimental effects on the child.</a:t>
            </a:r>
          </a:p>
          <a:p>
            <a:pPr marL="0" indent="0" algn="r">
              <a:buNone/>
            </a:pPr>
            <a:endParaRPr lang="en-GB" sz="1500">
              <a:solidFill>
                <a:schemeClr val="accent1"/>
              </a:solidFill>
            </a:endParaRPr>
          </a:p>
          <a:p>
            <a:pPr marL="0" indent="0" algn="r">
              <a:buNone/>
            </a:pPr>
            <a:r>
              <a:rPr lang="en-GB" sz="1500">
                <a:solidFill>
                  <a:schemeClr val="accent1"/>
                </a:solidFill>
              </a:rPr>
              <a:t>Welsh Government, 2024</a:t>
            </a:r>
          </a:p>
          <a:p>
            <a:pPr marL="0" indent="0" algn="r">
              <a:buNone/>
            </a:pPr>
            <a:endParaRPr lang="en-GB">
              <a:solidFill>
                <a:schemeClr val="accent1"/>
              </a:solidFill>
            </a:endParaRPr>
          </a:p>
        </p:txBody>
      </p:sp>
    </p:spTree>
    <p:extLst>
      <p:ext uri="{BB962C8B-B14F-4D97-AF65-F5344CB8AC3E}">
        <p14:creationId xmlns:p14="http://schemas.microsoft.com/office/powerpoint/2010/main" val="19838080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3007E-7DA8-F086-5DBC-7FE9A3645789}"/>
              </a:ext>
            </a:extLst>
          </p:cNvPr>
          <p:cNvSpPr>
            <a:spLocks noGrp="1"/>
          </p:cNvSpPr>
          <p:nvPr>
            <p:ph type="title"/>
          </p:nvPr>
        </p:nvSpPr>
        <p:spPr/>
        <p:txBody>
          <a:bodyPr/>
          <a:lstStyle/>
          <a:p>
            <a:r>
              <a:rPr lang="en-GB" b="1">
                <a:solidFill>
                  <a:schemeClr val="accent1"/>
                </a:solidFill>
              </a:rPr>
              <a:t>Team Around The Family (TAF)</a:t>
            </a:r>
          </a:p>
        </p:txBody>
      </p:sp>
      <p:sp>
        <p:nvSpPr>
          <p:cNvPr id="3" name="Content Placeholder 2">
            <a:extLst>
              <a:ext uri="{FF2B5EF4-FFF2-40B4-BE49-F238E27FC236}">
                <a16:creationId xmlns:a16="http://schemas.microsoft.com/office/drawing/2014/main" id="{44CBFE7D-A984-EA2B-9F8D-377C8D5F7858}"/>
              </a:ext>
            </a:extLst>
          </p:cNvPr>
          <p:cNvSpPr>
            <a:spLocks noGrp="1"/>
          </p:cNvSpPr>
          <p:nvPr>
            <p:ph idx="1"/>
          </p:nvPr>
        </p:nvSpPr>
        <p:spPr/>
        <p:txBody>
          <a:bodyPr>
            <a:normAutofit fontScale="85000" lnSpcReduction="10000"/>
          </a:bodyPr>
          <a:lstStyle/>
          <a:p>
            <a:r>
              <a:rPr lang="en-GB">
                <a:solidFill>
                  <a:schemeClr val="accent1"/>
                </a:solidFill>
              </a:rPr>
              <a:t>Partners in a TAF are selected based on the needs identified, but might include: • health visitors, health professionals, mental health services, school nurses • social services’ youth offending services • youth services • young carers’ service, children’s centre worker.</a:t>
            </a:r>
          </a:p>
          <a:p>
            <a:r>
              <a:rPr lang="en-GB">
                <a:solidFill>
                  <a:schemeClr val="accent1"/>
                </a:solidFill>
              </a:rPr>
              <a:t>well-being professionals • financial/money/benefits advice services • police/community support officers • housing services • family learning providers • schools: including nursery, primary, secondary and special school settings.</a:t>
            </a:r>
          </a:p>
          <a:p>
            <a:r>
              <a:rPr lang="en-GB">
                <a:solidFill>
                  <a:schemeClr val="accent1"/>
                </a:solidFill>
              </a:rPr>
              <a:t>Schools are well placed to be involved in a TAF model, and can help to promote the pursuit of holistic service provision to tackle the breadth of issues that a family can face.</a:t>
            </a:r>
          </a:p>
          <a:p>
            <a:pPr marL="0" indent="0" algn="r">
              <a:buNone/>
            </a:pPr>
            <a:r>
              <a:rPr lang="en-GB" sz="1400">
                <a:solidFill>
                  <a:schemeClr val="accent1"/>
                </a:solidFill>
              </a:rPr>
              <a:t>Welsh Government, 2024</a:t>
            </a:r>
            <a:endParaRPr lang="en-GB" sz="1500">
              <a:solidFill>
                <a:schemeClr val="accent1"/>
              </a:solidFill>
            </a:endParaRPr>
          </a:p>
        </p:txBody>
      </p:sp>
    </p:spTree>
    <p:extLst>
      <p:ext uri="{BB962C8B-B14F-4D97-AF65-F5344CB8AC3E}">
        <p14:creationId xmlns:p14="http://schemas.microsoft.com/office/powerpoint/2010/main" val="13197579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81D53-1CCC-1B18-64D4-AD9E12A2CA40}"/>
              </a:ext>
            </a:extLst>
          </p:cNvPr>
          <p:cNvSpPr>
            <a:spLocks noGrp="1"/>
          </p:cNvSpPr>
          <p:nvPr>
            <p:ph type="title"/>
          </p:nvPr>
        </p:nvSpPr>
        <p:spPr/>
        <p:txBody>
          <a:bodyPr/>
          <a:lstStyle/>
          <a:p>
            <a:r>
              <a:rPr lang="en-GB" b="1">
                <a:solidFill>
                  <a:schemeClr val="accent1"/>
                </a:solidFill>
              </a:rPr>
              <a:t>Needs Assessment</a:t>
            </a:r>
          </a:p>
        </p:txBody>
      </p:sp>
      <p:sp>
        <p:nvSpPr>
          <p:cNvPr id="3" name="Content Placeholder 2">
            <a:extLst>
              <a:ext uri="{FF2B5EF4-FFF2-40B4-BE49-F238E27FC236}">
                <a16:creationId xmlns:a16="http://schemas.microsoft.com/office/drawing/2014/main" id="{7EA5DADE-7765-9D94-3732-2167E8BED04F}"/>
              </a:ext>
            </a:extLst>
          </p:cNvPr>
          <p:cNvSpPr>
            <a:spLocks noGrp="1"/>
          </p:cNvSpPr>
          <p:nvPr>
            <p:ph idx="1"/>
          </p:nvPr>
        </p:nvSpPr>
        <p:spPr/>
        <p:txBody>
          <a:bodyPr>
            <a:normAutofit/>
          </a:bodyPr>
          <a:lstStyle/>
          <a:p>
            <a:r>
              <a:rPr lang="en-GB" sz="2400">
                <a:solidFill>
                  <a:schemeClr val="accent1"/>
                </a:solidFill>
              </a:rPr>
              <a:t>In order to put in place a package of measures suitable for each case, a Joint Assessment Family Framework (JAFF) must be carried out.</a:t>
            </a:r>
          </a:p>
          <a:p>
            <a:r>
              <a:rPr lang="en-GB" sz="2400">
                <a:solidFill>
                  <a:schemeClr val="accent1"/>
                </a:solidFill>
              </a:rPr>
              <a:t>The JAFF provides a comprehensive evaluation of a family’s needs by assessing their strengths in a number of areas.</a:t>
            </a:r>
          </a:p>
          <a:p>
            <a:r>
              <a:rPr lang="en-GB" sz="2400">
                <a:solidFill>
                  <a:schemeClr val="accent1"/>
                </a:solidFill>
              </a:rPr>
              <a:t>The JAFF is then used to design a tailored plan of interventions to help families overcome the problems they face. This may include referral into the TAF.</a:t>
            </a:r>
          </a:p>
          <a:p>
            <a:pPr marL="0" indent="0" algn="r">
              <a:buNone/>
            </a:pPr>
            <a:r>
              <a:rPr lang="en-GB" sz="1400">
                <a:solidFill>
                  <a:schemeClr val="accent1"/>
                </a:solidFill>
              </a:rPr>
              <a:t>Welsh Government, 2024</a:t>
            </a:r>
          </a:p>
        </p:txBody>
      </p:sp>
    </p:spTree>
    <p:extLst>
      <p:ext uri="{BB962C8B-B14F-4D97-AF65-F5344CB8AC3E}">
        <p14:creationId xmlns:p14="http://schemas.microsoft.com/office/powerpoint/2010/main" val="36429167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95047-63F2-22D0-E713-8D4350A55462}"/>
              </a:ext>
            </a:extLst>
          </p:cNvPr>
          <p:cNvSpPr>
            <a:spLocks noGrp="1"/>
          </p:cNvSpPr>
          <p:nvPr>
            <p:ph type="title"/>
          </p:nvPr>
        </p:nvSpPr>
        <p:spPr/>
        <p:txBody>
          <a:bodyPr/>
          <a:lstStyle/>
          <a:p>
            <a:r>
              <a:rPr lang="en-GB" b="1">
                <a:solidFill>
                  <a:schemeClr val="accent1"/>
                </a:solidFill>
              </a:rPr>
              <a:t>Things to consider for TAF/FST (Family Support Team)</a:t>
            </a:r>
          </a:p>
        </p:txBody>
      </p:sp>
      <p:sp>
        <p:nvSpPr>
          <p:cNvPr id="3" name="Content Placeholder 2">
            <a:extLst>
              <a:ext uri="{FF2B5EF4-FFF2-40B4-BE49-F238E27FC236}">
                <a16:creationId xmlns:a16="http://schemas.microsoft.com/office/drawing/2014/main" id="{213F43A6-67C9-DE45-F9C2-455C20049E0F}"/>
              </a:ext>
            </a:extLst>
          </p:cNvPr>
          <p:cNvSpPr>
            <a:spLocks noGrp="1"/>
          </p:cNvSpPr>
          <p:nvPr>
            <p:ph idx="1"/>
          </p:nvPr>
        </p:nvSpPr>
        <p:spPr/>
        <p:txBody>
          <a:bodyPr>
            <a:normAutofit fontScale="85000" lnSpcReduction="20000"/>
          </a:bodyPr>
          <a:lstStyle/>
          <a:p>
            <a:r>
              <a:rPr lang="en-GB">
                <a:solidFill>
                  <a:schemeClr val="accent1"/>
                </a:solidFill>
              </a:rPr>
              <a:t>How best to support staff well-being through appropriate support and supervision – family engagement roles, especially where they involve working closely with families experiencing multiple problems, can sometimes be harrowing and exhausting. Staff well-being is a vital consideration for any school, and staff in a </a:t>
            </a:r>
            <a:r>
              <a:rPr lang="en-GB" err="1">
                <a:solidFill>
                  <a:schemeClr val="accent1"/>
                </a:solidFill>
              </a:rPr>
              <a:t>FaCE</a:t>
            </a:r>
            <a:r>
              <a:rPr lang="en-GB">
                <a:solidFill>
                  <a:schemeClr val="accent1"/>
                </a:solidFill>
              </a:rPr>
              <a:t> role may well benefit from having supervision or other support networks in place. </a:t>
            </a:r>
          </a:p>
          <a:p>
            <a:r>
              <a:rPr lang="en-GB">
                <a:solidFill>
                  <a:schemeClr val="accent1"/>
                </a:solidFill>
              </a:rPr>
              <a:t>Whether the Pupil Deprivation Grant (PDG) could be used to help pay for staff time needed for a TAF approach.</a:t>
            </a:r>
          </a:p>
          <a:p>
            <a:r>
              <a:rPr lang="en-GB">
                <a:solidFill>
                  <a:schemeClr val="accent1"/>
                </a:solidFill>
              </a:rPr>
              <a:t>How to select or train staff to ensure they have a ‘can-do’ problem solving and positive attitude and have a strong understanding of the functions of each partner.</a:t>
            </a:r>
          </a:p>
          <a:p>
            <a:pPr marL="0" indent="0" algn="r">
              <a:buNone/>
            </a:pPr>
            <a:r>
              <a:rPr lang="en-GB" sz="1400">
                <a:solidFill>
                  <a:schemeClr val="accent1"/>
                </a:solidFill>
              </a:rPr>
              <a:t>Welsh Government, 2024</a:t>
            </a:r>
            <a:endParaRPr lang="en-GB" sz="1500">
              <a:solidFill>
                <a:schemeClr val="accent1"/>
              </a:solidFill>
            </a:endParaRPr>
          </a:p>
        </p:txBody>
      </p:sp>
    </p:spTree>
    <p:extLst>
      <p:ext uri="{BB962C8B-B14F-4D97-AF65-F5344CB8AC3E}">
        <p14:creationId xmlns:p14="http://schemas.microsoft.com/office/powerpoint/2010/main" val="1416351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0D677-86B8-C5DA-9C8A-746522201404}"/>
              </a:ext>
            </a:extLst>
          </p:cNvPr>
          <p:cNvSpPr>
            <a:spLocks noGrp="1"/>
          </p:cNvSpPr>
          <p:nvPr>
            <p:ph type="title"/>
          </p:nvPr>
        </p:nvSpPr>
        <p:spPr/>
        <p:txBody>
          <a:bodyPr/>
          <a:lstStyle/>
          <a:p>
            <a:r>
              <a:rPr lang="en-GB" b="1">
                <a:solidFill>
                  <a:schemeClr val="accent1"/>
                </a:solidFill>
              </a:rPr>
              <a:t>Things to consider for TAF/FST</a:t>
            </a:r>
          </a:p>
        </p:txBody>
      </p:sp>
      <p:sp>
        <p:nvSpPr>
          <p:cNvPr id="3" name="Content Placeholder 2">
            <a:extLst>
              <a:ext uri="{FF2B5EF4-FFF2-40B4-BE49-F238E27FC236}">
                <a16:creationId xmlns:a16="http://schemas.microsoft.com/office/drawing/2014/main" id="{BFC16531-147C-F6F5-BC3F-9BD28EB11125}"/>
              </a:ext>
            </a:extLst>
          </p:cNvPr>
          <p:cNvSpPr>
            <a:spLocks noGrp="1"/>
          </p:cNvSpPr>
          <p:nvPr>
            <p:ph idx="1"/>
          </p:nvPr>
        </p:nvSpPr>
        <p:spPr/>
        <p:txBody>
          <a:bodyPr>
            <a:normAutofit fontScale="85000" lnSpcReduction="20000"/>
          </a:bodyPr>
          <a:lstStyle/>
          <a:p>
            <a:r>
              <a:rPr lang="en-GB">
                <a:solidFill>
                  <a:schemeClr val="accent1"/>
                </a:solidFill>
              </a:rPr>
              <a:t>How to measure the results of interventions – to identify what is successful, and what is less effective</a:t>
            </a:r>
          </a:p>
          <a:p>
            <a:r>
              <a:rPr lang="en-GB">
                <a:solidFill>
                  <a:schemeClr val="accent1"/>
                </a:solidFill>
              </a:rPr>
              <a:t>How to coordinate multi-agency working across local area or school clusters, as this may assist in ensuring transitions between schools are effective and positive</a:t>
            </a:r>
          </a:p>
          <a:p>
            <a:r>
              <a:rPr lang="en-GB">
                <a:solidFill>
                  <a:schemeClr val="accent1"/>
                </a:solidFill>
              </a:rPr>
              <a:t>How to identify families in need and how to tell when the need for additional services has passed</a:t>
            </a:r>
          </a:p>
          <a:p>
            <a:r>
              <a:rPr lang="en-GB">
                <a:solidFill>
                  <a:schemeClr val="accent1"/>
                </a:solidFill>
              </a:rPr>
              <a:t>Rules concerning data protection must be observed, and any agreements between different partners concerning sharing information about subjects should be carefully checked. The Wales Accord on the Sharing of Personal Information (WASPI) gives guidance on drawing up information-sharing agreements:</a:t>
            </a:r>
          </a:p>
          <a:p>
            <a:pPr marL="0" indent="0">
              <a:buNone/>
            </a:pPr>
            <a:r>
              <a:rPr lang="en-GB">
                <a:solidFill>
                  <a:schemeClr val="accent1"/>
                </a:solidFill>
              </a:rPr>
              <a:t>                                  </a:t>
            </a:r>
            <a:r>
              <a:rPr lang="en-GB">
                <a:solidFill>
                  <a:schemeClr val="accent1"/>
                </a:solidFill>
                <a:hlinkClick r:id="rId2"/>
              </a:rPr>
              <a:t>https://www.waspi.gov.wales/</a:t>
            </a:r>
            <a:r>
              <a:rPr lang="en-GB">
                <a:solidFill>
                  <a:schemeClr val="accent1"/>
                </a:solidFill>
              </a:rPr>
              <a:t>                                         </a:t>
            </a:r>
            <a:r>
              <a:rPr lang="en-GB" sz="1400">
                <a:solidFill>
                  <a:schemeClr val="accent1"/>
                </a:solidFill>
              </a:rPr>
              <a:t>WASPI, 2024</a:t>
            </a:r>
            <a:endParaRPr lang="en-GB">
              <a:solidFill>
                <a:schemeClr val="accent1"/>
              </a:solidFill>
            </a:endParaRPr>
          </a:p>
        </p:txBody>
      </p:sp>
    </p:spTree>
    <p:extLst>
      <p:ext uri="{BB962C8B-B14F-4D97-AF65-F5344CB8AC3E}">
        <p14:creationId xmlns:p14="http://schemas.microsoft.com/office/powerpoint/2010/main" val="19423270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0AAE3CC-BA19-AA8C-6BFC-DC6583C425FB}"/>
              </a:ext>
            </a:extLst>
          </p:cNvPr>
          <p:cNvSpPr>
            <a:spLocks noGrp="1"/>
          </p:cNvSpPr>
          <p:nvPr>
            <p:ph type="title"/>
          </p:nvPr>
        </p:nvSpPr>
        <p:spPr/>
        <p:txBody>
          <a:bodyPr/>
          <a:lstStyle/>
          <a:p>
            <a:r>
              <a:rPr lang="en-GB" altLang="en-US" sz="4400" b="1">
                <a:solidFill>
                  <a:schemeClr val="accent1"/>
                </a:solidFill>
              </a:rPr>
              <a:t>Assessment 2</a:t>
            </a:r>
            <a:br>
              <a:rPr lang="en-GB" altLang="en-US" sz="4400" b="1">
                <a:solidFill>
                  <a:schemeClr val="accent1"/>
                </a:solidFill>
              </a:rPr>
            </a:br>
            <a:r>
              <a:rPr lang="en-GB" altLang="en-US" sz="4400" b="1">
                <a:solidFill>
                  <a:schemeClr val="accent1"/>
                </a:solidFill>
              </a:rPr>
              <a:t>of ECIE5010      </a:t>
            </a:r>
            <a:r>
              <a:rPr lang="en-GB" altLang="en-US" sz="4400" b="1">
                <a:solidFill>
                  <a:schemeClr val="bg2">
                    <a:lumMod val="50000"/>
                  </a:schemeClr>
                </a:solidFill>
              </a:rPr>
              <a:t>          </a:t>
            </a:r>
            <a:endParaRPr lang="en-GB" b="1">
              <a:solidFill>
                <a:schemeClr val="bg2">
                  <a:lumMod val="50000"/>
                </a:schemeClr>
              </a:solidFill>
            </a:endParaRPr>
          </a:p>
        </p:txBody>
      </p:sp>
      <p:sp>
        <p:nvSpPr>
          <p:cNvPr id="5" name="Content Placeholder 4">
            <a:extLst>
              <a:ext uri="{FF2B5EF4-FFF2-40B4-BE49-F238E27FC236}">
                <a16:creationId xmlns:a16="http://schemas.microsoft.com/office/drawing/2014/main" id="{526F7E2F-03C7-6992-882D-EBF62D1F795C}"/>
              </a:ext>
            </a:extLst>
          </p:cNvPr>
          <p:cNvSpPr>
            <a:spLocks noGrp="1"/>
          </p:cNvSpPr>
          <p:nvPr>
            <p:ph idx="1"/>
          </p:nvPr>
        </p:nvSpPr>
        <p:spPr/>
        <p:txBody>
          <a:bodyPr vert="horz" lIns="91440" tIns="45720" rIns="91440" bIns="45720" rtlCol="0" anchor="t">
            <a:normAutofit lnSpcReduction="10000"/>
          </a:bodyPr>
          <a:lstStyle/>
          <a:p>
            <a:pPr marL="109220" indent="0" eaLnBrk="1" fontAlgn="auto" hangingPunct="1">
              <a:spcAft>
                <a:spcPts val="0"/>
              </a:spcAft>
              <a:buFont typeface="Wingdings 3" panose="05040102010807070707" pitchFamily="18" charset="2"/>
              <a:buNone/>
              <a:defRPr/>
            </a:pPr>
            <a:r>
              <a:rPr lang="en-GB" altLang="en-US" sz="2800" b="1">
                <a:solidFill>
                  <a:schemeClr val="accent1"/>
                </a:solidFill>
                <a:ea typeface="ＭＳ Ｐゴシック"/>
              </a:rPr>
              <a:t>Assessment 2: (50%)</a:t>
            </a:r>
            <a:endParaRPr lang="en-GB" altLang="en-US" sz="2800" b="1">
              <a:solidFill>
                <a:schemeClr val="accent1"/>
              </a:solidFill>
              <a:ea typeface="ＭＳ Ｐゴシック"/>
              <a:cs typeface="Calibri"/>
            </a:endParaRPr>
          </a:p>
          <a:p>
            <a:pPr marL="109220" indent="0" eaLnBrk="1" fontAlgn="auto" hangingPunct="1">
              <a:spcAft>
                <a:spcPts val="0"/>
              </a:spcAft>
              <a:buFont typeface="Wingdings 3" panose="05040102010807070707" pitchFamily="18" charset="2"/>
              <a:buNone/>
              <a:defRPr/>
            </a:pPr>
            <a:r>
              <a:rPr lang="en-GB" altLang="en-US" sz="2800" b="1">
                <a:solidFill>
                  <a:schemeClr val="accent1"/>
                </a:solidFill>
                <a:ea typeface="ＭＳ Ｐゴシック"/>
              </a:rPr>
              <a:t>Essay</a:t>
            </a:r>
            <a:endParaRPr lang="en-GB" altLang="en-US" sz="2800" b="1">
              <a:solidFill>
                <a:schemeClr val="accent1"/>
              </a:solidFill>
              <a:ea typeface="ＭＳ Ｐゴシック"/>
              <a:cs typeface="Calibri"/>
            </a:endParaRPr>
          </a:p>
          <a:p>
            <a:pPr marL="67945"/>
            <a:r>
              <a:rPr lang="en-GB" altLang="en-US" sz="2800" b="1">
                <a:solidFill>
                  <a:schemeClr val="accent1"/>
                </a:solidFill>
                <a:ea typeface="ＭＳ Ｐゴシック"/>
              </a:rPr>
              <a:t>Essay question: </a:t>
            </a:r>
            <a:r>
              <a:rPr lang="en-GB" altLang="en-US" sz="2800">
                <a:solidFill>
                  <a:schemeClr val="accent1"/>
                </a:solidFill>
                <a:ea typeface="ＭＳ Ｐゴシック"/>
              </a:rPr>
              <a:t>‘</a:t>
            </a:r>
            <a:r>
              <a:rPr lang="en-US" sz="2800" b="1">
                <a:solidFill>
                  <a:schemeClr val="accent1"/>
                </a:solidFill>
                <a:effectLst/>
                <a:latin typeface="Calibri Light"/>
                <a:ea typeface="Arial" panose="020B0604020202020204" pitchFamily="34" charset="0"/>
                <a:cs typeface="Calibri Light"/>
              </a:rPr>
              <a:t>The Multi Agency model in Wales promotes the welfare of children and young people’. Critically discuss.</a:t>
            </a:r>
            <a:endParaRPr lang="en-GB" sz="2800">
              <a:solidFill>
                <a:schemeClr val="accent1"/>
              </a:solidFill>
              <a:effectLst/>
              <a:latin typeface="Calibri Light"/>
              <a:ea typeface="Arial" panose="020B0604020202020204" pitchFamily="34" charset="0"/>
              <a:cs typeface="Calibri Light"/>
            </a:endParaRPr>
          </a:p>
          <a:p>
            <a:pPr marL="0" indent="0">
              <a:buNone/>
            </a:pPr>
            <a:endParaRPr lang="en-US" b="1">
              <a:solidFill>
                <a:schemeClr val="accent1"/>
              </a:solidFill>
              <a:latin typeface="Calibri Light"/>
              <a:ea typeface="Arial" panose="020B0604020202020204" pitchFamily="34" charset="0"/>
              <a:cs typeface="Calibri Light"/>
            </a:endParaRPr>
          </a:p>
          <a:p>
            <a:pPr marL="67945"/>
            <a:r>
              <a:rPr lang="en-US" b="1">
                <a:solidFill>
                  <a:schemeClr val="accent1"/>
                </a:solidFill>
                <a:ea typeface="Arial" panose="020B0604020202020204" pitchFamily="34" charset="0"/>
              </a:rPr>
              <a:t>Look at the suggested essay plan on Teams/Moodle</a:t>
            </a:r>
            <a:endParaRPr lang="en-GB" sz="2800">
              <a:solidFill>
                <a:schemeClr val="accent1"/>
              </a:solidFill>
              <a:effectLst/>
              <a:ea typeface="Arial" panose="020B0604020202020204" pitchFamily="34" charset="0"/>
              <a:cs typeface="Calibri"/>
            </a:endParaRPr>
          </a:p>
          <a:p>
            <a:pPr marL="0" indent="0">
              <a:buNone/>
              <a:defRPr/>
            </a:pPr>
            <a:endParaRPr lang="en-US" b="1">
              <a:solidFill>
                <a:schemeClr val="accent1"/>
              </a:solidFill>
              <a:ea typeface="ＭＳ Ｐゴシック" pitchFamily="34" charset="-128"/>
              <a:cs typeface="Calibri" panose="020F0502020204030204"/>
            </a:endParaRPr>
          </a:p>
          <a:p>
            <a:pPr marL="0" indent="0">
              <a:buNone/>
              <a:defRPr/>
            </a:pPr>
            <a:r>
              <a:rPr lang="en-US" altLang="en-US" b="1">
                <a:solidFill>
                  <a:schemeClr val="accent1"/>
                </a:solidFill>
                <a:ea typeface="ＭＳ Ｐゴシック"/>
              </a:rPr>
              <a:t>                </a:t>
            </a:r>
            <a:r>
              <a:rPr lang="en-US" altLang="en-US" sz="2800" b="1">
                <a:solidFill>
                  <a:schemeClr val="accent1"/>
                </a:solidFill>
                <a:ea typeface="ＭＳ Ｐゴシック"/>
              </a:rPr>
              <a:t>Submission date via Turnitin </a:t>
            </a:r>
            <a:r>
              <a:rPr lang="en-US" altLang="en-US" sz="2800" b="1" u="sng">
                <a:solidFill>
                  <a:schemeClr val="accent1"/>
                </a:solidFill>
                <a:ea typeface="ＭＳ Ｐゴシック"/>
              </a:rPr>
              <a:t>23:59 – April 26</a:t>
            </a:r>
            <a:r>
              <a:rPr lang="en-US" altLang="en-US" sz="2800" b="1" u="sng" baseline="30000">
                <a:solidFill>
                  <a:schemeClr val="accent1"/>
                </a:solidFill>
                <a:ea typeface="ＭＳ Ｐゴシック"/>
              </a:rPr>
              <a:t>th</a:t>
            </a:r>
            <a:r>
              <a:rPr lang="en-US" altLang="en-US" sz="2800" b="1" u="sng">
                <a:solidFill>
                  <a:schemeClr val="accent1"/>
                </a:solidFill>
                <a:ea typeface="ＭＳ Ｐゴシック"/>
              </a:rPr>
              <a:t>, 2026.</a:t>
            </a:r>
            <a:endParaRPr lang="en-US" altLang="en-US" sz="2800" b="1" u="sng">
              <a:solidFill>
                <a:schemeClr val="accent1"/>
              </a:solidFill>
              <a:ea typeface="ＭＳ Ｐゴシック"/>
              <a:cs typeface="Calibri"/>
            </a:endParaRPr>
          </a:p>
          <a:p>
            <a:endParaRPr lang="en-GB"/>
          </a:p>
        </p:txBody>
      </p:sp>
      <p:pic>
        <p:nvPicPr>
          <p:cNvPr id="6" name="Picture 6">
            <a:extLst>
              <a:ext uri="{FF2B5EF4-FFF2-40B4-BE49-F238E27FC236}">
                <a16:creationId xmlns:a16="http://schemas.microsoft.com/office/drawing/2014/main" id="{B6F0CE5E-12BE-188D-92B0-5869CC237B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8489" y="321161"/>
            <a:ext cx="3172409" cy="135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34229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427F5-652B-AA27-165E-D60453B3185C}"/>
              </a:ext>
            </a:extLst>
          </p:cNvPr>
          <p:cNvSpPr>
            <a:spLocks noGrp="1"/>
          </p:cNvSpPr>
          <p:nvPr>
            <p:ph type="title"/>
          </p:nvPr>
        </p:nvSpPr>
        <p:spPr/>
        <p:txBody>
          <a:bodyPr/>
          <a:lstStyle/>
          <a:p>
            <a:r>
              <a:rPr lang="en-GB">
                <a:solidFill>
                  <a:schemeClr val="accent1"/>
                </a:solidFill>
              </a:rPr>
              <a:t>References</a:t>
            </a:r>
          </a:p>
        </p:txBody>
      </p:sp>
      <p:sp>
        <p:nvSpPr>
          <p:cNvPr id="3" name="Content Placeholder 2">
            <a:extLst>
              <a:ext uri="{FF2B5EF4-FFF2-40B4-BE49-F238E27FC236}">
                <a16:creationId xmlns:a16="http://schemas.microsoft.com/office/drawing/2014/main" id="{86391FC9-82FC-214F-D116-7C05A36B6AFB}"/>
              </a:ext>
            </a:extLst>
          </p:cNvPr>
          <p:cNvSpPr>
            <a:spLocks noGrp="1"/>
          </p:cNvSpPr>
          <p:nvPr>
            <p:ph idx="1"/>
          </p:nvPr>
        </p:nvSpPr>
        <p:spPr/>
        <p:txBody>
          <a:bodyPr>
            <a:normAutofit fontScale="40000" lnSpcReduction="20000"/>
          </a:bodyPr>
          <a:lstStyle/>
          <a:p>
            <a:pPr>
              <a:lnSpc>
                <a:spcPct val="107000"/>
              </a:lnSpc>
              <a:spcAft>
                <a:spcPts val="800"/>
              </a:spcAft>
              <a:buSzPts val="1000"/>
              <a:tabLst>
                <a:tab pos="457200" algn="l"/>
              </a:tabLst>
            </a:pPr>
            <a:r>
              <a:rPr lang="en-GB" sz="2500">
                <a:solidFill>
                  <a:schemeClr val="accent1"/>
                </a:solidFill>
              </a:rPr>
              <a:t>Atkinson, M. Wilkin, A. Stott, A. Doherty. P &amp; Kinder, K. (2002) ‘Multi-agency working: a detailed study’. Slough: NFER</a:t>
            </a:r>
          </a:p>
          <a:p>
            <a:pPr>
              <a:lnSpc>
                <a:spcPct val="107000"/>
              </a:lnSpc>
              <a:spcAft>
                <a:spcPts val="800"/>
              </a:spcAft>
              <a:buSzPts val="1000"/>
              <a:tabLst>
                <a:tab pos="457200" algn="l"/>
              </a:tabLst>
            </a:pPr>
            <a:r>
              <a:rPr lang="cy-GB" sz="2500" err="1">
                <a:solidFill>
                  <a:schemeClr val="accent1"/>
                </a:solidFill>
              </a:rPr>
              <a:t>Greater</a:t>
            </a:r>
            <a:r>
              <a:rPr lang="cy-GB" sz="2500">
                <a:solidFill>
                  <a:schemeClr val="accent1"/>
                </a:solidFill>
              </a:rPr>
              <a:t> </a:t>
            </a:r>
            <a:r>
              <a:rPr lang="cy-GB" sz="2500" err="1">
                <a:solidFill>
                  <a:schemeClr val="accent1"/>
                </a:solidFill>
              </a:rPr>
              <a:t>Shankill</a:t>
            </a:r>
            <a:r>
              <a:rPr lang="cy-GB" sz="2500">
                <a:solidFill>
                  <a:schemeClr val="accent1"/>
                </a:solidFill>
              </a:rPr>
              <a:t> </a:t>
            </a:r>
            <a:r>
              <a:rPr lang="cy-GB" sz="2500" err="1">
                <a:solidFill>
                  <a:schemeClr val="accent1"/>
                </a:solidFill>
              </a:rPr>
              <a:t>Partnership</a:t>
            </a:r>
            <a:r>
              <a:rPr lang="cy-GB" sz="2500">
                <a:solidFill>
                  <a:schemeClr val="accent1"/>
                </a:solidFill>
              </a:rPr>
              <a:t> (2014) </a:t>
            </a:r>
            <a:r>
              <a:rPr lang="cy-GB" sz="2500" err="1">
                <a:solidFill>
                  <a:schemeClr val="accent1"/>
                </a:solidFill>
              </a:rPr>
              <a:t>Integrated</a:t>
            </a:r>
            <a:r>
              <a:rPr lang="cy-GB" sz="2500">
                <a:solidFill>
                  <a:schemeClr val="accent1"/>
                </a:solidFill>
              </a:rPr>
              <a:t> Services </a:t>
            </a:r>
            <a:r>
              <a:rPr lang="cy-GB" sz="2500" err="1">
                <a:solidFill>
                  <a:schemeClr val="accent1"/>
                </a:solidFill>
              </a:rPr>
              <a:t>for</a:t>
            </a:r>
            <a:r>
              <a:rPr lang="cy-GB" sz="2500">
                <a:solidFill>
                  <a:schemeClr val="accent1"/>
                </a:solidFill>
              </a:rPr>
              <a:t> </a:t>
            </a:r>
            <a:r>
              <a:rPr lang="cy-GB" sz="2500" err="1">
                <a:solidFill>
                  <a:schemeClr val="accent1"/>
                </a:solidFill>
              </a:rPr>
              <a:t>Children</a:t>
            </a:r>
            <a:r>
              <a:rPr lang="cy-GB" sz="2500">
                <a:solidFill>
                  <a:schemeClr val="accent1"/>
                </a:solidFill>
              </a:rPr>
              <a:t> </a:t>
            </a:r>
            <a:r>
              <a:rPr lang="cy-GB" sz="2500" err="1">
                <a:solidFill>
                  <a:schemeClr val="accent1"/>
                </a:solidFill>
              </a:rPr>
              <a:t>and</a:t>
            </a:r>
            <a:r>
              <a:rPr lang="cy-GB" sz="2500">
                <a:solidFill>
                  <a:schemeClr val="accent1"/>
                </a:solidFill>
              </a:rPr>
              <a:t> Young </a:t>
            </a:r>
            <a:r>
              <a:rPr lang="cy-GB" sz="2500" err="1">
                <a:solidFill>
                  <a:schemeClr val="accent1"/>
                </a:solidFill>
              </a:rPr>
              <a:t>People</a:t>
            </a:r>
            <a:r>
              <a:rPr lang="cy-GB" sz="2500">
                <a:solidFill>
                  <a:schemeClr val="accent1"/>
                </a:solidFill>
              </a:rPr>
              <a:t>. </a:t>
            </a:r>
            <a:r>
              <a:rPr lang="cy-GB" sz="2500" err="1">
                <a:solidFill>
                  <a:schemeClr val="accent1"/>
                </a:solidFill>
              </a:rPr>
              <a:t>Available</a:t>
            </a:r>
            <a:r>
              <a:rPr lang="cy-GB" sz="2500">
                <a:solidFill>
                  <a:schemeClr val="accent1"/>
                </a:solidFill>
              </a:rPr>
              <a:t> at  </a:t>
            </a:r>
            <a:r>
              <a:rPr lang="cy-GB" sz="2500">
                <a:solidFill>
                  <a:schemeClr val="accent1"/>
                </a:solidFill>
                <a:hlinkClick r:id="rId2">
                  <a:extLst>
                    <a:ext uri="{A12FA001-AC4F-418D-AE19-62706E023703}">
                      <ahyp:hlinkClr xmlns:ahyp="http://schemas.microsoft.com/office/drawing/2018/hyperlinkcolor" val="tx"/>
                    </a:ext>
                  </a:extLst>
                </a:hlinkClick>
              </a:rPr>
              <a:t>http://greatershankillpartnership.org/integrated-services-iscyp.html</a:t>
            </a:r>
            <a:r>
              <a:rPr lang="cy-GB" sz="2500">
                <a:solidFill>
                  <a:schemeClr val="accent1"/>
                </a:solidFill>
              </a:rPr>
              <a:t> [ </a:t>
            </a:r>
            <a:r>
              <a:rPr lang="cy-GB" sz="2500" err="1">
                <a:solidFill>
                  <a:schemeClr val="accent1"/>
                </a:solidFill>
              </a:rPr>
              <a:t>Accessed</a:t>
            </a:r>
            <a:r>
              <a:rPr lang="cy-GB" sz="2500">
                <a:solidFill>
                  <a:schemeClr val="accent1"/>
                </a:solidFill>
              </a:rPr>
              <a:t> 16/03/25]</a:t>
            </a:r>
          </a:p>
          <a:p>
            <a:pPr>
              <a:lnSpc>
                <a:spcPct val="107000"/>
              </a:lnSpc>
              <a:spcAft>
                <a:spcPts val="800"/>
              </a:spcAft>
              <a:buSzPts val="1000"/>
              <a:tabLst>
                <a:tab pos="457200" algn="l"/>
              </a:tabLst>
            </a:pPr>
            <a:r>
              <a:rPr lang="en-GB" sz="2500" b="0" i="0">
                <a:solidFill>
                  <a:schemeClr val="accent1"/>
                </a:solidFill>
                <a:effectLst/>
              </a:rPr>
              <a:t>Looked After Children. Available at </a:t>
            </a:r>
            <a:r>
              <a:rPr lang="en-GB" sz="2500">
                <a:solidFill>
                  <a:schemeClr val="accent1"/>
                </a:solidFill>
                <a:hlinkClick r:id="rId3">
                  <a:extLst>
                    <a:ext uri="{A12FA001-AC4F-418D-AE19-62706E023703}">
                      <ahyp:hlinkClr xmlns:ahyp="http://schemas.microsoft.com/office/drawing/2018/hyperlinkcolor" val="tx"/>
                    </a:ext>
                  </a:extLst>
                </a:hlinkClick>
              </a:rPr>
              <a:t>https://www.nice.org.uk/search?q=Looked%20after%20childfren</a:t>
            </a:r>
            <a:r>
              <a:rPr lang="en-GB" sz="2500">
                <a:solidFill>
                  <a:schemeClr val="accent1"/>
                </a:solidFill>
              </a:rPr>
              <a:t>(Accessed 6/02/25)</a:t>
            </a:r>
          </a:p>
          <a:p>
            <a:pPr>
              <a:lnSpc>
                <a:spcPct val="107000"/>
              </a:lnSpc>
              <a:spcAft>
                <a:spcPts val="800"/>
              </a:spcAft>
            </a:pPr>
            <a:r>
              <a:rPr lang="en-GB" sz="2500" b="0" i="0">
                <a:solidFill>
                  <a:schemeClr val="accent1"/>
                </a:solidFill>
                <a:effectLst/>
              </a:rPr>
              <a:t>Multi-Agency Safeguarding Hub (MASH) Available at </a:t>
            </a:r>
            <a:r>
              <a:rPr lang="en-GB" sz="2500" b="0" i="0">
                <a:solidFill>
                  <a:schemeClr val="accent1"/>
                </a:solidFill>
                <a:effectLst/>
                <a:hlinkClick r:id="rId4">
                  <a:extLst>
                    <a:ext uri="{A12FA001-AC4F-418D-AE19-62706E023703}">
                      <ahyp:hlinkClr xmlns:ahyp="http://schemas.microsoft.com/office/drawing/2018/hyperlinkcolor" val="tx"/>
                    </a:ext>
                  </a:extLst>
                </a:hlinkClick>
              </a:rPr>
              <a:t>https://www.bridgend.gov.uk/residents/social-care-and-wellbeing/multi-agency-safeguarding-hub-mash/</a:t>
            </a:r>
            <a:r>
              <a:rPr lang="en-GB" sz="2500" b="0" i="0">
                <a:solidFill>
                  <a:schemeClr val="accent1"/>
                </a:solidFill>
                <a:effectLst/>
              </a:rPr>
              <a:t> (Accessed 16/3/23)</a:t>
            </a:r>
          </a:p>
          <a:p>
            <a:r>
              <a:rPr lang="en-GB" sz="2500">
                <a:solidFill>
                  <a:schemeClr val="accent1"/>
                </a:solidFill>
              </a:rPr>
              <a:t>NICE (2021) Guidance for Looked After Children. Available at </a:t>
            </a:r>
            <a:r>
              <a:rPr lang="en-GB" sz="2500">
                <a:hlinkClick r:id="rId5"/>
              </a:rPr>
              <a:t>Overview | Looked-after children and young people | Guidance | NICE</a:t>
            </a:r>
            <a:r>
              <a:rPr lang="en-GB" sz="2500"/>
              <a:t> </a:t>
            </a:r>
            <a:r>
              <a:rPr lang="en-GB" sz="2500">
                <a:solidFill>
                  <a:schemeClr val="accent1"/>
                </a:solidFill>
              </a:rPr>
              <a:t>(Accessed 17.02.2025)</a:t>
            </a:r>
          </a:p>
          <a:p>
            <a:r>
              <a:rPr lang="en-GB" sz="2500" b="0" i="0">
                <a:solidFill>
                  <a:schemeClr val="accent1"/>
                </a:solidFill>
                <a:effectLst/>
              </a:rPr>
              <a:t>NSPCC (2023) Multi-agency Working. Available at </a:t>
            </a:r>
            <a:r>
              <a:rPr lang="en-GB" sz="2500" b="0" i="0">
                <a:solidFill>
                  <a:schemeClr val="accent1"/>
                </a:solidFill>
                <a:effectLst/>
                <a:hlinkClick r:id="rId6">
                  <a:extLst>
                    <a:ext uri="{A12FA001-AC4F-418D-AE19-62706E023703}">
                      <ahyp:hlinkClr xmlns:ahyp="http://schemas.microsoft.com/office/drawing/2018/hyperlinkcolor" val="tx"/>
                    </a:ext>
                  </a:extLst>
                </a:hlinkClick>
              </a:rPr>
              <a:t>https://learning.nspcc.org.uk/child-protection-system/multi-agency-working-child-protection</a:t>
            </a:r>
            <a:r>
              <a:rPr lang="en-GB" sz="2500" b="0" i="0">
                <a:solidFill>
                  <a:schemeClr val="accent1"/>
                </a:solidFill>
                <a:effectLst/>
              </a:rPr>
              <a:t>. (Accessed 16/3/2)5</a:t>
            </a:r>
          </a:p>
          <a:p>
            <a:r>
              <a:rPr lang="en-GB" sz="2500" b="0" i="0" err="1">
                <a:solidFill>
                  <a:schemeClr val="accent1"/>
                </a:solidFill>
                <a:effectLst/>
              </a:rPr>
              <a:t>Sidebotham</a:t>
            </a:r>
            <a:r>
              <a:rPr lang="en-GB" sz="2500" b="0" i="0">
                <a:solidFill>
                  <a:schemeClr val="accent1"/>
                </a:solidFill>
                <a:effectLst/>
              </a:rPr>
              <a:t>, P. et al (2016) </a:t>
            </a:r>
            <a:r>
              <a:rPr lang="en-GB" sz="2500" b="0" i="0" u="sng">
                <a:solidFill>
                  <a:schemeClr val="accent1"/>
                </a:solidFill>
                <a:effectLst/>
                <a:hlinkClick r:id="rId7" tooltip="Pathways to harm final report">
                  <a:extLst>
                    <a:ext uri="{A12FA001-AC4F-418D-AE19-62706E023703}">
                      <ahyp:hlinkClr xmlns:ahyp="http://schemas.microsoft.com/office/drawing/2018/hyperlinkcolor" val="tx"/>
                    </a:ext>
                  </a:extLst>
                </a:hlinkClick>
              </a:rPr>
              <a:t>Pathways to harm, pathways to protection: a triennial analysis of serious case reviews 2011 to 2014: final report.</a:t>
            </a:r>
            <a:r>
              <a:rPr lang="en-GB" sz="2500" b="0" i="0">
                <a:solidFill>
                  <a:schemeClr val="accent1"/>
                </a:solidFill>
                <a:effectLst/>
              </a:rPr>
              <a:t> London: Department for Education (DfE).</a:t>
            </a:r>
          </a:p>
          <a:p>
            <a:r>
              <a:rPr lang="en-GB" sz="2500">
                <a:solidFill>
                  <a:schemeClr val="accent1"/>
                </a:solidFill>
              </a:rPr>
              <a:t>Walker, G. (2018) </a:t>
            </a:r>
            <a:r>
              <a:rPr lang="en-GB" sz="2500" i="1">
                <a:solidFill>
                  <a:schemeClr val="accent1"/>
                </a:solidFill>
              </a:rPr>
              <a:t>Working Together for Children. A critical Introduction to Multi agency working</a:t>
            </a:r>
            <a:r>
              <a:rPr lang="en-GB" sz="2500">
                <a:solidFill>
                  <a:schemeClr val="accent1"/>
                </a:solidFill>
              </a:rPr>
              <a:t>. London: Continuum</a:t>
            </a:r>
          </a:p>
          <a:p>
            <a:r>
              <a:rPr lang="en-GB" sz="2500">
                <a:solidFill>
                  <a:schemeClr val="accent1"/>
                </a:solidFill>
              </a:rPr>
              <a:t>Wales Accord on the Sharing of Personal Information (WASPI)  </a:t>
            </a:r>
            <a:r>
              <a:rPr lang="en-GB" sz="2500" i="1">
                <a:solidFill>
                  <a:schemeClr val="accent1"/>
                </a:solidFill>
              </a:rPr>
              <a:t>Home. </a:t>
            </a:r>
            <a:r>
              <a:rPr lang="en-GB" sz="2500">
                <a:solidFill>
                  <a:schemeClr val="accent1"/>
                </a:solidFill>
              </a:rPr>
              <a:t>Available at </a:t>
            </a:r>
            <a:r>
              <a:rPr lang="en-GB" sz="2500">
                <a:solidFill>
                  <a:schemeClr val="accent1"/>
                </a:solidFill>
                <a:hlinkClick r:id="rId8"/>
              </a:rPr>
              <a:t>https://www.waspi.gov.wales/</a:t>
            </a:r>
            <a:r>
              <a:rPr lang="en-GB" sz="2500">
                <a:solidFill>
                  <a:schemeClr val="accent1"/>
                </a:solidFill>
              </a:rPr>
              <a:t> (Accessed 16.02.2025)</a:t>
            </a:r>
          </a:p>
          <a:p>
            <a:r>
              <a:rPr lang="en-GB" sz="2500">
                <a:solidFill>
                  <a:schemeClr val="accent1"/>
                </a:solidFill>
              </a:rPr>
              <a:t>Welsh Government (2023) </a:t>
            </a:r>
            <a:r>
              <a:rPr lang="en-GB" sz="2500" i="1">
                <a:solidFill>
                  <a:schemeClr val="accent1"/>
                </a:solidFill>
              </a:rPr>
              <a:t>Multi-Agency Working. </a:t>
            </a:r>
            <a:r>
              <a:rPr lang="en-GB" sz="2500">
                <a:solidFill>
                  <a:schemeClr val="accent1"/>
                </a:solidFill>
              </a:rPr>
              <a:t>Available at </a:t>
            </a:r>
            <a:r>
              <a:rPr lang="en-GB" sz="2500">
                <a:solidFill>
                  <a:schemeClr val="accent1"/>
                </a:solidFill>
                <a:hlinkClick r:id="rId9"/>
              </a:rPr>
              <a:t>https://www.gov.wales/sites/default/files/statistics-and-research/2023-03/multi-agency-working-research-to-support-the-final-report-of-the-evaluation-of-the-social-services-and-well-being-wales-act-2014.pdf</a:t>
            </a:r>
            <a:r>
              <a:rPr lang="en-GB" sz="2500">
                <a:solidFill>
                  <a:schemeClr val="accent1"/>
                </a:solidFill>
              </a:rPr>
              <a:t> (Accessed 16.02.2025)</a:t>
            </a:r>
          </a:p>
          <a:p>
            <a:r>
              <a:rPr lang="en-GB" sz="2800">
                <a:solidFill>
                  <a:schemeClr val="accent1"/>
                </a:solidFill>
              </a:rPr>
              <a:t>Welsh Government (2024) </a:t>
            </a:r>
            <a:r>
              <a:rPr lang="en-GB" sz="2800" i="1">
                <a:solidFill>
                  <a:schemeClr val="accent1"/>
                </a:solidFill>
              </a:rPr>
              <a:t>Families First</a:t>
            </a:r>
            <a:r>
              <a:rPr lang="en-GB" sz="2800">
                <a:solidFill>
                  <a:schemeClr val="accent1"/>
                </a:solidFill>
              </a:rPr>
              <a:t>. Available at </a:t>
            </a:r>
            <a:r>
              <a:rPr lang="en-GB" sz="2800">
                <a:solidFill>
                  <a:schemeClr val="accent1"/>
                </a:solidFill>
                <a:hlinkClick r:id="rId10"/>
              </a:rPr>
              <a:t>https://www.gov.wales/get-help-families-first</a:t>
            </a:r>
            <a:r>
              <a:rPr lang="en-GB" sz="2800">
                <a:solidFill>
                  <a:schemeClr val="accent1"/>
                </a:solidFill>
              </a:rPr>
              <a:t> (Accessed 14.02.2025)</a:t>
            </a:r>
          </a:p>
          <a:p>
            <a:pPr marL="0" indent="0">
              <a:buNone/>
            </a:pPr>
            <a:endParaRPr lang="cy-GB" sz="2800"/>
          </a:p>
          <a:p>
            <a:endParaRPr lang="en-GB">
              <a:latin typeface="NSPCC-Regular"/>
            </a:endParaRPr>
          </a:p>
          <a:p>
            <a:pPr marL="0" indent="0">
              <a:buNone/>
            </a:pPr>
            <a:endParaRPr lang="en-GB"/>
          </a:p>
        </p:txBody>
      </p:sp>
    </p:spTree>
    <p:extLst>
      <p:ext uri="{BB962C8B-B14F-4D97-AF65-F5344CB8AC3E}">
        <p14:creationId xmlns:p14="http://schemas.microsoft.com/office/powerpoint/2010/main" val="134007721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7" ma:contentTypeDescription="Create a new document." ma:contentTypeScope="" ma:versionID="239c02733874cf5cd2a4a4d37e682368">
  <xsd:schema xmlns:xsd="http://www.w3.org/2001/XMLSchema" xmlns:xs="http://www.w3.org/2001/XMLSchema" xmlns:p="http://schemas.microsoft.com/office/2006/metadata/properties" xmlns:ns2="c9412f1f-c5de-433b-90f0-e30b35783b17" targetNamespace="http://schemas.microsoft.com/office/2006/metadata/properties" ma:root="true" ma:fieldsID="e0bd0371126272ca3ac25c19daabf81e" ns2:_="">
    <xsd:import namespace="c9412f1f-c5de-433b-90f0-e30b35783b1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0A89752-CA78-480E-9D38-6BB60DCF3EA1}">
  <ds:schemaRefs>
    <ds:schemaRef ds:uri="http://schemas.microsoft.com/sharepoint/v3/contenttype/forms"/>
  </ds:schemaRefs>
</ds:datastoreItem>
</file>

<file path=customXml/itemProps2.xml><?xml version="1.0" encoding="utf-8"?>
<ds:datastoreItem xmlns:ds="http://schemas.openxmlformats.org/officeDocument/2006/customXml" ds:itemID="{3DEF76E2-8442-4A0F-A591-F5F1AD06139E}">
  <ds:schemaRefs>
    <ds:schemaRef ds:uri="c9412f1f-c5de-433b-90f0-e30b35783b1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A04765A-313A-4189-BEE1-DE7AAF70325D}">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UWTSD ppt slide</Template>
  <Application>Microsoft Office PowerPoint</Application>
  <PresentationFormat>Widescreen</PresentationFormat>
  <Slides>39</Slides>
  <Notes>0</Notes>
  <HiddenSlides>0</HiddenSlides>
  <ScaleCrop>false</ScaleCrop>
  <HeadingPairs>
    <vt:vector size="4" baseType="variant">
      <vt:variant>
        <vt:lpstr>Theme</vt:lpstr>
      </vt:variant>
      <vt:variant>
        <vt:i4>2</vt:i4>
      </vt:variant>
      <vt:variant>
        <vt:lpstr>Slide Titles</vt:lpstr>
      </vt:variant>
      <vt:variant>
        <vt:i4>39</vt:i4>
      </vt:variant>
    </vt:vector>
  </HeadingPairs>
  <TitlesOfParts>
    <vt:vector size="41" baseType="lpstr">
      <vt:lpstr>UWTSD Holding Page</vt:lpstr>
      <vt:lpstr>Accessible 2</vt:lpstr>
      <vt:lpstr>ECIE5010 Keeping Our Children Safe</vt:lpstr>
      <vt:lpstr>Assessment 2 of ECIE5010                </vt:lpstr>
      <vt:lpstr>What is Multi-Agency working?  </vt:lpstr>
      <vt:lpstr>The Strategy for Preventing and Responding  to Child Sexual Abuse 2026–2036</vt:lpstr>
      <vt:lpstr>What makes a good Multi-Agency organisation?</vt:lpstr>
      <vt:lpstr>Multi-Agency Working</vt:lpstr>
      <vt:lpstr>Multi-Agency Working</vt:lpstr>
      <vt:lpstr>Models of Multi-Agency Work (Walker, 2018)</vt:lpstr>
      <vt:lpstr>  Models of multi-agency work:  Multi-agency panel  </vt:lpstr>
      <vt:lpstr>Multi-Agency Panel. Characteristics</vt:lpstr>
      <vt:lpstr>Multi-Agency Panel. Benefits</vt:lpstr>
      <vt:lpstr>Multi-Agency Panel. Challenges</vt:lpstr>
      <vt:lpstr>Examples of Multi-Agency Panels</vt:lpstr>
      <vt:lpstr> Models of Multi-Agency Work: Multi-agency team </vt:lpstr>
      <vt:lpstr>Multi-Agency Team. Characteristics</vt:lpstr>
      <vt:lpstr>Multi-Agency Team. Benefits</vt:lpstr>
      <vt:lpstr>Multi-Agency Team Challenges</vt:lpstr>
      <vt:lpstr>Examples of Multi-Agency Teams</vt:lpstr>
      <vt:lpstr> Models of Multi-Agency Work:  Integrated service </vt:lpstr>
      <vt:lpstr>Integrated Service. Characteristics</vt:lpstr>
      <vt:lpstr>Integrated Service. Benefits</vt:lpstr>
      <vt:lpstr>Integrated Service. Challenges</vt:lpstr>
      <vt:lpstr>Examples of Integrated Services</vt:lpstr>
      <vt:lpstr>The development process</vt:lpstr>
      <vt:lpstr>Values – What are they?</vt:lpstr>
      <vt:lpstr>Looked After Children (LAC)/Children in Care</vt:lpstr>
      <vt:lpstr>Looked After Children (LAC)/Children in Care</vt:lpstr>
      <vt:lpstr>Looked After Children (LAC )/Children in Care</vt:lpstr>
      <vt:lpstr>Looked After Children (LAC )/Children in Care</vt:lpstr>
      <vt:lpstr>Looked After Children (LAC )/Children in Care</vt:lpstr>
      <vt:lpstr>Multi-Agency Safeguarding Hub (MASH)</vt:lpstr>
      <vt:lpstr>Bridgend MASH</vt:lpstr>
      <vt:lpstr>Families First and the Team Around the Family (TAF)</vt:lpstr>
      <vt:lpstr>Team Around The Family (TAF)</vt:lpstr>
      <vt:lpstr>Needs Assessment</vt:lpstr>
      <vt:lpstr>Things to consider for TAF/FST (Family Support Team)</vt:lpstr>
      <vt:lpstr>Things to consider for TAF/FST</vt:lpstr>
      <vt:lpstr>Assessment 2 of ECIE5010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ECIE5006 Keeping Our Children Safe -   Multi-Agency Work</dc:title>
  <dc:creator>Cindy Hunt</dc:creator>
  <cp:revision>43</cp:revision>
  <dcterms:created xsi:type="dcterms:W3CDTF">2023-03-20T13:39:00Z</dcterms:created>
  <dcterms:modified xsi:type="dcterms:W3CDTF">2026-03-12T15:35:24Z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ies>
</file>