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68" r:id="rId4"/>
  </p:sldMasterIdLst>
  <p:notesMasterIdLst>
    <p:notesMasterId r:id="rId27"/>
  </p:notesMasterIdLst>
  <p:sldIdLst>
    <p:sldId id="256" r:id="rId5"/>
    <p:sldId id="261" r:id="rId6"/>
    <p:sldId id="258" r:id="rId7"/>
    <p:sldId id="282" r:id="rId8"/>
    <p:sldId id="278" r:id="rId9"/>
    <p:sldId id="279" r:id="rId10"/>
    <p:sldId id="280" r:id="rId11"/>
    <p:sldId id="265" r:id="rId12"/>
    <p:sldId id="287" r:id="rId13"/>
    <p:sldId id="286" r:id="rId14"/>
    <p:sldId id="259" r:id="rId15"/>
    <p:sldId id="264" r:id="rId16"/>
    <p:sldId id="284" r:id="rId17"/>
    <p:sldId id="281" r:id="rId18"/>
    <p:sldId id="285" r:id="rId19"/>
    <p:sldId id="267" r:id="rId20"/>
    <p:sldId id="260" r:id="rId21"/>
    <p:sldId id="271" r:id="rId22"/>
    <p:sldId id="269" r:id="rId23"/>
    <p:sldId id="273" r:id="rId24"/>
    <p:sldId id="274" r:id="rId25"/>
    <p:sldId id="275" r:id="rId26"/>
  </p:sldIdLst>
  <p:sldSz cx="11304588" cy="9899650"/>
  <p:notesSz cx="6889750"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7A9F6BA-F66B-46BE-8415-B5F05C23CEA6}" v="4" dt="2020-12-29T22:03:18.7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77" autoAdjust="0"/>
    <p:restoredTop sz="94660"/>
  </p:normalViewPr>
  <p:slideViewPr>
    <p:cSldViewPr snapToGrid="0">
      <p:cViewPr varScale="1">
        <p:scale>
          <a:sx n="79" d="100"/>
          <a:sy n="79" d="100"/>
        </p:scale>
        <p:origin x="186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2676"/>
          </a:xfrm>
          <a:prstGeom prst="rect">
            <a:avLst/>
          </a:prstGeom>
        </p:spPr>
        <p:txBody>
          <a:bodyPr vert="horz" lIns="96616" tIns="48308" rIns="96616" bIns="48308" rtlCol="0"/>
          <a:lstStyle>
            <a:lvl1pPr algn="l">
              <a:defRPr sz="1300"/>
            </a:lvl1pPr>
          </a:lstStyle>
          <a:p>
            <a:endParaRPr lang="en-GB"/>
          </a:p>
        </p:txBody>
      </p:sp>
      <p:sp>
        <p:nvSpPr>
          <p:cNvPr id="3" name="Date Placeholder 2"/>
          <p:cNvSpPr>
            <a:spLocks noGrp="1"/>
          </p:cNvSpPr>
          <p:nvPr>
            <p:ph type="dt" idx="1"/>
          </p:nvPr>
        </p:nvSpPr>
        <p:spPr>
          <a:xfrm>
            <a:off x="3902597" y="0"/>
            <a:ext cx="2985558" cy="502676"/>
          </a:xfrm>
          <a:prstGeom prst="rect">
            <a:avLst/>
          </a:prstGeom>
        </p:spPr>
        <p:txBody>
          <a:bodyPr vert="horz" lIns="96616" tIns="48308" rIns="96616" bIns="48308" rtlCol="0"/>
          <a:lstStyle>
            <a:lvl1pPr algn="r">
              <a:defRPr sz="1300"/>
            </a:lvl1pPr>
          </a:lstStyle>
          <a:p>
            <a:fld id="{629131E3-CD91-4C49-96F1-75EF05E1BB96}" type="datetimeFigureOut">
              <a:rPr lang="en-GB" smtClean="0"/>
              <a:t>29/12/2020</a:t>
            </a:fld>
            <a:endParaRPr lang="en-GB"/>
          </a:p>
        </p:txBody>
      </p:sp>
      <p:sp>
        <p:nvSpPr>
          <p:cNvPr id="4" name="Slide Image Placeholder 3"/>
          <p:cNvSpPr>
            <a:spLocks noGrp="1" noRot="1" noChangeAspect="1"/>
          </p:cNvSpPr>
          <p:nvPr>
            <p:ph type="sldImg" idx="2"/>
          </p:nvPr>
        </p:nvSpPr>
        <p:spPr>
          <a:xfrm>
            <a:off x="1514475" y="1252538"/>
            <a:ext cx="3860800" cy="3381375"/>
          </a:xfrm>
          <a:prstGeom prst="rect">
            <a:avLst/>
          </a:prstGeom>
          <a:noFill/>
          <a:ln w="12700">
            <a:solidFill>
              <a:prstClr val="black"/>
            </a:solidFill>
          </a:ln>
        </p:spPr>
        <p:txBody>
          <a:bodyPr vert="horz" lIns="96616" tIns="48308" rIns="96616" bIns="48308" rtlCol="0" anchor="ctr"/>
          <a:lstStyle/>
          <a:p>
            <a:endParaRPr lang="en-GB"/>
          </a:p>
        </p:txBody>
      </p:sp>
      <p:sp>
        <p:nvSpPr>
          <p:cNvPr id="5" name="Notes Placeholder 4"/>
          <p:cNvSpPr>
            <a:spLocks noGrp="1"/>
          </p:cNvSpPr>
          <p:nvPr>
            <p:ph type="body" sz="quarter" idx="3"/>
          </p:nvPr>
        </p:nvSpPr>
        <p:spPr>
          <a:xfrm>
            <a:off x="688975" y="4821506"/>
            <a:ext cx="5511800" cy="3944868"/>
          </a:xfrm>
          <a:prstGeom prst="rect">
            <a:avLst/>
          </a:prstGeom>
        </p:spPr>
        <p:txBody>
          <a:bodyPr vert="horz" lIns="96616" tIns="48308" rIns="96616" bIns="4830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6039"/>
            <a:ext cx="2985558" cy="502674"/>
          </a:xfrm>
          <a:prstGeom prst="rect">
            <a:avLst/>
          </a:prstGeom>
        </p:spPr>
        <p:txBody>
          <a:bodyPr vert="horz" lIns="96616" tIns="48308" rIns="96616" bIns="48308" rtlCol="0" anchor="b"/>
          <a:lstStyle>
            <a:lvl1pPr algn="l">
              <a:defRPr sz="1300"/>
            </a:lvl1pPr>
          </a:lstStyle>
          <a:p>
            <a:endParaRPr lang="en-GB"/>
          </a:p>
        </p:txBody>
      </p:sp>
      <p:sp>
        <p:nvSpPr>
          <p:cNvPr id="7" name="Slide Number Placeholder 6"/>
          <p:cNvSpPr>
            <a:spLocks noGrp="1"/>
          </p:cNvSpPr>
          <p:nvPr>
            <p:ph type="sldNum" sz="quarter" idx="5"/>
          </p:nvPr>
        </p:nvSpPr>
        <p:spPr>
          <a:xfrm>
            <a:off x="3902597" y="9516039"/>
            <a:ext cx="2985558" cy="502674"/>
          </a:xfrm>
          <a:prstGeom prst="rect">
            <a:avLst/>
          </a:prstGeom>
        </p:spPr>
        <p:txBody>
          <a:bodyPr vert="horz" lIns="96616" tIns="48308" rIns="96616" bIns="48308" rtlCol="0" anchor="b"/>
          <a:lstStyle>
            <a:lvl1pPr algn="r">
              <a:defRPr sz="1300"/>
            </a:lvl1pPr>
          </a:lstStyle>
          <a:p>
            <a:fld id="{D29C447E-0124-4D5F-96D1-65DCB9F6ED37}" type="slidenum">
              <a:rPr lang="en-GB" smtClean="0"/>
              <a:t>‹#›</a:t>
            </a:fld>
            <a:endParaRPr lang="en-GB"/>
          </a:p>
        </p:txBody>
      </p:sp>
    </p:spTree>
    <p:extLst>
      <p:ext uri="{BB962C8B-B14F-4D97-AF65-F5344CB8AC3E}">
        <p14:creationId xmlns:p14="http://schemas.microsoft.com/office/powerpoint/2010/main" val="1242328488"/>
      </p:ext>
    </p:extLst>
  </p:cSld>
  <p:clrMap bg1="lt1" tx1="dk1" bg2="lt2" tx2="dk2" accent1="accent1" accent2="accent2" accent3="accent3" accent4="accent4" accent5="accent5" accent6="accent6" hlink="hlink" folHlink="folHlink"/>
  <p:notesStyle>
    <a:lvl1pPr marL="0" algn="l" defTabSz="962011" rtl="0" eaLnBrk="1" latinLnBrk="0" hangingPunct="1">
      <a:defRPr sz="1262" kern="1200">
        <a:solidFill>
          <a:schemeClr val="tx1"/>
        </a:solidFill>
        <a:latin typeface="+mn-lt"/>
        <a:ea typeface="+mn-ea"/>
        <a:cs typeface="+mn-cs"/>
      </a:defRPr>
    </a:lvl1pPr>
    <a:lvl2pPr marL="481004" algn="l" defTabSz="962011" rtl="0" eaLnBrk="1" latinLnBrk="0" hangingPunct="1">
      <a:defRPr sz="1262" kern="1200">
        <a:solidFill>
          <a:schemeClr val="tx1"/>
        </a:solidFill>
        <a:latin typeface="+mn-lt"/>
        <a:ea typeface="+mn-ea"/>
        <a:cs typeface="+mn-cs"/>
      </a:defRPr>
    </a:lvl2pPr>
    <a:lvl3pPr marL="962011" algn="l" defTabSz="962011" rtl="0" eaLnBrk="1" latinLnBrk="0" hangingPunct="1">
      <a:defRPr sz="1262" kern="1200">
        <a:solidFill>
          <a:schemeClr val="tx1"/>
        </a:solidFill>
        <a:latin typeface="+mn-lt"/>
        <a:ea typeface="+mn-ea"/>
        <a:cs typeface="+mn-cs"/>
      </a:defRPr>
    </a:lvl3pPr>
    <a:lvl4pPr marL="1443017" algn="l" defTabSz="962011" rtl="0" eaLnBrk="1" latinLnBrk="0" hangingPunct="1">
      <a:defRPr sz="1262" kern="1200">
        <a:solidFill>
          <a:schemeClr val="tx1"/>
        </a:solidFill>
        <a:latin typeface="+mn-lt"/>
        <a:ea typeface="+mn-ea"/>
        <a:cs typeface="+mn-cs"/>
      </a:defRPr>
    </a:lvl4pPr>
    <a:lvl5pPr marL="1924023" algn="l" defTabSz="962011" rtl="0" eaLnBrk="1" latinLnBrk="0" hangingPunct="1">
      <a:defRPr sz="1262" kern="1200">
        <a:solidFill>
          <a:schemeClr val="tx1"/>
        </a:solidFill>
        <a:latin typeface="+mn-lt"/>
        <a:ea typeface="+mn-ea"/>
        <a:cs typeface="+mn-cs"/>
      </a:defRPr>
    </a:lvl5pPr>
    <a:lvl6pPr marL="2405027" algn="l" defTabSz="962011" rtl="0" eaLnBrk="1" latinLnBrk="0" hangingPunct="1">
      <a:defRPr sz="1262" kern="1200">
        <a:solidFill>
          <a:schemeClr val="tx1"/>
        </a:solidFill>
        <a:latin typeface="+mn-lt"/>
        <a:ea typeface="+mn-ea"/>
        <a:cs typeface="+mn-cs"/>
      </a:defRPr>
    </a:lvl6pPr>
    <a:lvl7pPr marL="2886031" algn="l" defTabSz="962011" rtl="0" eaLnBrk="1" latinLnBrk="0" hangingPunct="1">
      <a:defRPr sz="1262" kern="1200">
        <a:solidFill>
          <a:schemeClr val="tx1"/>
        </a:solidFill>
        <a:latin typeface="+mn-lt"/>
        <a:ea typeface="+mn-ea"/>
        <a:cs typeface="+mn-cs"/>
      </a:defRPr>
    </a:lvl7pPr>
    <a:lvl8pPr marL="3367038" algn="l" defTabSz="962011" rtl="0" eaLnBrk="1" latinLnBrk="0" hangingPunct="1">
      <a:defRPr sz="1262" kern="1200">
        <a:solidFill>
          <a:schemeClr val="tx1"/>
        </a:solidFill>
        <a:latin typeface="+mn-lt"/>
        <a:ea typeface="+mn-ea"/>
        <a:cs typeface="+mn-cs"/>
      </a:defRPr>
    </a:lvl8pPr>
    <a:lvl9pPr marL="3848044" algn="l" defTabSz="962011" rtl="0" eaLnBrk="1" latinLnBrk="0" hangingPunct="1">
      <a:defRPr sz="1262"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70926" y="2554366"/>
            <a:ext cx="8752928" cy="2639908"/>
          </a:xfrm>
        </p:spPr>
        <p:txBody>
          <a:bodyPr anchor="b">
            <a:normAutofit/>
          </a:bodyPr>
          <a:lstStyle>
            <a:lvl1pPr algn="ctr">
              <a:defRPr sz="6676"/>
            </a:lvl1pPr>
          </a:lstStyle>
          <a:p>
            <a:r>
              <a:rPr lang="en-US"/>
              <a:t>Click to edit Master title style</a:t>
            </a:r>
            <a:endParaRPr lang="en-US" dirty="0"/>
          </a:p>
        </p:txBody>
      </p:sp>
      <p:sp>
        <p:nvSpPr>
          <p:cNvPr id="3" name="Subtitle 2"/>
          <p:cNvSpPr>
            <a:spLocks noGrp="1"/>
          </p:cNvSpPr>
          <p:nvPr>
            <p:ph type="subTitle" idx="1"/>
          </p:nvPr>
        </p:nvSpPr>
        <p:spPr>
          <a:xfrm>
            <a:off x="1270926" y="5194270"/>
            <a:ext cx="8752928" cy="1515502"/>
          </a:xfrm>
        </p:spPr>
        <p:txBody>
          <a:bodyPr anchor="t"/>
          <a:lstStyle>
            <a:lvl1pPr marL="0" indent="0" algn="ctr">
              <a:buNone/>
              <a:defRPr>
                <a:solidFill>
                  <a:schemeClr val="tx1"/>
                </a:solidFill>
              </a:defRPr>
            </a:lvl1pPr>
            <a:lvl2pPr marL="565236" indent="0" algn="ctr">
              <a:buNone/>
              <a:defRPr>
                <a:solidFill>
                  <a:schemeClr val="tx1">
                    <a:tint val="75000"/>
                  </a:schemeClr>
                </a:solidFill>
              </a:defRPr>
            </a:lvl2pPr>
            <a:lvl3pPr marL="1130473" indent="0" algn="ctr">
              <a:buNone/>
              <a:defRPr>
                <a:solidFill>
                  <a:schemeClr val="tx1">
                    <a:tint val="75000"/>
                  </a:schemeClr>
                </a:solidFill>
              </a:defRPr>
            </a:lvl3pPr>
            <a:lvl4pPr marL="1695709" indent="0" algn="ctr">
              <a:buNone/>
              <a:defRPr>
                <a:solidFill>
                  <a:schemeClr val="tx1">
                    <a:tint val="75000"/>
                  </a:schemeClr>
                </a:solidFill>
              </a:defRPr>
            </a:lvl4pPr>
            <a:lvl5pPr marL="2260945" indent="0" algn="ctr">
              <a:buNone/>
              <a:defRPr>
                <a:solidFill>
                  <a:schemeClr val="tx1">
                    <a:tint val="75000"/>
                  </a:schemeClr>
                </a:solidFill>
              </a:defRPr>
            </a:lvl5pPr>
            <a:lvl6pPr marL="2826182" indent="0" algn="ctr">
              <a:buNone/>
              <a:defRPr>
                <a:solidFill>
                  <a:schemeClr val="tx1">
                    <a:tint val="75000"/>
                  </a:schemeClr>
                </a:solidFill>
              </a:defRPr>
            </a:lvl6pPr>
            <a:lvl7pPr marL="3391418" indent="0" algn="ctr">
              <a:buNone/>
              <a:defRPr>
                <a:solidFill>
                  <a:schemeClr val="tx1">
                    <a:tint val="75000"/>
                  </a:schemeClr>
                </a:solidFill>
              </a:defRPr>
            </a:lvl7pPr>
            <a:lvl8pPr marL="3956655" indent="0" algn="ctr">
              <a:buNone/>
              <a:defRPr>
                <a:solidFill>
                  <a:schemeClr val="tx1">
                    <a:tint val="75000"/>
                  </a:schemeClr>
                </a:solidFill>
              </a:defRPr>
            </a:lvl8pPr>
            <a:lvl9pPr marL="4521891"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C2423E8-AF0A-4AB6-BBE4-7E5BCDC31AEB}" type="datetime1">
              <a:rPr lang="en-US" smtClean="0"/>
              <a:t>12/29/2020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9741466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7B8D6F-F29F-4070-A909-BE4F023D6491}" type="datetime1">
              <a:rPr lang="en-US" smtClean="0"/>
              <a:t>12/29/2020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12484082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01114" y="2542135"/>
            <a:ext cx="8892489" cy="2639925"/>
          </a:xfrm>
        </p:spPr>
        <p:txBody>
          <a:bodyPr anchor="b"/>
          <a:lstStyle>
            <a:lvl1pPr algn="ctr">
              <a:defRPr sz="4945" b="0" cap="none"/>
            </a:lvl1pPr>
          </a:lstStyle>
          <a:p>
            <a:r>
              <a:rPr lang="en-US"/>
              <a:t>Click to edit Master title style</a:t>
            </a:r>
            <a:endParaRPr lang="en-US" dirty="0"/>
          </a:p>
        </p:txBody>
      </p:sp>
      <p:sp>
        <p:nvSpPr>
          <p:cNvPr id="3" name="Text Placeholder 2"/>
          <p:cNvSpPr>
            <a:spLocks noGrp="1"/>
          </p:cNvSpPr>
          <p:nvPr>
            <p:ph type="body" idx="1"/>
          </p:nvPr>
        </p:nvSpPr>
        <p:spPr>
          <a:xfrm>
            <a:off x="1201114" y="5182057"/>
            <a:ext cx="8892489" cy="2175460"/>
          </a:xfrm>
        </p:spPr>
        <p:txBody>
          <a:bodyPr anchor="t"/>
          <a:lstStyle>
            <a:lvl1pPr marL="0" indent="0" algn="ctr">
              <a:buNone/>
              <a:defRPr sz="2473">
                <a:solidFill>
                  <a:schemeClr val="tx1"/>
                </a:solidFill>
              </a:defRPr>
            </a:lvl1pPr>
            <a:lvl2pPr marL="565236" indent="0">
              <a:buNone/>
              <a:defRPr sz="2225">
                <a:solidFill>
                  <a:schemeClr val="tx1">
                    <a:tint val="75000"/>
                  </a:schemeClr>
                </a:solidFill>
              </a:defRPr>
            </a:lvl2pPr>
            <a:lvl3pPr marL="1130473" indent="0">
              <a:buNone/>
              <a:defRPr sz="1978">
                <a:solidFill>
                  <a:schemeClr val="tx1">
                    <a:tint val="75000"/>
                  </a:schemeClr>
                </a:solidFill>
              </a:defRPr>
            </a:lvl3pPr>
            <a:lvl4pPr marL="1695709" indent="0">
              <a:buNone/>
              <a:defRPr sz="1731">
                <a:solidFill>
                  <a:schemeClr val="tx1">
                    <a:tint val="75000"/>
                  </a:schemeClr>
                </a:solidFill>
              </a:defRPr>
            </a:lvl4pPr>
            <a:lvl5pPr marL="2260945" indent="0">
              <a:buNone/>
              <a:defRPr sz="1731">
                <a:solidFill>
                  <a:schemeClr val="tx1">
                    <a:tint val="75000"/>
                  </a:schemeClr>
                </a:solidFill>
              </a:defRPr>
            </a:lvl5pPr>
            <a:lvl6pPr marL="2826182" indent="0">
              <a:buNone/>
              <a:defRPr sz="1731">
                <a:solidFill>
                  <a:schemeClr val="tx1">
                    <a:tint val="75000"/>
                  </a:schemeClr>
                </a:solidFill>
              </a:defRPr>
            </a:lvl6pPr>
            <a:lvl7pPr marL="3391418" indent="0">
              <a:buNone/>
              <a:defRPr sz="1731">
                <a:solidFill>
                  <a:schemeClr val="tx1">
                    <a:tint val="75000"/>
                  </a:schemeClr>
                </a:solidFill>
              </a:defRPr>
            </a:lvl7pPr>
            <a:lvl8pPr marL="3956655" indent="0">
              <a:buNone/>
              <a:defRPr sz="1731">
                <a:solidFill>
                  <a:schemeClr val="tx1">
                    <a:tint val="75000"/>
                  </a:schemeClr>
                </a:solidFill>
              </a:defRPr>
            </a:lvl8pPr>
            <a:lvl9pPr marL="4521891" indent="0">
              <a:buNone/>
              <a:defRPr sz="1731">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E42BE3-C431-4ADF-B37C-45C732EED595}" type="datetime1">
              <a:rPr lang="en-US" smtClean="0"/>
              <a:t>12/29/2020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20132399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47285" y="2500822"/>
            <a:ext cx="4692162" cy="585888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751407" y="2500824"/>
            <a:ext cx="4696026" cy="5858882"/>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6FA2D3-B430-4F38-A267-AB52B76453D0}" type="datetime1">
              <a:rPr lang="en-US" smtClean="0"/>
              <a:t>12/29/2020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1645951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Slate-V2-S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7282" y="2555495"/>
            <a:ext cx="4682333" cy="5937124"/>
          </a:xfrm>
          <a:prstGeom prst="rect">
            <a:avLst/>
          </a:prstGeom>
        </p:spPr>
      </p:pic>
      <p:pic>
        <p:nvPicPr>
          <p:cNvPr id="14" name="Picture 13" descr="Slate-V2-S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65100" y="2555495"/>
            <a:ext cx="4682333" cy="5937124"/>
          </a:xfrm>
          <a:prstGeom prst="rect">
            <a:avLst/>
          </a:prstGeom>
        </p:spPr>
      </p:pic>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32658" y="2649223"/>
            <a:ext cx="4521412" cy="786550"/>
          </a:xfrm>
        </p:spPr>
        <p:txBody>
          <a:bodyPr anchor="b">
            <a:noAutofit/>
          </a:bodyPr>
          <a:lstStyle>
            <a:lvl1pPr marL="0" indent="0" algn="ctr">
              <a:buNone/>
              <a:defRPr sz="2967" b="0"/>
            </a:lvl1pPr>
            <a:lvl2pPr marL="565236" indent="0">
              <a:buNone/>
              <a:defRPr sz="2473" b="1"/>
            </a:lvl2pPr>
            <a:lvl3pPr marL="1130473" indent="0">
              <a:buNone/>
              <a:defRPr sz="2225" b="1"/>
            </a:lvl3pPr>
            <a:lvl4pPr marL="1695709" indent="0">
              <a:buNone/>
              <a:defRPr sz="1978" b="1"/>
            </a:lvl4pPr>
            <a:lvl5pPr marL="2260945" indent="0">
              <a:buNone/>
              <a:defRPr sz="1978" b="1"/>
            </a:lvl5pPr>
            <a:lvl6pPr marL="2826182" indent="0">
              <a:buNone/>
              <a:defRPr sz="1978" b="1"/>
            </a:lvl6pPr>
            <a:lvl7pPr marL="3391418" indent="0">
              <a:buNone/>
              <a:defRPr sz="1978" b="1"/>
            </a:lvl7pPr>
            <a:lvl8pPr marL="3956655" indent="0">
              <a:buNone/>
              <a:defRPr sz="1978" b="1"/>
            </a:lvl8pPr>
            <a:lvl9pPr marL="4521891" indent="0">
              <a:buNone/>
              <a:defRPr sz="1978" b="1"/>
            </a:lvl9pPr>
          </a:lstStyle>
          <a:p>
            <a:pPr lvl="0"/>
            <a:r>
              <a:rPr lang="en-US"/>
              <a:t>Click to edit Master text styles</a:t>
            </a:r>
          </a:p>
        </p:txBody>
      </p:sp>
      <p:sp>
        <p:nvSpPr>
          <p:cNvPr id="4" name="Content Placeholder 3"/>
          <p:cNvSpPr>
            <a:spLocks noGrp="1"/>
          </p:cNvSpPr>
          <p:nvPr>
            <p:ph sz="half" idx="2"/>
          </p:nvPr>
        </p:nvSpPr>
        <p:spPr>
          <a:xfrm>
            <a:off x="932658" y="3435774"/>
            <a:ext cx="4521412" cy="4923933"/>
          </a:xfrm>
        </p:spPr>
        <p:txBody>
          <a:bodyPr anchor="t">
            <a:normAutofit/>
          </a:bodyPr>
          <a:lstStyle>
            <a:lvl1pPr>
              <a:defRPr sz="2225"/>
            </a:lvl1pPr>
            <a:lvl2pPr>
              <a:defRPr sz="1978"/>
            </a:lvl2pPr>
            <a:lvl3pPr>
              <a:defRPr sz="1731"/>
            </a:lvl3pPr>
            <a:lvl4pPr>
              <a:defRPr sz="1484"/>
            </a:lvl4pPr>
            <a:lvl5pPr>
              <a:defRPr sz="1484"/>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36779" y="2649225"/>
            <a:ext cx="4539017" cy="786549"/>
          </a:xfrm>
        </p:spPr>
        <p:txBody>
          <a:bodyPr anchor="b">
            <a:noAutofit/>
          </a:bodyPr>
          <a:lstStyle>
            <a:lvl1pPr marL="0" indent="0" algn="ctr">
              <a:buNone/>
              <a:defRPr sz="2967" b="0"/>
            </a:lvl1pPr>
            <a:lvl2pPr marL="565236" indent="0">
              <a:buNone/>
              <a:defRPr sz="2473" b="1"/>
            </a:lvl2pPr>
            <a:lvl3pPr marL="1130473" indent="0">
              <a:buNone/>
              <a:defRPr sz="2225" b="1"/>
            </a:lvl3pPr>
            <a:lvl4pPr marL="1695709" indent="0">
              <a:buNone/>
              <a:defRPr sz="1978" b="1"/>
            </a:lvl4pPr>
            <a:lvl5pPr marL="2260945" indent="0">
              <a:buNone/>
              <a:defRPr sz="1978" b="1"/>
            </a:lvl5pPr>
            <a:lvl6pPr marL="2826182" indent="0">
              <a:buNone/>
              <a:defRPr sz="1978" b="1"/>
            </a:lvl6pPr>
            <a:lvl7pPr marL="3391418" indent="0">
              <a:buNone/>
              <a:defRPr sz="1978" b="1"/>
            </a:lvl7pPr>
            <a:lvl8pPr marL="3956655" indent="0">
              <a:buNone/>
              <a:defRPr sz="1978" b="1"/>
            </a:lvl8pPr>
            <a:lvl9pPr marL="4521891" indent="0">
              <a:buNone/>
              <a:defRPr sz="1978" b="1"/>
            </a:lvl9pPr>
          </a:lstStyle>
          <a:p>
            <a:pPr lvl="0"/>
            <a:r>
              <a:rPr lang="en-US"/>
              <a:t>Click to edit Master text styles</a:t>
            </a:r>
          </a:p>
        </p:txBody>
      </p:sp>
      <p:sp>
        <p:nvSpPr>
          <p:cNvPr id="6" name="Content Placeholder 5"/>
          <p:cNvSpPr>
            <a:spLocks noGrp="1"/>
          </p:cNvSpPr>
          <p:nvPr>
            <p:ph sz="quarter" idx="4"/>
          </p:nvPr>
        </p:nvSpPr>
        <p:spPr>
          <a:xfrm>
            <a:off x="5836779" y="3435774"/>
            <a:ext cx="4539017" cy="4923933"/>
          </a:xfrm>
        </p:spPr>
        <p:txBody>
          <a:bodyPr anchor="t">
            <a:normAutofit/>
          </a:bodyPr>
          <a:lstStyle>
            <a:lvl1pPr>
              <a:defRPr sz="2225"/>
            </a:lvl1pPr>
            <a:lvl2pPr>
              <a:defRPr sz="1978"/>
            </a:lvl2pPr>
            <a:lvl3pPr>
              <a:defRPr sz="1731"/>
            </a:lvl3pPr>
            <a:lvl4pPr>
              <a:defRPr sz="1484"/>
            </a:lvl4pPr>
            <a:lvl5pPr>
              <a:defRPr sz="1484"/>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6DFECDB-132F-4B02-A85D-ED908DDC2E81}" type="datetime1">
              <a:rPr lang="en-US" smtClean="0"/>
              <a:t>12/29/2020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3723150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A8410-0A56-4C57-98A3-3827B26A191A}" type="datetime1">
              <a:rPr lang="en-US" smtClean="0"/>
              <a:t>12/29/2020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1340975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29577B-DEDC-4FB9-82C4-8C8D52162B26}" type="datetime1">
              <a:rPr lang="en-US" smtClean="0"/>
              <a:t>12/29/2020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5639111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7285" y="879969"/>
            <a:ext cx="3437078" cy="2629972"/>
          </a:xfrm>
        </p:spPr>
        <p:txBody>
          <a:bodyPr anchor="b">
            <a:normAutofit/>
          </a:bodyPr>
          <a:lstStyle>
            <a:lvl1pPr algn="ctr">
              <a:defRPr sz="2967" b="0"/>
            </a:lvl1pPr>
          </a:lstStyle>
          <a:p>
            <a:r>
              <a:rPr lang="en-US"/>
              <a:t>Click to edit Master title style</a:t>
            </a:r>
            <a:endParaRPr lang="en-US" dirty="0"/>
          </a:p>
        </p:txBody>
      </p:sp>
      <p:sp>
        <p:nvSpPr>
          <p:cNvPr id="3" name="Content Placeholder 2"/>
          <p:cNvSpPr>
            <a:spLocks noGrp="1"/>
          </p:cNvSpPr>
          <p:nvPr>
            <p:ph idx="1"/>
          </p:nvPr>
        </p:nvSpPr>
        <p:spPr>
          <a:xfrm>
            <a:off x="4502210" y="879969"/>
            <a:ext cx="5945223" cy="747973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285" y="3509942"/>
            <a:ext cx="3437078" cy="4849762"/>
          </a:xfrm>
        </p:spPr>
        <p:txBody>
          <a:bodyPr anchor="t">
            <a:normAutofit/>
          </a:bodyPr>
          <a:lstStyle>
            <a:lvl1pPr marL="0" indent="0" algn="ctr">
              <a:buNone/>
              <a:defRPr sz="1978"/>
            </a:lvl1pPr>
            <a:lvl2pPr marL="565236" indent="0">
              <a:buNone/>
              <a:defRPr sz="1484"/>
            </a:lvl2pPr>
            <a:lvl3pPr marL="1130473" indent="0">
              <a:buNone/>
              <a:defRPr sz="1236"/>
            </a:lvl3pPr>
            <a:lvl4pPr marL="1695709" indent="0">
              <a:buNone/>
              <a:defRPr sz="1113"/>
            </a:lvl4pPr>
            <a:lvl5pPr marL="2260945" indent="0">
              <a:buNone/>
              <a:defRPr sz="1113"/>
            </a:lvl5pPr>
            <a:lvl6pPr marL="2826182" indent="0">
              <a:buNone/>
              <a:defRPr sz="1113"/>
            </a:lvl6pPr>
            <a:lvl7pPr marL="3391418" indent="0">
              <a:buNone/>
              <a:defRPr sz="1113"/>
            </a:lvl7pPr>
            <a:lvl8pPr marL="3956655" indent="0">
              <a:buNone/>
              <a:defRPr sz="1113"/>
            </a:lvl8pPr>
            <a:lvl9pPr marL="4521891" indent="0">
              <a:buNone/>
              <a:defRPr sz="1113"/>
            </a:lvl9pPr>
          </a:lstStyle>
          <a:p>
            <a:pPr lvl="0"/>
            <a:r>
              <a:rPr lang="en-US"/>
              <a:t>Click to edit Master text styles</a:t>
            </a:r>
          </a:p>
        </p:txBody>
      </p:sp>
      <p:sp>
        <p:nvSpPr>
          <p:cNvPr id="5" name="Date Placeholder 4"/>
          <p:cNvSpPr>
            <a:spLocks noGrp="1"/>
          </p:cNvSpPr>
          <p:nvPr>
            <p:ph type="dt" sz="half" idx="10"/>
          </p:nvPr>
        </p:nvSpPr>
        <p:spPr/>
        <p:txBody>
          <a:bodyPr/>
          <a:lstStyle/>
          <a:p>
            <a:fld id="{85BB0D57-F382-4219-A6E8-F38F0F988FA3}" type="datetime1">
              <a:rPr lang="en-US" smtClean="0"/>
              <a:t>12/29/2020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34506557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2" name="Picture 11" descr="Slate-V2-S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89784" y="880435"/>
            <a:ext cx="4238165" cy="7514195"/>
          </a:xfrm>
          <a:prstGeom prst="rect">
            <a:avLst/>
          </a:prstGeom>
        </p:spPr>
      </p:pic>
      <p:sp>
        <p:nvSpPr>
          <p:cNvPr id="2" name="Title 1"/>
          <p:cNvSpPr>
            <a:spLocks noGrp="1"/>
          </p:cNvSpPr>
          <p:nvPr>
            <p:ph type="title"/>
          </p:nvPr>
        </p:nvSpPr>
        <p:spPr>
          <a:xfrm>
            <a:off x="847284" y="880435"/>
            <a:ext cx="4852017" cy="2640683"/>
          </a:xfrm>
        </p:spPr>
        <p:txBody>
          <a:bodyPr anchor="b">
            <a:noAutofit/>
          </a:bodyPr>
          <a:lstStyle>
            <a:lvl1pPr algn="ctr">
              <a:defRPr sz="3956"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152654" y="1073962"/>
            <a:ext cx="3913305" cy="7091750"/>
          </a:xfrm>
          <a:effectLst>
            <a:outerShdw blurRad="38100" dist="25400" dir="4440000">
              <a:srgbClr val="000000">
                <a:alpha val="36000"/>
              </a:srgbClr>
            </a:outerShdw>
          </a:effectLst>
        </p:spPr>
        <p:txBody>
          <a:bodyPr anchor="t">
            <a:normAutofit/>
          </a:bodyPr>
          <a:lstStyle>
            <a:lvl1pPr marL="0" indent="0" algn="ctr">
              <a:buNone/>
              <a:defRPr sz="1978"/>
            </a:lvl1pPr>
            <a:lvl2pPr marL="565236" indent="0">
              <a:buNone/>
              <a:defRPr sz="1978"/>
            </a:lvl2pPr>
            <a:lvl3pPr marL="1130473" indent="0">
              <a:buNone/>
              <a:defRPr sz="1978"/>
            </a:lvl3pPr>
            <a:lvl4pPr marL="1695709" indent="0">
              <a:buNone/>
              <a:defRPr sz="1978"/>
            </a:lvl4pPr>
            <a:lvl5pPr marL="2260945" indent="0">
              <a:buNone/>
              <a:defRPr sz="1978"/>
            </a:lvl5pPr>
            <a:lvl6pPr marL="2826182" indent="0">
              <a:buNone/>
              <a:defRPr sz="1978"/>
            </a:lvl6pPr>
            <a:lvl7pPr marL="3391418" indent="0">
              <a:buNone/>
              <a:defRPr sz="1978"/>
            </a:lvl7pPr>
            <a:lvl8pPr marL="3956655" indent="0">
              <a:buNone/>
              <a:defRPr sz="1978"/>
            </a:lvl8pPr>
            <a:lvl9pPr marL="4521891" indent="0">
              <a:buNone/>
              <a:defRPr sz="1978"/>
            </a:lvl9pPr>
          </a:lstStyle>
          <a:p>
            <a:r>
              <a:rPr lang="en-US"/>
              <a:t>Click icon to add picture</a:t>
            </a:r>
            <a:endParaRPr lang="en-US" dirty="0"/>
          </a:p>
        </p:txBody>
      </p:sp>
      <p:sp>
        <p:nvSpPr>
          <p:cNvPr id="4" name="Text Placeholder 3"/>
          <p:cNvSpPr>
            <a:spLocks noGrp="1"/>
          </p:cNvSpPr>
          <p:nvPr>
            <p:ph type="body" sz="half" idx="2"/>
          </p:nvPr>
        </p:nvSpPr>
        <p:spPr>
          <a:xfrm>
            <a:off x="847284" y="3521118"/>
            <a:ext cx="4852017" cy="4873512"/>
          </a:xfrm>
        </p:spPr>
        <p:txBody>
          <a:bodyPr anchor="t">
            <a:normAutofit/>
          </a:bodyPr>
          <a:lstStyle>
            <a:lvl1pPr marL="0" indent="0" algn="ctr">
              <a:buNone/>
              <a:defRPr sz="1978"/>
            </a:lvl1pPr>
            <a:lvl2pPr marL="565236" indent="0">
              <a:buNone/>
              <a:defRPr sz="1484"/>
            </a:lvl2pPr>
            <a:lvl3pPr marL="1130473" indent="0">
              <a:buNone/>
              <a:defRPr sz="1236"/>
            </a:lvl3pPr>
            <a:lvl4pPr marL="1695709" indent="0">
              <a:buNone/>
              <a:defRPr sz="1113"/>
            </a:lvl4pPr>
            <a:lvl5pPr marL="2260945" indent="0">
              <a:buNone/>
              <a:defRPr sz="1113"/>
            </a:lvl5pPr>
            <a:lvl6pPr marL="2826182" indent="0">
              <a:buNone/>
              <a:defRPr sz="1113"/>
            </a:lvl6pPr>
            <a:lvl7pPr marL="3391418" indent="0">
              <a:buNone/>
              <a:defRPr sz="1113"/>
            </a:lvl7pPr>
            <a:lvl8pPr marL="3956655" indent="0">
              <a:buNone/>
              <a:defRPr sz="1113"/>
            </a:lvl8pPr>
            <a:lvl9pPr marL="4521891" indent="0">
              <a:buNone/>
              <a:defRPr sz="1113"/>
            </a:lvl9pPr>
          </a:lstStyle>
          <a:p>
            <a:pPr lvl="0"/>
            <a:r>
              <a:rPr lang="en-US"/>
              <a:t>Click to edit Master text styles</a:t>
            </a:r>
          </a:p>
        </p:txBody>
      </p:sp>
      <p:sp>
        <p:nvSpPr>
          <p:cNvPr id="5" name="Date Placeholder 4"/>
          <p:cNvSpPr>
            <a:spLocks noGrp="1"/>
          </p:cNvSpPr>
          <p:nvPr>
            <p:ph type="dt" sz="half" idx="10"/>
          </p:nvPr>
        </p:nvSpPr>
        <p:spPr/>
        <p:txBody>
          <a:bodyPr/>
          <a:lstStyle/>
          <a:p>
            <a:fld id="{4C74EE6A-B0B9-44EA-9B1A-23ACC56E182E}" type="datetime1">
              <a:rPr lang="en-US" smtClean="0"/>
              <a:t>12/29/2020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3008918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Slate-V2-S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9790" y="779623"/>
            <a:ext cx="9465009" cy="5534990"/>
          </a:xfrm>
          <a:prstGeom prst="rect">
            <a:avLst/>
          </a:prstGeom>
        </p:spPr>
      </p:pic>
      <p:sp>
        <p:nvSpPr>
          <p:cNvPr id="2" name="Title 1"/>
          <p:cNvSpPr>
            <a:spLocks noGrp="1"/>
          </p:cNvSpPr>
          <p:nvPr>
            <p:ph type="title"/>
          </p:nvPr>
        </p:nvSpPr>
        <p:spPr>
          <a:xfrm>
            <a:off x="847293" y="6590030"/>
            <a:ext cx="9601600" cy="784512"/>
          </a:xfrm>
        </p:spPr>
        <p:txBody>
          <a:bodyPr anchor="b">
            <a:normAutofit/>
          </a:bodyPr>
          <a:lstStyle>
            <a:lvl1pPr algn="ctr">
              <a:defRPr sz="3462"/>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5068" y="1003261"/>
            <a:ext cx="9007076" cy="5089371"/>
          </a:xfrm>
          <a:effectLst>
            <a:outerShdw blurRad="38100" dist="25400" dir="4440000">
              <a:srgbClr val="000000">
                <a:alpha val="36000"/>
              </a:srgbClr>
            </a:outerShdw>
          </a:effectLst>
        </p:spPr>
        <p:txBody>
          <a:bodyPr anchor="t">
            <a:normAutofit/>
          </a:bodyPr>
          <a:lstStyle>
            <a:lvl1pPr marL="0" indent="0" algn="ctr">
              <a:buNone/>
              <a:defRPr sz="2473"/>
            </a:lvl1pPr>
            <a:lvl2pPr marL="565236" indent="0">
              <a:buNone/>
              <a:defRPr sz="2473"/>
            </a:lvl2pPr>
            <a:lvl3pPr marL="1130473" indent="0">
              <a:buNone/>
              <a:defRPr sz="2473"/>
            </a:lvl3pPr>
            <a:lvl4pPr marL="1695709" indent="0">
              <a:buNone/>
              <a:defRPr sz="2473"/>
            </a:lvl4pPr>
            <a:lvl5pPr marL="2260945" indent="0">
              <a:buNone/>
              <a:defRPr sz="2473"/>
            </a:lvl5pPr>
            <a:lvl6pPr marL="2826182" indent="0">
              <a:buNone/>
              <a:defRPr sz="2473"/>
            </a:lvl6pPr>
            <a:lvl7pPr marL="3391418" indent="0">
              <a:buNone/>
              <a:defRPr sz="2473"/>
            </a:lvl7pPr>
            <a:lvl8pPr marL="3956655" indent="0">
              <a:buNone/>
              <a:defRPr sz="2473"/>
            </a:lvl8pPr>
            <a:lvl9pPr marL="4521891" indent="0">
              <a:buNone/>
              <a:defRPr sz="2473"/>
            </a:lvl9pPr>
          </a:lstStyle>
          <a:p>
            <a:r>
              <a:rPr lang="en-US"/>
              <a:t>Click icon to add picture</a:t>
            </a:r>
            <a:endParaRPr lang="en-US" dirty="0"/>
          </a:p>
        </p:txBody>
      </p:sp>
      <p:sp>
        <p:nvSpPr>
          <p:cNvPr id="4" name="Text Placeholder 3"/>
          <p:cNvSpPr>
            <a:spLocks noGrp="1"/>
          </p:cNvSpPr>
          <p:nvPr>
            <p:ph type="body" sz="half" idx="2"/>
          </p:nvPr>
        </p:nvSpPr>
        <p:spPr>
          <a:xfrm>
            <a:off x="847283" y="7374543"/>
            <a:ext cx="9600149" cy="985161"/>
          </a:xfrm>
        </p:spPr>
        <p:txBody>
          <a:bodyPr anchor="t"/>
          <a:lstStyle>
            <a:lvl1pPr marL="0" indent="0" algn="ctr">
              <a:buNone/>
              <a:defRPr sz="1978"/>
            </a:lvl1pPr>
            <a:lvl2pPr marL="565236" indent="0">
              <a:buNone/>
              <a:defRPr sz="1731"/>
            </a:lvl2pPr>
            <a:lvl3pPr marL="1130473" indent="0">
              <a:buNone/>
              <a:defRPr sz="1484"/>
            </a:lvl3pPr>
            <a:lvl4pPr marL="1695709" indent="0">
              <a:buNone/>
              <a:defRPr sz="1236"/>
            </a:lvl4pPr>
            <a:lvl5pPr marL="2260945" indent="0">
              <a:buNone/>
              <a:defRPr sz="1236"/>
            </a:lvl5pPr>
            <a:lvl6pPr marL="2826182" indent="0">
              <a:buNone/>
              <a:defRPr sz="1236"/>
            </a:lvl6pPr>
            <a:lvl7pPr marL="3391418" indent="0">
              <a:buNone/>
              <a:defRPr sz="1236"/>
            </a:lvl7pPr>
            <a:lvl8pPr marL="3956655" indent="0">
              <a:buNone/>
              <a:defRPr sz="1236"/>
            </a:lvl8pPr>
            <a:lvl9pPr marL="4521891" indent="0">
              <a:buNone/>
              <a:defRPr sz="1236"/>
            </a:lvl9pPr>
          </a:lstStyle>
          <a:p>
            <a:pPr lvl="0"/>
            <a:r>
              <a:rPr lang="en-US"/>
              <a:t>Click to edit Master text styles</a:t>
            </a:r>
          </a:p>
        </p:txBody>
      </p:sp>
      <p:sp>
        <p:nvSpPr>
          <p:cNvPr id="5" name="Date Placeholder 4"/>
          <p:cNvSpPr>
            <a:spLocks noGrp="1"/>
          </p:cNvSpPr>
          <p:nvPr>
            <p:ph type="dt" sz="half" idx="10"/>
          </p:nvPr>
        </p:nvSpPr>
        <p:spPr/>
        <p:txBody>
          <a:bodyPr/>
          <a:lstStyle/>
          <a:p>
            <a:fld id="{13D83F21-33F7-41B6-A2CA-1B092A73439D}" type="datetime1">
              <a:rPr lang="en-US" smtClean="0"/>
              <a:t>12/29/2020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18145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47283" y="878290"/>
            <a:ext cx="9600149" cy="5101891"/>
          </a:xfrm>
        </p:spPr>
        <p:txBody>
          <a:bodyPr anchor="ctr"/>
          <a:lstStyle>
            <a:lvl1pPr>
              <a:defRPr sz="3956"/>
            </a:lvl1pPr>
          </a:lstStyle>
          <a:p>
            <a:r>
              <a:rPr lang="en-US"/>
              <a:t>Click to edit Master title style</a:t>
            </a:r>
            <a:endParaRPr lang="en-US" dirty="0"/>
          </a:p>
        </p:txBody>
      </p:sp>
      <p:sp>
        <p:nvSpPr>
          <p:cNvPr id="4" name="Text Placeholder 3"/>
          <p:cNvSpPr>
            <a:spLocks noGrp="1"/>
          </p:cNvSpPr>
          <p:nvPr>
            <p:ph type="body" sz="half" idx="2"/>
          </p:nvPr>
        </p:nvSpPr>
        <p:spPr>
          <a:xfrm>
            <a:off x="847283" y="6200172"/>
            <a:ext cx="9600149" cy="2167914"/>
          </a:xfrm>
        </p:spPr>
        <p:txBody>
          <a:bodyPr anchor="ctr"/>
          <a:lstStyle>
            <a:lvl1pPr marL="0" indent="0" algn="ctr">
              <a:buNone/>
              <a:defRPr sz="1978"/>
            </a:lvl1pPr>
            <a:lvl2pPr marL="565236" indent="0">
              <a:buNone/>
              <a:defRPr sz="1731"/>
            </a:lvl2pPr>
            <a:lvl3pPr marL="1130473" indent="0">
              <a:buNone/>
              <a:defRPr sz="1484"/>
            </a:lvl3pPr>
            <a:lvl4pPr marL="1695709" indent="0">
              <a:buNone/>
              <a:defRPr sz="1236"/>
            </a:lvl4pPr>
            <a:lvl5pPr marL="2260945" indent="0">
              <a:buNone/>
              <a:defRPr sz="1236"/>
            </a:lvl5pPr>
            <a:lvl6pPr marL="2826182" indent="0">
              <a:buNone/>
              <a:defRPr sz="1236"/>
            </a:lvl6pPr>
            <a:lvl7pPr marL="3391418" indent="0">
              <a:buNone/>
              <a:defRPr sz="1236"/>
            </a:lvl7pPr>
            <a:lvl8pPr marL="3956655" indent="0">
              <a:buNone/>
              <a:defRPr sz="1236"/>
            </a:lvl8pPr>
            <a:lvl9pPr marL="4521891" indent="0">
              <a:buNone/>
              <a:defRPr sz="1236"/>
            </a:lvl9pPr>
          </a:lstStyle>
          <a:p>
            <a:pPr lvl="0"/>
            <a:r>
              <a:rPr lang="en-US"/>
              <a:t>Click to edit Master text styles</a:t>
            </a:r>
          </a:p>
        </p:txBody>
      </p:sp>
      <p:sp>
        <p:nvSpPr>
          <p:cNvPr id="5" name="Date Placeholder 4"/>
          <p:cNvSpPr>
            <a:spLocks noGrp="1"/>
          </p:cNvSpPr>
          <p:nvPr>
            <p:ph type="dt" sz="half" idx="10"/>
          </p:nvPr>
        </p:nvSpPr>
        <p:spPr/>
        <p:txBody>
          <a:bodyPr/>
          <a:lstStyle/>
          <a:p>
            <a:fld id="{EC913ABE-A1C4-443B-963A-085AC6419582}" type="datetime1">
              <a:rPr lang="en-US" smtClean="0"/>
              <a:t>12/29/2020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721567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0947" y="879969"/>
            <a:ext cx="8625638" cy="4320312"/>
          </a:xfrm>
        </p:spPr>
        <p:txBody>
          <a:bodyPr anchor="ctr"/>
          <a:lstStyle>
            <a:lvl1pPr>
              <a:defRPr sz="3956"/>
            </a:lvl1pPr>
          </a:lstStyle>
          <a:p>
            <a:r>
              <a:rPr lang="en-US"/>
              <a:t>Click to edit Master title style</a:t>
            </a:r>
            <a:endParaRPr lang="en-US" dirty="0"/>
          </a:p>
        </p:txBody>
      </p:sp>
      <p:sp>
        <p:nvSpPr>
          <p:cNvPr id="12" name="Text Placeholder 3"/>
          <p:cNvSpPr>
            <a:spLocks noGrp="1"/>
          </p:cNvSpPr>
          <p:nvPr>
            <p:ph type="body" sz="half" idx="13"/>
          </p:nvPr>
        </p:nvSpPr>
        <p:spPr>
          <a:xfrm>
            <a:off x="1595406" y="5211150"/>
            <a:ext cx="8115250" cy="769033"/>
          </a:xfrm>
        </p:spPr>
        <p:txBody>
          <a:bodyPr anchor="t">
            <a:normAutofit/>
          </a:bodyPr>
          <a:lstStyle>
            <a:lvl1pPr marL="0" indent="0" algn="r">
              <a:buNone/>
              <a:defRPr sz="1731"/>
            </a:lvl1pPr>
            <a:lvl2pPr marL="565236" indent="0">
              <a:buNone/>
              <a:defRPr sz="1731"/>
            </a:lvl2pPr>
            <a:lvl3pPr marL="1130473" indent="0">
              <a:buNone/>
              <a:defRPr sz="1484"/>
            </a:lvl3pPr>
            <a:lvl4pPr marL="1695709" indent="0">
              <a:buNone/>
              <a:defRPr sz="1236"/>
            </a:lvl4pPr>
            <a:lvl5pPr marL="2260945" indent="0">
              <a:buNone/>
              <a:defRPr sz="1236"/>
            </a:lvl5pPr>
            <a:lvl6pPr marL="2826182" indent="0">
              <a:buNone/>
              <a:defRPr sz="1236"/>
            </a:lvl6pPr>
            <a:lvl7pPr marL="3391418" indent="0">
              <a:buNone/>
              <a:defRPr sz="1236"/>
            </a:lvl7pPr>
            <a:lvl8pPr marL="3956655" indent="0">
              <a:buNone/>
              <a:defRPr sz="1236"/>
            </a:lvl8pPr>
            <a:lvl9pPr marL="4521891" indent="0">
              <a:buNone/>
              <a:defRPr sz="1236"/>
            </a:lvl9pPr>
          </a:lstStyle>
          <a:p>
            <a:pPr lvl="0"/>
            <a:r>
              <a:rPr lang="en-US"/>
              <a:t>Click to edit Master text styles</a:t>
            </a:r>
          </a:p>
        </p:txBody>
      </p:sp>
      <p:sp>
        <p:nvSpPr>
          <p:cNvPr id="4" name="Text Placeholder 3"/>
          <p:cNvSpPr>
            <a:spLocks noGrp="1"/>
          </p:cNvSpPr>
          <p:nvPr>
            <p:ph type="body" sz="half" idx="2"/>
          </p:nvPr>
        </p:nvSpPr>
        <p:spPr>
          <a:xfrm>
            <a:off x="847283" y="6213413"/>
            <a:ext cx="9600149" cy="2150115"/>
          </a:xfrm>
        </p:spPr>
        <p:txBody>
          <a:bodyPr anchor="ctr">
            <a:normAutofit/>
          </a:bodyPr>
          <a:lstStyle>
            <a:lvl1pPr marL="0" indent="0" algn="ctr">
              <a:buNone/>
              <a:defRPr sz="1978"/>
            </a:lvl1pPr>
            <a:lvl2pPr marL="565236" indent="0">
              <a:buNone/>
              <a:defRPr sz="1731"/>
            </a:lvl2pPr>
            <a:lvl3pPr marL="1130473" indent="0">
              <a:buNone/>
              <a:defRPr sz="1484"/>
            </a:lvl3pPr>
            <a:lvl4pPr marL="1695709" indent="0">
              <a:buNone/>
              <a:defRPr sz="1236"/>
            </a:lvl4pPr>
            <a:lvl5pPr marL="2260945" indent="0">
              <a:buNone/>
              <a:defRPr sz="1236"/>
            </a:lvl5pPr>
            <a:lvl6pPr marL="2826182" indent="0">
              <a:buNone/>
              <a:defRPr sz="1236"/>
            </a:lvl6pPr>
            <a:lvl7pPr marL="3391418" indent="0">
              <a:buNone/>
              <a:defRPr sz="1236"/>
            </a:lvl7pPr>
            <a:lvl8pPr marL="3956655" indent="0">
              <a:buNone/>
              <a:defRPr sz="1236"/>
            </a:lvl8pPr>
            <a:lvl9pPr marL="4521891" indent="0">
              <a:buNone/>
              <a:defRPr sz="1236"/>
            </a:lvl9pPr>
          </a:lstStyle>
          <a:p>
            <a:pPr lvl="0"/>
            <a:r>
              <a:rPr lang="en-US"/>
              <a:t>Click to edit Master text styles</a:t>
            </a:r>
          </a:p>
        </p:txBody>
      </p:sp>
      <p:sp>
        <p:nvSpPr>
          <p:cNvPr id="5" name="Date Placeholder 4"/>
          <p:cNvSpPr>
            <a:spLocks noGrp="1"/>
          </p:cNvSpPr>
          <p:nvPr>
            <p:ph type="dt" sz="half" idx="10"/>
          </p:nvPr>
        </p:nvSpPr>
        <p:spPr/>
        <p:txBody>
          <a:bodyPr/>
          <a:lstStyle/>
          <a:p>
            <a:fld id="{96B14DCB-6485-4380-938A-D9D72CAD01FE}" type="datetime1">
              <a:rPr lang="en-US" smtClean="0"/>
              <a:t>12/29/2020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11" name="TextBox 10"/>
          <p:cNvSpPr txBox="1"/>
          <p:nvPr/>
        </p:nvSpPr>
        <p:spPr>
          <a:xfrm>
            <a:off x="775718" y="1261508"/>
            <a:ext cx="565229" cy="844135"/>
          </a:xfrm>
          <a:prstGeom prst="rect">
            <a:avLst/>
          </a:prstGeom>
        </p:spPr>
        <p:txBody>
          <a:bodyPr vert="horz" lIns="113046" tIns="56523" rIns="113046" bIns="56523"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9890" dirty="0">
                <a:solidFill>
                  <a:schemeClr val="tx1"/>
                </a:solidFill>
                <a:effectLst/>
              </a:rPr>
              <a:t>“</a:t>
            </a:r>
          </a:p>
        </p:txBody>
      </p:sp>
      <p:sp>
        <p:nvSpPr>
          <p:cNvPr id="13" name="TextBox 12"/>
          <p:cNvSpPr txBox="1"/>
          <p:nvPr/>
        </p:nvSpPr>
        <p:spPr>
          <a:xfrm>
            <a:off x="9678081" y="4234193"/>
            <a:ext cx="565229" cy="844135"/>
          </a:xfrm>
          <a:prstGeom prst="rect">
            <a:avLst/>
          </a:prstGeom>
        </p:spPr>
        <p:txBody>
          <a:bodyPr vert="horz" lIns="113046" tIns="56523" rIns="113046" bIns="56523"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9890" dirty="0">
                <a:solidFill>
                  <a:schemeClr val="tx1"/>
                </a:solidFill>
                <a:effectLst/>
              </a:rPr>
              <a:t>”</a:t>
            </a:r>
          </a:p>
        </p:txBody>
      </p:sp>
    </p:spTree>
    <p:extLst>
      <p:ext uri="{BB962C8B-B14F-4D97-AF65-F5344CB8AC3E}">
        <p14:creationId xmlns:p14="http://schemas.microsoft.com/office/powerpoint/2010/main" val="32761378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47283" y="3070282"/>
            <a:ext cx="9600149" cy="3625880"/>
          </a:xfrm>
        </p:spPr>
        <p:txBody>
          <a:bodyPr anchor="b"/>
          <a:lstStyle>
            <a:lvl1pPr>
              <a:defRPr sz="3956"/>
            </a:lvl1pPr>
          </a:lstStyle>
          <a:p>
            <a:r>
              <a:rPr lang="en-US"/>
              <a:t>Click to edit Master title style</a:t>
            </a:r>
            <a:endParaRPr lang="en-US" dirty="0"/>
          </a:p>
        </p:txBody>
      </p:sp>
      <p:sp>
        <p:nvSpPr>
          <p:cNvPr id="4" name="Text Placeholder 3"/>
          <p:cNvSpPr>
            <a:spLocks noGrp="1"/>
          </p:cNvSpPr>
          <p:nvPr>
            <p:ph type="body" sz="half" idx="2"/>
          </p:nvPr>
        </p:nvSpPr>
        <p:spPr>
          <a:xfrm>
            <a:off x="847275" y="6713164"/>
            <a:ext cx="9598699" cy="1646541"/>
          </a:xfrm>
        </p:spPr>
        <p:txBody>
          <a:bodyPr anchor="t"/>
          <a:lstStyle>
            <a:lvl1pPr marL="0" indent="0" algn="ctr">
              <a:buNone/>
              <a:defRPr sz="1978"/>
            </a:lvl1pPr>
            <a:lvl2pPr marL="565236" indent="0">
              <a:buNone/>
              <a:defRPr sz="1731"/>
            </a:lvl2pPr>
            <a:lvl3pPr marL="1130473" indent="0">
              <a:buNone/>
              <a:defRPr sz="1484"/>
            </a:lvl3pPr>
            <a:lvl4pPr marL="1695709" indent="0">
              <a:buNone/>
              <a:defRPr sz="1236"/>
            </a:lvl4pPr>
            <a:lvl5pPr marL="2260945" indent="0">
              <a:buNone/>
              <a:defRPr sz="1236"/>
            </a:lvl5pPr>
            <a:lvl6pPr marL="2826182" indent="0">
              <a:buNone/>
              <a:defRPr sz="1236"/>
            </a:lvl6pPr>
            <a:lvl7pPr marL="3391418" indent="0">
              <a:buNone/>
              <a:defRPr sz="1236"/>
            </a:lvl7pPr>
            <a:lvl8pPr marL="3956655" indent="0">
              <a:buNone/>
              <a:defRPr sz="1236"/>
            </a:lvl8pPr>
            <a:lvl9pPr marL="4521891" indent="0">
              <a:buNone/>
              <a:defRPr sz="1236"/>
            </a:lvl9pPr>
          </a:lstStyle>
          <a:p>
            <a:pPr lvl="0"/>
            <a:r>
              <a:rPr lang="en-US"/>
              <a:t>Click to edit Master text styles</a:t>
            </a:r>
          </a:p>
        </p:txBody>
      </p:sp>
      <p:sp>
        <p:nvSpPr>
          <p:cNvPr id="5" name="Date Placeholder 4"/>
          <p:cNvSpPr>
            <a:spLocks noGrp="1"/>
          </p:cNvSpPr>
          <p:nvPr>
            <p:ph type="dt" sz="half" idx="10"/>
          </p:nvPr>
        </p:nvSpPr>
        <p:spPr/>
        <p:txBody>
          <a:bodyPr/>
          <a:lstStyle/>
          <a:p>
            <a:fld id="{3BEFB1F1-2CC8-460A-9D19-C63675798285}" type="datetime1">
              <a:rPr lang="en-US" smtClean="0"/>
              <a:t>12/29/2020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569325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47283" y="879969"/>
            <a:ext cx="9600149" cy="14008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847283" y="2722404"/>
            <a:ext cx="3060717" cy="831845"/>
          </a:xfrm>
        </p:spPr>
        <p:txBody>
          <a:bodyPr anchor="b">
            <a:noAutofit/>
          </a:bodyPr>
          <a:lstStyle>
            <a:lvl1pPr marL="0" indent="0" algn="ctr">
              <a:buNone/>
              <a:defRPr sz="2967" b="0">
                <a:solidFill>
                  <a:schemeClr val="tx1"/>
                </a:solidFill>
              </a:defRPr>
            </a:lvl1pPr>
            <a:lvl2pPr marL="565236" indent="0">
              <a:buNone/>
              <a:defRPr sz="2473" b="1"/>
            </a:lvl2pPr>
            <a:lvl3pPr marL="1130473" indent="0">
              <a:buNone/>
              <a:defRPr sz="2225" b="1"/>
            </a:lvl3pPr>
            <a:lvl4pPr marL="1695709" indent="0">
              <a:buNone/>
              <a:defRPr sz="1978" b="1"/>
            </a:lvl4pPr>
            <a:lvl5pPr marL="2260945" indent="0">
              <a:buNone/>
              <a:defRPr sz="1978" b="1"/>
            </a:lvl5pPr>
            <a:lvl6pPr marL="2826182" indent="0">
              <a:buNone/>
              <a:defRPr sz="1978" b="1"/>
            </a:lvl6pPr>
            <a:lvl7pPr marL="3391418" indent="0">
              <a:buNone/>
              <a:defRPr sz="1978" b="1"/>
            </a:lvl7pPr>
            <a:lvl8pPr marL="3956655" indent="0">
              <a:buNone/>
              <a:defRPr sz="1978" b="1"/>
            </a:lvl8pPr>
            <a:lvl9pPr marL="4521891" indent="0">
              <a:buNone/>
              <a:defRPr sz="1978" b="1"/>
            </a:lvl9pPr>
          </a:lstStyle>
          <a:p>
            <a:pPr lvl="0"/>
            <a:r>
              <a:rPr lang="en-US"/>
              <a:t>Click to edit Master text styles</a:t>
            </a:r>
          </a:p>
        </p:txBody>
      </p:sp>
      <p:sp>
        <p:nvSpPr>
          <p:cNvPr id="8" name="Text Placeholder 3"/>
          <p:cNvSpPr>
            <a:spLocks noGrp="1"/>
          </p:cNvSpPr>
          <p:nvPr>
            <p:ph type="body" sz="half" idx="15"/>
          </p:nvPr>
        </p:nvSpPr>
        <p:spPr>
          <a:xfrm>
            <a:off x="847283" y="3712369"/>
            <a:ext cx="3060717" cy="4647336"/>
          </a:xfrm>
        </p:spPr>
        <p:txBody>
          <a:bodyPr anchor="t">
            <a:normAutofit/>
          </a:bodyPr>
          <a:lstStyle>
            <a:lvl1pPr marL="0" indent="0" algn="ctr">
              <a:buNone/>
              <a:defRPr sz="1731"/>
            </a:lvl1pPr>
            <a:lvl2pPr marL="565236" indent="0">
              <a:buNone/>
              <a:defRPr sz="1484"/>
            </a:lvl2pPr>
            <a:lvl3pPr marL="1130473" indent="0">
              <a:buNone/>
              <a:defRPr sz="1236"/>
            </a:lvl3pPr>
            <a:lvl4pPr marL="1695709" indent="0">
              <a:buNone/>
              <a:defRPr sz="1113"/>
            </a:lvl4pPr>
            <a:lvl5pPr marL="2260945" indent="0">
              <a:buNone/>
              <a:defRPr sz="1113"/>
            </a:lvl5pPr>
            <a:lvl6pPr marL="2826182" indent="0">
              <a:buNone/>
              <a:defRPr sz="1113"/>
            </a:lvl6pPr>
            <a:lvl7pPr marL="3391418" indent="0">
              <a:buNone/>
              <a:defRPr sz="1113"/>
            </a:lvl7pPr>
            <a:lvl8pPr marL="3956655" indent="0">
              <a:buNone/>
              <a:defRPr sz="1113"/>
            </a:lvl8pPr>
            <a:lvl9pPr marL="4521891" indent="0">
              <a:buNone/>
              <a:defRPr sz="1113"/>
            </a:lvl9pPr>
          </a:lstStyle>
          <a:p>
            <a:pPr lvl="0"/>
            <a:r>
              <a:rPr lang="en-US"/>
              <a:t>Click to edit Master text styles</a:t>
            </a:r>
          </a:p>
        </p:txBody>
      </p:sp>
      <p:sp>
        <p:nvSpPr>
          <p:cNvPr id="9" name="Text Placeholder 4"/>
          <p:cNvSpPr>
            <a:spLocks noGrp="1"/>
          </p:cNvSpPr>
          <p:nvPr>
            <p:ph type="body" sz="quarter" idx="3"/>
          </p:nvPr>
        </p:nvSpPr>
        <p:spPr>
          <a:xfrm>
            <a:off x="4123051" y="2722404"/>
            <a:ext cx="3060717" cy="831845"/>
          </a:xfrm>
        </p:spPr>
        <p:txBody>
          <a:bodyPr anchor="b">
            <a:noAutofit/>
          </a:bodyPr>
          <a:lstStyle>
            <a:lvl1pPr marL="0" indent="0" algn="ctr">
              <a:buNone/>
              <a:defRPr sz="2967" b="0">
                <a:solidFill>
                  <a:schemeClr val="tx1"/>
                </a:solidFill>
              </a:defRPr>
            </a:lvl1pPr>
            <a:lvl2pPr marL="565236" indent="0">
              <a:buNone/>
              <a:defRPr sz="2473" b="1"/>
            </a:lvl2pPr>
            <a:lvl3pPr marL="1130473" indent="0">
              <a:buNone/>
              <a:defRPr sz="2225" b="1"/>
            </a:lvl3pPr>
            <a:lvl4pPr marL="1695709" indent="0">
              <a:buNone/>
              <a:defRPr sz="1978" b="1"/>
            </a:lvl4pPr>
            <a:lvl5pPr marL="2260945" indent="0">
              <a:buNone/>
              <a:defRPr sz="1978" b="1"/>
            </a:lvl5pPr>
            <a:lvl6pPr marL="2826182" indent="0">
              <a:buNone/>
              <a:defRPr sz="1978" b="1"/>
            </a:lvl6pPr>
            <a:lvl7pPr marL="3391418" indent="0">
              <a:buNone/>
              <a:defRPr sz="1978" b="1"/>
            </a:lvl7pPr>
            <a:lvl8pPr marL="3956655" indent="0">
              <a:buNone/>
              <a:defRPr sz="1978" b="1"/>
            </a:lvl8pPr>
            <a:lvl9pPr marL="4521891" indent="0">
              <a:buNone/>
              <a:defRPr sz="1978" b="1"/>
            </a:lvl9pPr>
          </a:lstStyle>
          <a:p>
            <a:pPr lvl="0"/>
            <a:r>
              <a:rPr lang="en-US"/>
              <a:t>Click to edit Master text styles</a:t>
            </a:r>
          </a:p>
        </p:txBody>
      </p:sp>
      <p:sp>
        <p:nvSpPr>
          <p:cNvPr id="10" name="Text Placeholder 3"/>
          <p:cNvSpPr>
            <a:spLocks noGrp="1"/>
          </p:cNvSpPr>
          <p:nvPr>
            <p:ph type="body" sz="half" idx="16"/>
          </p:nvPr>
        </p:nvSpPr>
        <p:spPr>
          <a:xfrm>
            <a:off x="4118159" y="3712369"/>
            <a:ext cx="3060717" cy="4647336"/>
          </a:xfrm>
        </p:spPr>
        <p:txBody>
          <a:bodyPr anchor="t">
            <a:normAutofit/>
          </a:bodyPr>
          <a:lstStyle>
            <a:lvl1pPr marL="0" indent="0" algn="ctr">
              <a:buNone/>
              <a:defRPr sz="1731"/>
            </a:lvl1pPr>
            <a:lvl2pPr marL="565236" indent="0">
              <a:buNone/>
              <a:defRPr sz="1484"/>
            </a:lvl2pPr>
            <a:lvl3pPr marL="1130473" indent="0">
              <a:buNone/>
              <a:defRPr sz="1236"/>
            </a:lvl3pPr>
            <a:lvl4pPr marL="1695709" indent="0">
              <a:buNone/>
              <a:defRPr sz="1113"/>
            </a:lvl4pPr>
            <a:lvl5pPr marL="2260945" indent="0">
              <a:buNone/>
              <a:defRPr sz="1113"/>
            </a:lvl5pPr>
            <a:lvl6pPr marL="2826182" indent="0">
              <a:buNone/>
              <a:defRPr sz="1113"/>
            </a:lvl6pPr>
            <a:lvl7pPr marL="3391418" indent="0">
              <a:buNone/>
              <a:defRPr sz="1113"/>
            </a:lvl7pPr>
            <a:lvl8pPr marL="3956655" indent="0">
              <a:buNone/>
              <a:defRPr sz="1113"/>
            </a:lvl8pPr>
            <a:lvl9pPr marL="4521891" indent="0">
              <a:buNone/>
              <a:defRPr sz="1113"/>
            </a:lvl9pPr>
          </a:lstStyle>
          <a:p>
            <a:pPr lvl="0"/>
            <a:r>
              <a:rPr lang="en-US"/>
              <a:t>Click to edit Master text styles</a:t>
            </a:r>
          </a:p>
        </p:txBody>
      </p:sp>
      <p:sp>
        <p:nvSpPr>
          <p:cNvPr id="11" name="Text Placeholder 4"/>
          <p:cNvSpPr>
            <a:spLocks noGrp="1"/>
          </p:cNvSpPr>
          <p:nvPr>
            <p:ph type="body" sz="quarter" idx="13"/>
          </p:nvPr>
        </p:nvSpPr>
        <p:spPr>
          <a:xfrm>
            <a:off x="7386714" y="2722404"/>
            <a:ext cx="3060717" cy="831845"/>
          </a:xfrm>
        </p:spPr>
        <p:txBody>
          <a:bodyPr anchor="b">
            <a:noAutofit/>
          </a:bodyPr>
          <a:lstStyle>
            <a:lvl1pPr marL="0" indent="0" algn="ctr">
              <a:buNone/>
              <a:defRPr sz="2967" b="0">
                <a:solidFill>
                  <a:schemeClr val="tx1"/>
                </a:solidFill>
              </a:defRPr>
            </a:lvl1pPr>
            <a:lvl2pPr marL="565236" indent="0">
              <a:buNone/>
              <a:defRPr sz="2473" b="1"/>
            </a:lvl2pPr>
            <a:lvl3pPr marL="1130473" indent="0">
              <a:buNone/>
              <a:defRPr sz="2225" b="1"/>
            </a:lvl3pPr>
            <a:lvl4pPr marL="1695709" indent="0">
              <a:buNone/>
              <a:defRPr sz="1978" b="1"/>
            </a:lvl4pPr>
            <a:lvl5pPr marL="2260945" indent="0">
              <a:buNone/>
              <a:defRPr sz="1978" b="1"/>
            </a:lvl5pPr>
            <a:lvl6pPr marL="2826182" indent="0">
              <a:buNone/>
              <a:defRPr sz="1978" b="1"/>
            </a:lvl6pPr>
            <a:lvl7pPr marL="3391418" indent="0">
              <a:buNone/>
              <a:defRPr sz="1978" b="1"/>
            </a:lvl7pPr>
            <a:lvl8pPr marL="3956655" indent="0">
              <a:buNone/>
              <a:defRPr sz="1978" b="1"/>
            </a:lvl8pPr>
            <a:lvl9pPr marL="4521891" indent="0">
              <a:buNone/>
              <a:defRPr sz="1978" b="1"/>
            </a:lvl9pPr>
          </a:lstStyle>
          <a:p>
            <a:pPr lvl="0"/>
            <a:r>
              <a:rPr lang="en-US"/>
              <a:t>Click to edit Master text styles</a:t>
            </a:r>
          </a:p>
        </p:txBody>
      </p:sp>
      <p:sp>
        <p:nvSpPr>
          <p:cNvPr id="12" name="Text Placeholder 3"/>
          <p:cNvSpPr>
            <a:spLocks noGrp="1"/>
          </p:cNvSpPr>
          <p:nvPr>
            <p:ph type="body" sz="half" idx="17"/>
          </p:nvPr>
        </p:nvSpPr>
        <p:spPr>
          <a:xfrm>
            <a:off x="7386714" y="3712369"/>
            <a:ext cx="3060717" cy="4647336"/>
          </a:xfrm>
        </p:spPr>
        <p:txBody>
          <a:bodyPr anchor="t">
            <a:normAutofit/>
          </a:bodyPr>
          <a:lstStyle>
            <a:lvl1pPr marL="0" indent="0" algn="ctr">
              <a:buNone/>
              <a:defRPr sz="1731"/>
            </a:lvl1pPr>
            <a:lvl2pPr marL="565236" indent="0">
              <a:buNone/>
              <a:defRPr sz="1484"/>
            </a:lvl2pPr>
            <a:lvl3pPr marL="1130473" indent="0">
              <a:buNone/>
              <a:defRPr sz="1236"/>
            </a:lvl3pPr>
            <a:lvl4pPr marL="1695709" indent="0">
              <a:buNone/>
              <a:defRPr sz="1113"/>
            </a:lvl4pPr>
            <a:lvl5pPr marL="2260945" indent="0">
              <a:buNone/>
              <a:defRPr sz="1113"/>
            </a:lvl5pPr>
            <a:lvl6pPr marL="2826182" indent="0">
              <a:buNone/>
              <a:defRPr sz="1113"/>
            </a:lvl6pPr>
            <a:lvl7pPr marL="3391418" indent="0">
              <a:buNone/>
              <a:defRPr sz="1113"/>
            </a:lvl7pPr>
            <a:lvl8pPr marL="3956655" indent="0">
              <a:buNone/>
              <a:defRPr sz="1113"/>
            </a:lvl8pPr>
            <a:lvl9pPr marL="4521891" indent="0">
              <a:buNone/>
              <a:defRPr sz="1113"/>
            </a:lvl9pPr>
          </a:lstStyle>
          <a:p>
            <a:pPr lvl="0"/>
            <a:r>
              <a:rPr lang="en-US"/>
              <a:t>Click to edit Master text styles</a:t>
            </a:r>
          </a:p>
        </p:txBody>
      </p:sp>
      <p:sp>
        <p:nvSpPr>
          <p:cNvPr id="3" name="Date Placeholder 2"/>
          <p:cNvSpPr>
            <a:spLocks noGrp="1"/>
          </p:cNvSpPr>
          <p:nvPr>
            <p:ph type="dt" sz="half" idx="10"/>
          </p:nvPr>
        </p:nvSpPr>
        <p:spPr/>
        <p:txBody>
          <a:bodyPr/>
          <a:lstStyle/>
          <a:p>
            <a:fld id="{03C3E718-F045-4542-8205-68962AA3920F}" type="datetime1">
              <a:rPr lang="en-US" smtClean="0"/>
              <a:t>12/29/2020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919851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6" name="Picture 5" descr="Slate-V2-S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5007" y="2635930"/>
            <a:ext cx="3126621" cy="2646775"/>
          </a:xfrm>
          <a:prstGeom prst="rect">
            <a:avLst/>
          </a:prstGeom>
        </p:spPr>
      </p:pic>
      <p:pic>
        <p:nvPicPr>
          <p:cNvPr id="28" name="Picture 27" descr="Slate-V2-S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72091" y="2635930"/>
            <a:ext cx="3126621" cy="2646775"/>
          </a:xfrm>
          <a:prstGeom prst="rect">
            <a:avLst/>
          </a:prstGeom>
        </p:spPr>
      </p:pic>
      <p:pic>
        <p:nvPicPr>
          <p:cNvPr id="29" name="Picture 28" descr="Slate-V2-S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20926" y="2635930"/>
            <a:ext cx="3126621" cy="2646775"/>
          </a:xfrm>
          <a:prstGeom prst="rect">
            <a:avLst/>
          </a:prstGeom>
        </p:spPr>
      </p:pic>
      <p:sp>
        <p:nvSpPr>
          <p:cNvPr id="30" name="Title 1"/>
          <p:cNvSpPr>
            <a:spLocks noGrp="1"/>
          </p:cNvSpPr>
          <p:nvPr>
            <p:ph type="title"/>
          </p:nvPr>
        </p:nvSpPr>
        <p:spPr>
          <a:xfrm>
            <a:off x="847283" y="879969"/>
            <a:ext cx="9600149" cy="14008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847283" y="5635649"/>
            <a:ext cx="3060717" cy="831845"/>
          </a:xfrm>
        </p:spPr>
        <p:txBody>
          <a:bodyPr anchor="b">
            <a:noAutofit/>
          </a:bodyPr>
          <a:lstStyle>
            <a:lvl1pPr marL="0" indent="0" algn="ctr">
              <a:buNone/>
              <a:defRPr sz="2473" b="0">
                <a:solidFill>
                  <a:schemeClr val="tx1"/>
                </a:solidFill>
              </a:defRPr>
            </a:lvl1pPr>
            <a:lvl2pPr marL="565236" indent="0">
              <a:buNone/>
              <a:defRPr sz="2473" b="1"/>
            </a:lvl2pPr>
            <a:lvl3pPr marL="1130473" indent="0">
              <a:buNone/>
              <a:defRPr sz="2225" b="1"/>
            </a:lvl3pPr>
            <a:lvl4pPr marL="1695709" indent="0">
              <a:buNone/>
              <a:defRPr sz="1978" b="1"/>
            </a:lvl4pPr>
            <a:lvl5pPr marL="2260945" indent="0">
              <a:buNone/>
              <a:defRPr sz="1978" b="1"/>
            </a:lvl5pPr>
            <a:lvl6pPr marL="2826182" indent="0">
              <a:buNone/>
              <a:defRPr sz="1978" b="1"/>
            </a:lvl6pPr>
            <a:lvl7pPr marL="3391418" indent="0">
              <a:buNone/>
              <a:defRPr sz="1978" b="1"/>
            </a:lvl7pPr>
            <a:lvl8pPr marL="3956655" indent="0">
              <a:buNone/>
              <a:defRPr sz="1978" b="1"/>
            </a:lvl8pPr>
            <a:lvl9pPr marL="4521891" indent="0">
              <a:buNone/>
              <a:defRPr sz="1978" b="1"/>
            </a:lvl9pPr>
          </a:lstStyle>
          <a:p>
            <a:pPr lvl="0"/>
            <a:r>
              <a:rPr lang="en-US"/>
              <a:t>Click to edit Master text styles</a:t>
            </a:r>
          </a:p>
        </p:txBody>
      </p:sp>
      <p:sp>
        <p:nvSpPr>
          <p:cNvPr id="20" name="Picture Placeholder 2"/>
          <p:cNvSpPr>
            <a:spLocks noGrp="1" noChangeAspect="1"/>
          </p:cNvSpPr>
          <p:nvPr>
            <p:ph type="pic" idx="15"/>
          </p:nvPr>
        </p:nvSpPr>
        <p:spPr>
          <a:xfrm>
            <a:off x="943998" y="2798864"/>
            <a:ext cx="2867286" cy="23138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978"/>
            </a:lvl1pPr>
            <a:lvl2pPr marL="565236" indent="0">
              <a:buNone/>
              <a:defRPr sz="1978"/>
            </a:lvl2pPr>
            <a:lvl3pPr marL="1130473" indent="0">
              <a:buNone/>
              <a:defRPr sz="1978"/>
            </a:lvl3pPr>
            <a:lvl4pPr marL="1695709" indent="0">
              <a:buNone/>
              <a:defRPr sz="1978"/>
            </a:lvl4pPr>
            <a:lvl5pPr marL="2260945" indent="0">
              <a:buNone/>
              <a:defRPr sz="1978"/>
            </a:lvl5pPr>
            <a:lvl6pPr marL="2826182" indent="0">
              <a:buNone/>
              <a:defRPr sz="1978"/>
            </a:lvl6pPr>
            <a:lvl7pPr marL="3391418" indent="0">
              <a:buNone/>
              <a:defRPr sz="1978"/>
            </a:lvl7pPr>
            <a:lvl8pPr marL="3956655" indent="0">
              <a:buNone/>
              <a:defRPr sz="1978"/>
            </a:lvl8pPr>
            <a:lvl9pPr marL="4521891" indent="0">
              <a:buNone/>
              <a:defRPr sz="1978"/>
            </a:lvl9pPr>
          </a:lstStyle>
          <a:p>
            <a:r>
              <a:rPr lang="en-US"/>
              <a:t>Click icon to add picture</a:t>
            </a:r>
            <a:endParaRPr lang="en-US" dirty="0"/>
          </a:p>
        </p:txBody>
      </p:sp>
      <p:sp>
        <p:nvSpPr>
          <p:cNvPr id="21" name="Text Placeholder 3"/>
          <p:cNvSpPr>
            <a:spLocks noGrp="1"/>
          </p:cNvSpPr>
          <p:nvPr>
            <p:ph type="body" sz="half" idx="18"/>
          </p:nvPr>
        </p:nvSpPr>
        <p:spPr>
          <a:xfrm>
            <a:off x="847283" y="6467496"/>
            <a:ext cx="3060717" cy="1892212"/>
          </a:xfrm>
        </p:spPr>
        <p:txBody>
          <a:bodyPr anchor="t">
            <a:normAutofit/>
          </a:bodyPr>
          <a:lstStyle>
            <a:lvl1pPr marL="0" indent="0" algn="ctr">
              <a:buNone/>
              <a:defRPr sz="1731"/>
            </a:lvl1pPr>
            <a:lvl2pPr marL="565236" indent="0">
              <a:buNone/>
              <a:defRPr sz="1484"/>
            </a:lvl2pPr>
            <a:lvl3pPr marL="1130473" indent="0">
              <a:buNone/>
              <a:defRPr sz="1236"/>
            </a:lvl3pPr>
            <a:lvl4pPr marL="1695709" indent="0">
              <a:buNone/>
              <a:defRPr sz="1113"/>
            </a:lvl4pPr>
            <a:lvl5pPr marL="2260945" indent="0">
              <a:buNone/>
              <a:defRPr sz="1113"/>
            </a:lvl5pPr>
            <a:lvl6pPr marL="2826182" indent="0">
              <a:buNone/>
              <a:defRPr sz="1113"/>
            </a:lvl6pPr>
            <a:lvl7pPr marL="3391418" indent="0">
              <a:buNone/>
              <a:defRPr sz="1113"/>
            </a:lvl7pPr>
            <a:lvl8pPr marL="3956655" indent="0">
              <a:buNone/>
              <a:defRPr sz="1113"/>
            </a:lvl8pPr>
            <a:lvl9pPr marL="4521891" indent="0">
              <a:buNone/>
              <a:defRPr sz="1113"/>
            </a:lvl9pPr>
          </a:lstStyle>
          <a:p>
            <a:pPr lvl="0"/>
            <a:r>
              <a:rPr lang="en-US"/>
              <a:t>Click to edit Master text styles</a:t>
            </a:r>
          </a:p>
        </p:txBody>
      </p:sp>
      <p:sp>
        <p:nvSpPr>
          <p:cNvPr id="22" name="Text Placeholder 4"/>
          <p:cNvSpPr>
            <a:spLocks noGrp="1"/>
          </p:cNvSpPr>
          <p:nvPr>
            <p:ph type="body" sz="quarter" idx="3"/>
          </p:nvPr>
        </p:nvSpPr>
        <p:spPr>
          <a:xfrm>
            <a:off x="4119413" y="5635649"/>
            <a:ext cx="3060717" cy="831845"/>
          </a:xfrm>
        </p:spPr>
        <p:txBody>
          <a:bodyPr anchor="b">
            <a:noAutofit/>
          </a:bodyPr>
          <a:lstStyle>
            <a:lvl1pPr marL="0" indent="0" algn="ctr">
              <a:buNone/>
              <a:defRPr sz="2473" b="0">
                <a:solidFill>
                  <a:schemeClr val="tx1"/>
                </a:solidFill>
              </a:defRPr>
            </a:lvl1pPr>
            <a:lvl2pPr marL="565236" indent="0">
              <a:buNone/>
              <a:defRPr sz="2473" b="1"/>
            </a:lvl2pPr>
            <a:lvl3pPr marL="1130473" indent="0">
              <a:buNone/>
              <a:defRPr sz="2225" b="1"/>
            </a:lvl3pPr>
            <a:lvl4pPr marL="1695709" indent="0">
              <a:buNone/>
              <a:defRPr sz="1978" b="1"/>
            </a:lvl4pPr>
            <a:lvl5pPr marL="2260945" indent="0">
              <a:buNone/>
              <a:defRPr sz="1978" b="1"/>
            </a:lvl5pPr>
            <a:lvl6pPr marL="2826182" indent="0">
              <a:buNone/>
              <a:defRPr sz="1978" b="1"/>
            </a:lvl6pPr>
            <a:lvl7pPr marL="3391418" indent="0">
              <a:buNone/>
              <a:defRPr sz="1978" b="1"/>
            </a:lvl7pPr>
            <a:lvl8pPr marL="3956655" indent="0">
              <a:buNone/>
              <a:defRPr sz="1978" b="1"/>
            </a:lvl8pPr>
            <a:lvl9pPr marL="4521891" indent="0">
              <a:buNone/>
              <a:defRPr sz="1978" b="1"/>
            </a:lvl9pPr>
          </a:lstStyle>
          <a:p>
            <a:pPr lvl="0"/>
            <a:r>
              <a:rPr lang="en-US"/>
              <a:t>Click to edit Master text styles</a:t>
            </a:r>
          </a:p>
        </p:txBody>
      </p:sp>
      <p:sp>
        <p:nvSpPr>
          <p:cNvPr id="23" name="Picture Placeholder 2"/>
          <p:cNvSpPr>
            <a:spLocks noGrp="1" noChangeAspect="1"/>
          </p:cNvSpPr>
          <p:nvPr>
            <p:ph type="pic" idx="21"/>
          </p:nvPr>
        </p:nvSpPr>
        <p:spPr>
          <a:xfrm>
            <a:off x="4214874" y="2799118"/>
            <a:ext cx="2867286" cy="2321415"/>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978"/>
            </a:lvl1pPr>
            <a:lvl2pPr marL="565236" indent="0">
              <a:buNone/>
              <a:defRPr sz="1978"/>
            </a:lvl2pPr>
            <a:lvl3pPr marL="1130473" indent="0">
              <a:buNone/>
              <a:defRPr sz="1978"/>
            </a:lvl3pPr>
            <a:lvl4pPr marL="1695709" indent="0">
              <a:buNone/>
              <a:defRPr sz="1978"/>
            </a:lvl4pPr>
            <a:lvl5pPr marL="2260945" indent="0">
              <a:buNone/>
              <a:defRPr sz="1978"/>
            </a:lvl5pPr>
            <a:lvl6pPr marL="2826182" indent="0">
              <a:buNone/>
              <a:defRPr sz="1978"/>
            </a:lvl6pPr>
            <a:lvl7pPr marL="3391418" indent="0">
              <a:buNone/>
              <a:defRPr sz="1978"/>
            </a:lvl7pPr>
            <a:lvl8pPr marL="3956655" indent="0">
              <a:buNone/>
              <a:defRPr sz="1978"/>
            </a:lvl8pPr>
            <a:lvl9pPr marL="4521891" indent="0">
              <a:buNone/>
              <a:defRPr sz="1978"/>
            </a:lvl9pPr>
          </a:lstStyle>
          <a:p>
            <a:r>
              <a:rPr lang="en-US"/>
              <a:t>Click icon to add picture</a:t>
            </a:r>
            <a:endParaRPr lang="en-US" dirty="0"/>
          </a:p>
        </p:txBody>
      </p:sp>
      <p:sp>
        <p:nvSpPr>
          <p:cNvPr id="24" name="Text Placeholder 3"/>
          <p:cNvSpPr>
            <a:spLocks noGrp="1"/>
          </p:cNvSpPr>
          <p:nvPr>
            <p:ph type="body" sz="half" idx="19"/>
          </p:nvPr>
        </p:nvSpPr>
        <p:spPr>
          <a:xfrm>
            <a:off x="4118158" y="6467495"/>
            <a:ext cx="3061972" cy="1892212"/>
          </a:xfrm>
        </p:spPr>
        <p:txBody>
          <a:bodyPr anchor="t">
            <a:normAutofit/>
          </a:bodyPr>
          <a:lstStyle>
            <a:lvl1pPr marL="0" indent="0" algn="ctr">
              <a:buNone/>
              <a:defRPr sz="1731"/>
            </a:lvl1pPr>
            <a:lvl2pPr marL="565236" indent="0">
              <a:buNone/>
              <a:defRPr sz="1484"/>
            </a:lvl2pPr>
            <a:lvl3pPr marL="1130473" indent="0">
              <a:buNone/>
              <a:defRPr sz="1236"/>
            </a:lvl3pPr>
            <a:lvl4pPr marL="1695709" indent="0">
              <a:buNone/>
              <a:defRPr sz="1113"/>
            </a:lvl4pPr>
            <a:lvl5pPr marL="2260945" indent="0">
              <a:buNone/>
              <a:defRPr sz="1113"/>
            </a:lvl5pPr>
            <a:lvl6pPr marL="2826182" indent="0">
              <a:buNone/>
              <a:defRPr sz="1113"/>
            </a:lvl6pPr>
            <a:lvl7pPr marL="3391418" indent="0">
              <a:buNone/>
              <a:defRPr sz="1113"/>
            </a:lvl7pPr>
            <a:lvl8pPr marL="3956655" indent="0">
              <a:buNone/>
              <a:defRPr sz="1113"/>
            </a:lvl8pPr>
            <a:lvl9pPr marL="4521891" indent="0">
              <a:buNone/>
              <a:defRPr sz="1113"/>
            </a:lvl9pPr>
          </a:lstStyle>
          <a:p>
            <a:pPr lvl="0"/>
            <a:r>
              <a:rPr lang="en-US"/>
              <a:t>Click to edit Master text styles</a:t>
            </a:r>
          </a:p>
        </p:txBody>
      </p:sp>
      <p:sp>
        <p:nvSpPr>
          <p:cNvPr id="25" name="Text Placeholder 4"/>
          <p:cNvSpPr>
            <a:spLocks noGrp="1"/>
          </p:cNvSpPr>
          <p:nvPr>
            <p:ph type="body" sz="quarter" idx="13"/>
          </p:nvPr>
        </p:nvSpPr>
        <p:spPr>
          <a:xfrm>
            <a:off x="7386830" y="5635649"/>
            <a:ext cx="3060717" cy="831845"/>
          </a:xfrm>
        </p:spPr>
        <p:txBody>
          <a:bodyPr anchor="b">
            <a:noAutofit/>
          </a:bodyPr>
          <a:lstStyle>
            <a:lvl1pPr marL="0" indent="0" algn="ctr">
              <a:buNone/>
              <a:defRPr sz="2473" b="0">
                <a:solidFill>
                  <a:schemeClr val="tx1"/>
                </a:solidFill>
              </a:defRPr>
            </a:lvl1pPr>
            <a:lvl2pPr marL="565236" indent="0">
              <a:buNone/>
              <a:defRPr sz="2473" b="1"/>
            </a:lvl2pPr>
            <a:lvl3pPr marL="1130473" indent="0">
              <a:buNone/>
              <a:defRPr sz="2225" b="1"/>
            </a:lvl3pPr>
            <a:lvl4pPr marL="1695709" indent="0">
              <a:buNone/>
              <a:defRPr sz="1978" b="1"/>
            </a:lvl4pPr>
            <a:lvl5pPr marL="2260945" indent="0">
              <a:buNone/>
              <a:defRPr sz="1978" b="1"/>
            </a:lvl5pPr>
            <a:lvl6pPr marL="2826182" indent="0">
              <a:buNone/>
              <a:defRPr sz="1978" b="1"/>
            </a:lvl6pPr>
            <a:lvl7pPr marL="3391418" indent="0">
              <a:buNone/>
              <a:defRPr sz="1978" b="1"/>
            </a:lvl7pPr>
            <a:lvl8pPr marL="3956655" indent="0">
              <a:buNone/>
              <a:defRPr sz="1978" b="1"/>
            </a:lvl8pPr>
            <a:lvl9pPr marL="4521891" indent="0">
              <a:buNone/>
              <a:defRPr sz="1978" b="1"/>
            </a:lvl9pPr>
          </a:lstStyle>
          <a:p>
            <a:pPr lvl="0"/>
            <a:r>
              <a:rPr lang="en-US"/>
              <a:t>Click to edit Master text styles</a:t>
            </a:r>
          </a:p>
        </p:txBody>
      </p:sp>
      <p:sp>
        <p:nvSpPr>
          <p:cNvPr id="26" name="Picture Placeholder 2"/>
          <p:cNvSpPr>
            <a:spLocks noGrp="1" noChangeAspect="1"/>
          </p:cNvSpPr>
          <p:nvPr>
            <p:ph type="pic" idx="22"/>
          </p:nvPr>
        </p:nvSpPr>
        <p:spPr>
          <a:xfrm>
            <a:off x="7487897" y="2792388"/>
            <a:ext cx="2867286" cy="2320159"/>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978"/>
            </a:lvl1pPr>
            <a:lvl2pPr marL="565236" indent="0">
              <a:buNone/>
              <a:defRPr sz="1978"/>
            </a:lvl2pPr>
            <a:lvl3pPr marL="1130473" indent="0">
              <a:buNone/>
              <a:defRPr sz="1978"/>
            </a:lvl3pPr>
            <a:lvl4pPr marL="1695709" indent="0">
              <a:buNone/>
              <a:defRPr sz="1978"/>
            </a:lvl4pPr>
            <a:lvl5pPr marL="2260945" indent="0">
              <a:buNone/>
              <a:defRPr sz="1978"/>
            </a:lvl5pPr>
            <a:lvl6pPr marL="2826182" indent="0">
              <a:buNone/>
              <a:defRPr sz="1978"/>
            </a:lvl6pPr>
            <a:lvl7pPr marL="3391418" indent="0">
              <a:buNone/>
              <a:defRPr sz="1978"/>
            </a:lvl7pPr>
            <a:lvl8pPr marL="3956655" indent="0">
              <a:buNone/>
              <a:defRPr sz="1978"/>
            </a:lvl8pPr>
            <a:lvl9pPr marL="4521891" indent="0">
              <a:buNone/>
              <a:defRPr sz="1978"/>
            </a:lvl9pPr>
          </a:lstStyle>
          <a:p>
            <a:r>
              <a:rPr lang="en-US"/>
              <a:t>Click icon to add picture</a:t>
            </a:r>
            <a:endParaRPr lang="en-US" dirty="0"/>
          </a:p>
        </p:txBody>
      </p:sp>
      <p:sp>
        <p:nvSpPr>
          <p:cNvPr id="27" name="Text Placeholder 3"/>
          <p:cNvSpPr>
            <a:spLocks noGrp="1"/>
          </p:cNvSpPr>
          <p:nvPr>
            <p:ph type="body" sz="half" idx="20"/>
          </p:nvPr>
        </p:nvSpPr>
        <p:spPr>
          <a:xfrm>
            <a:off x="7386714" y="6467492"/>
            <a:ext cx="3060717" cy="1892215"/>
          </a:xfrm>
        </p:spPr>
        <p:txBody>
          <a:bodyPr anchor="t">
            <a:normAutofit/>
          </a:bodyPr>
          <a:lstStyle>
            <a:lvl1pPr marL="0" indent="0" algn="ctr">
              <a:buNone/>
              <a:defRPr sz="1731"/>
            </a:lvl1pPr>
            <a:lvl2pPr marL="565236" indent="0">
              <a:buNone/>
              <a:defRPr sz="1484"/>
            </a:lvl2pPr>
            <a:lvl3pPr marL="1130473" indent="0">
              <a:buNone/>
              <a:defRPr sz="1236"/>
            </a:lvl3pPr>
            <a:lvl4pPr marL="1695709" indent="0">
              <a:buNone/>
              <a:defRPr sz="1113"/>
            </a:lvl4pPr>
            <a:lvl5pPr marL="2260945" indent="0">
              <a:buNone/>
              <a:defRPr sz="1113"/>
            </a:lvl5pPr>
            <a:lvl6pPr marL="2826182" indent="0">
              <a:buNone/>
              <a:defRPr sz="1113"/>
            </a:lvl6pPr>
            <a:lvl7pPr marL="3391418" indent="0">
              <a:buNone/>
              <a:defRPr sz="1113"/>
            </a:lvl7pPr>
            <a:lvl8pPr marL="3956655" indent="0">
              <a:buNone/>
              <a:defRPr sz="1113"/>
            </a:lvl8pPr>
            <a:lvl9pPr marL="4521891" indent="0">
              <a:buNone/>
              <a:defRPr sz="1113"/>
            </a:lvl9pPr>
          </a:lstStyle>
          <a:p>
            <a:pPr lvl="0"/>
            <a:r>
              <a:rPr lang="en-US"/>
              <a:t>Click to edit Master text styles</a:t>
            </a:r>
          </a:p>
        </p:txBody>
      </p:sp>
      <p:sp>
        <p:nvSpPr>
          <p:cNvPr id="3" name="Date Placeholder 2"/>
          <p:cNvSpPr>
            <a:spLocks noGrp="1"/>
          </p:cNvSpPr>
          <p:nvPr>
            <p:ph type="dt" sz="half" idx="10"/>
          </p:nvPr>
        </p:nvSpPr>
        <p:spPr/>
        <p:txBody>
          <a:bodyPr/>
          <a:lstStyle/>
          <a:p>
            <a:fld id="{7A58675C-5CA2-4EAB-B1EF-1EEF5A2C1E75}" type="datetime1">
              <a:rPr lang="en-US" smtClean="0"/>
              <a:t>12/29/2020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643677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494CD31-7123-4E47-91CB-B0DF651F1C28}" type="datetime1">
              <a:rPr lang="en-US" smtClean="0"/>
              <a:t>12/29/2020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38315877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29225" y="879970"/>
            <a:ext cx="2118207" cy="7479737"/>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847284" y="879970"/>
            <a:ext cx="7340631" cy="7479737"/>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B9E4859-BA4E-4DB8-8A1E-508ECA68A75F}" type="datetime1">
              <a:rPr lang="en-US" smtClean="0"/>
              <a:t>12/29/2020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1247899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7283" y="879969"/>
            <a:ext cx="9600149" cy="1400863"/>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47283" y="2500824"/>
            <a:ext cx="9600149" cy="5858882"/>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119828" y="8492618"/>
            <a:ext cx="2543532" cy="527065"/>
          </a:xfrm>
          <a:prstGeom prst="rect">
            <a:avLst/>
          </a:prstGeom>
        </p:spPr>
        <p:txBody>
          <a:bodyPr vert="horz" lIns="91440" tIns="45720" rIns="91440" bIns="45720" rtlCol="0" anchor="ctr"/>
          <a:lstStyle>
            <a:lvl1pPr algn="r">
              <a:defRPr sz="1236">
                <a:solidFill>
                  <a:schemeClr val="tx1">
                    <a:lumMod val="95000"/>
                  </a:schemeClr>
                </a:solidFill>
                <a:effectLst>
                  <a:outerShdw blurRad="50800" dist="38100" dir="2700000" algn="tl" rotWithShape="0">
                    <a:schemeClr val="bg1">
                      <a:alpha val="43000"/>
                    </a:schemeClr>
                  </a:outerShdw>
                </a:effectLst>
              </a:defRPr>
            </a:lvl1pPr>
          </a:lstStyle>
          <a:p>
            <a:fld id="{44856DB3-BA28-4E3A-9FE3-669BB8041682}" type="datetime1">
              <a:rPr lang="en-US" smtClean="0"/>
              <a:t>12/29/2020</a:t>
            </a:fld>
            <a:endParaRPr lang="en-US" dirty="0"/>
          </a:p>
        </p:txBody>
      </p:sp>
      <p:sp>
        <p:nvSpPr>
          <p:cNvPr id="5" name="Footer Placeholder 4"/>
          <p:cNvSpPr>
            <a:spLocks noGrp="1"/>
          </p:cNvSpPr>
          <p:nvPr>
            <p:ph type="ftr" sz="quarter" idx="3"/>
          </p:nvPr>
        </p:nvSpPr>
        <p:spPr>
          <a:xfrm>
            <a:off x="847285" y="8492618"/>
            <a:ext cx="6187171" cy="527065"/>
          </a:xfrm>
          <a:prstGeom prst="rect">
            <a:avLst/>
          </a:prstGeom>
        </p:spPr>
        <p:txBody>
          <a:bodyPr vert="horz" lIns="91440" tIns="45720" rIns="91440" bIns="45720" rtlCol="0" anchor="ctr"/>
          <a:lstStyle>
            <a:lvl1pPr algn="l">
              <a:defRPr sz="1236">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9748736" y="8492618"/>
            <a:ext cx="698697" cy="527065"/>
          </a:xfrm>
          <a:prstGeom prst="rect">
            <a:avLst/>
          </a:prstGeom>
        </p:spPr>
        <p:txBody>
          <a:bodyPr vert="horz" lIns="91440" tIns="45720" rIns="91440" bIns="45720" rtlCol="0" anchor="ctr"/>
          <a:lstStyle>
            <a:lvl1pPr algn="r">
              <a:defRPr sz="1236">
                <a:solidFill>
                  <a:schemeClr val="tx1">
                    <a:lumMod val="95000"/>
                  </a:schemeClr>
                </a:solidFill>
                <a:effectLst>
                  <a:outerShdw blurRad="50800" dist="38100" dir="2700000" algn="tl" rotWithShape="0">
                    <a:schemeClr val="bg1">
                      <a:alpha val="43000"/>
                    </a:schemeClr>
                  </a:outerShdw>
                </a:effectLst>
              </a:defRPr>
            </a:lvl1p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379312387"/>
      </p:ext>
    </p:extLst>
  </p:cSld>
  <p:clrMap bg1="dk1" tx1="lt1" bg2="dk2" tx2="lt2" accent1="accent1" accent2="accent2" accent3="accent3" accent4="accent4" accent5="accent5" accent6="accent6" hlink="hlink" folHlink="folHlink"/>
  <p:sldLayoutIdLst>
    <p:sldLayoutId id="2147483969" r:id="rId1"/>
    <p:sldLayoutId id="2147483970" r:id="rId2"/>
    <p:sldLayoutId id="2147483971" r:id="rId3"/>
    <p:sldLayoutId id="2147483972" r:id="rId4"/>
    <p:sldLayoutId id="2147483973" r:id="rId5"/>
    <p:sldLayoutId id="2147483974" r:id="rId6"/>
    <p:sldLayoutId id="2147483975" r:id="rId7"/>
    <p:sldLayoutId id="2147483976" r:id="rId8"/>
    <p:sldLayoutId id="2147483977" r:id="rId9"/>
    <p:sldLayoutId id="2147483978" r:id="rId10"/>
    <p:sldLayoutId id="2147483979" r:id="rId11"/>
    <p:sldLayoutId id="2147483980" r:id="rId12"/>
    <p:sldLayoutId id="2147483981" r:id="rId13"/>
    <p:sldLayoutId id="2147483982" r:id="rId14"/>
    <p:sldLayoutId id="2147483983" r:id="rId15"/>
    <p:sldLayoutId id="2147483984" r:id="rId16"/>
    <p:sldLayoutId id="2147483985" r:id="rId17"/>
  </p:sldLayoutIdLst>
  <p:hf hdr="0" ftr="0" dt="0"/>
  <p:txStyles>
    <p:titleStyle>
      <a:lvl1pPr algn="ctr" defTabSz="565236" rtl="0" eaLnBrk="1" latinLnBrk="0" hangingPunct="1">
        <a:spcBef>
          <a:spcPct val="0"/>
        </a:spcBef>
        <a:buNone/>
        <a:defRPr sz="4945"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423927" indent="-378308" algn="l" defTabSz="565236" rtl="0" eaLnBrk="1" latinLnBrk="0" hangingPunct="1">
        <a:spcBef>
          <a:spcPct val="20000"/>
        </a:spcBef>
        <a:spcAft>
          <a:spcPts val="742"/>
        </a:spcAft>
        <a:buClr>
          <a:schemeClr val="tx2"/>
        </a:buClr>
        <a:buSzPct val="70000"/>
        <a:buFont typeface="Wingdings 2" charset="2"/>
        <a:buChar char=""/>
        <a:defRPr sz="2473"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890136" indent="-333801" algn="l" defTabSz="565236" rtl="0" eaLnBrk="1" latinLnBrk="0" hangingPunct="1">
        <a:spcBef>
          <a:spcPct val="20000"/>
        </a:spcBef>
        <a:spcAft>
          <a:spcPts val="742"/>
        </a:spcAft>
        <a:buClr>
          <a:schemeClr val="tx2"/>
        </a:buClr>
        <a:buSzPct val="70000"/>
        <a:buFont typeface="Wingdings 2" charset="2"/>
        <a:buChar char=""/>
        <a:defRPr sz="2225"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268444" indent="-267041" algn="l" defTabSz="565236" rtl="0" eaLnBrk="1" latinLnBrk="0" hangingPunct="1">
        <a:spcBef>
          <a:spcPct val="20000"/>
        </a:spcBef>
        <a:spcAft>
          <a:spcPts val="742"/>
        </a:spcAft>
        <a:buClr>
          <a:schemeClr val="tx2"/>
        </a:buClr>
        <a:buSzPct val="70000"/>
        <a:buFont typeface="Wingdings 2" charset="2"/>
        <a:buChar char=""/>
        <a:defRPr sz="1978"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713512" indent="-267041" algn="l" defTabSz="565236" rtl="0" eaLnBrk="1" latinLnBrk="0" hangingPunct="1">
        <a:spcBef>
          <a:spcPct val="20000"/>
        </a:spcBef>
        <a:spcAft>
          <a:spcPts val="742"/>
        </a:spcAft>
        <a:buClr>
          <a:schemeClr val="tx2"/>
        </a:buClr>
        <a:buSzPct val="70000"/>
        <a:buFont typeface="Wingdings 2" charset="2"/>
        <a:buChar char=""/>
        <a:defRPr sz="1731"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2069566" indent="-267041" algn="l" defTabSz="565236" rtl="0" eaLnBrk="1" latinLnBrk="0" hangingPunct="1">
        <a:spcBef>
          <a:spcPct val="20000"/>
        </a:spcBef>
        <a:spcAft>
          <a:spcPts val="742"/>
        </a:spcAft>
        <a:buClr>
          <a:schemeClr val="tx2"/>
        </a:buClr>
        <a:buSzPct val="70000"/>
        <a:buFont typeface="Wingdings 2" charset="2"/>
        <a:buChar char=""/>
        <a:defRPr sz="1731"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490650" indent="-282618" algn="l" defTabSz="565236" rtl="0" eaLnBrk="1" latinLnBrk="0" hangingPunct="1">
        <a:spcBef>
          <a:spcPct val="20000"/>
        </a:spcBef>
        <a:spcAft>
          <a:spcPts val="742"/>
        </a:spcAft>
        <a:buClr>
          <a:schemeClr val="tx2"/>
        </a:buClr>
        <a:buSzPct val="70000"/>
        <a:buFont typeface="Wingdings 2" charset="2"/>
        <a:buChar char=""/>
        <a:defRPr sz="1731"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969345" indent="-282618" algn="l" defTabSz="565236" rtl="0" eaLnBrk="1" latinLnBrk="0" hangingPunct="1">
        <a:spcBef>
          <a:spcPct val="20000"/>
        </a:spcBef>
        <a:spcAft>
          <a:spcPts val="742"/>
        </a:spcAft>
        <a:buClr>
          <a:schemeClr val="tx2"/>
        </a:buClr>
        <a:buSzPct val="70000"/>
        <a:buFont typeface="Wingdings 2" charset="2"/>
        <a:buChar char=""/>
        <a:defRPr sz="1731"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3448041" indent="-282618" algn="l" defTabSz="565236" rtl="0" eaLnBrk="1" latinLnBrk="0" hangingPunct="1">
        <a:spcBef>
          <a:spcPct val="20000"/>
        </a:spcBef>
        <a:spcAft>
          <a:spcPts val="742"/>
        </a:spcAft>
        <a:buClr>
          <a:schemeClr val="tx2"/>
        </a:buClr>
        <a:buSzPct val="70000"/>
        <a:buFont typeface="Wingdings 2" charset="2"/>
        <a:buChar char=""/>
        <a:defRPr sz="1731"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840195" indent="-282618" algn="l" defTabSz="565236" rtl="0" eaLnBrk="1" latinLnBrk="0" hangingPunct="1">
        <a:spcBef>
          <a:spcPct val="20000"/>
        </a:spcBef>
        <a:spcAft>
          <a:spcPts val="742"/>
        </a:spcAft>
        <a:buClr>
          <a:schemeClr val="tx2"/>
        </a:buClr>
        <a:buSzPct val="70000"/>
        <a:buFont typeface="Wingdings 2" charset="2"/>
        <a:buChar char=""/>
        <a:defRPr sz="1731"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565236" rtl="0" eaLnBrk="1" latinLnBrk="0" hangingPunct="1">
        <a:defRPr sz="2225" kern="1200">
          <a:solidFill>
            <a:schemeClr val="tx1"/>
          </a:solidFill>
          <a:latin typeface="+mn-lt"/>
          <a:ea typeface="+mn-ea"/>
          <a:cs typeface="+mn-cs"/>
        </a:defRPr>
      </a:lvl1pPr>
      <a:lvl2pPr marL="565236" algn="l" defTabSz="565236" rtl="0" eaLnBrk="1" latinLnBrk="0" hangingPunct="1">
        <a:defRPr sz="2225" kern="1200">
          <a:solidFill>
            <a:schemeClr val="tx1"/>
          </a:solidFill>
          <a:latin typeface="+mn-lt"/>
          <a:ea typeface="+mn-ea"/>
          <a:cs typeface="+mn-cs"/>
        </a:defRPr>
      </a:lvl2pPr>
      <a:lvl3pPr marL="1130473" algn="l" defTabSz="565236" rtl="0" eaLnBrk="1" latinLnBrk="0" hangingPunct="1">
        <a:defRPr sz="2225" kern="1200">
          <a:solidFill>
            <a:schemeClr val="tx1"/>
          </a:solidFill>
          <a:latin typeface="+mn-lt"/>
          <a:ea typeface="+mn-ea"/>
          <a:cs typeface="+mn-cs"/>
        </a:defRPr>
      </a:lvl3pPr>
      <a:lvl4pPr marL="1695709" algn="l" defTabSz="565236" rtl="0" eaLnBrk="1" latinLnBrk="0" hangingPunct="1">
        <a:defRPr sz="2225" kern="1200">
          <a:solidFill>
            <a:schemeClr val="tx1"/>
          </a:solidFill>
          <a:latin typeface="+mn-lt"/>
          <a:ea typeface="+mn-ea"/>
          <a:cs typeface="+mn-cs"/>
        </a:defRPr>
      </a:lvl4pPr>
      <a:lvl5pPr marL="2260945" algn="l" defTabSz="565236" rtl="0" eaLnBrk="1" latinLnBrk="0" hangingPunct="1">
        <a:defRPr sz="2225" kern="1200">
          <a:solidFill>
            <a:schemeClr val="tx1"/>
          </a:solidFill>
          <a:latin typeface="+mn-lt"/>
          <a:ea typeface="+mn-ea"/>
          <a:cs typeface="+mn-cs"/>
        </a:defRPr>
      </a:lvl5pPr>
      <a:lvl6pPr marL="2826182" algn="l" defTabSz="565236" rtl="0" eaLnBrk="1" latinLnBrk="0" hangingPunct="1">
        <a:defRPr sz="2225" kern="1200">
          <a:solidFill>
            <a:schemeClr val="tx1"/>
          </a:solidFill>
          <a:latin typeface="+mn-lt"/>
          <a:ea typeface="+mn-ea"/>
          <a:cs typeface="+mn-cs"/>
        </a:defRPr>
      </a:lvl6pPr>
      <a:lvl7pPr marL="3391418" algn="l" defTabSz="565236" rtl="0" eaLnBrk="1" latinLnBrk="0" hangingPunct="1">
        <a:defRPr sz="2225" kern="1200">
          <a:solidFill>
            <a:schemeClr val="tx1"/>
          </a:solidFill>
          <a:latin typeface="+mn-lt"/>
          <a:ea typeface="+mn-ea"/>
          <a:cs typeface="+mn-cs"/>
        </a:defRPr>
      </a:lvl7pPr>
      <a:lvl8pPr marL="3956655" algn="l" defTabSz="565236" rtl="0" eaLnBrk="1" latinLnBrk="0" hangingPunct="1">
        <a:defRPr sz="2225" kern="1200">
          <a:solidFill>
            <a:schemeClr val="tx1"/>
          </a:solidFill>
          <a:latin typeface="+mn-lt"/>
          <a:ea typeface="+mn-ea"/>
          <a:cs typeface="+mn-cs"/>
        </a:defRPr>
      </a:lvl8pPr>
      <a:lvl9pPr marL="4521891" algn="l" defTabSz="565236" rtl="0" eaLnBrk="1" latinLnBrk="0" hangingPunct="1">
        <a:defRPr sz="222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youtube.com/watch?v=PjfcOPXz39I"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twitter.com/HolocaustMuseum" TargetMode="External"/><Relationship Id="rId2" Type="http://schemas.openxmlformats.org/officeDocument/2006/relationships/hyperlink" Target="https://www.deutschland.de/en/topic/politics/holocaust-memorials-in-germany-an-interactive-map" TargetMode="External"/><Relationship Id="rId1" Type="http://schemas.openxmlformats.org/officeDocument/2006/relationships/slideLayout" Target="../slideLayouts/slideLayout2.xml"/><Relationship Id="rId4" Type="http://schemas.openxmlformats.org/officeDocument/2006/relationships/hyperlink" Target="https://twitter.com/AuschwitzMuseu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theguardian.com/commentisfree/2019/oct/23/memorial-2007-enslaved-africans-black-history-britain" TargetMode="Externa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hyperlink" Target="https://www.photoshop.com/en" TargetMode="External"/><Relationship Id="rId4" Type="http://schemas.openxmlformats.org/officeDocument/2006/relationships/image" Target="../media/image17.png"/><Relationship Id="rId9" Type="http://schemas.openxmlformats.org/officeDocument/2006/relationships/hyperlink" Target="https://www.canva.com/" TargetMode="External"/></Relationships>
</file>

<file path=ppt/slides/_rels/slide14.xml.rels><?xml version="1.0" encoding="UTF-8" standalone="yes"?>
<Relationships xmlns="http://schemas.openxmlformats.org/package/2006/relationships"><Relationship Id="rId3" Type="http://schemas.microsoft.com/office/2017/06/relationships/model3d" Target="../media/model3d1.glb"/><Relationship Id="rId2" Type="http://schemas.openxmlformats.org/officeDocument/2006/relationships/image" Target="../media/image22.jp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slavevoyages.org/assessment/estimates"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hyperlink" Target="https://www.gutenberg.org/files/15399/15399-h/15399-h.htm" TargetMode="External"/><Relationship Id="rId13" Type="http://schemas.openxmlformats.org/officeDocument/2006/relationships/hyperlink" Target="https://www.slavevoyages.org/assessment/estimates" TargetMode="External"/><Relationship Id="rId3" Type="http://schemas.openxmlformats.org/officeDocument/2006/relationships/hyperlink" Target="https://www.independent.co.uk/arts-entertainment/art/news/40-000-year-old-cave-paintings-include-oldest-hand-stencil-known-science-9783840.html" TargetMode="External"/><Relationship Id="rId7" Type="http://schemas.openxmlformats.org/officeDocument/2006/relationships/hyperlink" Target="https://www.facebook.com/1617850964985668/videos/348704936345188" TargetMode="External"/><Relationship Id="rId12" Type="http://schemas.openxmlformats.org/officeDocument/2006/relationships/hyperlink" Target="https://www.youtube.com/watch?v=fIg-e7jiug0" TargetMode="External"/><Relationship Id="rId17" Type="http://schemas.openxmlformats.org/officeDocument/2006/relationships/hyperlink" Target="https://www.loc.gov/item/2008661312/" TargetMode="External"/><Relationship Id="rId2" Type="http://schemas.openxmlformats.org/officeDocument/2006/relationships/hyperlink" Target="https://www.independent.co.uk/arts-entertainment/art/news/40-000-year-old-cave-paintings-include-oldest-hand-stencil-" TargetMode="External"/><Relationship Id="rId16" Type="http://schemas.openxmlformats.org/officeDocument/2006/relationships/hyperlink" Target="http://slaveryandremembrance.org/collections/object/index.cfm?id=OB0041" TargetMode="External"/><Relationship Id="rId1" Type="http://schemas.openxmlformats.org/officeDocument/2006/relationships/slideLayout" Target="../slideLayouts/slideLayout2.xml"/><Relationship Id="rId6" Type="http://schemas.openxmlformats.org/officeDocument/2006/relationships/hyperlink" Target="https://ageofrevolution.org/200-object/captured-africans/" TargetMode="External"/><Relationship Id="rId11" Type="http://schemas.openxmlformats.org/officeDocument/2006/relationships/hyperlink" Target="https://www.youtube.com/watch?v=PjfcOPXz39I&amp;t=169s" TargetMode="External"/><Relationship Id="rId5" Type="http://schemas.openxmlformats.org/officeDocument/2006/relationships/hyperlink" Target="https://docsouth.unc.edu/neh/cugoano/cugoano.html" TargetMode="External"/><Relationship Id="rId15" Type="http://schemas.openxmlformats.org/officeDocument/2006/relationships/hyperlink" Target="https://www.ucl.ac.uk/lbs/maps/britain" TargetMode="External"/><Relationship Id="rId10" Type="http://schemas.openxmlformats.org/officeDocument/2006/relationships/hyperlink" Target="https://goldsworthy.cc.gla.ac.uk/image/?id=ag_03076&amp;backimg=ag_02944&amp;t=" TargetMode="External"/><Relationship Id="rId4" Type="http://schemas.openxmlformats.org/officeDocument/2006/relationships/hyperlink" Target="http://www.nationalarchives.gov.uk/slavery/pdf/abolition.pdf" TargetMode="External"/><Relationship Id="rId9" Type="http://schemas.openxmlformats.org/officeDocument/2006/relationships/hyperlink" Target="https://goldsworthy.cc.gla.ac.uk/image/?tid=1984_076" TargetMode="External"/><Relationship Id="rId14" Type="http://schemas.openxmlformats.org/officeDocument/2006/relationships/hyperlink" Target="https://statswales.gov.wales/Catalogue/Equality-and-Diversity/Ethnicity/ethnicity-by-year-ethnicgroup" TargetMode="External"/></Relationships>
</file>

<file path=ppt/slides/_rels/slide21.xml.rels><?xml version="1.0" encoding="UTF-8" standalone="yes"?>
<Relationships xmlns="http://schemas.openxmlformats.org/package/2006/relationships"><Relationship Id="rId8" Type="http://schemas.openxmlformats.org/officeDocument/2006/relationships/hyperlink" Target="https://www.thetimes.co.uk/article/a-landscape-artist-in-the-city-jvmttlkvnjl" TargetMode="External"/><Relationship Id="rId13" Type="http://schemas.openxmlformats.org/officeDocument/2006/relationships/hyperlink" Target="https://www.bbc.com/news/uk-england-london-52995586" TargetMode="External"/><Relationship Id="rId3" Type="http://schemas.openxmlformats.org/officeDocument/2006/relationships/hyperlink" Target="https://www.itv.com/news/update/2016-05-08/britains-forgotten-slave-ownerswins-specialist-factual-award/" TargetMode="External"/><Relationship Id="rId7" Type="http://schemas.openxmlformats.org/officeDocument/2006/relationships/hyperlink" Target="https://www.historyworkshop.org.uk/the-legacies-of-british-slave-ownership/" TargetMode="External"/><Relationship Id="rId12" Type="http://schemas.openxmlformats.org/officeDocument/2006/relationships/hyperlink" Target="https://variety.com/2020/film/news/Hollywood-walk-of-fame-cant-buy-star-1234758589/" TargetMode="External"/><Relationship Id="rId2" Type="http://schemas.openxmlformats.org/officeDocument/2006/relationships/hyperlink" Target="https://twitter.com/AuschwitzMuseum" TargetMode="External"/><Relationship Id="rId1" Type="http://schemas.openxmlformats.org/officeDocument/2006/relationships/slideLayout" Target="../slideLayouts/slideLayout2.xml"/><Relationship Id="rId6" Type="http://schemas.openxmlformats.org/officeDocument/2006/relationships/hyperlink" Target="https://www.deutschland.de/en/topic/politics/holocaust-memorials-in-germany-an-%09interactive-map" TargetMode="External"/><Relationship Id="rId11" Type="http://schemas.openxmlformats.org/officeDocument/2006/relationships/hyperlink" Target="https://twitter.com/HolocaustMuseum" TargetMode="External"/><Relationship Id="rId5" Type="http://schemas.openxmlformats.org/officeDocument/2006/relationships/hyperlink" Target="http://www.diy.com/departments/silver-grey-paving-slab-l-595mm-w-295mm/5015111379599_BQ.prd" TargetMode="External"/><Relationship Id="rId10" Type="http://schemas.openxmlformats.org/officeDocument/2006/relationships/hyperlink" Target="https://www.youtube.com/watch?v=0IJrhQE6DZk&amp;t=62s" TargetMode="External"/><Relationship Id="rId4" Type="http://schemas.openxmlformats.org/officeDocument/2006/relationships/hyperlink" Target="https://doi.org/10.18680/hss.2016.0004" TargetMode="External"/><Relationship Id="rId9" Type="http://schemas.openxmlformats.org/officeDocument/2006/relationships/hyperlink" Target="https://www.theguardian.com/commentisfree/2019/oct/23/memorial-2007-enslaved-africans-black-history-britain" TargetMode="External"/><Relationship Id="rId14" Type="http://schemas.openxmlformats.org/officeDocument/2006/relationships/hyperlink" Target="https://doi.org/10.1111/muse.12078" TargetMode="External"/></Relationships>
</file>

<file path=ppt/slides/_rels/slide22.xml.rels><?xml version="1.0" encoding="UTF-8" standalone="yes"?>
<Relationships xmlns="http://schemas.openxmlformats.org/package/2006/relationships"><Relationship Id="rId8" Type="http://schemas.openxmlformats.org/officeDocument/2006/relationships/hyperlink" Target="https://uclan.ac.uk/academics/professor-alan-rice" TargetMode="External"/><Relationship Id="rId3" Type="http://schemas.openxmlformats.org/officeDocument/2006/relationships/hyperlink" Target="https://doi.org/10.1080/21619441.2015.1124594" TargetMode="External"/><Relationship Id="rId7" Type="http://schemas.openxmlformats.org/officeDocument/2006/relationships/hyperlink" Target="https://uclan.ac.uk/academics/professor-alan-" TargetMode="External"/><Relationship Id="rId12" Type="http://schemas.openxmlformats.org/officeDocument/2006/relationships/hyperlink" Target="https://www.marcuswood.net/" TargetMode="External"/><Relationship Id="rId2" Type="http://schemas.openxmlformats.org/officeDocument/2006/relationships/hyperlink" Target="https://www.theguardian.com/tv-and-radio/2015/jul/23/britains-forgotten-slave-owners-review" TargetMode="External"/><Relationship Id="rId1" Type="http://schemas.openxmlformats.org/officeDocument/2006/relationships/slideLayout" Target="../slideLayouts/slideLayout2.xml"/><Relationship Id="rId6" Type="http://schemas.openxmlformats.org/officeDocument/2006/relationships/hyperlink" Target="https://www.tate.org.uk/art/artists/lubaina-himid-2356" TargetMode="External"/><Relationship Id="rId11" Type="http://schemas.openxmlformats.org/officeDocument/2006/relationships/hyperlink" Target="https://doi.org/10.1353/pah.2007.0037" TargetMode="External"/><Relationship Id="rId5" Type="http://schemas.openxmlformats.org/officeDocument/2006/relationships/hyperlink" Target="https://news.sky.com/story/george-floyd-protests-%09three-more-statues-removed-after-slave-traders-bust-toppled-in-bristol-12003179" TargetMode="External"/><Relationship Id="rId10" Type="http://schemas.openxmlformats.org/officeDocument/2006/relationships/hyperlink" Target="http://www.theguardian.com/uk-news/2020/jun/14/the-%09day-bristol-dumped-its-hated-slave-trader-in-the-docks-and-a-nation-began-to-search-its-%09soul" TargetMode="External"/><Relationship Id="rId4" Type="http://schemas.openxmlformats.org/officeDocument/2006/relationships/hyperlink" Target="https://www.theguardian.com/world/2020/jun/14/bame-leaders-call-museum-set-up-document-uk-racist-legacy" TargetMode="External"/><Relationship Id="rId9" Type="http://schemas.openxmlformats.org/officeDocument/2006/relationships/hyperlink" Target="https://www.thetimes.co.uk/article/a-%09landscape-artist-in-the-city-jvmttlkvnj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D01E8-299E-4140-9F76-A235AD782E00}"/>
              </a:ext>
            </a:extLst>
          </p:cNvPr>
          <p:cNvSpPr>
            <a:spLocks noGrp="1"/>
          </p:cNvSpPr>
          <p:nvPr>
            <p:ph type="ctrTitle"/>
          </p:nvPr>
        </p:nvSpPr>
        <p:spPr>
          <a:xfrm>
            <a:off x="-565326" y="286610"/>
            <a:ext cx="12435245" cy="1539666"/>
          </a:xfrm>
        </p:spPr>
        <p:txBody>
          <a:bodyPr>
            <a:noAutofit/>
          </a:bodyPr>
          <a:lstStyle/>
          <a:p>
            <a:r>
              <a:rPr lang="en-GB" sz="5000" dirty="0">
                <a:solidFill>
                  <a:schemeClr val="tx2">
                    <a:lumMod val="90000"/>
                  </a:schemeClr>
                </a:solidFill>
                <a:latin typeface="Calibri" panose="020F0502020204030204" pitchFamily="34" charset="0"/>
                <a:cs typeface="Calibri" panose="020F0502020204030204" pitchFamily="34" charset="0"/>
              </a:rPr>
              <a:t>A National Memorial Proposal</a:t>
            </a:r>
            <a:br>
              <a:rPr lang="en-GB" sz="4275" dirty="0">
                <a:solidFill>
                  <a:schemeClr val="tx2">
                    <a:lumMod val="90000"/>
                  </a:schemeClr>
                </a:solidFill>
                <a:latin typeface="Calibri" panose="020F0502020204030204" pitchFamily="34" charset="0"/>
                <a:cs typeface="Calibri" panose="020F0502020204030204" pitchFamily="34" charset="0"/>
              </a:rPr>
            </a:br>
            <a:r>
              <a:rPr lang="en-GB" sz="2300" dirty="0">
                <a:solidFill>
                  <a:schemeClr val="tx2">
                    <a:lumMod val="90000"/>
                  </a:schemeClr>
                </a:solidFill>
                <a:latin typeface="Calibri" panose="020F0502020204030204" pitchFamily="34" charset="0"/>
                <a:cs typeface="Calibri" panose="020F0502020204030204" pitchFamily="34" charset="0"/>
              </a:rPr>
              <a:t>- To Honour the Victims of the Transatlantic Slave Trade </a:t>
            </a:r>
          </a:p>
        </p:txBody>
      </p:sp>
      <p:sp>
        <p:nvSpPr>
          <p:cNvPr id="3" name="Subtitle 2">
            <a:extLst>
              <a:ext uri="{FF2B5EF4-FFF2-40B4-BE49-F238E27FC236}">
                <a16:creationId xmlns:a16="http://schemas.microsoft.com/office/drawing/2014/main" id="{1BA517B9-61D9-4839-9FB2-5383773392A5}"/>
              </a:ext>
            </a:extLst>
          </p:cNvPr>
          <p:cNvSpPr>
            <a:spLocks noGrp="1"/>
          </p:cNvSpPr>
          <p:nvPr>
            <p:ph type="subTitle" idx="1"/>
          </p:nvPr>
        </p:nvSpPr>
        <p:spPr>
          <a:xfrm>
            <a:off x="1" y="7960519"/>
            <a:ext cx="11304588" cy="1939131"/>
          </a:xfrm>
        </p:spPr>
        <p:txBody>
          <a:bodyPr>
            <a:normAutofit fontScale="92500" lnSpcReduction="10000"/>
          </a:bodyPr>
          <a:lstStyle/>
          <a:p>
            <a:pPr algn="l"/>
            <a:r>
              <a:rPr lang="en-GB" dirty="0">
                <a:solidFill>
                  <a:schemeClr val="tx2">
                    <a:lumMod val="90000"/>
                  </a:schemeClr>
                </a:solidFill>
                <a:latin typeface="Calibri" panose="020F0502020204030204" pitchFamily="34" charset="0"/>
                <a:cs typeface="Calibri" panose="020F0502020204030204" pitchFamily="34" charset="0"/>
              </a:rPr>
              <a:t>Name: Lee Perkins			</a:t>
            </a:r>
          </a:p>
          <a:p>
            <a:pPr algn="l"/>
            <a:r>
              <a:rPr lang="en-GB" dirty="0">
                <a:solidFill>
                  <a:schemeClr val="tx2">
                    <a:lumMod val="90000"/>
                  </a:schemeClr>
                </a:solidFill>
                <a:latin typeface="Calibri" panose="020F0502020204030204" pitchFamily="34" charset="0"/>
                <a:cs typeface="Calibri" panose="020F0502020204030204" pitchFamily="34" charset="0"/>
              </a:rPr>
              <a:t>Student Number: 1711094</a:t>
            </a:r>
          </a:p>
          <a:p>
            <a:pPr algn="l"/>
            <a:r>
              <a:rPr lang="en-GB" dirty="0">
                <a:solidFill>
                  <a:schemeClr val="tx2">
                    <a:lumMod val="90000"/>
                  </a:schemeClr>
                </a:solidFill>
                <a:latin typeface="Calibri" panose="020F0502020204030204" pitchFamily="34" charset="0"/>
                <a:cs typeface="Calibri" panose="020F0502020204030204" pitchFamily="34" charset="0"/>
              </a:rPr>
              <a:t>Module: (Re)presenting and (Re)constructing the Past - HPAR6012</a:t>
            </a:r>
          </a:p>
          <a:p>
            <a:pPr algn="l"/>
            <a:r>
              <a:rPr lang="en-GB" dirty="0">
                <a:solidFill>
                  <a:schemeClr val="tx2">
                    <a:lumMod val="90000"/>
                  </a:schemeClr>
                </a:solidFill>
                <a:latin typeface="Calibri" panose="020F0502020204030204" pitchFamily="34" charset="0"/>
                <a:cs typeface="Calibri" panose="020F0502020204030204" pitchFamily="34" charset="0"/>
              </a:rPr>
              <a:t>Assignment: Portfolio</a:t>
            </a:r>
          </a:p>
          <a:p>
            <a:pPr algn="l"/>
            <a:endParaRPr lang="en-GB" dirty="0">
              <a:solidFill>
                <a:schemeClr val="tx2">
                  <a:lumMod val="90000"/>
                </a:schemeClr>
              </a:solidFill>
              <a:latin typeface="Calibri" panose="020F0502020204030204" pitchFamily="34" charset="0"/>
              <a:cs typeface="Calibri" panose="020F0502020204030204" pitchFamily="34" charset="0"/>
            </a:endParaRPr>
          </a:p>
        </p:txBody>
      </p:sp>
      <p:sp>
        <p:nvSpPr>
          <p:cNvPr id="6" name="Slide Number Placeholder 5">
            <a:extLst>
              <a:ext uri="{FF2B5EF4-FFF2-40B4-BE49-F238E27FC236}">
                <a16:creationId xmlns:a16="http://schemas.microsoft.com/office/drawing/2014/main" id="{02016BEC-BC67-4E7E-8897-FFA77BBF4FF2}"/>
              </a:ext>
            </a:extLst>
          </p:cNvPr>
          <p:cNvSpPr>
            <a:spLocks noGrp="1"/>
          </p:cNvSpPr>
          <p:nvPr>
            <p:ph type="sldNum" sz="quarter" idx="12"/>
          </p:nvPr>
        </p:nvSpPr>
        <p:spPr>
          <a:xfrm>
            <a:off x="10536009" y="9403101"/>
            <a:ext cx="768579" cy="496549"/>
          </a:xfrm>
        </p:spPr>
        <p:txBody>
          <a:bodyPr/>
          <a:lstStyle/>
          <a:p>
            <a:fld id="{DF28FB93-0A08-4E7D-8E63-9EFA29F1E093}" type="slidenum">
              <a:rPr lang="en-US" smtClean="0"/>
              <a:pPr/>
              <a:t>1</a:t>
            </a:fld>
            <a:endParaRPr lang="en-US" dirty="0"/>
          </a:p>
        </p:txBody>
      </p:sp>
      <p:pic>
        <p:nvPicPr>
          <p:cNvPr id="4" name="Picture 3">
            <a:extLst>
              <a:ext uri="{FF2B5EF4-FFF2-40B4-BE49-F238E27FC236}">
                <a16:creationId xmlns:a16="http://schemas.microsoft.com/office/drawing/2014/main" id="{58CB5F70-ACC7-4B60-8964-C3F1919DFFCA}"/>
              </a:ext>
            </a:extLst>
          </p:cNvPr>
          <p:cNvPicPr>
            <a:picLocks noChangeAspect="1"/>
          </p:cNvPicPr>
          <p:nvPr/>
        </p:nvPicPr>
        <p:blipFill>
          <a:blip r:embed="rId2"/>
          <a:stretch>
            <a:fillRect/>
          </a:stretch>
        </p:blipFill>
        <p:spPr>
          <a:xfrm>
            <a:off x="1349818" y="2784204"/>
            <a:ext cx="8604952" cy="4331241"/>
          </a:xfrm>
          <a:prstGeom prst="rect">
            <a:avLst/>
          </a:prstGeom>
        </p:spPr>
      </p:pic>
    </p:spTree>
    <p:extLst>
      <p:ext uri="{BB962C8B-B14F-4D97-AF65-F5344CB8AC3E}">
        <p14:creationId xmlns:p14="http://schemas.microsoft.com/office/powerpoint/2010/main" val="649195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4732B83-FF60-4FEB-B606-759064F2A7CB}"/>
              </a:ext>
            </a:extLst>
          </p:cNvPr>
          <p:cNvSpPr>
            <a:spLocks noGrp="1"/>
          </p:cNvSpPr>
          <p:nvPr>
            <p:ph idx="1"/>
          </p:nvPr>
        </p:nvSpPr>
        <p:spPr>
          <a:xfrm>
            <a:off x="132506" y="1588448"/>
            <a:ext cx="8533821" cy="8006685"/>
          </a:xfrm>
        </p:spPr>
        <p:txBody>
          <a:bodyPr>
            <a:normAutofit/>
          </a:bodyPr>
          <a:lstStyle/>
          <a:p>
            <a:pPr marL="50184" indent="0" algn="just">
              <a:lnSpc>
                <a:spcPct val="150000"/>
              </a:lnSpc>
              <a:buNone/>
            </a:pPr>
            <a:r>
              <a:rPr lang="en-GB" sz="1400" u="sng" dirty="0">
                <a:solidFill>
                  <a:schemeClr val="tx2">
                    <a:lumMod val="90000"/>
                  </a:schemeClr>
                </a:solidFill>
                <a:latin typeface="Calibri" panose="020F0502020204030204" pitchFamily="34" charset="0"/>
                <a:cs typeface="Calibri" panose="020F0502020204030204" pitchFamily="34" charset="0"/>
              </a:rPr>
              <a:t>Part One: Project Introduction and Background Context</a:t>
            </a:r>
          </a:p>
          <a:p>
            <a:pPr lvl="1" algn="just">
              <a:lnSpc>
                <a:spcPct val="150000"/>
              </a:lnSpc>
              <a:buFont typeface="Arial" panose="020B0604020202020204" pitchFamily="34" charset="0"/>
              <a:buChar char="•"/>
            </a:pPr>
            <a:r>
              <a:rPr lang="en-GB" sz="1400" dirty="0">
                <a:solidFill>
                  <a:schemeClr val="tx2">
                    <a:lumMod val="90000"/>
                  </a:schemeClr>
                </a:solidFill>
                <a:latin typeface="Calibri" panose="020F0502020204030204" pitchFamily="34" charset="0"/>
                <a:cs typeface="Calibri" panose="020F0502020204030204" pitchFamily="34" charset="0"/>
              </a:rPr>
              <a:t>Subject Position</a:t>
            </a:r>
          </a:p>
          <a:p>
            <a:pPr lvl="1" algn="just">
              <a:lnSpc>
                <a:spcPct val="150000"/>
              </a:lnSpc>
              <a:buFont typeface="Arial" panose="020B0604020202020204" pitchFamily="34" charset="0"/>
              <a:buChar char="•"/>
            </a:pPr>
            <a:r>
              <a:rPr lang="en-GB" sz="1400" dirty="0">
                <a:solidFill>
                  <a:schemeClr val="tx2">
                    <a:lumMod val="90000"/>
                  </a:schemeClr>
                </a:solidFill>
                <a:latin typeface="Calibri" panose="020F0502020204030204" pitchFamily="34" charset="0"/>
                <a:cs typeface="Calibri" panose="020F0502020204030204" pitchFamily="34" charset="0"/>
              </a:rPr>
              <a:t>Introduction </a:t>
            </a:r>
          </a:p>
          <a:p>
            <a:pPr lvl="1" algn="just">
              <a:lnSpc>
                <a:spcPct val="150000"/>
              </a:lnSpc>
              <a:buFont typeface="Arial" panose="020B0604020202020204" pitchFamily="34" charset="0"/>
              <a:buChar char="•"/>
            </a:pPr>
            <a:r>
              <a:rPr lang="en-GB" sz="1400" dirty="0">
                <a:solidFill>
                  <a:schemeClr val="tx2">
                    <a:lumMod val="90000"/>
                  </a:schemeClr>
                </a:solidFill>
                <a:latin typeface="Calibri" panose="020F0502020204030204" pitchFamily="34" charset="0"/>
                <a:cs typeface="Calibri" panose="020F0502020204030204" pitchFamily="34" charset="0"/>
              </a:rPr>
              <a:t>Issues and Contentions </a:t>
            </a:r>
          </a:p>
          <a:p>
            <a:pPr lvl="1" algn="just">
              <a:lnSpc>
                <a:spcPct val="150000"/>
              </a:lnSpc>
              <a:buFont typeface="Arial" panose="020B0604020202020204" pitchFamily="34" charset="0"/>
              <a:buChar char="•"/>
            </a:pPr>
            <a:r>
              <a:rPr lang="en-GB" sz="1400" dirty="0">
                <a:solidFill>
                  <a:schemeClr val="tx2">
                    <a:lumMod val="90000"/>
                  </a:schemeClr>
                </a:solidFill>
                <a:latin typeface="Calibri" panose="020F0502020204030204" pitchFamily="34" charset="0"/>
                <a:cs typeface="Calibri" panose="020F0502020204030204" pitchFamily="34" charset="0"/>
              </a:rPr>
              <a:t>Raising Awareness</a:t>
            </a:r>
          </a:p>
          <a:p>
            <a:pPr lvl="1" algn="just">
              <a:lnSpc>
                <a:spcPct val="150000"/>
              </a:lnSpc>
              <a:buFont typeface="Arial" panose="020B0604020202020204" pitchFamily="34" charset="0"/>
              <a:buChar char="•"/>
            </a:pPr>
            <a:r>
              <a:rPr lang="en-GB" sz="1400" dirty="0">
                <a:solidFill>
                  <a:schemeClr val="tx2">
                    <a:lumMod val="90000"/>
                  </a:schemeClr>
                </a:solidFill>
                <a:latin typeface="Calibri" panose="020F0502020204030204" pitchFamily="34" charset="0"/>
                <a:cs typeface="Calibri" panose="020F0502020204030204" pitchFamily="34" charset="0"/>
              </a:rPr>
              <a:t>Difficult Heritage</a:t>
            </a:r>
          </a:p>
          <a:p>
            <a:pPr lvl="1" algn="just">
              <a:lnSpc>
                <a:spcPct val="150000"/>
              </a:lnSpc>
              <a:buFont typeface="Arial" panose="020B0604020202020204" pitchFamily="34" charset="0"/>
              <a:buChar char="•"/>
            </a:pPr>
            <a:r>
              <a:rPr lang="en-GB" sz="1400" dirty="0">
                <a:solidFill>
                  <a:schemeClr val="tx2">
                    <a:lumMod val="90000"/>
                  </a:schemeClr>
                </a:solidFill>
                <a:latin typeface="Calibri" panose="020F0502020204030204" pitchFamily="34" charset="0"/>
                <a:cs typeface="Calibri" panose="020F0502020204030204" pitchFamily="34" charset="0"/>
              </a:rPr>
              <a:t>Representation</a:t>
            </a:r>
          </a:p>
          <a:p>
            <a:pPr marL="612010" lvl="1" indent="0" algn="just">
              <a:lnSpc>
                <a:spcPct val="150000"/>
              </a:lnSpc>
              <a:buNone/>
            </a:pPr>
            <a:endParaRPr lang="en-GB" sz="1400" dirty="0">
              <a:solidFill>
                <a:schemeClr val="tx2">
                  <a:lumMod val="90000"/>
                </a:schemeClr>
              </a:solidFill>
              <a:latin typeface="Calibri" panose="020F0502020204030204" pitchFamily="34" charset="0"/>
              <a:cs typeface="Calibri" panose="020F0502020204030204" pitchFamily="34" charset="0"/>
            </a:endParaRPr>
          </a:p>
          <a:p>
            <a:pPr marL="50184" indent="0" algn="just">
              <a:lnSpc>
                <a:spcPct val="150000"/>
              </a:lnSpc>
              <a:buNone/>
            </a:pPr>
            <a:r>
              <a:rPr lang="en-GB" sz="1400" u="sng" dirty="0">
                <a:solidFill>
                  <a:schemeClr val="tx2">
                    <a:lumMod val="90000"/>
                  </a:schemeClr>
                </a:solidFill>
                <a:latin typeface="Calibri" panose="020F0502020204030204" pitchFamily="34" charset="0"/>
                <a:cs typeface="Calibri" panose="020F0502020204030204" pitchFamily="34" charset="0"/>
              </a:rPr>
              <a:t>Part Two: Development and Progression</a:t>
            </a:r>
          </a:p>
          <a:p>
            <a:pPr lvl="1" algn="just">
              <a:lnSpc>
                <a:spcPct val="150000"/>
              </a:lnSpc>
              <a:buFont typeface="Arial" panose="020B0604020202020204" pitchFamily="34" charset="0"/>
              <a:buChar char="•"/>
            </a:pPr>
            <a:r>
              <a:rPr lang="en-GB" sz="1400" dirty="0">
                <a:solidFill>
                  <a:schemeClr val="tx2">
                    <a:lumMod val="90000"/>
                  </a:schemeClr>
                </a:solidFill>
                <a:latin typeface="Calibri" panose="020F0502020204030204" pitchFamily="34" charset="0"/>
                <a:cs typeface="Calibri" panose="020F0502020204030204" pitchFamily="34" charset="0"/>
              </a:rPr>
              <a:t>Initial Ideas</a:t>
            </a:r>
          </a:p>
          <a:p>
            <a:pPr lvl="1" algn="just">
              <a:lnSpc>
                <a:spcPct val="150000"/>
              </a:lnSpc>
              <a:buFont typeface="Arial" panose="020B0604020202020204" pitchFamily="34" charset="0"/>
              <a:buChar char="•"/>
            </a:pPr>
            <a:r>
              <a:rPr lang="en-GB" sz="1400" dirty="0">
                <a:solidFill>
                  <a:schemeClr val="tx2">
                    <a:lumMod val="90000"/>
                  </a:schemeClr>
                </a:solidFill>
                <a:latin typeface="Calibri" panose="020F0502020204030204" pitchFamily="34" charset="0"/>
                <a:cs typeface="Calibri" panose="020F0502020204030204" pitchFamily="34" charset="0"/>
              </a:rPr>
              <a:t>Project Progression 	</a:t>
            </a:r>
          </a:p>
          <a:p>
            <a:pPr lvl="1" algn="just">
              <a:lnSpc>
                <a:spcPct val="150000"/>
              </a:lnSpc>
              <a:buFont typeface="Arial" panose="020B0604020202020204" pitchFamily="34" charset="0"/>
              <a:buChar char="•"/>
            </a:pPr>
            <a:r>
              <a:rPr lang="en-GB" sz="1400" dirty="0">
                <a:solidFill>
                  <a:schemeClr val="tx2">
                    <a:lumMod val="90000"/>
                  </a:schemeClr>
                </a:solidFill>
                <a:latin typeface="Calibri" panose="020F0502020204030204" pitchFamily="34" charset="0"/>
                <a:cs typeface="Calibri" panose="020F0502020204030204" pitchFamily="34" charset="0"/>
              </a:rPr>
              <a:t>Final Design 	</a:t>
            </a:r>
          </a:p>
          <a:p>
            <a:pPr lvl="1" algn="just">
              <a:lnSpc>
                <a:spcPct val="150000"/>
              </a:lnSpc>
              <a:buFont typeface="Arial" panose="020B0604020202020204" pitchFamily="34" charset="0"/>
              <a:buChar char="•"/>
            </a:pPr>
            <a:r>
              <a:rPr lang="en-GB" sz="1400" dirty="0">
                <a:solidFill>
                  <a:schemeClr val="tx2">
                    <a:lumMod val="90000"/>
                  </a:schemeClr>
                </a:solidFill>
                <a:latin typeface="Calibri" panose="020F0502020204030204" pitchFamily="34" charset="0"/>
                <a:cs typeface="Calibri" panose="020F0502020204030204" pitchFamily="34" charset="0"/>
              </a:rPr>
              <a:t>Moving Forward</a:t>
            </a:r>
          </a:p>
          <a:p>
            <a:pPr marL="50184" indent="0" algn="just">
              <a:lnSpc>
                <a:spcPct val="150000"/>
              </a:lnSpc>
              <a:buNone/>
            </a:pPr>
            <a:endParaRPr lang="en-GB" sz="1400" dirty="0">
              <a:solidFill>
                <a:schemeClr val="tx2">
                  <a:lumMod val="90000"/>
                </a:schemeClr>
              </a:solidFill>
              <a:latin typeface="Calibri" panose="020F0502020204030204" pitchFamily="34" charset="0"/>
              <a:cs typeface="Calibri" panose="020F0502020204030204" pitchFamily="34" charset="0"/>
            </a:endParaRPr>
          </a:p>
          <a:p>
            <a:pPr marL="50184" indent="0" algn="just">
              <a:lnSpc>
                <a:spcPct val="150000"/>
              </a:lnSpc>
              <a:buNone/>
            </a:pPr>
            <a:r>
              <a:rPr lang="en-GB" sz="1400" u="sng" dirty="0">
                <a:solidFill>
                  <a:schemeClr val="tx2">
                    <a:lumMod val="90000"/>
                  </a:schemeClr>
                </a:solidFill>
                <a:latin typeface="Calibri" panose="020F0502020204030204" pitchFamily="34" charset="0"/>
                <a:cs typeface="Calibri" panose="020F0502020204030204" pitchFamily="34" charset="0"/>
              </a:rPr>
              <a:t>Part Three: Conclusion</a:t>
            </a:r>
          </a:p>
          <a:p>
            <a:pPr lvl="1" algn="just">
              <a:lnSpc>
                <a:spcPct val="150000"/>
              </a:lnSpc>
              <a:buFont typeface="Arial" panose="020B0604020202020204" pitchFamily="34" charset="0"/>
              <a:buChar char="•"/>
            </a:pPr>
            <a:r>
              <a:rPr lang="en-GB" sz="1400" dirty="0">
                <a:solidFill>
                  <a:schemeClr val="tx2">
                    <a:lumMod val="90000"/>
                  </a:schemeClr>
                </a:solidFill>
                <a:latin typeface="Calibri" panose="020F0502020204030204" pitchFamily="34" charset="0"/>
                <a:cs typeface="Calibri" panose="020F0502020204030204" pitchFamily="34" charset="0"/>
              </a:rPr>
              <a:t>Self Reflection </a:t>
            </a:r>
          </a:p>
          <a:p>
            <a:pPr lvl="1" algn="just">
              <a:lnSpc>
                <a:spcPct val="150000"/>
              </a:lnSpc>
              <a:buFont typeface="Arial" panose="020B0604020202020204" pitchFamily="34" charset="0"/>
              <a:buChar char="•"/>
            </a:pPr>
            <a:r>
              <a:rPr lang="en-GB" sz="1400" dirty="0">
                <a:solidFill>
                  <a:schemeClr val="tx2">
                    <a:lumMod val="90000"/>
                  </a:schemeClr>
                </a:solidFill>
                <a:latin typeface="Calibri" panose="020F0502020204030204" pitchFamily="34" charset="0"/>
                <a:cs typeface="Calibri" panose="020F0502020204030204" pitchFamily="34" charset="0"/>
              </a:rPr>
              <a:t>Conclusion</a:t>
            </a:r>
          </a:p>
        </p:txBody>
      </p:sp>
      <p:sp>
        <p:nvSpPr>
          <p:cNvPr id="6" name="Slide Number Placeholder 5">
            <a:extLst>
              <a:ext uri="{FF2B5EF4-FFF2-40B4-BE49-F238E27FC236}">
                <a16:creationId xmlns:a16="http://schemas.microsoft.com/office/drawing/2014/main" id="{328C45C8-F5F2-412C-8D1F-B47CCE3BDC3B}"/>
              </a:ext>
            </a:extLst>
          </p:cNvPr>
          <p:cNvSpPr>
            <a:spLocks noGrp="1"/>
          </p:cNvSpPr>
          <p:nvPr>
            <p:ph type="sldNum" sz="quarter" idx="12"/>
          </p:nvPr>
        </p:nvSpPr>
        <p:spPr>
          <a:xfrm>
            <a:off x="10548170" y="9403101"/>
            <a:ext cx="768579" cy="496549"/>
          </a:xfrm>
        </p:spPr>
        <p:txBody>
          <a:bodyPr/>
          <a:lstStyle/>
          <a:p>
            <a:fld id="{DF28FB93-0A08-4E7D-8E63-9EFA29F1E093}" type="slidenum">
              <a:rPr lang="en-US" smtClean="0">
                <a:latin typeface="Calibri" panose="020F0502020204030204" pitchFamily="34" charset="0"/>
                <a:cs typeface="Calibri" panose="020F0502020204030204" pitchFamily="34" charset="0"/>
              </a:rPr>
              <a:pPr/>
              <a:t>2</a:t>
            </a:fld>
            <a:endParaRPr lang="en-US" dirty="0">
              <a:latin typeface="Calibri" panose="020F0502020204030204" pitchFamily="34" charset="0"/>
              <a:cs typeface="Calibri" panose="020F0502020204030204" pitchFamily="34" charset="0"/>
            </a:endParaRPr>
          </a:p>
        </p:txBody>
      </p:sp>
      <p:sp>
        <p:nvSpPr>
          <p:cNvPr id="5" name="Title 4">
            <a:extLst>
              <a:ext uri="{FF2B5EF4-FFF2-40B4-BE49-F238E27FC236}">
                <a16:creationId xmlns:a16="http://schemas.microsoft.com/office/drawing/2014/main" id="{8EE08C1F-AF13-4864-98C3-B8074B695DB0}"/>
              </a:ext>
            </a:extLst>
          </p:cNvPr>
          <p:cNvSpPr>
            <a:spLocks noGrp="1"/>
          </p:cNvSpPr>
          <p:nvPr>
            <p:ph type="title"/>
          </p:nvPr>
        </p:nvSpPr>
        <p:spPr>
          <a:xfrm>
            <a:off x="2814984" y="0"/>
            <a:ext cx="5674619" cy="1400863"/>
          </a:xfrm>
        </p:spPr>
        <p:txBody>
          <a:bodyPr>
            <a:normAutofit/>
          </a:bodyPr>
          <a:lstStyle/>
          <a:p>
            <a:r>
              <a:rPr lang="en-GB" sz="5000" dirty="0">
                <a:solidFill>
                  <a:schemeClr val="tx2">
                    <a:lumMod val="90000"/>
                  </a:schemeClr>
                </a:solidFill>
                <a:latin typeface="Calibri" panose="020F0502020204030204" pitchFamily="34" charset="0"/>
                <a:cs typeface="Calibri" panose="020F0502020204030204" pitchFamily="34" charset="0"/>
              </a:rPr>
              <a:t>Portfolio Content</a:t>
            </a:r>
          </a:p>
        </p:txBody>
      </p:sp>
    </p:spTree>
    <p:extLst>
      <p:ext uri="{BB962C8B-B14F-4D97-AF65-F5344CB8AC3E}">
        <p14:creationId xmlns:p14="http://schemas.microsoft.com/office/powerpoint/2010/main" val="42398436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38CC8-72B3-4F2B-81EB-D8104CECCC7E}"/>
              </a:ext>
            </a:extLst>
          </p:cNvPr>
          <p:cNvSpPr>
            <a:spLocks noGrp="1"/>
          </p:cNvSpPr>
          <p:nvPr>
            <p:ph type="title"/>
          </p:nvPr>
        </p:nvSpPr>
        <p:spPr>
          <a:xfrm>
            <a:off x="0" y="4574761"/>
            <a:ext cx="11101341" cy="1696453"/>
          </a:xfrm>
        </p:spPr>
        <p:txBody>
          <a:bodyPr>
            <a:normAutofit/>
          </a:bodyPr>
          <a:lstStyle/>
          <a:p>
            <a:r>
              <a:rPr lang="en-GB" sz="5000" dirty="0">
                <a:solidFill>
                  <a:schemeClr val="tx2">
                    <a:lumMod val="90000"/>
                  </a:schemeClr>
                </a:solidFill>
                <a:latin typeface="Calibri" panose="020F0502020204030204" pitchFamily="34" charset="0"/>
                <a:cs typeface="Calibri" panose="020F0502020204030204" pitchFamily="34" charset="0"/>
              </a:rPr>
              <a:t>Project Introduction and Background</a:t>
            </a:r>
            <a:br>
              <a:rPr lang="en-GB" dirty="0">
                <a:solidFill>
                  <a:schemeClr val="tx2">
                    <a:lumMod val="90000"/>
                  </a:schemeClr>
                </a:solidFill>
                <a:latin typeface="Calibri" panose="020F0502020204030204" pitchFamily="34" charset="0"/>
                <a:cs typeface="Calibri" panose="020F0502020204030204" pitchFamily="34" charset="0"/>
              </a:rPr>
            </a:br>
            <a:endParaRPr lang="en-GB" dirty="0">
              <a:solidFill>
                <a:schemeClr val="tx2">
                  <a:lumMod val="90000"/>
                </a:schemeClr>
              </a:solidFill>
              <a:latin typeface="Calibri" panose="020F0502020204030204" pitchFamily="34" charset="0"/>
              <a:cs typeface="Calibri" panose="020F0502020204030204" pitchFamily="34" charset="0"/>
            </a:endParaRPr>
          </a:p>
        </p:txBody>
      </p:sp>
      <p:sp>
        <p:nvSpPr>
          <p:cNvPr id="5" name="Slide Number Placeholder 4">
            <a:extLst>
              <a:ext uri="{FF2B5EF4-FFF2-40B4-BE49-F238E27FC236}">
                <a16:creationId xmlns:a16="http://schemas.microsoft.com/office/drawing/2014/main" id="{746F132F-EEFA-4B3E-935C-A68520EC4711}"/>
              </a:ext>
            </a:extLst>
          </p:cNvPr>
          <p:cNvSpPr>
            <a:spLocks noGrp="1"/>
          </p:cNvSpPr>
          <p:nvPr>
            <p:ph type="sldNum" sz="quarter" idx="12"/>
          </p:nvPr>
        </p:nvSpPr>
        <p:spPr>
          <a:xfrm>
            <a:off x="10536009" y="9403101"/>
            <a:ext cx="768579" cy="496549"/>
          </a:xfrm>
        </p:spPr>
        <p:txBody>
          <a:bodyPr/>
          <a:lstStyle/>
          <a:p>
            <a:fld id="{DF28FB93-0A08-4E7D-8E63-9EFA29F1E093}" type="slidenum">
              <a:rPr lang="en-US" smtClean="0"/>
              <a:pPr/>
              <a:t>3</a:t>
            </a:fld>
            <a:endParaRPr lang="en-US" dirty="0"/>
          </a:p>
        </p:txBody>
      </p:sp>
      <p:sp>
        <p:nvSpPr>
          <p:cNvPr id="7" name="Rectangle 6">
            <a:extLst>
              <a:ext uri="{FF2B5EF4-FFF2-40B4-BE49-F238E27FC236}">
                <a16:creationId xmlns:a16="http://schemas.microsoft.com/office/drawing/2014/main" id="{26B40CAC-96A9-4A50-A1B9-9540F3A76F87}"/>
              </a:ext>
            </a:extLst>
          </p:cNvPr>
          <p:cNvSpPr/>
          <p:nvPr/>
        </p:nvSpPr>
        <p:spPr>
          <a:xfrm>
            <a:off x="4325987" y="2370220"/>
            <a:ext cx="2652613" cy="861774"/>
          </a:xfrm>
          <a:prstGeom prst="rect">
            <a:avLst/>
          </a:prstGeom>
        </p:spPr>
        <p:txBody>
          <a:bodyPr wrap="square">
            <a:spAutoFit/>
          </a:bodyPr>
          <a:lstStyle/>
          <a:p>
            <a:r>
              <a:rPr lang="en-GB" sz="5000"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Part One </a:t>
            </a:r>
          </a:p>
        </p:txBody>
      </p:sp>
    </p:spTree>
    <p:extLst>
      <p:ext uri="{BB962C8B-B14F-4D97-AF65-F5344CB8AC3E}">
        <p14:creationId xmlns:p14="http://schemas.microsoft.com/office/powerpoint/2010/main" val="8866202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80000"/>
                <a:lumMod val="80000"/>
              </a:schemeClr>
              <a:schemeClr val="bg2">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39D31E-1348-4EB9-9883-34A5B9603C09}"/>
              </a:ext>
            </a:extLst>
          </p:cNvPr>
          <p:cNvSpPr>
            <a:spLocks noGrp="1"/>
          </p:cNvSpPr>
          <p:nvPr>
            <p:ph type="title"/>
          </p:nvPr>
        </p:nvSpPr>
        <p:spPr>
          <a:xfrm>
            <a:off x="5070026" y="-46129"/>
            <a:ext cx="5542949" cy="842211"/>
          </a:xfrm>
        </p:spPr>
        <p:txBody>
          <a:bodyPr>
            <a:noAutofit/>
          </a:bodyPr>
          <a:lstStyle/>
          <a:p>
            <a:r>
              <a:rPr lang="en-GB" sz="5000"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Subject Position</a:t>
            </a:r>
          </a:p>
        </p:txBody>
      </p:sp>
      <p:pic>
        <p:nvPicPr>
          <p:cNvPr id="5" name="Picture 4">
            <a:extLst>
              <a:ext uri="{FF2B5EF4-FFF2-40B4-BE49-F238E27FC236}">
                <a16:creationId xmlns:a16="http://schemas.microsoft.com/office/drawing/2014/main" id="{787BA956-8A8A-4683-8BDE-81C67418CE17}"/>
              </a:ext>
            </a:extLst>
          </p:cNvPr>
          <p:cNvPicPr>
            <a:picLocks noChangeAspect="1"/>
          </p:cNvPicPr>
          <p:nvPr/>
        </p:nvPicPr>
        <p:blipFill rotWithShape="1">
          <a:blip r:embed="rId3"/>
          <a:srcRect l="25414" r="17494" b="-1"/>
          <a:stretch/>
        </p:blipFill>
        <p:spPr>
          <a:xfrm>
            <a:off x="-9873" y="1"/>
            <a:ext cx="4349123" cy="9899650"/>
          </a:xfrm>
          <a:prstGeom prst="rect">
            <a:avLst/>
          </a:prstGeom>
        </p:spPr>
      </p:pic>
      <p:sp>
        <p:nvSpPr>
          <p:cNvPr id="3" name="Content Placeholder 2">
            <a:extLst>
              <a:ext uri="{FF2B5EF4-FFF2-40B4-BE49-F238E27FC236}">
                <a16:creationId xmlns:a16="http://schemas.microsoft.com/office/drawing/2014/main" id="{F5B6925C-8D41-442A-8C38-85DFFD3D3F37}"/>
              </a:ext>
            </a:extLst>
          </p:cNvPr>
          <p:cNvSpPr>
            <a:spLocks noGrp="1"/>
          </p:cNvSpPr>
          <p:nvPr>
            <p:ph idx="1"/>
          </p:nvPr>
        </p:nvSpPr>
        <p:spPr>
          <a:xfrm>
            <a:off x="4645744" y="815497"/>
            <a:ext cx="6316579" cy="4680285"/>
          </a:xfrm>
        </p:spPr>
        <p:txBody>
          <a:bodyPr anchor="ctr">
            <a:normAutofit/>
          </a:bodyPr>
          <a:lstStyle/>
          <a:p>
            <a:pPr marL="50184" indent="0" algn="just">
              <a:lnSpc>
                <a:spcPct val="170000"/>
              </a:lnSpc>
              <a:buNone/>
            </a:pPr>
            <a:r>
              <a:rPr lang="en-GB" sz="13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I feel it is important to introduce myself and my background before presenting my portfolio, as doing so will allow the readers to assess how this has affected this project. I am a thirty-year-old white male, coming from a white ethnic background. I was brought up in the rural area of Ceredigion, West Wales where I continue to live with my partner and young children. The county is dominantly of white ethnicity (StatsWales, 2020). I have had no first-hand experience of racism and have been completely isolated and out of touch with the issues that face multicultural black people in Britain. However, I recognise and understand the need and importance of having the authentic black voice echoing throughout my project for it to be taken seriously. The foundations of the discussion need to be primarily from black experience and perspective. Important to note, I am not encouraging a divide or a type of othering mentality, it is in acknowledgement of the fact that history is experienced and an individual’s position affects how they comprehend and respond to their own heritage. </a:t>
            </a:r>
          </a:p>
        </p:txBody>
      </p:sp>
      <p:pic>
        <p:nvPicPr>
          <p:cNvPr id="10" name="Picture 9">
            <a:extLst>
              <a:ext uri="{FF2B5EF4-FFF2-40B4-BE49-F238E27FC236}">
                <a16:creationId xmlns:a16="http://schemas.microsoft.com/office/drawing/2014/main" id="{5615904E-7549-40B6-8293-72FB7642CD2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964" r="2807" b="1446"/>
          <a:stretch/>
        </p:blipFill>
        <p:spPr>
          <a:xfrm>
            <a:off x="-9873" y="1"/>
            <a:ext cx="4349123" cy="9899650"/>
          </a:xfrm>
          <a:prstGeom prst="rect">
            <a:avLst/>
          </a:prstGeom>
        </p:spPr>
      </p:pic>
      <p:sp>
        <p:nvSpPr>
          <p:cNvPr id="4" name="Slide Number Placeholder 3">
            <a:extLst>
              <a:ext uri="{FF2B5EF4-FFF2-40B4-BE49-F238E27FC236}">
                <a16:creationId xmlns:a16="http://schemas.microsoft.com/office/drawing/2014/main" id="{2E955FF6-BCEF-4C4A-8A5A-25ED4E45CD88}"/>
              </a:ext>
            </a:extLst>
          </p:cNvPr>
          <p:cNvSpPr>
            <a:spLocks noGrp="1"/>
          </p:cNvSpPr>
          <p:nvPr>
            <p:ph type="sldNum" sz="quarter" idx="12"/>
          </p:nvPr>
        </p:nvSpPr>
        <p:spPr>
          <a:xfrm>
            <a:off x="10612975" y="9494699"/>
            <a:ext cx="698697" cy="527065"/>
          </a:xfrm>
        </p:spPr>
        <p:txBody>
          <a:bodyPr>
            <a:normAutofit/>
          </a:bodyPr>
          <a:lstStyle/>
          <a:p>
            <a:pPr>
              <a:spcAft>
                <a:spcPts val="600"/>
              </a:spcAft>
            </a:pPr>
            <a:fld id="{DF28FB93-0A08-4E7D-8E63-9EFA29F1E093}" type="slidenum">
              <a:rPr lang="en-US" sz="1300" smtClean="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pPr>
                <a:spcAft>
                  <a:spcPts val="600"/>
                </a:spcAft>
              </a:pPr>
              <a:t>4</a:t>
            </a:fld>
            <a:endParaRPr lang="en-US"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6" name="Rectangle 5">
            <a:extLst>
              <a:ext uri="{FF2B5EF4-FFF2-40B4-BE49-F238E27FC236}">
                <a16:creationId xmlns:a16="http://schemas.microsoft.com/office/drawing/2014/main" id="{FF76754A-D706-44AE-A4F3-F3A39DFF57B5}"/>
              </a:ext>
            </a:extLst>
          </p:cNvPr>
          <p:cNvSpPr/>
          <p:nvPr/>
        </p:nvSpPr>
        <p:spPr>
          <a:xfrm>
            <a:off x="4645745" y="5495782"/>
            <a:ext cx="6316578" cy="4262449"/>
          </a:xfrm>
          <a:prstGeom prst="rect">
            <a:avLst/>
          </a:prstGeom>
        </p:spPr>
        <p:txBody>
          <a:bodyPr wrap="square">
            <a:spAutoFit/>
          </a:bodyPr>
          <a:lstStyle/>
          <a:p>
            <a:pPr algn="just">
              <a:lnSpc>
                <a:spcPct val="150000"/>
              </a:lnSpc>
            </a:pPr>
            <a:r>
              <a:rPr lang="en-GB" sz="1300" i="1" dirty="0">
                <a:ln>
                  <a:solidFill>
                    <a:prstClr val="black">
                      <a:lumMod val="75000"/>
                      <a:lumOff val="25000"/>
                      <a:alpha val="10000"/>
                    </a:prstClr>
                  </a:solidFill>
                </a:ln>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The themes I discuss regarding national identity and difficult heritage regarding a mostly African heritage are limited due to my personal up bringing and personal life experiences. My own identity simply means that my perspective is inadequate so therefore, this project will deeply rely on and will essentially need the authentic insight of black scholarship at its heart. This has been difficult to find and I am aware of a shortcoming in this area. Without the black scholarship and experience this project will fail before it begins. The main aim of the project is about creating a discussion, through addressing the imbalance in the narratives of the past that are no longer fit for the multicultural British society we live in today. I wish to emphasise the point that this project is not looking for me to tell a more pleasing narrative, it is looking for what can be told. I am not presenting an alternative view, I am identifying and acknowledging misjustices that selective narratives have had which have resulted in an unbalanced and biased representation. This has prompted me to raise awareness and encourage a wider discourse which in turn, will give a sense of justice to narratives that have been suppressed. </a:t>
            </a:r>
            <a:endPar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180185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81719-C615-4BDC-8576-0CC87CEF7369}"/>
              </a:ext>
            </a:extLst>
          </p:cNvPr>
          <p:cNvSpPr>
            <a:spLocks noGrp="1"/>
          </p:cNvSpPr>
          <p:nvPr>
            <p:ph type="title"/>
          </p:nvPr>
        </p:nvSpPr>
        <p:spPr>
          <a:xfrm>
            <a:off x="3669424" y="-15863"/>
            <a:ext cx="3965739" cy="918904"/>
          </a:xfrm>
        </p:spPr>
        <p:txBody>
          <a:bodyPr>
            <a:noAutofit/>
          </a:bodyPr>
          <a:lstStyle/>
          <a:p>
            <a:r>
              <a:rPr lang="en-GB" sz="5000" u="sng" dirty="0">
                <a:solidFill>
                  <a:schemeClr val="tx2">
                    <a:lumMod val="90000"/>
                  </a:schemeClr>
                </a:solidFill>
                <a:latin typeface="Calibri" panose="020F0502020204030204" pitchFamily="34" charset="0"/>
                <a:cs typeface="Calibri" panose="020F0502020204030204" pitchFamily="34" charset="0"/>
              </a:rPr>
              <a:t>Introduction</a:t>
            </a:r>
          </a:p>
        </p:txBody>
      </p:sp>
      <p:sp>
        <p:nvSpPr>
          <p:cNvPr id="11" name="Content Placeholder 10">
            <a:extLst>
              <a:ext uri="{FF2B5EF4-FFF2-40B4-BE49-F238E27FC236}">
                <a16:creationId xmlns:a16="http://schemas.microsoft.com/office/drawing/2014/main" id="{FE406222-7D39-4CEB-A00F-730CB774AEFB}"/>
              </a:ext>
            </a:extLst>
          </p:cNvPr>
          <p:cNvSpPr>
            <a:spLocks noGrp="1"/>
          </p:cNvSpPr>
          <p:nvPr>
            <p:ph idx="1"/>
          </p:nvPr>
        </p:nvSpPr>
        <p:spPr>
          <a:xfrm>
            <a:off x="25472" y="1674707"/>
            <a:ext cx="5975340" cy="5077227"/>
          </a:xfrm>
        </p:spPr>
        <p:txBody>
          <a:bodyPr>
            <a:normAutofit fontScale="32500" lnSpcReduction="20000"/>
          </a:bodyPr>
          <a:lstStyle/>
          <a:p>
            <a:pPr marL="50184" indent="0" algn="just">
              <a:lnSpc>
                <a:spcPct val="170000"/>
              </a:lnSpc>
              <a:spcAft>
                <a:spcPts val="779"/>
              </a:spcAft>
              <a:buNone/>
            </a:pPr>
            <a:r>
              <a:rPr lang="en-GB" sz="40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The project is to propose a national memorial to honour the victims of the transatlantic slave trade. Through the memorial it attempts to bring the public into direct awareness of Britain’s dark and difficult heritage. This project will take the form of a paving slab representation with a pair of genderless footprints and a unique number. The majority of names and identities of the slaves have been lost, which makes a national memorial in the form of paving slabs fitting as it brings the representation to the individuals and a way of remembering the unrememberable. Each unique number of a slab represents an individual, and combined with a set of footprints; it brings the absence of a person visible with an imprint of their existence. The numbers will draw significant awareness to the scale of victims that were involved. The slave trade had become normalised and part of everyday life during the sixteenth to nineth centuries and exploited over twelve and half million Africans in the process (SlaveVoyages Data Base, 2020). </a:t>
            </a:r>
          </a:p>
        </p:txBody>
      </p:sp>
      <p:sp>
        <p:nvSpPr>
          <p:cNvPr id="5" name="Slide Number Placeholder 4">
            <a:extLst>
              <a:ext uri="{FF2B5EF4-FFF2-40B4-BE49-F238E27FC236}">
                <a16:creationId xmlns:a16="http://schemas.microsoft.com/office/drawing/2014/main" id="{DCAB534C-9ADF-4FD0-84F5-8C46BE86D091}"/>
              </a:ext>
            </a:extLst>
          </p:cNvPr>
          <p:cNvSpPr>
            <a:spLocks noGrp="1"/>
          </p:cNvSpPr>
          <p:nvPr>
            <p:ph type="sldNum" sz="quarter" idx="12"/>
          </p:nvPr>
        </p:nvSpPr>
        <p:spPr>
          <a:xfrm>
            <a:off x="10536009" y="9456821"/>
            <a:ext cx="768579" cy="442829"/>
          </a:xfrm>
        </p:spPr>
        <p:txBody>
          <a:bodyPr/>
          <a:lstStyle/>
          <a:p>
            <a:fld id="{DF28FB93-0A08-4E7D-8E63-9EFA29F1E093}" type="slidenum">
              <a:rPr lang="en-US" smtClean="0"/>
              <a:pPr/>
              <a:t>5</a:t>
            </a:fld>
            <a:endParaRPr lang="en-US" dirty="0"/>
          </a:p>
        </p:txBody>
      </p:sp>
      <p:pic>
        <p:nvPicPr>
          <p:cNvPr id="6" name="Picture 5">
            <a:extLst>
              <a:ext uri="{FF2B5EF4-FFF2-40B4-BE49-F238E27FC236}">
                <a16:creationId xmlns:a16="http://schemas.microsoft.com/office/drawing/2014/main" id="{B4AF408A-D548-41C8-AEEC-2D7EC4CBB75F}"/>
              </a:ext>
            </a:extLst>
          </p:cNvPr>
          <p:cNvPicPr>
            <a:picLocks noChangeAspect="1"/>
          </p:cNvPicPr>
          <p:nvPr/>
        </p:nvPicPr>
        <p:blipFill>
          <a:blip r:embed="rId2"/>
          <a:stretch>
            <a:fillRect/>
          </a:stretch>
        </p:blipFill>
        <p:spPr>
          <a:xfrm>
            <a:off x="6214622" y="1359116"/>
            <a:ext cx="4831323" cy="2431126"/>
          </a:xfrm>
          <a:prstGeom prst="rect">
            <a:avLst/>
          </a:prstGeom>
        </p:spPr>
      </p:pic>
      <p:pic>
        <p:nvPicPr>
          <p:cNvPr id="14" name="Picture 13">
            <a:extLst>
              <a:ext uri="{FF2B5EF4-FFF2-40B4-BE49-F238E27FC236}">
                <a16:creationId xmlns:a16="http://schemas.microsoft.com/office/drawing/2014/main" id="{E7D24A14-AFDB-4CDE-B78F-5532C21629F4}"/>
              </a:ext>
            </a:extLst>
          </p:cNvPr>
          <p:cNvPicPr>
            <a:picLocks noChangeAspect="1"/>
          </p:cNvPicPr>
          <p:nvPr/>
        </p:nvPicPr>
        <p:blipFill>
          <a:blip r:embed="rId3"/>
          <a:stretch>
            <a:fillRect/>
          </a:stretch>
        </p:blipFill>
        <p:spPr>
          <a:xfrm>
            <a:off x="210216" y="6389342"/>
            <a:ext cx="5232657" cy="2689187"/>
          </a:xfrm>
          <a:prstGeom prst="rect">
            <a:avLst/>
          </a:prstGeom>
        </p:spPr>
      </p:pic>
      <p:sp>
        <p:nvSpPr>
          <p:cNvPr id="3" name="Rectangle 2">
            <a:extLst>
              <a:ext uri="{FF2B5EF4-FFF2-40B4-BE49-F238E27FC236}">
                <a16:creationId xmlns:a16="http://schemas.microsoft.com/office/drawing/2014/main" id="{9A0FF6EB-F933-4ED9-9858-BD4826BDEF3F}"/>
              </a:ext>
            </a:extLst>
          </p:cNvPr>
          <p:cNvSpPr/>
          <p:nvPr/>
        </p:nvSpPr>
        <p:spPr>
          <a:xfrm>
            <a:off x="5608256" y="5454501"/>
            <a:ext cx="5651500" cy="2761140"/>
          </a:xfrm>
          <a:prstGeom prst="rect">
            <a:avLst/>
          </a:prstGeom>
        </p:spPr>
        <p:txBody>
          <a:bodyPr>
            <a:spAutoFit/>
          </a:bodyPr>
          <a:lstStyle/>
          <a:p>
            <a:pPr algn="just">
              <a:lnSpc>
                <a:spcPct val="150000"/>
              </a:lnSpc>
            </a:pP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The reason and rationale for the project is a just and timely one which reflects the need to explore Britain’s dark past to serve the public interest in a culturally diverse society. This project is not being created for my own needs or personal gains; it is not an isolated narrative, it is not exclusive, it is very much inclusive. It is designed to create a better awareness regarding the slave trade and encourages a wider discourse and discussion nationwide. The memorial I am proposing is attempting to serve the past as much as the present whilst bringing the public into direct awareness of Britain’s involvement which has been overlooked and selectively portrayed.</a:t>
            </a:r>
            <a:endParaRPr lang="en-GB" sz="1300" dirty="0">
              <a:solidFill>
                <a:schemeClr val="tx2">
                  <a:lumMod val="9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115996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7F16C-3582-4110-BA01-5D82D14C8436}"/>
              </a:ext>
            </a:extLst>
          </p:cNvPr>
          <p:cNvSpPr>
            <a:spLocks noGrp="1"/>
          </p:cNvSpPr>
          <p:nvPr>
            <p:ph type="title"/>
          </p:nvPr>
        </p:nvSpPr>
        <p:spPr>
          <a:xfrm>
            <a:off x="2351353" y="496549"/>
            <a:ext cx="6601879" cy="1319748"/>
          </a:xfrm>
        </p:spPr>
        <p:txBody>
          <a:bodyPr/>
          <a:lstStyle/>
          <a:p>
            <a:r>
              <a:rPr lang="en-GB" u="sng" dirty="0">
                <a:solidFill>
                  <a:schemeClr val="tx2">
                    <a:lumMod val="90000"/>
                  </a:schemeClr>
                </a:solidFill>
                <a:latin typeface="Calibri" panose="020F0502020204030204" pitchFamily="34" charset="0"/>
                <a:cs typeface="Calibri" panose="020F0502020204030204" pitchFamily="34" charset="0"/>
              </a:rPr>
              <a:t>Issues and Contentions </a:t>
            </a:r>
          </a:p>
        </p:txBody>
      </p:sp>
      <p:sp>
        <p:nvSpPr>
          <p:cNvPr id="3" name="Content Placeholder 2">
            <a:extLst>
              <a:ext uri="{FF2B5EF4-FFF2-40B4-BE49-F238E27FC236}">
                <a16:creationId xmlns:a16="http://schemas.microsoft.com/office/drawing/2014/main" id="{F2CAACC8-81E5-4593-B322-97546731BE2C}"/>
              </a:ext>
            </a:extLst>
          </p:cNvPr>
          <p:cNvSpPr>
            <a:spLocks noGrp="1"/>
          </p:cNvSpPr>
          <p:nvPr>
            <p:ph idx="1"/>
          </p:nvPr>
        </p:nvSpPr>
        <p:spPr>
          <a:xfrm>
            <a:off x="159788" y="2576280"/>
            <a:ext cx="10985011" cy="4747090"/>
          </a:xfrm>
        </p:spPr>
        <p:txBody>
          <a:bodyPr>
            <a:normAutofit/>
          </a:bodyPr>
          <a:lstStyle/>
          <a:p>
            <a:pPr marL="45619" indent="0">
              <a:lnSpc>
                <a:spcPct val="200000"/>
              </a:lnSpc>
              <a:buNone/>
            </a:pPr>
            <a:r>
              <a:rPr lang="en-GB" sz="14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The representation of difficult heritage needs to be approached with great sensitivity. Consideration needs to be given throughout the planning, designing, and development of the project. The lack of representation honouring the victims of the transatlantic slave trade is obvious enough, but the unbalanced narratives that honour slave traders in Britain rubs salt into the wound for those whose heritage is associated with the victims of the slave trade. Being white and British and proposing a slave memorial to the victims of the slave trade with whom I have no connection, brings a responsibility of ownership issues where the audience may not accept a purely white privileged voice speaking on behalf of a dominated black minority. The realisation of representation and ownership calls for a diverse ethnic group to bring a wide range of perspectives that will give the project a more embedded authenticity. The challenge is to encourage a wider community engagement without directing the narrative in any way, to allow diverse experiences to be included. The project’s aim is to bring awareness and acknowledgement of the part the slaves played in Britain’s history and heritage and to represent and honour the victims whose history has been drowned out by an unbalanced and dishonest narrative that is still being promoted today. </a:t>
            </a:r>
          </a:p>
          <a:p>
            <a:pPr marL="45619" indent="0">
              <a:buNone/>
            </a:pPr>
            <a:endParaRPr lang="en-GB" dirty="0">
              <a:solidFill>
                <a:schemeClr val="tx2">
                  <a:lumMod val="90000"/>
                </a:schemeClr>
              </a:solidFill>
              <a:effectLst>
                <a:outerShdw blurRad="38100" dist="38100" dir="2700000" algn="tl" rotWithShape="0">
                  <a:srgbClr val="000000">
                    <a:alpha val="43137"/>
                  </a:srgbClr>
                </a:outerShdw>
              </a:effectLst>
              <a:latin typeface="Calibri" panose="020F0502020204030204" pitchFamily="34" charset="0"/>
              <a:cs typeface="Calibri" panose="020F0502020204030204" pitchFamily="34" charset="0"/>
            </a:endParaRPr>
          </a:p>
        </p:txBody>
      </p:sp>
      <p:sp>
        <p:nvSpPr>
          <p:cNvPr id="5" name="Slide Number Placeholder 4">
            <a:extLst>
              <a:ext uri="{FF2B5EF4-FFF2-40B4-BE49-F238E27FC236}">
                <a16:creationId xmlns:a16="http://schemas.microsoft.com/office/drawing/2014/main" id="{D72ADA09-A747-4705-8057-50CCD0622DDF}"/>
              </a:ext>
            </a:extLst>
          </p:cNvPr>
          <p:cNvSpPr>
            <a:spLocks noGrp="1"/>
          </p:cNvSpPr>
          <p:nvPr>
            <p:ph type="sldNum" sz="quarter" idx="12"/>
          </p:nvPr>
        </p:nvSpPr>
        <p:spPr>
          <a:xfrm>
            <a:off x="10536009" y="9403101"/>
            <a:ext cx="768579" cy="496549"/>
          </a:xfrm>
        </p:spPr>
        <p:txBody>
          <a:bodyPr/>
          <a:lstStyle/>
          <a:p>
            <a:fld id="{DF28FB93-0A08-4E7D-8E63-9EFA29F1E093}" type="slidenum">
              <a:rPr lang="en-US" smtClean="0"/>
              <a:pPr/>
              <a:t>6</a:t>
            </a:fld>
            <a:r>
              <a:rPr lang="en-US" dirty="0"/>
              <a:t> </a:t>
            </a:r>
          </a:p>
        </p:txBody>
      </p:sp>
    </p:spTree>
    <p:extLst>
      <p:ext uri="{BB962C8B-B14F-4D97-AF65-F5344CB8AC3E}">
        <p14:creationId xmlns:p14="http://schemas.microsoft.com/office/powerpoint/2010/main" val="10037675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0BB39-4C00-4C46-99B3-ACB52C5ED35C}"/>
              </a:ext>
            </a:extLst>
          </p:cNvPr>
          <p:cNvSpPr>
            <a:spLocks noGrp="1"/>
          </p:cNvSpPr>
          <p:nvPr>
            <p:ph type="title"/>
          </p:nvPr>
        </p:nvSpPr>
        <p:spPr>
          <a:xfrm>
            <a:off x="3322441" y="5406898"/>
            <a:ext cx="4659705" cy="871994"/>
          </a:xfrm>
        </p:spPr>
        <p:txBody>
          <a:bodyPr>
            <a:normAutofit/>
          </a:bodyPr>
          <a:lstStyle/>
          <a:p>
            <a:r>
              <a:rPr lang="en-GB" sz="5000"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Thesis Statement</a:t>
            </a:r>
          </a:p>
        </p:txBody>
      </p:sp>
      <p:sp>
        <p:nvSpPr>
          <p:cNvPr id="3" name="Content Placeholder 2">
            <a:extLst>
              <a:ext uri="{FF2B5EF4-FFF2-40B4-BE49-F238E27FC236}">
                <a16:creationId xmlns:a16="http://schemas.microsoft.com/office/drawing/2014/main" id="{0582ED51-F13B-47F3-9C95-363B1DA22C27}"/>
              </a:ext>
            </a:extLst>
          </p:cNvPr>
          <p:cNvSpPr>
            <a:spLocks noGrp="1"/>
          </p:cNvSpPr>
          <p:nvPr>
            <p:ph idx="1"/>
          </p:nvPr>
        </p:nvSpPr>
        <p:spPr>
          <a:xfrm>
            <a:off x="857275" y="6808084"/>
            <a:ext cx="9590033" cy="1674754"/>
          </a:xfrm>
        </p:spPr>
        <p:txBody>
          <a:bodyPr>
            <a:normAutofit/>
          </a:bodyPr>
          <a:lstStyle/>
          <a:p>
            <a:pPr marL="50184" indent="0" algn="just">
              <a:lnSpc>
                <a:spcPct val="200000"/>
              </a:lnSpc>
              <a:buNone/>
            </a:pPr>
            <a:r>
              <a:rPr lang="en-GB" sz="14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This project attempts to break the mould of a narrative that has been biased towards a more pleasing history and representation of Britain’s involvement in the transatlantic slave trade. The proposal of a national memorial in a paving slab representation seeks to honour and acknowledge the victims and their lost identities. </a:t>
            </a:r>
          </a:p>
        </p:txBody>
      </p:sp>
      <p:sp>
        <p:nvSpPr>
          <p:cNvPr id="5" name="Slide Number Placeholder 4">
            <a:extLst>
              <a:ext uri="{FF2B5EF4-FFF2-40B4-BE49-F238E27FC236}">
                <a16:creationId xmlns:a16="http://schemas.microsoft.com/office/drawing/2014/main" id="{FF565773-C177-4701-839D-FFB6DDCA1EB6}"/>
              </a:ext>
            </a:extLst>
          </p:cNvPr>
          <p:cNvSpPr>
            <a:spLocks noGrp="1"/>
          </p:cNvSpPr>
          <p:nvPr>
            <p:ph type="sldNum" sz="quarter" idx="12"/>
          </p:nvPr>
        </p:nvSpPr>
        <p:spPr>
          <a:xfrm>
            <a:off x="10536009" y="9403101"/>
            <a:ext cx="768579" cy="496549"/>
          </a:xfrm>
        </p:spPr>
        <p:txBody>
          <a:bodyPr/>
          <a:lstStyle/>
          <a:p>
            <a:fld id="{DF28FB93-0A08-4E7D-8E63-9EFA29F1E093}" type="slidenum">
              <a:rPr lang="en-US" sz="1400" smtClean="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pPr/>
              <a:t>7</a:t>
            </a:fld>
            <a:endParaRPr lang="en-US" sz="14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7" name="Rectangle 6">
            <a:extLst>
              <a:ext uri="{FF2B5EF4-FFF2-40B4-BE49-F238E27FC236}">
                <a16:creationId xmlns:a16="http://schemas.microsoft.com/office/drawing/2014/main" id="{E7594B84-1799-4EC0-9F28-A4DD11C8994F}"/>
              </a:ext>
            </a:extLst>
          </p:cNvPr>
          <p:cNvSpPr/>
          <p:nvPr/>
        </p:nvSpPr>
        <p:spPr>
          <a:xfrm>
            <a:off x="3763743" y="732884"/>
            <a:ext cx="3777098" cy="861774"/>
          </a:xfrm>
          <a:prstGeom prst="rect">
            <a:avLst/>
          </a:prstGeom>
        </p:spPr>
        <p:txBody>
          <a:bodyPr wrap="square">
            <a:spAutoFit/>
          </a:bodyPr>
          <a:lstStyle/>
          <a:p>
            <a:r>
              <a:rPr lang="en-GB" sz="5000"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Methodology</a:t>
            </a:r>
            <a:r>
              <a:rPr lang="en-GB" sz="50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p>
        </p:txBody>
      </p:sp>
      <p:sp>
        <p:nvSpPr>
          <p:cNvPr id="8" name="Rectangle 7">
            <a:extLst>
              <a:ext uri="{FF2B5EF4-FFF2-40B4-BE49-F238E27FC236}">
                <a16:creationId xmlns:a16="http://schemas.microsoft.com/office/drawing/2014/main" id="{D1D2CCB9-EC19-46A9-BE51-36215E1E608C}"/>
              </a:ext>
            </a:extLst>
          </p:cNvPr>
          <p:cNvSpPr/>
          <p:nvPr/>
        </p:nvSpPr>
        <p:spPr>
          <a:xfrm>
            <a:off x="857277" y="2090454"/>
            <a:ext cx="9590033" cy="2186432"/>
          </a:xfrm>
          <a:prstGeom prst="rect">
            <a:avLst/>
          </a:prstGeom>
        </p:spPr>
        <p:txBody>
          <a:bodyPr wrap="square">
            <a:spAutoFit/>
          </a:bodyPr>
          <a:lstStyle/>
          <a:p>
            <a:pPr algn="just">
              <a:lnSpc>
                <a:spcPct val="200000"/>
              </a:lnSpc>
              <a:spcAft>
                <a:spcPts val="880"/>
              </a:spcAft>
            </a:pPr>
            <a:r>
              <a:rPr lang="en-GB" sz="14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 mixed methodology containing a phenomenological and educational approach will be used to structure the project. The phenomenological aspects will tackle the public’s consciousness in many ways from lack of understanding to acknowledgement. The educational side will bring the public into direct awareness of the magnitude of the slave trade and how representations have misguided understandings of Britain’s involvement. Mixing these two methods I attempt to merely open the door to the individual’s own consciousness, and the choice is theirs whether they choose to engage or ignore what has been presented. </a:t>
            </a:r>
          </a:p>
        </p:txBody>
      </p:sp>
    </p:spTree>
    <p:extLst>
      <p:ext uri="{BB962C8B-B14F-4D97-AF65-F5344CB8AC3E}">
        <p14:creationId xmlns:p14="http://schemas.microsoft.com/office/powerpoint/2010/main" val="41188370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826E0-9715-4EA2-9DCB-AE7061472EBC}"/>
              </a:ext>
            </a:extLst>
          </p:cNvPr>
          <p:cNvSpPr>
            <a:spLocks noGrp="1"/>
          </p:cNvSpPr>
          <p:nvPr>
            <p:ph type="title"/>
          </p:nvPr>
        </p:nvSpPr>
        <p:spPr>
          <a:xfrm>
            <a:off x="2716964" y="0"/>
            <a:ext cx="5870659" cy="1214649"/>
          </a:xfrm>
        </p:spPr>
        <p:txBody>
          <a:bodyPr>
            <a:noAutofit/>
          </a:bodyPr>
          <a:lstStyle/>
          <a:p>
            <a:r>
              <a:rPr lang="en-GB" sz="5000" u="sng" dirty="0">
                <a:solidFill>
                  <a:schemeClr val="tx2">
                    <a:lumMod val="90000"/>
                  </a:schemeClr>
                </a:solidFill>
                <a:latin typeface="Calibri" panose="020F0502020204030204" pitchFamily="34" charset="0"/>
                <a:cs typeface="Calibri" panose="020F0502020204030204" pitchFamily="34" charset="0"/>
              </a:rPr>
              <a:t>Raising Awareness</a:t>
            </a:r>
            <a:endParaRPr lang="en-GB" sz="5000" u="sng" dirty="0">
              <a:solidFill>
                <a:srgbClr val="FF0000"/>
              </a:solidFill>
            </a:endParaRPr>
          </a:p>
        </p:txBody>
      </p:sp>
      <p:sp>
        <p:nvSpPr>
          <p:cNvPr id="5" name="Slide Number Placeholder 4">
            <a:extLst>
              <a:ext uri="{FF2B5EF4-FFF2-40B4-BE49-F238E27FC236}">
                <a16:creationId xmlns:a16="http://schemas.microsoft.com/office/drawing/2014/main" id="{D8A0474E-3F17-4F82-8488-4E607588052F}"/>
              </a:ext>
            </a:extLst>
          </p:cNvPr>
          <p:cNvSpPr>
            <a:spLocks noGrp="1"/>
          </p:cNvSpPr>
          <p:nvPr>
            <p:ph type="sldNum" sz="quarter" idx="12"/>
          </p:nvPr>
        </p:nvSpPr>
        <p:spPr>
          <a:xfrm>
            <a:off x="10536009" y="9499436"/>
            <a:ext cx="768579" cy="496549"/>
          </a:xfrm>
        </p:spPr>
        <p:txBody>
          <a:bodyPr/>
          <a:lstStyle/>
          <a:p>
            <a:fld id="{DF28FB93-0A08-4E7D-8E63-9EFA29F1E093}" type="slidenum">
              <a:rPr lang="en-US" smtClean="0"/>
              <a:pPr/>
              <a:t>8</a:t>
            </a:fld>
            <a:endParaRPr lang="en-US" dirty="0"/>
          </a:p>
        </p:txBody>
      </p:sp>
      <p:sp>
        <p:nvSpPr>
          <p:cNvPr id="8" name="Rectangle 7">
            <a:extLst>
              <a:ext uri="{FF2B5EF4-FFF2-40B4-BE49-F238E27FC236}">
                <a16:creationId xmlns:a16="http://schemas.microsoft.com/office/drawing/2014/main" id="{04CE0616-3CF2-4FC1-9808-D20E69DCD055}"/>
              </a:ext>
            </a:extLst>
          </p:cNvPr>
          <p:cNvSpPr/>
          <p:nvPr/>
        </p:nvSpPr>
        <p:spPr>
          <a:xfrm>
            <a:off x="470647" y="1214649"/>
            <a:ext cx="10363292" cy="5943165"/>
          </a:xfrm>
          <a:prstGeom prst="rect">
            <a:avLst/>
          </a:prstGeom>
        </p:spPr>
        <p:txBody>
          <a:bodyPr wrap="square">
            <a:spAutoFit/>
          </a:bodyPr>
          <a:lstStyle/>
          <a:p>
            <a:pPr algn="just">
              <a:lnSpc>
                <a:spcPct val="150000"/>
              </a:lnSpc>
              <a:spcAft>
                <a:spcPts val="800"/>
              </a:spcAft>
            </a:pP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The transatlantic slave trade is a significant part of British history, but in-depth discussions on the subject promotes a heritage which becomes difficult to acknowledge. </a:t>
            </a:r>
            <a:r>
              <a:rPr lang="en-GB" sz="13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Sky News</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brought together a diverse set of historians in June. 18, 2020 </a:t>
            </a:r>
            <a:r>
              <a:rPr lang="en-GB" sz="1300" b="1" dirty="0">
                <a:solidFill>
                  <a:schemeClr val="tx2">
                    <a:lumMod val="90000"/>
                  </a:schemeClr>
                </a:solidFill>
                <a:latin typeface="Calibri" panose="020F0502020204030204" pitchFamily="34" charset="0"/>
                <a:ea typeface="Calibri" panose="020F0502020204030204" pitchFamily="34" charset="0"/>
              </a:rPr>
              <a:t>(see figure 1),</a:t>
            </a:r>
            <a:r>
              <a:rPr lang="en-GB" sz="1300" b="1"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to discuss how vital the slave trade was for the British Empire and its economy (Sky News, </a:t>
            </a:r>
            <a:r>
              <a:rPr lang="en-GB" sz="13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et al.</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2020). David Olusoga opens the </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hlinkClick r:id="rId2"/>
              </a:rPr>
              <a:t>short video</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with 'We need to hear these hard truths'; this quote gains its meaning when the video unfolds (Olusoga, </a:t>
            </a:r>
            <a:r>
              <a:rPr lang="en-GB" sz="13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et al.</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2020). The video highlights many significant points worth noting, such as the number of slaves Britain was involved in transporting, the current curriculum and what is covered and how British history has taken a selective perspective, ultimately giving an uneven account of a shared history (Sky News, </a:t>
            </a:r>
            <a:r>
              <a:rPr lang="en-GB" sz="13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et al.</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2020). When a narrative is prominently told from one side of an event a misconception can be portrayed (Irwin, 2016, p. 30). This has proven problematic when opposing narratives clash, which result in events such as the Edward Colston statue being thrown into the harbour (Wall, 2020). The need to create a general awareness and improved understanding of Britain’s involvement must be consulted. I, like many others, did not know who Edward Colston was or what his involvement in the slave trade was until his statue was toppled on June. 7, 2020 (Wall, 2020). Professor Alan Rice Co-Director of the </a:t>
            </a:r>
            <a:r>
              <a:rPr lang="en-GB" sz="13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Black Atlantic Research </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Organisation points to a ‘collective amnesia’ on how the slave trade is remembered in Britain(Rice, 2010, p. 43; University of Central Lancashire, 2020). Rice suggests that, </a:t>
            </a:r>
          </a:p>
          <a:p>
            <a:pPr algn="just">
              <a:lnSpc>
                <a:spcPct val="150000"/>
              </a:lnSpc>
              <a:spcAft>
                <a:spcPts val="800"/>
              </a:spcAft>
            </a:pP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a:t>
            </a:r>
            <a:r>
              <a:rPr lang="en-GB" sz="1300" b="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a:t>
            </a:r>
          </a:p>
          <a:p>
            <a:pPr algn="just">
              <a:lnSpc>
                <a:spcPct val="150000"/>
              </a:lnSpc>
              <a:spcAft>
                <a:spcPts val="800"/>
              </a:spcAft>
            </a:pPr>
            <a:endParaRPr lang="en-GB" sz="1300" b="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endParaRPr>
          </a:p>
          <a:p>
            <a:pPr algn="just">
              <a:lnSpc>
                <a:spcPct val="150000"/>
              </a:lnSpc>
              <a:spcAft>
                <a:spcPts val="800"/>
              </a:spcAft>
            </a:pP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which is effectively, a significant part that my memorial proposal is offering. I firmly believe there is a genuine lack of public knowledge surrounding Britain’s involvement in the slave trade. The need to create a greater awareness and acknowledge the ‘hard truths’ David Olusoga discusses is an essential part of this project and in doing so may also help to cure the ‘collective amnesia’ that Alan Rice suggests is haunting Britain (Olusoga, </a:t>
            </a:r>
            <a:r>
              <a:rPr lang="en-GB" sz="13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et al.</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2020; Rice, 2010, p. 43).</a:t>
            </a:r>
          </a:p>
          <a:p>
            <a:pPr marL="45619" algn="just" defTabSz="565236">
              <a:lnSpc>
                <a:spcPct val="170000"/>
              </a:lnSpc>
              <a:spcBef>
                <a:spcPct val="20000"/>
              </a:spcBef>
              <a:spcAft>
                <a:spcPts val="742"/>
              </a:spcAft>
              <a:buClr>
                <a:srgbClr val="DADADA"/>
              </a:buClr>
              <a:buSzPct val="70000"/>
            </a:pPr>
            <a:endPar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endParaRPr>
          </a:p>
        </p:txBody>
      </p:sp>
      <p:sp>
        <p:nvSpPr>
          <p:cNvPr id="4" name="Rectangle 3">
            <a:extLst>
              <a:ext uri="{FF2B5EF4-FFF2-40B4-BE49-F238E27FC236}">
                <a16:creationId xmlns:a16="http://schemas.microsoft.com/office/drawing/2014/main" id="{0526AFFD-DF1F-4876-B34A-58420860BCA3}"/>
              </a:ext>
            </a:extLst>
          </p:cNvPr>
          <p:cNvSpPr/>
          <p:nvPr/>
        </p:nvSpPr>
        <p:spPr>
          <a:xfrm>
            <a:off x="1685630" y="4517985"/>
            <a:ext cx="7546548" cy="961545"/>
          </a:xfrm>
          <a:prstGeom prst="rect">
            <a:avLst/>
          </a:prstGeom>
        </p:spPr>
        <p:txBody>
          <a:bodyPr wrap="square">
            <a:spAutoFit/>
          </a:bodyPr>
          <a:lstStyle/>
          <a:p>
            <a:pPr lvl="0" algn="just">
              <a:lnSpc>
                <a:spcPct val="150000"/>
              </a:lnSpc>
              <a:spcAft>
                <a:spcPts val="800"/>
              </a:spcAft>
            </a:pPr>
            <a:r>
              <a:rPr lang="en-GB" sz="1300" dirty="0">
                <a:solidFill>
                  <a:srgbClr val="DADADA">
                    <a:lumMod val="90000"/>
                  </a:srgb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our collective amnesia must be overcome by local gestures of remembrance (however small) which raise the collective consciousness of slavery’s ghostly presence that still haunts our shared circum-Atlantic space (Rice, 2010, p. 43). 	</a:t>
            </a:r>
          </a:p>
        </p:txBody>
      </p:sp>
      <p:sp>
        <p:nvSpPr>
          <p:cNvPr id="6" name="TextBox 5">
            <a:extLst>
              <a:ext uri="{FF2B5EF4-FFF2-40B4-BE49-F238E27FC236}">
                <a16:creationId xmlns:a16="http://schemas.microsoft.com/office/drawing/2014/main" id="{019E1E5B-4B12-49B5-83C9-44D184D1EF0B}"/>
              </a:ext>
            </a:extLst>
          </p:cNvPr>
          <p:cNvSpPr txBox="1"/>
          <p:nvPr/>
        </p:nvSpPr>
        <p:spPr>
          <a:xfrm>
            <a:off x="2926184" y="9499436"/>
            <a:ext cx="5065440" cy="276999"/>
          </a:xfrm>
          <a:prstGeom prst="rect">
            <a:avLst/>
          </a:prstGeom>
          <a:noFill/>
        </p:spPr>
        <p:txBody>
          <a:bodyPr wrap="square" rtlCol="0">
            <a:spAutoFit/>
          </a:bodyPr>
          <a:lstStyle/>
          <a:p>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Figure 1: Slavery in Britain: What don't we know? (</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Sky News,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et al.</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2020). </a:t>
            </a:r>
            <a:endPar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10" name="Rectangle 9">
            <a:extLst>
              <a:ext uri="{FF2B5EF4-FFF2-40B4-BE49-F238E27FC236}">
                <a16:creationId xmlns:a16="http://schemas.microsoft.com/office/drawing/2014/main" id="{38822AFC-3BC4-45AE-AD5A-0E40576D5400}"/>
              </a:ext>
            </a:extLst>
          </p:cNvPr>
          <p:cNvSpPr/>
          <p:nvPr/>
        </p:nvSpPr>
        <p:spPr>
          <a:xfrm>
            <a:off x="2371763" y="9130104"/>
            <a:ext cx="6892054" cy="369332"/>
          </a:xfrm>
          <a:prstGeom prst="rect">
            <a:avLst/>
          </a:prstGeom>
        </p:spPr>
        <p:txBody>
          <a:bodyPr wrap="square">
            <a:spAutoFit/>
          </a:bodyPr>
          <a:lstStyle/>
          <a:p>
            <a:r>
              <a:rPr lang="en-GB" dirty="0"/>
              <a:t>https://www.youtube.com/watch?app=desktop&amp;v=PjfcOPXz39I</a:t>
            </a:r>
          </a:p>
        </p:txBody>
      </p:sp>
    </p:spTree>
    <p:extLst>
      <p:ext uri="{BB962C8B-B14F-4D97-AF65-F5344CB8AC3E}">
        <p14:creationId xmlns:p14="http://schemas.microsoft.com/office/powerpoint/2010/main" val="10986806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D8F63E-0200-4FCA-99ED-950F7C7EA9B0}"/>
              </a:ext>
            </a:extLst>
          </p:cNvPr>
          <p:cNvSpPr>
            <a:spLocks noGrp="1"/>
          </p:cNvSpPr>
          <p:nvPr>
            <p:ph type="title"/>
          </p:nvPr>
        </p:nvSpPr>
        <p:spPr>
          <a:xfrm>
            <a:off x="3082552" y="7858"/>
            <a:ext cx="5139483" cy="937317"/>
          </a:xfrm>
        </p:spPr>
        <p:txBody>
          <a:bodyPr>
            <a:normAutofit/>
          </a:bodyPr>
          <a:lstStyle/>
          <a:p>
            <a:r>
              <a:rPr lang="en-GB" sz="5000" u="sng" dirty="0">
                <a:solidFill>
                  <a:schemeClr val="tx2">
                    <a:lumMod val="90000"/>
                  </a:schemeClr>
                </a:solidFill>
                <a:effectLst>
                  <a:outerShdw blurRad="38100" dist="38100" dir="2700000" algn="tl" rotWithShape="0">
                    <a:srgbClr val="000000">
                      <a:alpha val="43137"/>
                    </a:srgbClr>
                  </a:outerShdw>
                </a:effectLst>
                <a:latin typeface="Calibri" panose="020F0502020204030204" pitchFamily="34" charset="0"/>
                <a:cs typeface="Calibri" panose="020F0502020204030204" pitchFamily="34" charset="0"/>
              </a:rPr>
              <a:t>Difficult Heritage </a:t>
            </a:r>
          </a:p>
        </p:txBody>
      </p:sp>
      <p:sp>
        <p:nvSpPr>
          <p:cNvPr id="4" name="Slide Number Placeholder 3">
            <a:extLst>
              <a:ext uri="{FF2B5EF4-FFF2-40B4-BE49-F238E27FC236}">
                <a16:creationId xmlns:a16="http://schemas.microsoft.com/office/drawing/2014/main" id="{2885A98A-7B1B-4BAD-8191-67A3AC4A699B}"/>
              </a:ext>
            </a:extLst>
          </p:cNvPr>
          <p:cNvSpPr>
            <a:spLocks noGrp="1"/>
          </p:cNvSpPr>
          <p:nvPr>
            <p:ph type="sldNum" sz="quarter" idx="12"/>
          </p:nvPr>
        </p:nvSpPr>
        <p:spPr>
          <a:xfrm>
            <a:off x="10605891" y="9367134"/>
            <a:ext cx="698697" cy="527065"/>
          </a:xfrm>
        </p:spPr>
        <p:txBody>
          <a:bodyPr/>
          <a:lstStyle/>
          <a:p>
            <a:fld id="{DF28FB93-0A08-4E7D-8E63-9EFA29F1E093}" type="slidenum">
              <a:rPr lang="en-US" sz="1300" smtClean="0">
                <a:solidFill>
                  <a:schemeClr val="tx2">
                    <a:lumMod val="90000"/>
                  </a:schemeClr>
                </a:solidFill>
                <a:effectLst>
                  <a:outerShdw blurRad="38100" dist="38100" dir="2700000" algn="tl" rotWithShape="0">
                    <a:srgbClr val="000000">
                      <a:alpha val="43137"/>
                    </a:srgbClr>
                  </a:outerShdw>
                </a:effectLst>
                <a:latin typeface="Calibri" panose="020F0502020204030204" pitchFamily="34" charset="0"/>
                <a:cs typeface="Calibri" panose="020F0502020204030204" pitchFamily="34" charset="0"/>
              </a:rPr>
              <a:pPr/>
              <a:t>9</a:t>
            </a:fld>
            <a:endParaRPr lang="en-US" sz="1300" dirty="0">
              <a:solidFill>
                <a:schemeClr val="tx2">
                  <a:lumMod val="90000"/>
                </a:schemeClr>
              </a:solidFill>
              <a:effectLst>
                <a:outerShdw blurRad="38100" dist="38100" dir="2700000" algn="tl" rotWithShape="0">
                  <a:srgbClr val="000000">
                    <a:alpha val="43137"/>
                  </a:srgbClr>
                </a:outerShdw>
              </a:effectLst>
              <a:latin typeface="Calibri" panose="020F0502020204030204" pitchFamily="34" charset="0"/>
              <a:cs typeface="Calibri" panose="020F0502020204030204" pitchFamily="34" charset="0"/>
            </a:endParaRPr>
          </a:p>
        </p:txBody>
      </p:sp>
      <p:sp>
        <p:nvSpPr>
          <p:cNvPr id="10" name="Content Placeholder 9">
            <a:extLst>
              <a:ext uri="{FF2B5EF4-FFF2-40B4-BE49-F238E27FC236}">
                <a16:creationId xmlns:a16="http://schemas.microsoft.com/office/drawing/2014/main" id="{341EC280-86C4-4EA5-ADDA-82D78326A368}"/>
              </a:ext>
            </a:extLst>
          </p:cNvPr>
          <p:cNvSpPr>
            <a:spLocks noGrp="1"/>
          </p:cNvSpPr>
          <p:nvPr>
            <p:ph idx="1"/>
          </p:nvPr>
        </p:nvSpPr>
        <p:spPr>
          <a:xfrm>
            <a:off x="507052" y="1495354"/>
            <a:ext cx="10290483" cy="8099022"/>
          </a:xfrm>
        </p:spPr>
        <p:txBody>
          <a:bodyPr>
            <a:normAutofit/>
          </a:bodyPr>
          <a:lstStyle/>
          <a:p>
            <a:pPr marL="45619" indent="0" algn="just">
              <a:lnSpc>
                <a:spcPct val="170000"/>
              </a:lnSpc>
              <a:buNone/>
            </a:pP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Historical perspectives on narratives regarding the slave trade and Britain’s involvement have been extremely selective and through the selectivity it has moulded an image and identity which has become easier to accept. The issue arising during the selective processes of historical narratives is what is left out to promote a positive self-identity. Social Anthropologist Sharon Macdonald argues in her article, </a:t>
            </a:r>
            <a:r>
              <a:rPr lang="en-GB" sz="13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Is ‘Difficult Heritage’ Still ‘Difficult’?</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(Macdonald, 2015) that when a nation memorialises a part of their history which is not focused on one’s magnificent achievements, but rather commemorating a part of their dark history; can public reconciliation begin with ‘self-affirming contemporary identity’ (Macdonald, 2015, p. 6). Macdonald uses Germany’s role in World War II as an example of how ‘willingness to address unsettling pasts’ a nation can show strength and unity and be able to collectively move on without forgetting their past. (Macdonald, 2015, p. 15-16). With Major developments in the 1980s Germany has been tackling its difficult heritage with an extensive number of </a:t>
            </a:r>
            <a:r>
              <a:rPr lang="en-GB" sz="1300"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memorials</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across the country, confronting many of their inhumane crimes (Deutschland.de, 2020; Macdonald, 2015, p. 12). Throughout social media there are large active groups that commemorate the victims of Germany’s crimes, such as </a:t>
            </a:r>
            <a:r>
              <a:rPr lang="en-GB" sz="1300" i="1"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US Holocaust Museum</a:t>
            </a:r>
            <a:r>
              <a:rPr lang="en-GB" sz="13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and</a:t>
            </a:r>
            <a:r>
              <a:rPr lang="en-GB" sz="13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1300" i="1"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Auschwitz Memorial</a:t>
            </a:r>
            <a:r>
              <a:rPr lang="en-GB" sz="13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with both these pages celebrating birthdays of individual victims (@AuschwitzMuseum, 2020; @HolocaustMuseum - Twitter, 2020). Macdonald discusses how Germany was able to accept their difficult heritage, which has served them well for future generations. Over time it has turned a difficult heritage into a part of cultural heritage that can be discussed more openly, rather than be continually overlooked. If Britain was able to take the same notion when dealing with its own difficult heritage, it might be able to begin tackling growing issues such as systemic racism. </a:t>
            </a:r>
            <a:r>
              <a:rPr lang="en-GB" sz="1300" dirty="0">
                <a:ln>
                  <a:solidFill>
                    <a:prstClr val="black">
                      <a:lumMod val="75000"/>
                      <a:lumOff val="25000"/>
                      <a:alpha val="10000"/>
                    </a:prstClr>
                  </a:solidFill>
                </a:ln>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Professor Alan Rice expresses his opinion on what a memorial would need to tackle the issues surrounding Britain's dark heritage and connections to the slave trade, </a:t>
            </a:r>
          </a:p>
          <a:p>
            <a:pPr marL="45619" indent="0" algn="just">
              <a:lnSpc>
                <a:spcPct val="170000"/>
              </a:lnSpc>
              <a:buNone/>
            </a:pPr>
            <a:r>
              <a:rPr lang="en-GB" sz="1300" dirty="0">
                <a:ln>
                  <a:solidFill>
                    <a:prstClr val="black">
                      <a:lumMod val="75000"/>
                      <a:lumOff val="25000"/>
                      <a:alpha val="10000"/>
                    </a:prstClr>
                  </a:solidFill>
                </a:ln>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p>
          <a:p>
            <a:pPr marL="45619" indent="0" algn="just">
              <a:lnSpc>
                <a:spcPct val="170000"/>
              </a:lnSpc>
              <a:buNone/>
            </a:pPr>
            <a:endParaRPr lang="en-GB" sz="1300" dirty="0">
              <a:ln>
                <a:solidFill>
                  <a:prstClr val="black">
                    <a:lumMod val="75000"/>
                    <a:lumOff val="25000"/>
                    <a:alpha val="10000"/>
                  </a:prstClr>
                </a:solidFill>
              </a:ln>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marL="45619" indent="0" algn="just">
              <a:lnSpc>
                <a:spcPct val="170000"/>
              </a:lnSpc>
              <a:buNone/>
            </a:pPr>
            <a:r>
              <a:rPr lang="en-GB" sz="1300" dirty="0">
                <a:ln>
                  <a:solidFill>
                    <a:prstClr val="black">
                      <a:lumMod val="75000"/>
                      <a:lumOff val="25000"/>
                      <a:alpha val="10000"/>
                    </a:prstClr>
                  </a:solidFill>
                </a:ln>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It is through the struggle of subdued narratives that my memorial proposal is created, and by having the individual representation of the victims it is a narrative that cannot be withheld and will become part of everyday life. Ultimately, it is u</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ntil Britain is able to acknowledge its dark past and move forward collectively, I believe Black Lives Matters demonstrations and statue toppling will become a common theme.</a:t>
            </a:r>
          </a:p>
        </p:txBody>
      </p:sp>
      <p:sp>
        <p:nvSpPr>
          <p:cNvPr id="11" name="Rectangle 10">
            <a:extLst>
              <a:ext uri="{FF2B5EF4-FFF2-40B4-BE49-F238E27FC236}">
                <a16:creationId xmlns:a16="http://schemas.microsoft.com/office/drawing/2014/main" id="{D788F975-FFDE-4390-973F-1D8788234CCF}"/>
              </a:ext>
            </a:extLst>
          </p:cNvPr>
          <p:cNvSpPr/>
          <p:nvPr/>
        </p:nvSpPr>
        <p:spPr>
          <a:xfrm>
            <a:off x="1256257" y="6708391"/>
            <a:ext cx="7901391" cy="731482"/>
          </a:xfrm>
          <a:prstGeom prst="rect">
            <a:avLst/>
          </a:prstGeom>
        </p:spPr>
        <p:txBody>
          <a:bodyPr wrap="square">
            <a:spAutoFit/>
          </a:bodyPr>
          <a:lstStyle/>
          <a:p>
            <a:pPr marL="45619" indent="0" algn="just">
              <a:lnSpc>
                <a:spcPct val="170000"/>
              </a:lnSpc>
              <a:buNone/>
            </a:pPr>
            <a:r>
              <a:rPr lang="en-GB" sz="1300" dirty="0">
                <a:ln>
                  <a:solidFill>
                    <a:prstClr val="black">
                      <a:lumMod val="75000"/>
                      <a:lumOff val="25000"/>
                      <a:alpha val="10000"/>
                    </a:prstClr>
                  </a:solidFill>
                </a:ln>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Such memorialisation is born out of the struggle with conservative forces that prefer to bury difficult histories, and played out through a guerrilla memorialisation that refuses to accept the status quo (Rice, 2010, p. 43). </a:t>
            </a:r>
          </a:p>
        </p:txBody>
      </p:sp>
    </p:spTree>
    <p:extLst>
      <p:ext uri="{BB962C8B-B14F-4D97-AF65-F5344CB8AC3E}">
        <p14:creationId xmlns:p14="http://schemas.microsoft.com/office/powerpoint/2010/main" val="16046929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D29FB-2091-4BA9-972B-564AF7ED1E60}"/>
              </a:ext>
            </a:extLst>
          </p:cNvPr>
          <p:cNvSpPr>
            <a:spLocks noGrp="1"/>
          </p:cNvSpPr>
          <p:nvPr>
            <p:ph type="title"/>
          </p:nvPr>
        </p:nvSpPr>
        <p:spPr>
          <a:xfrm>
            <a:off x="1090679" y="-229534"/>
            <a:ext cx="4483004" cy="998765"/>
          </a:xfrm>
        </p:spPr>
        <p:txBody>
          <a:bodyPr>
            <a:normAutofit/>
          </a:bodyPr>
          <a:lstStyle/>
          <a:p>
            <a:r>
              <a:rPr lang="en-GB" u="sng" dirty="0">
                <a:solidFill>
                  <a:schemeClr val="tx2">
                    <a:lumMod val="90000"/>
                  </a:schemeClr>
                </a:solidFill>
                <a:latin typeface="Calibri" panose="020F0502020204030204" pitchFamily="34" charset="0"/>
                <a:cs typeface="Calibri" panose="020F0502020204030204" pitchFamily="34" charset="0"/>
              </a:rPr>
              <a:t>Representation</a:t>
            </a:r>
          </a:p>
        </p:txBody>
      </p:sp>
      <p:sp>
        <p:nvSpPr>
          <p:cNvPr id="4" name="Slide Number Placeholder 3">
            <a:extLst>
              <a:ext uri="{FF2B5EF4-FFF2-40B4-BE49-F238E27FC236}">
                <a16:creationId xmlns:a16="http://schemas.microsoft.com/office/drawing/2014/main" id="{3712A19A-4370-47BC-9D71-D4E020811CDC}"/>
              </a:ext>
            </a:extLst>
          </p:cNvPr>
          <p:cNvSpPr>
            <a:spLocks noGrp="1"/>
          </p:cNvSpPr>
          <p:nvPr>
            <p:ph type="sldNum" sz="quarter" idx="12"/>
          </p:nvPr>
        </p:nvSpPr>
        <p:spPr>
          <a:xfrm>
            <a:off x="10605891" y="9372585"/>
            <a:ext cx="698697" cy="527065"/>
          </a:xfrm>
        </p:spPr>
        <p:txBody>
          <a:bodyPr/>
          <a:lstStyle/>
          <a:p>
            <a:fld id="{DF28FB93-0A08-4E7D-8E63-9EFA29F1E093}" type="slidenum">
              <a:rPr lang="en-US" smtClean="0"/>
              <a:pPr/>
              <a:t>10</a:t>
            </a:fld>
            <a:endParaRPr lang="en-US" dirty="0"/>
          </a:p>
        </p:txBody>
      </p:sp>
      <p:sp>
        <p:nvSpPr>
          <p:cNvPr id="5" name="Rectangle 4">
            <a:extLst>
              <a:ext uri="{FF2B5EF4-FFF2-40B4-BE49-F238E27FC236}">
                <a16:creationId xmlns:a16="http://schemas.microsoft.com/office/drawing/2014/main" id="{129396D0-A77D-4E35-A441-B5343BD22090}"/>
              </a:ext>
            </a:extLst>
          </p:cNvPr>
          <p:cNvSpPr/>
          <p:nvPr/>
        </p:nvSpPr>
        <p:spPr>
          <a:xfrm>
            <a:off x="200949" y="544826"/>
            <a:ext cx="6262465" cy="9481698"/>
          </a:xfrm>
          <a:prstGeom prst="rect">
            <a:avLst/>
          </a:prstGeom>
        </p:spPr>
        <p:txBody>
          <a:bodyPr wrap="square">
            <a:spAutoFit/>
          </a:bodyPr>
          <a:lstStyle/>
          <a:p>
            <a:pPr algn="just">
              <a:lnSpc>
                <a:spcPct val="150000"/>
              </a:lnSpc>
            </a:pP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The representation of memorials regarding the slave trade heavily favours the profiteers and barely acknowledges the slaves or the significant role they had on Britain’s history and development. Kevin Dalton-Jonson’s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Captured Africans</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memorial honouring the victims of the transatlantic slave trade is the first and currently the only (to my knowledge) memorial in Britain that honours the victims collectively (Dalton-Johnson, 2020). The lack of representation and acknowledgment to the slave victims and the role they played in British history has become evident through the creation of websites such as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Legacies of British Slave-ownership </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by University College London; where they</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have designed interactive maps that portray and link thousands of locations with connections to the slave trade, that vary from commercial to physical legacies and highlight direct beneficiaries (University College London, 2020). Journalist Afua Hirsch emphasises the point that </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hlinkClick r:id="rId2"/>
              </a:rPr>
              <a:t>‘Britain was built on the backs of slaves’ </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(Hirsch, 2019) with historian Diana Paton echoing this in that slave labour was ‘fundamental to the industrial revolution in Britain’ which became a transformative part in Britain’s history (Paton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et al.</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2020). With thousands of visible connections to the profiteers of the slave trade and just one memorial that collectively honours the victims it seems somewhat disproportionate considering the impact slave labour had on Britain’s economic development.  	</a:t>
            </a:r>
          </a:p>
          <a:p>
            <a:pPr algn="just">
              <a:lnSpc>
                <a:spcPct val="150000"/>
              </a:lnSpc>
            </a:pP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Historian Dr Katie Donington highlights Britain’s desire to memorialise the abolition of slavery and by doing so Britain had masked the true face of their involvement from ‘enslaver to emancipator’ (Donington, 2014). Professor of diaspora studies Marcus Wood gives strength to Donington’s statement by describing the abolition movement as using monuments as ‘visual propaganda’ with a direct agenda to disguise the narrative that surrounded slavery by concealing  themselves as the emancipators through the</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Abolition of the Slave Trade Act</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in 1807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Abolition of the Slave Trade Act, </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1807; Wood, 2007, p. 205). Wood reinforces the point that the agenda was to keep the memory of slavery ‘discreet and abstracted distance’ and to promote and celebrate the white leaders of the abolitionist movement (Wood, 2007, p. 205). Donington calls for ‘historical repair’ (Donington, 2014) and only with acknowledgment of this dark part of history, can the process of reconciliation begin. </a:t>
            </a:r>
          </a:p>
          <a:p>
            <a:pPr algn="just">
              <a:lnSpc>
                <a:spcPct val="150000"/>
              </a:lnSpc>
            </a:pP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The lack of representation in memorials commemorating the slaves compared to the selective depictions of white abolitionist and profiteers such as Edward Colston and Robert Milligan has led to a dishonest history. Through selective representation a cover up of an uncomfortable part of British history has occurred which has become a difficult subject to acknowledge and discuss. By not accepting and continually overlooking the dark truths of our histories, events such as statue </a:t>
            </a:r>
            <a:r>
              <a:rPr lang="en-GB" sz="1200" dirty="0">
                <a:solidFill>
                  <a:schemeClr val="tx2">
                    <a:lumMod val="90000"/>
                  </a:schemeClr>
                </a:solidFill>
                <a:latin typeface="Calibri" panose="020F0502020204030204" pitchFamily="34" charset="0"/>
                <a:ea typeface="Calibri" panose="020F0502020204030204" pitchFamily="34" charset="0"/>
              </a:rPr>
              <a:t>removals (see figures 1&amp;2) occur </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through protests such as those of the Black lives matter movement.</a:t>
            </a:r>
          </a:p>
        </p:txBody>
      </p:sp>
      <p:sp>
        <p:nvSpPr>
          <p:cNvPr id="7" name="Rectangle 6">
            <a:extLst>
              <a:ext uri="{FF2B5EF4-FFF2-40B4-BE49-F238E27FC236}">
                <a16:creationId xmlns:a16="http://schemas.microsoft.com/office/drawing/2014/main" id="{AF2F205D-98D7-401A-9DAA-475C5C793E6B}"/>
              </a:ext>
            </a:extLst>
          </p:cNvPr>
          <p:cNvSpPr/>
          <p:nvPr/>
        </p:nvSpPr>
        <p:spPr>
          <a:xfrm>
            <a:off x="6463419" y="7353378"/>
            <a:ext cx="4640220" cy="2019207"/>
          </a:xfrm>
          <a:prstGeom prst="rect">
            <a:avLst/>
          </a:prstGeom>
        </p:spPr>
        <p:txBody>
          <a:bodyPr wrap="square">
            <a:spAutoFit/>
          </a:bodyPr>
          <a:lstStyle/>
          <a:p>
            <a:pPr algn="just">
              <a:lnSpc>
                <a:spcPct val="150000"/>
              </a:lnSpc>
            </a:pP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The injustice this gives to people with their heritage tied to the slave trade impacts their everyday life. They are continually subjugated to walk through streets and cities with constant reminders of those who had exploited their ancestors. The need to address this to serve and honour the victims and portray a truer reflection is vital for past, present and future generations of multicultural Britain. </a:t>
            </a:r>
          </a:p>
          <a:p>
            <a:pPr algn="just">
              <a:lnSpc>
                <a:spcPct val="150000"/>
              </a:lnSpc>
            </a:pPr>
            <a:endParaRPr lang="en-GB" sz="1300" dirty="0">
              <a:solidFill>
                <a:schemeClr val="tx2">
                  <a:lumMod val="90000"/>
                </a:schemeClr>
              </a:solidFill>
              <a:effectLst>
                <a:outerShdw blurRad="38100" dist="38100" dir="2700000" algn="tl">
                  <a:srgbClr val="000000">
                    <a:alpha val="43137"/>
                  </a:srgbClr>
                </a:outerShdw>
              </a:effectLst>
            </a:endParaRPr>
          </a:p>
        </p:txBody>
      </p:sp>
      <p:pic>
        <p:nvPicPr>
          <p:cNvPr id="11" name="Picture 10">
            <a:extLst>
              <a:ext uri="{FF2B5EF4-FFF2-40B4-BE49-F238E27FC236}">
                <a16:creationId xmlns:a16="http://schemas.microsoft.com/office/drawing/2014/main" id="{1759ACF5-F00A-4568-BCD3-AB732E4E6183}"/>
              </a:ext>
            </a:extLst>
          </p:cNvPr>
          <p:cNvPicPr>
            <a:picLocks noChangeAspect="1"/>
          </p:cNvPicPr>
          <p:nvPr/>
        </p:nvPicPr>
        <p:blipFill rotWithShape="1">
          <a:blip r:embed="rId3"/>
          <a:srcRect l="-379" t="5748" r="1683" b="7592"/>
          <a:stretch/>
        </p:blipFill>
        <p:spPr>
          <a:xfrm>
            <a:off x="6602207" y="269848"/>
            <a:ext cx="4483004" cy="2588118"/>
          </a:xfrm>
          <a:prstGeom prst="rect">
            <a:avLst/>
          </a:prstGeom>
        </p:spPr>
      </p:pic>
      <p:pic>
        <p:nvPicPr>
          <p:cNvPr id="12" name="Picture 11">
            <a:extLst>
              <a:ext uri="{FF2B5EF4-FFF2-40B4-BE49-F238E27FC236}">
                <a16:creationId xmlns:a16="http://schemas.microsoft.com/office/drawing/2014/main" id="{3E99439A-8BFE-49D1-9861-C412504431F8}"/>
              </a:ext>
            </a:extLst>
          </p:cNvPr>
          <p:cNvPicPr>
            <a:picLocks noChangeAspect="1"/>
          </p:cNvPicPr>
          <p:nvPr/>
        </p:nvPicPr>
        <p:blipFill rotWithShape="1">
          <a:blip r:embed="rId4"/>
          <a:srcRect l="10860" t="955" r="1"/>
          <a:stretch/>
        </p:blipFill>
        <p:spPr>
          <a:xfrm>
            <a:off x="6602207" y="3583626"/>
            <a:ext cx="4483004" cy="2801926"/>
          </a:xfrm>
          <a:prstGeom prst="rect">
            <a:avLst/>
          </a:prstGeom>
        </p:spPr>
      </p:pic>
      <p:sp>
        <p:nvSpPr>
          <p:cNvPr id="13" name="TextBox 12">
            <a:extLst>
              <a:ext uri="{FF2B5EF4-FFF2-40B4-BE49-F238E27FC236}">
                <a16:creationId xmlns:a16="http://schemas.microsoft.com/office/drawing/2014/main" id="{9BE21675-509C-4079-901D-E6FF8BAE05D4}"/>
              </a:ext>
            </a:extLst>
          </p:cNvPr>
          <p:cNvSpPr txBox="1"/>
          <p:nvPr/>
        </p:nvSpPr>
        <p:spPr>
          <a:xfrm>
            <a:off x="6602207" y="6429583"/>
            <a:ext cx="4384241" cy="461665"/>
          </a:xfrm>
          <a:prstGeom prst="rect">
            <a:avLst/>
          </a:prstGeom>
          <a:noFill/>
        </p:spPr>
        <p:txBody>
          <a:bodyPr wrap="square" rtlCol="0">
            <a:spAutoFit/>
          </a:bodyPr>
          <a:lstStyle/>
          <a:p>
            <a:r>
              <a:rPr lang="en-GB" sz="1200" dirty="0">
                <a:latin typeface="Calibri" panose="020F0502020204030204" pitchFamily="34" charset="0"/>
                <a:cs typeface="Calibri" panose="020F0502020204030204" pitchFamily="34" charset="0"/>
              </a:rPr>
              <a:t>Figure 3: The statue of slave trader Robert Milligan has been taken down by council workers in east London (Sky News, 2020)</a:t>
            </a:r>
          </a:p>
        </p:txBody>
      </p:sp>
      <p:sp>
        <p:nvSpPr>
          <p:cNvPr id="14" name="Rectangle 13">
            <a:extLst>
              <a:ext uri="{FF2B5EF4-FFF2-40B4-BE49-F238E27FC236}">
                <a16:creationId xmlns:a16="http://schemas.microsoft.com/office/drawing/2014/main" id="{75232B63-956A-465C-954D-B73BD07BBF85}"/>
              </a:ext>
            </a:extLst>
          </p:cNvPr>
          <p:cNvSpPr/>
          <p:nvPr/>
        </p:nvSpPr>
        <p:spPr>
          <a:xfrm>
            <a:off x="6602207" y="2832606"/>
            <a:ext cx="4640220" cy="461665"/>
          </a:xfrm>
          <a:prstGeom prst="rect">
            <a:avLst/>
          </a:prstGeom>
        </p:spPr>
        <p:txBody>
          <a:bodyPr wrap="square">
            <a:spAutoFit/>
          </a:bodyPr>
          <a:lstStyle/>
          <a:p>
            <a:pPr fontAlgn="base"/>
            <a:r>
              <a:rPr lang="en-GB" sz="1200" dirty="0">
                <a:latin typeface="Calibri" panose="020F0502020204030204" pitchFamily="34" charset="0"/>
                <a:cs typeface="Calibri" panose="020F0502020204030204" pitchFamily="34" charset="0"/>
              </a:rPr>
              <a:t>Figure 2: The moment that the statue of Edward Colston was pulled from its plinth (Harry Pugsley, 2020)</a:t>
            </a:r>
          </a:p>
        </p:txBody>
      </p:sp>
    </p:spTree>
    <p:extLst>
      <p:ext uri="{BB962C8B-B14F-4D97-AF65-F5344CB8AC3E}">
        <p14:creationId xmlns:p14="http://schemas.microsoft.com/office/powerpoint/2010/main" val="17640404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0EF43-84FD-4C70-91A5-0942C1978047}"/>
              </a:ext>
            </a:extLst>
          </p:cNvPr>
          <p:cNvSpPr>
            <a:spLocks noGrp="1"/>
          </p:cNvSpPr>
          <p:nvPr>
            <p:ph type="title"/>
          </p:nvPr>
        </p:nvSpPr>
        <p:spPr>
          <a:xfrm>
            <a:off x="0" y="4220422"/>
            <a:ext cx="11304588" cy="1458806"/>
          </a:xfrm>
        </p:spPr>
        <p:txBody>
          <a:bodyPr>
            <a:normAutofit/>
          </a:bodyPr>
          <a:lstStyle/>
          <a:p>
            <a:r>
              <a:rPr lang="en-GB" dirty="0">
                <a:solidFill>
                  <a:schemeClr val="tx2">
                    <a:lumMod val="90000"/>
                  </a:schemeClr>
                </a:solidFill>
                <a:latin typeface="Calibri" panose="020F0502020204030204" pitchFamily="34" charset="0"/>
                <a:cs typeface="Calibri" panose="020F0502020204030204" pitchFamily="34" charset="0"/>
              </a:rPr>
              <a:t>Development and Progression </a:t>
            </a:r>
          </a:p>
        </p:txBody>
      </p:sp>
      <p:sp>
        <p:nvSpPr>
          <p:cNvPr id="13" name="Slide Number Placeholder 12">
            <a:extLst>
              <a:ext uri="{FF2B5EF4-FFF2-40B4-BE49-F238E27FC236}">
                <a16:creationId xmlns:a16="http://schemas.microsoft.com/office/drawing/2014/main" id="{DF1E82C0-A20D-4574-B241-EC6142D23D67}"/>
              </a:ext>
            </a:extLst>
          </p:cNvPr>
          <p:cNvSpPr>
            <a:spLocks noGrp="1"/>
          </p:cNvSpPr>
          <p:nvPr>
            <p:ph type="sldNum" sz="quarter" idx="12"/>
          </p:nvPr>
        </p:nvSpPr>
        <p:spPr>
          <a:xfrm>
            <a:off x="10536009" y="9403101"/>
            <a:ext cx="768579" cy="496549"/>
          </a:xfrm>
        </p:spPr>
        <p:txBody>
          <a:bodyPr/>
          <a:lstStyle/>
          <a:p>
            <a:fld id="{DF28FB93-0A08-4E7D-8E63-9EFA29F1E093}" type="slidenum">
              <a:rPr lang="en-US" smtClean="0">
                <a:latin typeface="Calibri" panose="020F0502020204030204" pitchFamily="34" charset="0"/>
                <a:cs typeface="Calibri" panose="020F0502020204030204" pitchFamily="34" charset="0"/>
              </a:rPr>
              <a:pPr/>
              <a:t>11</a:t>
            </a:fld>
            <a:endParaRPr lang="en-US" dirty="0">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53B8283B-EA82-43E7-A358-74D97CFD994E}"/>
              </a:ext>
            </a:extLst>
          </p:cNvPr>
          <p:cNvSpPr/>
          <p:nvPr/>
        </p:nvSpPr>
        <p:spPr>
          <a:xfrm>
            <a:off x="4104930" y="2478505"/>
            <a:ext cx="2468753" cy="861774"/>
          </a:xfrm>
          <a:prstGeom prst="rect">
            <a:avLst/>
          </a:prstGeom>
        </p:spPr>
        <p:txBody>
          <a:bodyPr wrap="none">
            <a:spAutoFit/>
          </a:bodyPr>
          <a:lstStyle/>
          <a:p>
            <a:r>
              <a:rPr lang="en-GB" sz="5000"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Part Two</a:t>
            </a:r>
          </a:p>
        </p:txBody>
      </p:sp>
    </p:spTree>
    <p:extLst>
      <p:ext uri="{BB962C8B-B14F-4D97-AF65-F5344CB8AC3E}">
        <p14:creationId xmlns:p14="http://schemas.microsoft.com/office/powerpoint/2010/main" val="32256625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0F410-4187-41ED-878E-B72FD6647E7C}"/>
              </a:ext>
            </a:extLst>
          </p:cNvPr>
          <p:cNvSpPr>
            <a:spLocks noGrp="1"/>
          </p:cNvSpPr>
          <p:nvPr>
            <p:ph type="title"/>
          </p:nvPr>
        </p:nvSpPr>
        <p:spPr>
          <a:xfrm>
            <a:off x="1671540" y="17498"/>
            <a:ext cx="3433029" cy="743526"/>
          </a:xfrm>
        </p:spPr>
        <p:txBody>
          <a:bodyPr>
            <a:noAutofit/>
          </a:bodyPr>
          <a:lstStyle/>
          <a:p>
            <a:r>
              <a:rPr lang="en-GB" sz="4800" u="sng" dirty="0">
                <a:solidFill>
                  <a:schemeClr val="tx2">
                    <a:lumMod val="90000"/>
                  </a:schemeClr>
                </a:solidFill>
                <a:latin typeface="Calibri" panose="020F0502020204030204" pitchFamily="34" charset="0"/>
                <a:cs typeface="Calibri" panose="020F0502020204030204" pitchFamily="34" charset="0"/>
              </a:rPr>
              <a:t>Initial Ideas</a:t>
            </a:r>
          </a:p>
        </p:txBody>
      </p:sp>
      <p:sp>
        <p:nvSpPr>
          <p:cNvPr id="5" name="Slide Number Placeholder 4">
            <a:extLst>
              <a:ext uri="{FF2B5EF4-FFF2-40B4-BE49-F238E27FC236}">
                <a16:creationId xmlns:a16="http://schemas.microsoft.com/office/drawing/2014/main" id="{68F8582F-F973-4B63-ACE6-0E8624DD1282}"/>
              </a:ext>
            </a:extLst>
          </p:cNvPr>
          <p:cNvSpPr>
            <a:spLocks noGrp="1"/>
          </p:cNvSpPr>
          <p:nvPr>
            <p:ph type="sldNum" sz="quarter" idx="12"/>
          </p:nvPr>
        </p:nvSpPr>
        <p:spPr>
          <a:xfrm>
            <a:off x="10536009" y="9403101"/>
            <a:ext cx="768579" cy="496549"/>
          </a:xfrm>
        </p:spPr>
        <p:txBody>
          <a:bodyPr/>
          <a:lstStyle/>
          <a:p>
            <a:fld id="{DF28FB93-0A08-4E7D-8E63-9EFA29F1E093}" type="slidenum">
              <a:rPr lang="en-US" smtClean="0"/>
              <a:pPr/>
              <a:t>12</a:t>
            </a:fld>
            <a:endParaRPr lang="en-US" dirty="0"/>
          </a:p>
        </p:txBody>
      </p:sp>
      <p:pic>
        <p:nvPicPr>
          <p:cNvPr id="7" name="Picture 6" descr="Text, whiteboard&#10;&#10;Description automatically generated">
            <a:extLst>
              <a:ext uri="{FF2B5EF4-FFF2-40B4-BE49-F238E27FC236}">
                <a16:creationId xmlns:a16="http://schemas.microsoft.com/office/drawing/2014/main" id="{66367BB6-AD25-4A81-B29C-2FCE5852D269}"/>
              </a:ext>
            </a:extLst>
          </p:cNvPr>
          <p:cNvPicPr>
            <a:picLocks noChangeAspect="1"/>
          </p:cNvPicPr>
          <p:nvPr/>
        </p:nvPicPr>
        <p:blipFill>
          <a:blip r:embed="rId2"/>
          <a:stretch>
            <a:fillRect/>
          </a:stretch>
        </p:blipFill>
        <p:spPr>
          <a:xfrm>
            <a:off x="6902085" y="192393"/>
            <a:ext cx="4282193" cy="2908300"/>
          </a:xfrm>
          <a:prstGeom prst="rect">
            <a:avLst/>
          </a:prstGeom>
        </p:spPr>
      </p:pic>
      <p:sp>
        <p:nvSpPr>
          <p:cNvPr id="9" name="Oval 8">
            <a:extLst>
              <a:ext uri="{FF2B5EF4-FFF2-40B4-BE49-F238E27FC236}">
                <a16:creationId xmlns:a16="http://schemas.microsoft.com/office/drawing/2014/main" id="{EE4E86FD-B787-4048-A11C-3255FBF4B4C2}"/>
              </a:ext>
            </a:extLst>
          </p:cNvPr>
          <p:cNvSpPr/>
          <p:nvPr/>
        </p:nvSpPr>
        <p:spPr>
          <a:xfrm>
            <a:off x="7529466" y="38364"/>
            <a:ext cx="2911380" cy="982292"/>
          </a:xfrm>
          <a:prstGeom prst="ellipse">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23D3ACA8-9CF9-4F0A-A836-CE884B60A39D}"/>
              </a:ext>
            </a:extLst>
          </p:cNvPr>
          <p:cNvSpPr/>
          <p:nvPr/>
        </p:nvSpPr>
        <p:spPr>
          <a:xfrm rot="20317956">
            <a:off x="8574694" y="1674226"/>
            <a:ext cx="2590424" cy="1046913"/>
          </a:xfrm>
          <a:prstGeom prst="ellipse">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FA602727-0A4D-4A3A-B0A4-681230A3E2FE}"/>
              </a:ext>
            </a:extLst>
          </p:cNvPr>
          <p:cNvSpPr/>
          <p:nvPr/>
        </p:nvSpPr>
        <p:spPr>
          <a:xfrm>
            <a:off x="8244544" y="1020655"/>
            <a:ext cx="1712494" cy="650195"/>
          </a:xfrm>
          <a:prstGeom prst="ellipse">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8E077C27-BEDC-460F-B682-E413FE34E8CB}"/>
              </a:ext>
            </a:extLst>
          </p:cNvPr>
          <p:cNvSpPr/>
          <p:nvPr/>
        </p:nvSpPr>
        <p:spPr>
          <a:xfrm>
            <a:off x="120310" y="706352"/>
            <a:ext cx="6535490" cy="3662285"/>
          </a:xfrm>
          <a:prstGeom prst="rect">
            <a:avLst/>
          </a:prstGeom>
        </p:spPr>
        <p:txBody>
          <a:bodyPr wrap="square">
            <a:spAutoFit/>
          </a:bodyPr>
          <a:lstStyle/>
          <a:p>
            <a:pPr algn="just">
              <a:lnSpc>
                <a:spcPct val="150000"/>
              </a:lnSpc>
              <a:spcAft>
                <a:spcPts val="800"/>
              </a:spcAft>
            </a:pP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My initial idea was to take an immersive approach and create a type of </a:t>
            </a:r>
            <a:r>
              <a:rPr lang="en-GB" sz="13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reckoning of justice </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with the realisation of where my research had led me. I originally planned to design and create a representation of a slave ship to acknowledge the awful conditions and atrocities slaves were subjected to. With the use of first-hand experience accounts from slave narratives such as, </a:t>
            </a:r>
            <a:r>
              <a:rPr lang="en-GB" sz="13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Narrative of the Enslavement of </a:t>
            </a:r>
            <a:r>
              <a:rPr lang="en-GB" sz="1300" i="1"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Ottobah</a:t>
            </a:r>
            <a:r>
              <a:rPr lang="en-GB" sz="13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a:t>
            </a:r>
            <a:r>
              <a:rPr lang="en-GB" sz="1300" i="1"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Cugoano</a:t>
            </a:r>
            <a:r>
              <a:rPr lang="en-GB" sz="13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a Native of Africa; published by himself, in the Year 1787</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a:t>
            </a:r>
            <a:r>
              <a:rPr lang="en-GB" sz="1300"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Cugoano</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1787)</a:t>
            </a:r>
            <a:r>
              <a:rPr lang="en-GB" sz="13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and</a:t>
            </a:r>
            <a:r>
              <a:rPr lang="en-GB" sz="13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The Interesting Narrative of the Life of Olaudah Equiano, or Gustavus </a:t>
            </a:r>
            <a:r>
              <a:rPr lang="en-GB" sz="1300" i="1"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Vassa</a:t>
            </a:r>
            <a:r>
              <a:rPr lang="en-GB" sz="13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The African</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(Equiano, 1789), I intended to create a slave experience onboard a trade ship and force the public’s acknowledgment and acceptance through an immersive approach. I wanted to push people into the issues surrounding the involvement Britain had and open their eyes to the realisation of our dark past. I thought by creating a slave experience it would show a general lack of awareness regarding the slave trade and prompt an urge to revisit an influential part of Britain’s history. </a:t>
            </a:r>
          </a:p>
        </p:txBody>
      </p:sp>
      <p:sp>
        <p:nvSpPr>
          <p:cNvPr id="6" name="Rectangle 5">
            <a:extLst>
              <a:ext uri="{FF2B5EF4-FFF2-40B4-BE49-F238E27FC236}">
                <a16:creationId xmlns:a16="http://schemas.microsoft.com/office/drawing/2014/main" id="{25AAC720-24BB-4F66-981F-33431BBB7DC6}"/>
              </a:ext>
            </a:extLst>
          </p:cNvPr>
          <p:cNvSpPr/>
          <p:nvPr/>
        </p:nvSpPr>
        <p:spPr>
          <a:xfrm>
            <a:off x="120310" y="4368637"/>
            <a:ext cx="6732588" cy="5162695"/>
          </a:xfrm>
          <a:prstGeom prst="rect">
            <a:avLst/>
          </a:prstGeom>
        </p:spPr>
        <p:txBody>
          <a:bodyPr wrap="square">
            <a:spAutoFit/>
          </a:bodyPr>
          <a:lstStyle/>
          <a:p>
            <a:pPr indent="457200" algn="just">
              <a:lnSpc>
                <a:spcPct val="150000"/>
              </a:lnSpc>
              <a:spcAft>
                <a:spcPts val="800"/>
              </a:spcAft>
            </a:pP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I created a virtual reality demo by editing video clips and merging background sounds to try and give a realistic first-hand experience from the slave’s perspective</a:t>
            </a:r>
            <a:r>
              <a:rPr lang="en-GB" sz="1300"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(see figure 4). Whilst editing the virtual reality experience I had already conducted several interviews discussing the extent of the slave trade and Britain’s involvement. Studying the interviews, similar reactions occurred when discussing the numbers of slaves involved that the awareness is lacking (see figure 5). Rigours examination of slave narratives brought me to the realisation that I was tackling this idea in the incorrect manner. The quote ‘death was more preferable than life’ (</a:t>
            </a:r>
            <a:r>
              <a:rPr lang="en-GB" sz="1300"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Cugoano</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1787, p. 124) from </a:t>
            </a:r>
            <a:r>
              <a:rPr lang="en-GB" sz="1300"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Cugoano’s</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 narrative brought the understanding that trying to recreate an experience for people to understand what the slaves were subjected to may have had the opposite effect of what I intended. The realisation was that the virtual reality experience would end. Plans to put people in chains and in confined spaces to make them understand what slaves were subjected to made me apprehensive about it being treated like a fair ground attraction. Ultimately, the participant of the experience would always be a willing one, where slaves did not have the choice. Conclusion to my initial idea was simple, I was preaching to the converted, it is commonly acknowledged that slavery was wrong and immoral with horrifying conditions. The two main questions I took forward from my initial ideas were, </a:t>
            </a:r>
            <a:r>
              <a:rPr lang="en-GB" sz="13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what is the most important thing that I am trying to communicate and how do I give justice in representation to so many victims?</a:t>
            </a:r>
          </a:p>
        </p:txBody>
      </p:sp>
      <p:sp>
        <p:nvSpPr>
          <p:cNvPr id="15" name="TextBox 14">
            <a:extLst>
              <a:ext uri="{FF2B5EF4-FFF2-40B4-BE49-F238E27FC236}">
                <a16:creationId xmlns:a16="http://schemas.microsoft.com/office/drawing/2014/main" id="{E57E1ADB-A437-45C1-B4F0-BB0D0DBB7CC7}"/>
              </a:ext>
            </a:extLst>
          </p:cNvPr>
          <p:cNvSpPr txBox="1"/>
          <p:nvPr/>
        </p:nvSpPr>
        <p:spPr>
          <a:xfrm>
            <a:off x="7150466" y="6003083"/>
            <a:ext cx="3574507" cy="276999"/>
          </a:xfrm>
          <a:prstGeom prst="rect">
            <a:avLst/>
          </a:prstGeom>
          <a:noFill/>
        </p:spPr>
        <p:txBody>
          <a:bodyPr wrap="square" rtlCol="0">
            <a:spAutoFit/>
          </a:bodyPr>
          <a:lstStyle/>
          <a:p>
            <a:r>
              <a:rPr lang="en-GB" sz="1200" dirty="0">
                <a:solidFill>
                  <a:schemeClr val="tx2">
                    <a:lumMod val="90000"/>
                  </a:schemeClr>
                </a:solidFill>
                <a:latin typeface="Calibri" panose="020F0502020204030204" pitchFamily="34" charset="0"/>
                <a:cs typeface="Calibri" panose="020F0502020204030204" pitchFamily="34" charset="0"/>
              </a:rPr>
              <a:t>Figure 4: VR Experience (Perkins, 2020)</a:t>
            </a:r>
          </a:p>
        </p:txBody>
      </p:sp>
      <p:sp>
        <p:nvSpPr>
          <p:cNvPr id="16" name="Rectangle 15">
            <a:extLst>
              <a:ext uri="{FF2B5EF4-FFF2-40B4-BE49-F238E27FC236}">
                <a16:creationId xmlns:a16="http://schemas.microsoft.com/office/drawing/2014/main" id="{05BFC7F5-C732-4CF9-905C-FD29A5713D1D}"/>
              </a:ext>
            </a:extLst>
          </p:cNvPr>
          <p:cNvSpPr/>
          <p:nvPr/>
        </p:nvSpPr>
        <p:spPr>
          <a:xfrm>
            <a:off x="7150466" y="9641286"/>
            <a:ext cx="2962029" cy="276999"/>
          </a:xfrm>
          <a:prstGeom prst="rect">
            <a:avLst/>
          </a:prstGeom>
        </p:spPr>
        <p:txBody>
          <a:bodyPr wrap="none">
            <a:spAutoFit/>
          </a:bodyPr>
          <a:lstStyle/>
          <a:p>
            <a:r>
              <a:rPr lang="en-GB" sz="1200" dirty="0">
                <a:solidFill>
                  <a:schemeClr val="tx2">
                    <a:lumMod val="90000"/>
                  </a:schemeClr>
                </a:solidFill>
                <a:latin typeface="Calibri" panose="020F0502020204030204" pitchFamily="34" charset="0"/>
                <a:cs typeface="Calibri" panose="020F0502020204030204" pitchFamily="34" charset="0"/>
              </a:rPr>
              <a:t>Figure 5: Interview Reactions (Perkins, 2020)</a:t>
            </a:r>
          </a:p>
        </p:txBody>
      </p:sp>
    </p:spTree>
    <p:extLst>
      <p:ext uri="{BB962C8B-B14F-4D97-AF65-F5344CB8AC3E}">
        <p14:creationId xmlns:p14="http://schemas.microsoft.com/office/powerpoint/2010/main" val="5824422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BDFDB-96B7-4700-B73A-F84F86010F3C}"/>
              </a:ext>
            </a:extLst>
          </p:cNvPr>
          <p:cNvSpPr>
            <a:spLocks noGrp="1"/>
          </p:cNvSpPr>
          <p:nvPr>
            <p:ph type="title"/>
          </p:nvPr>
        </p:nvSpPr>
        <p:spPr>
          <a:xfrm>
            <a:off x="1401817" y="65656"/>
            <a:ext cx="2721067" cy="673768"/>
          </a:xfrm>
        </p:spPr>
        <p:txBody>
          <a:bodyPr>
            <a:noAutofit/>
          </a:bodyPr>
          <a:lstStyle/>
          <a:p>
            <a:r>
              <a:rPr lang="en-GB" sz="5000" u="sng" dirty="0">
                <a:latin typeface="Calibri" panose="020F0502020204030204" pitchFamily="34" charset="0"/>
                <a:cs typeface="Calibri" panose="020F0502020204030204" pitchFamily="34" charset="0"/>
              </a:rPr>
              <a:t>Designs</a:t>
            </a:r>
            <a:r>
              <a:rPr lang="en-GB" sz="5000" u="sng" dirty="0"/>
              <a:t> </a:t>
            </a:r>
          </a:p>
        </p:txBody>
      </p:sp>
      <p:sp>
        <p:nvSpPr>
          <p:cNvPr id="4" name="Slide Number Placeholder 3">
            <a:extLst>
              <a:ext uri="{FF2B5EF4-FFF2-40B4-BE49-F238E27FC236}">
                <a16:creationId xmlns:a16="http://schemas.microsoft.com/office/drawing/2014/main" id="{BBEC0E79-BFE7-449E-AC90-40D6951BE690}"/>
              </a:ext>
            </a:extLst>
          </p:cNvPr>
          <p:cNvSpPr>
            <a:spLocks noGrp="1"/>
          </p:cNvSpPr>
          <p:nvPr>
            <p:ph type="sldNum" sz="quarter" idx="12"/>
          </p:nvPr>
        </p:nvSpPr>
        <p:spPr>
          <a:xfrm>
            <a:off x="10605891" y="9372585"/>
            <a:ext cx="698697" cy="527065"/>
          </a:xfrm>
        </p:spPr>
        <p:txBody>
          <a:bodyPr/>
          <a:lstStyle/>
          <a:p>
            <a:fld id="{DF28FB93-0A08-4E7D-8E63-9EFA29F1E093}" type="slidenum">
              <a:rPr lang="en-US" smtClean="0"/>
              <a:pPr/>
              <a:t>13</a:t>
            </a:fld>
            <a:endParaRPr lang="en-US" dirty="0"/>
          </a:p>
        </p:txBody>
      </p:sp>
      <p:pic>
        <p:nvPicPr>
          <p:cNvPr id="10" name="Picture 9" descr="A picture containing text, book&#10;&#10;Description automatically generated">
            <a:extLst>
              <a:ext uri="{FF2B5EF4-FFF2-40B4-BE49-F238E27FC236}">
                <a16:creationId xmlns:a16="http://schemas.microsoft.com/office/drawing/2014/main" id="{26130C75-2F5F-4DFD-8289-FC79AA3BC1FE}"/>
              </a:ext>
            </a:extLst>
          </p:cNvPr>
          <p:cNvPicPr>
            <a:picLocks noChangeAspect="1"/>
          </p:cNvPicPr>
          <p:nvPr/>
        </p:nvPicPr>
        <p:blipFill>
          <a:blip r:embed="rId2"/>
          <a:stretch>
            <a:fillRect/>
          </a:stretch>
        </p:blipFill>
        <p:spPr>
          <a:xfrm>
            <a:off x="9248016" y="2219176"/>
            <a:ext cx="1800541" cy="1800541"/>
          </a:xfrm>
          <a:prstGeom prst="rect">
            <a:avLst/>
          </a:prstGeom>
        </p:spPr>
      </p:pic>
      <p:pic>
        <p:nvPicPr>
          <p:cNvPr id="14" name="Picture 13" descr="A picture containing text, sidewalk, way, paving&#10;&#10;Description automatically generated">
            <a:extLst>
              <a:ext uri="{FF2B5EF4-FFF2-40B4-BE49-F238E27FC236}">
                <a16:creationId xmlns:a16="http://schemas.microsoft.com/office/drawing/2014/main" id="{C0F50B25-326C-4A5C-8640-4CE76E0F9AB1}"/>
              </a:ext>
            </a:extLst>
          </p:cNvPr>
          <p:cNvPicPr>
            <a:picLocks noChangeAspect="1"/>
          </p:cNvPicPr>
          <p:nvPr/>
        </p:nvPicPr>
        <p:blipFill rotWithShape="1">
          <a:blip r:embed="rId3"/>
          <a:srcRect l="25542" t="42877" r="663"/>
          <a:stretch/>
        </p:blipFill>
        <p:spPr>
          <a:xfrm>
            <a:off x="5798251" y="2366847"/>
            <a:ext cx="2648879" cy="1537812"/>
          </a:xfrm>
          <a:prstGeom prst="rect">
            <a:avLst/>
          </a:prstGeom>
        </p:spPr>
      </p:pic>
      <p:pic>
        <p:nvPicPr>
          <p:cNvPr id="20" name="Picture 19" descr="Diagram&#10;&#10;Description automatically generated">
            <a:extLst>
              <a:ext uri="{FF2B5EF4-FFF2-40B4-BE49-F238E27FC236}">
                <a16:creationId xmlns:a16="http://schemas.microsoft.com/office/drawing/2014/main" id="{56A32BCF-7082-4086-B68B-35632CDC4B8B}"/>
              </a:ext>
            </a:extLst>
          </p:cNvPr>
          <p:cNvPicPr>
            <a:picLocks noChangeAspect="1"/>
          </p:cNvPicPr>
          <p:nvPr/>
        </p:nvPicPr>
        <p:blipFill>
          <a:blip r:embed="rId4"/>
          <a:stretch>
            <a:fillRect/>
          </a:stretch>
        </p:blipFill>
        <p:spPr>
          <a:xfrm>
            <a:off x="5885155" y="4191020"/>
            <a:ext cx="1803972" cy="1803972"/>
          </a:xfrm>
          <a:prstGeom prst="rect">
            <a:avLst/>
          </a:prstGeom>
        </p:spPr>
      </p:pic>
      <p:pic>
        <p:nvPicPr>
          <p:cNvPr id="26" name="Picture 25" descr="Diagram&#10;&#10;Description automatically generated">
            <a:extLst>
              <a:ext uri="{FF2B5EF4-FFF2-40B4-BE49-F238E27FC236}">
                <a16:creationId xmlns:a16="http://schemas.microsoft.com/office/drawing/2014/main" id="{6EEC6F68-FF35-4B8A-8D9F-21992AB3409A}"/>
              </a:ext>
            </a:extLst>
          </p:cNvPr>
          <p:cNvPicPr>
            <a:picLocks noChangeAspect="1"/>
          </p:cNvPicPr>
          <p:nvPr/>
        </p:nvPicPr>
        <p:blipFill>
          <a:blip r:embed="rId5"/>
          <a:stretch>
            <a:fillRect/>
          </a:stretch>
        </p:blipFill>
        <p:spPr>
          <a:xfrm>
            <a:off x="9258772" y="4270306"/>
            <a:ext cx="1800541" cy="1800541"/>
          </a:xfrm>
          <a:prstGeom prst="rect">
            <a:avLst/>
          </a:prstGeom>
        </p:spPr>
      </p:pic>
      <p:pic>
        <p:nvPicPr>
          <p:cNvPr id="5" name="Picture 4">
            <a:extLst>
              <a:ext uri="{FF2B5EF4-FFF2-40B4-BE49-F238E27FC236}">
                <a16:creationId xmlns:a16="http://schemas.microsoft.com/office/drawing/2014/main" id="{D285BBD3-C15E-474D-A561-1854C8329878}"/>
              </a:ext>
            </a:extLst>
          </p:cNvPr>
          <p:cNvPicPr>
            <a:picLocks noChangeAspect="1"/>
          </p:cNvPicPr>
          <p:nvPr/>
        </p:nvPicPr>
        <p:blipFill rotWithShape="1">
          <a:blip r:embed="rId6"/>
          <a:srcRect t="24121" b="15031"/>
          <a:stretch/>
        </p:blipFill>
        <p:spPr>
          <a:xfrm>
            <a:off x="7689127" y="0"/>
            <a:ext cx="1682950" cy="1683241"/>
          </a:xfrm>
          <a:prstGeom prst="rect">
            <a:avLst/>
          </a:prstGeom>
        </p:spPr>
      </p:pic>
      <p:pic>
        <p:nvPicPr>
          <p:cNvPr id="11" name="Picture 10">
            <a:extLst>
              <a:ext uri="{FF2B5EF4-FFF2-40B4-BE49-F238E27FC236}">
                <a16:creationId xmlns:a16="http://schemas.microsoft.com/office/drawing/2014/main" id="{EE7FD0D7-D554-4083-A3E4-23D7499D9BCC}"/>
              </a:ext>
            </a:extLst>
          </p:cNvPr>
          <p:cNvPicPr>
            <a:picLocks noChangeAspect="1"/>
          </p:cNvPicPr>
          <p:nvPr/>
        </p:nvPicPr>
        <p:blipFill>
          <a:blip r:embed="rId7"/>
          <a:stretch>
            <a:fillRect/>
          </a:stretch>
        </p:blipFill>
        <p:spPr>
          <a:xfrm>
            <a:off x="5776634" y="65656"/>
            <a:ext cx="1683242" cy="947153"/>
          </a:xfrm>
          <a:prstGeom prst="rect">
            <a:avLst/>
          </a:prstGeom>
        </p:spPr>
      </p:pic>
      <p:pic>
        <p:nvPicPr>
          <p:cNvPr id="12" name="Picture 11">
            <a:extLst>
              <a:ext uri="{FF2B5EF4-FFF2-40B4-BE49-F238E27FC236}">
                <a16:creationId xmlns:a16="http://schemas.microsoft.com/office/drawing/2014/main" id="{50D5F8DF-0D32-40E3-B0AA-4DDDB61E951F}"/>
              </a:ext>
            </a:extLst>
          </p:cNvPr>
          <p:cNvPicPr>
            <a:picLocks noChangeAspect="1"/>
          </p:cNvPicPr>
          <p:nvPr/>
        </p:nvPicPr>
        <p:blipFill rotWithShape="1">
          <a:blip r:embed="rId8"/>
          <a:srcRect l="42704" t="13058" r="27765" b="48044"/>
          <a:stretch/>
        </p:blipFill>
        <p:spPr>
          <a:xfrm>
            <a:off x="9679998" y="0"/>
            <a:ext cx="1634533" cy="1683240"/>
          </a:xfrm>
          <a:prstGeom prst="rect">
            <a:avLst/>
          </a:prstGeom>
        </p:spPr>
      </p:pic>
      <p:sp>
        <p:nvSpPr>
          <p:cNvPr id="13" name="Rectangle 12">
            <a:extLst>
              <a:ext uri="{FF2B5EF4-FFF2-40B4-BE49-F238E27FC236}">
                <a16:creationId xmlns:a16="http://schemas.microsoft.com/office/drawing/2014/main" id="{514BF339-761A-4615-8C3C-837A4C8FEEDB}"/>
              </a:ext>
            </a:extLst>
          </p:cNvPr>
          <p:cNvSpPr/>
          <p:nvPr/>
        </p:nvSpPr>
        <p:spPr>
          <a:xfrm>
            <a:off x="85015" y="810319"/>
            <a:ext cx="5651500" cy="9686883"/>
          </a:xfrm>
          <a:prstGeom prst="rect">
            <a:avLst/>
          </a:prstGeom>
        </p:spPr>
        <p:txBody>
          <a:bodyPr>
            <a:spAutoFit/>
          </a:bodyPr>
          <a:lstStyle/>
          <a:p>
            <a:pPr algn="just">
              <a:lnSpc>
                <a:spcPct val="150000"/>
              </a:lnSpc>
              <a:spcAft>
                <a:spcPts val="800"/>
              </a:spcAft>
            </a:pP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The designs for my memorial proposal attempt to portray several symbolic meanings, with influence coming from wide-ranging backgrounds in which I wanted to incorporate into my design. The inspirations came from British sculptor and landscape artist Andy Goldsworthy with his rain shadow concept (figure 7), artist </a:t>
            </a:r>
            <a:r>
              <a:rPr lang="en-GB" sz="1200"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Lubaina</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t>
            </a:r>
            <a:r>
              <a:rPr lang="en-GB" sz="1200"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Himid</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(figure 8?) who was amongst the first group of artists involved in the United Kingdom’s Black Art movement in the 1980s; with her work focusing on cultural histories and regaining identities (Tate, 2020). The idea and design for the memorial is to be set in stone and become part of the landscape and identity of where it will be placed. The memorial I’m proposing has taken a similar idea from Hollywood’s walk of fame where it looks to honour the individual (Lee, 2020). Importantly I want to make a lasting legacy to serve future generations, like the ancient hand print (figure 6) estimated to be over forty thousand years old (Battersby, 2014) which provides us with a sense of existence even though their identity has been lost.</a:t>
            </a:r>
          </a:p>
          <a:p>
            <a:pPr algn="just">
              <a:lnSpc>
                <a:spcPct val="150000"/>
              </a:lnSpc>
              <a:spcAft>
                <a:spcPts val="800"/>
              </a:spcAft>
            </a:pP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I have attempted to incorporate these different themes and styles to draw out a deep and symbolic representation which can be portrayed in my design. The software used was </a:t>
            </a:r>
            <a:r>
              <a:rPr lang="en-GB" sz="1200" i="1"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9">
                  <a:extLst>
                    <a:ext uri="{A12FA001-AC4F-418D-AE19-62706E023703}">
                      <ahyp:hlinkClr xmlns:ahyp="http://schemas.microsoft.com/office/drawing/2018/hyperlinkcolor" val="tx"/>
                    </a:ext>
                  </a:extLst>
                </a:hlinkClick>
              </a:rPr>
              <a:t>Canva</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and </a:t>
            </a:r>
            <a:r>
              <a:rPr lang="en-GB" sz="1200" i="1"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10">
                  <a:extLst>
                    <a:ext uri="{A12FA001-AC4F-418D-AE19-62706E023703}">
                      <ahyp:hlinkClr xmlns:ahyp="http://schemas.microsoft.com/office/drawing/2018/hyperlinkcolor" val="tx"/>
                    </a:ext>
                  </a:extLst>
                </a:hlinkClick>
              </a:rPr>
              <a:t>Photoshop</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which enabled me to create several different designs with symbolic representations on different types of materials such as concrete and marble. My initial design (figure 10) brought together several symbolic themes such as broken chains symbolising freedom, the sun setting displaying the end of the slave trade with reference to the sun never sets on the British empire, a pair of genderless foot prints to symbolise ones existence combined with the theme from Mary T. </a:t>
            </a:r>
            <a:r>
              <a:rPr lang="en-GB" sz="1200"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Lathrap</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Walk a Mile in His Moccasins</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poem (</a:t>
            </a:r>
            <a:r>
              <a:rPr lang="en-GB" sz="1200"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Lathrap</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1985). I attempted to merge the design into a street paving using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Photoshop</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(figure 11 ) to get a realistic visual of the design, on doing so it became obvious that the design and appearance was over complicated. I attempted to simplify the design and make it gender optional with the male and female versions of the abolitionist motto’s (Wedgwood, 1787) alongside QR codes (figures 12&amp;13) which will direct the individual to finding out more about the slab and in-depth details of its representation. The materials to be used for the slabs took into consideration a range of aspects such as costing, weather resistance , ease of engravement, colour and attaching QR codes to engage with it. The ultimate decision came down to costing. The costing to make one marble slab (figure 12&amp;13) would be over five-hundred pounds and that alone made me conscious of pricing people out.</a:t>
            </a:r>
          </a:p>
          <a:p>
            <a:pPr algn="just">
              <a:lnSpc>
                <a:spcPct val="150000"/>
              </a:lnSpc>
              <a:spcAft>
                <a:spcPts val="800"/>
              </a:spcAft>
            </a:pPr>
            <a:endPar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23" name="Rectangle 22">
            <a:extLst>
              <a:ext uri="{FF2B5EF4-FFF2-40B4-BE49-F238E27FC236}">
                <a16:creationId xmlns:a16="http://schemas.microsoft.com/office/drawing/2014/main" id="{C4F44AF1-3B2C-4145-AC98-5549F44C2B71}"/>
              </a:ext>
            </a:extLst>
          </p:cNvPr>
          <p:cNvSpPr/>
          <p:nvPr/>
        </p:nvSpPr>
        <p:spPr>
          <a:xfrm>
            <a:off x="5727167" y="6187513"/>
            <a:ext cx="5492406" cy="3664721"/>
          </a:xfrm>
          <a:prstGeom prst="rect">
            <a:avLst/>
          </a:prstGeom>
        </p:spPr>
        <p:txBody>
          <a:bodyPr wrap="square">
            <a:spAutoFit/>
          </a:bodyPr>
          <a:lstStyle/>
          <a:p>
            <a:pPr indent="457200" algn="just">
              <a:lnSpc>
                <a:spcPct val="150000"/>
              </a:lnSpc>
              <a:spcAft>
                <a:spcPts val="800"/>
              </a:spcAft>
            </a:pP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The biggest issue I came into confrontation with during my early designs was in attempting to represent the numbers of victims involved. The opening design (figure 10) portrayed the estimated number of slaves with British involvement compared to a later design (figure 12) which showed the estimated overall total of slaves involved in the transatlantic slave trade. Several issues presented themselves when dealing and portraying the numbers involved. The African diaspora came into consideration and self-reflection brought me to the conclusion, who</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am I to propose a memorial to honour the victims yet only honour the slaves that Britain were involved in. The families of the victims were torn apart and sent to different locations through the slave trade so I believe it would have been cold-hearted to selectively pick who is honoured and who is forgotten.</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The issues surrounding the African diaspora, gender, material, costing and the physical visuals of the slab led me into my final design where I attempted to resolve these complications.  </a:t>
            </a:r>
          </a:p>
        </p:txBody>
      </p:sp>
      <p:sp>
        <p:nvSpPr>
          <p:cNvPr id="24" name="Rectangle 23">
            <a:extLst>
              <a:ext uri="{FF2B5EF4-FFF2-40B4-BE49-F238E27FC236}">
                <a16:creationId xmlns:a16="http://schemas.microsoft.com/office/drawing/2014/main" id="{DC496D49-70FC-4246-B286-801A7A69ACC5}"/>
              </a:ext>
            </a:extLst>
          </p:cNvPr>
          <p:cNvSpPr/>
          <p:nvPr/>
        </p:nvSpPr>
        <p:spPr>
          <a:xfrm>
            <a:off x="5674652" y="1081285"/>
            <a:ext cx="1917803" cy="830997"/>
          </a:xfrm>
          <a:prstGeom prst="rect">
            <a:avLst/>
          </a:prstGeom>
        </p:spPr>
        <p:txBody>
          <a:bodyPr wrap="square">
            <a:spAutoFit/>
          </a:bodyPr>
          <a:lstStyle/>
          <a:p>
            <a:r>
              <a:rPr lang="en-GB" sz="1200" dirty="0">
                <a:solidFill>
                  <a:schemeClr val="tx2">
                    <a:lumMod val="90000"/>
                  </a:schemeClr>
                </a:solidFill>
                <a:latin typeface="Calibri" panose="020F0502020204030204" pitchFamily="34" charset="0"/>
                <a:cs typeface="Calibri" panose="020F0502020204030204" pitchFamily="34" charset="0"/>
              </a:rPr>
              <a:t>Figure 6: 40,000 year old cave paintings in Indonesia rewrite art history (Battersby, 2014)  </a:t>
            </a:r>
          </a:p>
        </p:txBody>
      </p:sp>
      <p:sp>
        <p:nvSpPr>
          <p:cNvPr id="25" name="Rectangle 24">
            <a:extLst>
              <a:ext uri="{FF2B5EF4-FFF2-40B4-BE49-F238E27FC236}">
                <a16:creationId xmlns:a16="http://schemas.microsoft.com/office/drawing/2014/main" id="{DE0B2719-70A5-4E5B-8A42-267F86780D49}"/>
              </a:ext>
            </a:extLst>
          </p:cNvPr>
          <p:cNvSpPr/>
          <p:nvPr/>
        </p:nvSpPr>
        <p:spPr>
          <a:xfrm>
            <a:off x="7646085" y="1629164"/>
            <a:ext cx="1840570" cy="646331"/>
          </a:xfrm>
          <a:prstGeom prst="rect">
            <a:avLst/>
          </a:prstGeom>
        </p:spPr>
        <p:txBody>
          <a:bodyPr wrap="square">
            <a:spAutoFit/>
          </a:bodyPr>
          <a:lstStyle/>
          <a:p>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Figure 7: Rain Shadow - St. Abbs, Scotland (Goldsworthy, 1984) </a:t>
            </a:r>
          </a:p>
        </p:txBody>
      </p:sp>
      <p:sp>
        <p:nvSpPr>
          <p:cNvPr id="29" name="Rectangle 28">
            <a:extLst>
              <a:ext uri="{FF2B5EF4-FFF2-40B4-BE49-F238E27FC236}">
                <a16:creationId xmlns:a16="http://schemas.microsoft.com/office/drawing/2014/main" id="{56CC2F60-0232-4E25-8159-709E1669E2A7}"/>
              </a:ext>
            </a:extLst>
          </p:cNvPr>
          <p:cNvSpPr/>
          <p:nvPr/>
        </p:nvSpPr>
        <p:spPr>
          <a:xfrm>
            <a:off x="9630918" y="1643224"/>
            <a:ext cx="1917803" cy="461665"/>
          </a:xfrm>
          <a:prstGeom prst="rect">
            <a:avLst/>
          </a:prstGeom>
        </p:spPr>
        <p:txBody>
          <a:bodyPr wrap="square">
            <a:spAutoFit/>
          </a:bodyPr>
          <a:lstStyle/>
          <a:p>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Figure 8: </a:t>
            </a:r>
            <a:r>
              <a:rPr lang="en-GB" sz="1200"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Lubaina</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1200"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Himid</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(Tate, 2020) </a:t>
            </a:r>
          </a:p>
        </p:txBody>
      </p:sp>
      <p:sp>
        <p:nvSpPr>
          <p:cNvPr id="30" name="Rectangle 29">
            <a:extLst>
              <a:ext uri="{FF2B5EF4-FFF2-40B4-BE49-F238E27FC236}">
                <a16:creationId xmlns:a16="http://schemas.microsoft.com/office/drawing/2014/main" id="{C05A076C-29D3-4FE7-86F4-FE9CFB610E94}"/>
              </a:ext>
            </a:extLst>
          </p:cNvPr>
          <p:cNvSpPr/>
          <p:nvPr/>
        </p:nvSpPr>
        <p:spPr>
          <a:xfrm>
            <a:off x="9173757" y="3954504"/>
            <a:ext cx="762901" cy="276999"/>
          </a:xfrm>
          <a:prstGeom prst="rect">
            <a:avLst/>
          </a:prstGeom>
        </p:spPr>
        <p:txBody>
          <a:bodyPr wrap="none">
            <a:spAutoFit/>
          </a:bodyPr>
          <a:lstStyle/>
          <a:p>
            <a:r>
              <a:rPr lang="en-GB" sz="1200" dirty="0">
                <a:solidFill>
                  <a:schemeClr val="tx2">
                    <a:lumMod val="90000"/>
                  </a:schemeClr>
                </a:solidFill>
                <a:latin typeface="Calibri" panose="020F0502020204030204" pitchFamily="34" charset="0"/>
                <a:cs typeface="Calibri" panose="020F0502020204030204" pitchFamily="34" charset="0"/>
              </a:rPr>
              <a:t>Figure 11</a:t>
            </a:r>
            <a:endParaRPr lang="en-GB" sz="1200" dirty="0">
              <a:solidFill>
                <a:schemeClr val="tx2">
                  <a:lumMod val="90000"/>
                </a:schemeClr>
              </a:solidFill>
            </a:endParaRPr>
          </a:p>
        </p:txBody>
      </p:sp>
      <p:sp>
        <p:nvSpPr>
          <p:cNvPr id="31" name="Rectangle 30">
            <a:extLst>
              <a:ext uri="{FF2B5EF4-FFF2-40B4-BE49-F238E27FC236}">
                <a16:creationId xmlns:a16="http://schemas.microsoft.com/office/drawing/2014/main" id="{BD65EC3C-74D0-49F0-A920-4E73E1773A8E}"/>
              </a:ext>
            </a:extLst>
          </p:cNvPr>
          <p:cNvSpPr/>
          <p:nvPr/>
        </p:nvSpPr>
        <p:spPr>
          <a:xfrm>
            <a:off x="5732231" y="3855688"/>
            <a:ext cx="762901" cy="276999"/>
          </a:xfrm>
          <a:prstGeom prst="rect">
            <a:avLst/>
          </a:prstGeom>
        </p:spPr>
        <p:txBody>
          <a:bodyPr wrap="none">
            <a:spAutoFit/>
          </a:bodyPr>
          <a:lstStyle/>
          <a:p>
            <a:r>
              <a:rPr lang="en-GB" sz="1200" dirty="0">
                <a:solidFill>
                  <a:schemeClr val="tx2">
                    <a:lumMod val="90000"/>
                  </a:schemeClr>
                </a:solidFill>
                <a:latin typeface="Calibri" panose="020F0502020204030204" pitchFamily="34" charset="0"/>
                <a:cs typeface="Calibri" panose="020F0502020204030204" pitchFamily="34" charset="0"/>
              </a:rPr>
              <a:t>Figure 10</a:t>
            </a:r>
            <a:endParaRPr lang="en-GB" sz="1200" dirty="0">
              <a:solidFill>
                <a:schemeClr val="tx2">
                  <a:lumMod val="90000"/>
                </a:schemeClr>
              </a:solidFill>
            </a:endParaRPr>
          </a:p>
        </p:txBody>
      </p:sp>
      <p:sp>
        <p:nvSpPr>
          <p:cNvPr id="32" name="Rectangle 31">
            <a:extLst>
              <a:ext uri="{FF2B5EF4-FFF2-40B4-BE49-F238E27FC236}">
                <a16:creationId xmlns:a16="http://schemas.microsoft.com/office/drawing/2014/main" id="{279D9A33-02B3-4E4F-B76E-750F6057D3FD}"/>
              </a:ext>
            </a:extLst>
          </p:cNvPr>
          <p:cNvSpPr/>
          <p:nvPr/>
        </p:nvSpPr>
        <p:spPr>
          <a:xfrm>
            <a:off x="9173757" y="5982730"/>
            <a:ext cx="762901" cy="276999"/>
          </a:xfrm>
          <a:prstGeom prst="rect">
            <a:avLst/>
          </a:prstGeom>
        </p:spPr>
        <p:txBody>
          <a:bodyPr wrap="none">
            <a:spAutoFit/>
          </a:bodyPr>
          <a:lstStyle/>
          <a:p>
            <a:r>
              <a:rPr lang="en-GB" sz="1200" dirty="0">
                <a:solidFill>
                  <a:schemeClr val="tx2">
                    <a:lumMod val="90000"/>
                  </a:schemeClr>
                </a:solidFill>
                <a:latin typeface="Calibri" panose="020F0502020204030204" pitchFamily="34" charset="0"/>
                <a:cs typeface="Calibri" panose="020F0502020204030204" pitchFamily="34" charset="0"/>
              </a:rPr>
              <a:t>Figure 13</a:t>
            </a:r>
            <a:endParaRPr lang="en-GB" sz="1200" dirty="0">
              <a:solidFill>
                <a:schemeClr val="tx2">
                  <a:lumMod val="90000"/>
                </a:schemeClr>
              </a:solidFill>
            </a:endParaRPr>
          </a:p>
        </p:txBody>
      </p:sp>
      <p:sp>
        <p:nvSpPr>
          <p:cNvPr id="33" name="Rectangle 32">
            <a:extLst>
              <a:ext uri="{FF2B5EF4-FFF2-40B4-BE49-F238E27FC236}">
                <a16:creationId xmlns:a16="http://schemas.microsoft.com/office/drawing/2014/main" id="{30893A71-4600-41C2-BBB6-4D563CD16988}"/>
              </a:ext>
            </a:extLst>
          </p:cNvPr>
          <p:cNvSpPr/>
          <p:nvPr/>
        </p:nvSpPr>
        <p:spPr>
          <a:xfrm>
            <a:off x="5826867" y="5927742"/>
            <a:ext cx="762901" cy="276999"/>
          </a:xfrm>
          <a:prstGeom prst="rect">
            <a:avLst/>
          </a:prstGeom>
        </p:spPr>
        <p:txBody>
          <a:bodyPr wrap="none">
            <a:spAutoFit/>
          </a:bodyPr>
          <a:lstStyle/>
          <a:p>
            <a:r>
              <a:rPr lang="en-GB" sz="1200" dirty="0">
                <a:solidFill>
                  <a:schemeClr val="tx2">
                    <a:lumMod val="90000"/>
                  </a:schemeClr>
                </a:solidFill>
                <a:latin typeface="Calibri" panose="020F0502020204030204" pitchFamily="34" charset="0"/>
                <a:cs typeface="Calibri" panose="020F0502020204030204" pitchFamily="34" charset="0"/>
              </a:rPr>
              <a:t>Figure 12</a:t>
            </a:r>
            <a:endParaRPr lang="en-GB" sz="1200" dirty="0">
              <a:solidFill>
                <a:schemeClr val="tx2">
                  <a:lumMod val="90000"/>
                </a:schemeClr>
              </a:solidFill>
            </a:endParaRPr>
          </a:p>
        </p:txBody>
      </p:sp>
    </p:spTree>
    <p:extLst>
      <p:ext uri="{BB962C8B-B14F-4D97-AF65-F5344CB8AC3E}">
        <p14:creationId xmlns:p14="http://schemas.microsoft.com/office/powerpoint/2010/main" val="24226160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2E015-5EFC-4B5D-9E5C-EF634E354772}"/>
              </a:ext>
            </a:extLst>
          </p:cNvPr>
          <p:cNvSpPr>
            <a:spLocks noGrp="1"/>
          </p:cNvSpPr>
          <p:nvPr>
            <p:ph type="title"/>
          </p:nvPr>
        </p:nvSpPr>
        <p:spPr>
          <a:xfrm>
            <a:off x="3971114" y="14366"/>
            <a:ext cx="3362360" cy="983859"/>
          </a:xfrm>
        </p:spPr>
        <p:txBody>
          <a:bodyPr/>
          <a:lstStyle/>
          <a:p>
            <a:r>
              <a:rPr lang="en-GB" u="sng" dirty="0">
                <a:latin typeface="Calibri" panose="020F0502020204030204" pitchFamily="34" charset="0"/>
                <a:cs typeface="Calibri" panose="020F0502020204030204" pitchFamily="34" charset="0"/>
              </a:rPr>
              <a:t>Final Design</a:t>
            </a:r>
          </a:p>
        </p:txBody>
      </p:sp>
      <p:sp>
        <p:nvSpPr>
          <p:cNvPr id="4" name="Slide Number Placeholder 3">
            <a:extLst>
              <a:ext uri="{FF2B5EF4-FFF2-40B4-BE49-F238E27FC236}">
                <a16:creationId xmlns:a16="http://schemas.microsoft.com/office/drawing/2014/main" id="{C0E19296-A07E-4180-B8DE-A58F61676846}"/>
              </a:ext>
            </a:extLst>
          </p:cNvPr>
          <p:cNvSpPr>
            <a:spLocks noGrp="1"/>
          </p:cNvSpPr>
          <p:nvPr>
            <p:ph type="sldNum" sz="quarter" idx="12"/>
          </p:nvPr>
        </p:nvSpPr>
        <p:spPr>
          <a:xfrm>
            <a:off x="10511780" y="9403101"/>
            <a:ext cx="768579" cy="496549"/>
          </a:xfrm>
        </p:spPr>
        <p:txBody>
          <a:bodyPr/>
          <a:lstStyle/>
          <a:p>
            <a:fld id="{DF28FB93-0A08-4E7D-8E63-9EFA29F1E093}" type="slidenum">
              <a:rPr lang="en-US" smtClean="0">
                <a:latin typeface="Calibri" panose="020F0502020204030204" pitchFamily="34" charset="0"/>
                <a:cs typeface="Calibri" panose="020F0502020204030204" pitchFamily="34" charset="0"/>
              </a:rPr>
              <a:pPr/>
              <a:t>14</a:t>
            </a:fld>
            <a:endParaRPr lang="en-US" dirty="0">
              <a:latin typeface="Calibri" panose="020F0502020204030204" pitchFamily="34" charset="0"/>
              <a:cs typeface="Calibri" panose="020F0502020204030204" pitchFamily="34" charset="0"/>
            </a:endParaRPr>
          </a:p>
        </p:txBody>
      </p:sp>
      <p:pic>
        <p:nvPicPr>
          <p:cNvPr id="10" name="Picture 9" descr="A picture containing ground, outdoor, sidewalk, way&#10;&#10;Description automatically generated">
            <a:extLst>
              <a:ext uri="{FF2B5EF4-FFF2-40B4-BE49-F238E27FC236}">
                <a16:creationId xmlns:a16="http://schemas.microsoft.com/office/drawing/2014/main" id="{B67EF29F-59FB-45C3-97D5-854FC94DF399}"/>
              </a:ext>
            </a:extLst>
          </p:cNvPr>
          <p:cNvPicPr>
            <a:picLocks noChangeAspect="1"/>
          </p:cNvPicPr>
          <p:nvPr/>
        </p:nvPicPr>
        <p:blipFill rotWithShape="1">
          <a:blip r:embed="rId2"/>
          <a:srcRect l="-464" b="31426"/>
          <a:stretch/>
        </p:blipFill>
        <p:spPr>
          <a:xfrm>
            <a:off x="6216660" y="2722733"/>
            <a:ext cx="3641832" cy="3150827"/>
          </a:xfrm>
          <a:prstGeom prst="rect">
            <a:avLst/>
          </a:prstGeom>
        </p:spPr>
      </p:pic>
      <mc:AlternateContent xmlns:mc="http://schemas.openxmlformats.org/markup-compatibility/2006">
        <mc:Choice xmlns:am3d="http://schemas.microsoft.com/office/drawing/2017/model3d" Requires="am3d">
          <p:graphicFrame>
            <p:nvGraphicFramePr>
              <p:cNvPr id="13" name="3D Model 12">
                <a:extLst>
                  <a:ext uri="{FF2B5EF4-FFF2-40B4-BE49-F238E27FC236}">
                    <a16:creationId xmlns:a16="http://schemas.microsoft.com/office/drawing/2014/main" id="{D26EB5E8-21A2-4BF0-A11C-B7E5DAC29BCF}"/>
                  </a:ext>
                </a:extLst>
              </p:cNvPr>
              <p:cNvGraphicFramePr>
                <a:graphicFrameLocks noChangeAspect="1"/>
              </p:cNvGraphicFramePr>
              <p:nvPr>
                <p:extLst>
                  <p:ext uri="{D42A27DB-BD31-4B8C-83A1-F6EECF244321}">
                    <p14:modId xmlns:p14="http://schemas.microsoft.com/office/powerpoint/2010/main" val="2761295946"/>
                  </p:ext>
                </p:extLst>
              </p:nvPr>
            </p:nvGraphicFramePr>
            <p:xfrm>
              <a:off x="5965074" y="825688"/>
              <a:ext cx="4244820" cy="1636829"/>
            </p:xfrm>
            <a:graphic>
              <a:graphicData uri="http://schemas.microsoft.com/office/drawing/2017/model3d">
                <am3d:model3d r:embed="rId3">
                  <am3d:spPr>
                    <a:xfrm>
                      <a:off x="0" y="0"/>
                      <a:ext cx="4244820" cy="1636829"/>
                    </a:xfrm>
                    <a:prstGeom prst="rect">
                      <a:avLst/>
                    </a:prstGeom>
                  </am3d:spPr>
                  <am3d:camera>
                    <am3d:pos x="0" y="0" z="52615868"/>
                    <am3d:up dx="0" dy="36000000" dz="0"/>
                    <am3d:lookAt x="0" y="0" z="0"/>
                    <am3d:perspective fov="2700000"/>
                  </am3d:camera>
                  <am3d:trans>
                    <am3d:meterPerModelUnit n="1666665" d="1000000"/>
                    <am3d:preTrans dx="-19310271" dy="-653372" dz="10248624"/>
                    <am3d:scale>
                      <am3d:sx n="1000000" d="1000000"/>
                      <am3d:sy n="1000000" d="1000000"/>
                      <am3d:sz n="1000000" d="1000000"/>
                    </am3d:scale>
                    <am3d:rot ax="2832460" ay="-6502" az="-7020"/>
                    <am3d:postTrans dx="0" dy="0" dz="0"/>
                  </am3d:trans>
                  <am3d:raster rName="Office3DRenderer" rVer="16.0.8326">
                    <am3d:blip r:embed="rId4"/>
                  </am3d:raster>
                  <am3d:objViewport viewportSz="4492610"/>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3" name="3D Model 12">
                <a:extLst>
                  <a:ext uri="{FF2B5EF4-FFF2-40B4-BE49-F238E27FC236}">
                    <a16:creationId xmlns:a16="http://schemas.microsoft.com/office/drawing/2014/main" id="{D26EB5E8-21A2-4BF0-A11C-B7E5DAC29BCF}"/>
                  </a:ext>
                </a:extLst>
              </p:cNvPr>
              <p:cNvPicPr>
                <a:picLocks noGrp="1" noRot="1" noChangeAspect="1" noMove="1" noResize="1" noEditPoints="1" noAdjustHandles="1" noChangeArrowheads="1" noChangeShapeType="1" noCrop="1"/>
              </p:cNvPicPr>
              <p:nvPr/>
            </p:nvPicPr>
            <p:blipFill>
              <a:blip r:embed="rId4"/>
              <a:stretch>
                <a:fillRect/>
              </a:stretch>
            </p:blipFill>
            <p:spPr>
              <a:xfrm>
                <a:off x="5965074" y="825688"/>
                <a:ext cx="4244820" cy="1636829"/>
              </a:xfrm>
              <a:prstGeom prst="rect">
                <a:avLst/>
              </a:prstGeom>
            </p:spPr>
          </p:pic>
        </mc:Fallback>
      </mc:AlternateContent>
      <p:sp>
        <p:nvSpPr>
          <p:cNvPr id="3" name="Rectangle 2">
            <a:extLst>
              <a:ext uri="{FF2B5EF4-FFF2-40B4-BE49-F238E27FC236}">
                <a16:creationId xmlns:a16="http://schemas.microsoft.com/office/drawing/2014/main" id="{3AABB788-82BA-4912-84E4-CC5AD23197B7}"/>
              </a:ext>
            </a:extLst>
          </p:cNvPr>
          <p:cNvSpPr/>
          <p:nvPr/>
        </p:nvSpPr>
        <p:spPr>
          <a:xfrm>
            <a:off x="5261734" y="5945844"/>
            <a:ext cx="5651500" cy="3662285"/>
          </a:xfrm>
          <a:prstGeom prst="rect">
            <a:avLst/>
          </a:prstGeom>
        </p:spPr>
        <p:txBody>
          <a:bodyPr>
            <a:spAutoFit/>
          </a:bodyPr>
          <a:lstStyle/>
          <a:p>
            <a:pPr algn="just">
              <a:lnSpc>
                <a:spcPct val="150000"/>
              </a:lnSpc>
            </a:pPr>
            <a:r>
              <a:rPr lang="en-GB" sz="13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1300" dirty="0">
                <a:solidFill>
                  <a:schemeClr val="tx2"/>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The goal for the memorial is to create a discussion on a subject which has become difficult to discuss through honouring and remembering the victims. Being able to discuss the subject through the memorial not only honours the victims but also educates by bringing the public into direct awareness of Britain’s involvement as well as a better understanding of the magnitude of the slave trade. Black scholars Professor Christopher L. Brown and </a:t>
            </a:r>
            <a:r>
              <a:rPr lang="en-GB" sz="1300" dirty="0" err="1">
                <a:solidFill>
                  <a:schemeClr val="tx2"/>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Pran</a:t>
            </a:r>
            <a:r>
              <a:rPr lang="en-GB" sz="1300" dirty="0">
                <a:solidFill>
                  <a:schemeClr val="tx2"/>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Patel</a:t>
            </a:r>
            <a:r>
              <a:rPr lang="en-GB" sz="1300" dirty="0">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1300" dirty="0">
                <a:solidFill>
                  <a:schemeClr val="tx2"/>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discuss how self-teaching is needed to learn about the slave trade because of how the subject is avoided in education (Sky News, </a:t>
            </a:r>
            <a:r>
              <a:rPr lang="en-GB" sz="1300" i="1" dirty="0">
                <a:solidFill>
                  <a:schemeClr val="tx2"/>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et al.</a:t>
            </a:r>
            <a:r>
              <a:rPr lang="en-GB" sz="1300" dirty="0">
                <a:solidFill>
                  <a:schemeClr val="tx2"/>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2020). By creating a discourse through public interaction and taking the memorial out of its usual museum and curator context, it is giving the opportunity for a more balanced narrative. The slab memorial is not being created for a day out experience, the concept is that it becomes a part of everyday life resembling how the slave trade was normalised. </a:t>
            </a:r>
          </a:p>
        </p:txBody>
      </p:sp>
      <p:sp>
        <p:nvSpPr>
          <p:cNvPr id="5" name="Rectangle 4">
            <a:extLst>
              <a:ext uri="{FF2B5EF4-FFF2-40B4-BE49-F238E27FC236}">
                <a16:creationId xmlns:a16="http://schemas.microsoft.com/office/drawing/2014/main" id="{9B8B5503-58B4-4116-BEBC-1F0F2E7D3C63}"/>
              </a:ext>
            </a:extLst>
          </p:cNvPr>
          <p:cNvSpPr/>
          <p:nvPr/>
        </p:nvSpPr>
        <p:spPr>
          <a:xfrm>
            <a:off x="155971" y="825688"/>
            <a:ext cx="4931959" cy="9059596"/>
          </a:xfrm>
          <a:prstGeom prst="rect">
            <a:avLst/>
          </a:prstGeom>
        </p:spPr>
        <p:txBody>
          <a:bodyPr wrap="square">
            <a:spAutoFit/>
          </a:bodyPr>
          <a:lstStyle/>
          <a:p>
            <a:pPr algn="just">
              <a:lnSpc>
                <a:spcPct val="150000"/>
              </a:lnSpc>
            </a:pP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The project progression has brought me into direct contention with many issues, of which I have discussed, but it is through my research and growing awareness that I have created in my final design. The design has taken a more subtle approach compared to previous ideas. The material for the slabs will be silver granite paving slabs priced on average £9 a slab (</a:t>
            </a:r>
            <a:r>
              <a:rPr lang="en-GB" sz="13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Silver grey Paving slab at B&amp;Q</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2020) before engravement. Iconic footprints engraved and an individual number on each slab will bring the estimated total to around £60 per slab. The standard measurements for each slab will be 300mm in length 600mm in width with a depth of 50mm, but due to the simplicity in design its easy to adapt shape and size when needed. </a:t>
            </a:r>
          </a:p>
          <a:p>
            <a:pPr algn="just">
              <a:lnSpc>
                <a:spcPct val="150000"/>
              </a:lnSpc>
            </a:pP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The thought process of genderless footprints as the iconic representation for the memorial combined with individual numbers is that it represents the slaves as individuals, and gives the honour and recognition which is justifiably needed and deserved in the multicultural society we live in today. The very foundations that many of our streets and cities have been built on can be credited to wealth generated from the slave trade, yet there is no representation of that acknowledgment in our cities </a:t>
            </a:r>
            <a:r>
              <a:rPr lang="en-GB" sz="1200" dirty="0">
                <a:solidFill>
                  <a:srgbClr val="DADADA">
                    <a:lumMod val="90000"/>
                  </a:srgb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(Hirsch, 2019)</a:t>
            </a: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This is where my memorial honours the victims, by having paving slab representations dotted all around the United Kingdom, with individual numbers depicted on them. It promotes a symbolic presence of the victims and that they are remembered and not forgotten in history. The slabs are designed to be placed in domestic settings on the streets that we walk on daily. The idea is that the slabs become recognised and promotes an interaction but, importantly it is solely based on the individual’s choice. The individual can choose to discover and find out more about the slabs, which in itself will create a discussion through face to face interactions or through social media. </a:t>
            </a:r>
          </a:p>
        </p:txBody>
      </p:sp>
    </p:spTree>
    <p:extLst>
      <p:ext uri="{BB962C8B-B14F-4D97-AF65-F5344CB8AC3E}">
        <p14:creationId xmlns:p14="http://schemas.microsoft.com/office/powerpoint/2010/main" val="83688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mph" presetSubtype="128" accel="20000" decel="20000" fill="hold" nodeType="withEffect">
                                  <p:stCondLst>
                                    <p:cond delay="0"/>
                                  </p:stCondLst>
                                  <p:childTnLst>
                                    <p:anim calcmode="lin" valueType="num">
                                      <p:cBhvr additive="sum">
                                        <p:cTn id="6" dur="21000" fill="hold"/>
                                        <p:tgtEl>
                                          <p:spTgt spid="13"/>
                                        </p:tgtEl>
                                        <p:attrNameLst>
                                          <p:attrName>3d.view.rotation.y</p:attrName>
                                        </p:attrNameLst>
                                      </p:cBhvr>
                                      <p:tavLst>
                                        <p:tav tm="0">
                                          <p:val>
                                            <p:fltVal val="0"/>
                                          </p:val>
                                        </p:tav>
                                        <p:tav tm="3330">
                                          <p:val>
                                            <p:fltVal val="6.9747"/>
                                          </p:val>
                                        </p:tav>
                                        <p:tav tm="6660">
                                          <p:val>
                                            <p:fltVal val="12.1039"/>
                                          </p:val>
                                        </p:tav>
                                        <p:tav tm="9990">
                                          <p:val>
                                            <p:fltVal val="15.6713"/>
                                          </p:val>
                                        </p:tav>
                                        <p:tav tm="13320">
                                          <p:val>
                                            <p:fltVal val="17.9604"/>
                                          </p:val>
                                        </p:tav>
                                        <p:tav tm="16650">
                                          <p:val>
                                            <p:fltVal val="19.2548"/>
                                          </p:val>
                                        </p:tav>
                                        <p:tav tm="19970">
                                          <p:val>
                                            <p:fltVal val="19.8371"/>
                                          </p:val>
                                        </p:tav>
                                        <p:tav tm="23290">
                                          <p:val>
                                            <p:fltVal val="19.9936"/>
                                          </p:val>
                                        </p:tav>
                                        <p:tav tm="26620">
                                          <p:val>
                                            <p:fltVal val="19.9945"/>
                                          </p:val>
                                        </p:tav>
                                        <p:tav tm="29950">
                                          <p:val>
                                            <p:fltVal val="19.8447"/>
                                          </p:val>
                                        </p:tav>
                                        <p:tav tm="33280">
                                          <p:val>
                                            <p:fltVal val="19.2733"/>
                                          </p:val>
                                        </p:tav>
                                        <p:tav tm="36610">
                                          <p:val>
                                            <p:fltVal val="17.9968"/>
                                          </p:val>
                                        </p:tav>
                                        <p:tav tm="39940">
                                          <p:val>
                                            <p:fltVal val="15.7316"/>
                                          </p:val>
                                        </p:tav>
                                        <p:tav tm="43270">
                                          <p:val>
                                            <p:fltVal val="12.194"/>
                                          </p:val>
                                        </p:tav>
                                        <p:tav tm="46600">
                                          <p:val>
                                            <p:fltVal val="7.1005"/>
                                          </p:val>
                                        </p:tav>
                                        <p:tav tm="49930">
                                          <p:val>
                                            <p:fltVal val="0.1675"/>
                                          </p:val>
                                        </p:tav>
                                        <p:tav tm="53250">
                                          <p:val>
                                            <p:fltVal val="-6.8299"/>
                                          </p:val>
                                        </p:tav>
                                        <p:tav tm="56580">
                                          <p:val>
                                            <p:fltVal val="-12.0002"/>
                                          </p:val>
                                        </p:tav>
                                        <p:tav tm="59900">
                                          <p:val>
                                            <p:fltVal val="-15.593"/>
                                          </p:val>
                                        </p:tav>
                                        <p:tav tm="63220">
                                          <p:val>
                                            <p:fltVal val="-17.9075"/>
                                          </p:val>
                                        </p:tav>
                                        <p:tav tm="66540">
                                          <p:val>
                                            <p:fltVal val="-19.2249"/>
                                          </p:val>
                                        </p:tav>
                                        <p:tav tm="69870">
                                          <p:val>
                                            <p:fltVal val="-19.8271"/>
                                          </p:val>
                                        </p:tav>
                                        <p:tav tm="73190">
                                          <p:val>
                                            <p:fltVal val="-19.9924"/>
                                          </p:val>
                                        </p:tav>
                                        <p:tav tm="76510">
                                          <p:val>
                                            <p:fltVal val="-19.9955"/>
                                          </p:val>
                                        </p:tav>
                                        <p:tav tm="79830">
                                          <p:val>
                                            <p:fltVal val="-19.8557"/>
                                          </p:val>
                                        </p:tav>
                                        <p:tav tm="83160">
                                          <p:val>
                                            <p:fltVal val="-19.3045"/>
                                          </p:val>
                                        </p:tav>
                                        <p:tav tm="86480">
                                          <p:val>
                                            <p:fltVal val="-18.0634"/>
                                          </p:val>
                                        </p:tav>
                                        <p:tav tm="89800">
                                          <p:val>
                                            <p:fltVal val="-15.8505"/>
                                          </p:val>
                                        </p:tav>
                                        <p:tav tm="93120">
                                          <p:val>
                                            <p:fltVal val="-12.3847"/>
                                          </p:val>
                                        </p:tav>
                                        <p:tav tm="96450">
                                          <p:val>
                                            <p:fltVal val="-7.3674"/>
                                          </p:val>
                                        </p:tav>
                                        <p:tav tm="100000">
                                          <p:val>
                                            <p:fltVal val="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5B03F-BF02-4A9B-90AE-59B7C5E2175D}"/>
              </a:ext>
            </a:extLst>
          </p:cNvPr>
          <p:cNvSpPr>
            <a:spLocks noGrp="1"/>
          </p:cNvSpPr>
          <p:nvPr>
            <p:ph type="title"/>
          </p:nvPr>
        </p:nvSpPr>
        <p:spPr>
          <a:xfrm>
            <a:off x="3349900" y="0"/>
            <a:ext cx="4604788" cy="1400863"/>
          </a:xfrm>
        </p:spPr>
        <p:txBody>
          <a:bodyPr/>
          <a:lstStyle/>
          <a:p>
            <a:r>
              <a:rPr lang="en-GB" u="sng" dirty="0">
                <a:solidFill>
                  <a:schemeClr val="tx2">
                    <a:lumMod val="90000"/>
                  </a:schemeClr>
                </a:solidFill>
                <a:latin typeface="Calibri" panose="020F0502020204030204" pitchFamily="34" charset="0"/>
                <a:cs typeface="Calibri" panose="020F0502020204030204" pitchFamily="34" charset="0"/>
              </a:rPr>
              <a:t>Communication</a:t>
            </a:r>
          </a:p>
        </p:txBody>
      </p:sp>
      <p:sp>
        <p:nvSpPr>
          <p:cNvPr id="3" name="Content Placeholder 2">
            <a:extLst>
              <a:ext uri="{FF2B5EF4-FFF2-40B4-BE49-F238E27FC236}">
                <a16:creationId xmlns:a16="http://schemas.microsoft.com/office/drawing/2014/main" id="{A4E095D7-6A62-41BE-9CB3-236C1DFEA4DB}"/>
              </a:ext>
            </a:extLst>
          </p:cNvPr>
          <p:cNvSpPr>
            <a:spLocks noGrp="1"/>
          </p:cNvSpPr>
          <p:nvPr>
            <p:ph idx="1"/>
          </p:nvPr>
        </p:nvSpPr>
        <p:spPr>
          <a:xfrm>
            <a:off x="1232776" y="1947317"/>
            <a:ext cx="8839035" cy="7014949"/>
          </a:xfrm>
        </p:spPr>
        <p:txBody>
          <a:bodyPr>
            <a:noAutofit/>
          </a:bodyPr>
          <a:lstStyle/>
          <a:p>
            <a:pPr marL="45619" indent="0" algn="just">
              <a:lnSpc>
                <a:spcPct val="150000"/>
              </a:lnSpc>
              <a:buNone/>
            </a:pP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There are deep sensitivity issues that come from discussing and representing a dominantly black narrative from a white perspective. For the project to be successful, ethnic diversity is needed and the black representation is needed for this memorial to be accepted by the wider black community. It is not for one person to control this narrative; it is not down to the museum curator or any institution to control and manipulate to best serve their intentions. It is in the control of the public and it is through their engagement with the memorial and the discussion it presents that constructs the narrative which has not been forced upon them from a selective perspective. The memorial is reflective in the way that it serves the individual, where by the choice to engage or ignore what has been presented, it is their decision to seek further knowledge and not set in stone a selective perspective. </a:t>
            </a:r>
          </a:p>
          <a:p>
            <a:pPr marL="45619" indent="0" algn="just">
              <a:lnSpc>
                <a:spcPct val="150000"/>
              </a:lnSpc>
              <a:buNone/>
            </a:pPr>
            <a:r>
              <a:rPr lang="en-GB" sz="13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This memorial is to create a narrative that serves the public of multi-cultural Britain that we live in today, and can begin to stray away from controlled and selective narratives that have controlled our past. Professor Bryony Onciul discusses how museum representation of histories contextualised by curators and academic views can result in an underwhelming representation of a given history (Onciul, 2015). Onciul argues that for better representation, communities and museums need to create a new relationship to work collectively in order to push the boundaries and strive for a broader and honest representation in a concept she calls ‘engagement zones’ (Onciul, 2015, pp. 1–2). Onciul makes a powerful statement that museums ‘are vested with special privileges to authorise histories, with the power to both remember and forget’ (Onciul, 2015, pp. 3-4). The memorial I’m proposing is purposely taking the narrative out of the traditionally controlled and selective interpretation context and offering a rejuvenated and more engaging immersive approach where inclusivity is a choice for the individual. The ‘engagement zones’ concept (Onciul, 2015, pp. 1–2) Onciul offers can be partly developed in my project, in that working collectively a more honest and balanced narrative is formed through a diverse and authentic background of voices. </a:t>
            </a:r>
          </a:p>
          <a:p>
            <a:pPr algn="just">
              <a:lnSpc>
                <a:spcPct val="150000"/>
              </a:lnSpc>
            </a:pPr>
            <a:endParaRPr lang="en-GB" sz="1300" dirty="0">
              <a:solidFill>
                <a:schemeClr val="tx2">
                  <a:lumMod val="90000"/>
                </a:schemeClr>
              </a:solidFill>
              <a:effectLst>
                <a:outerShdw blurRad="38100" dist="38100" dir="2700000" algn="tl" rotWithShape="0">
                  <a:srgbClr val="000000">
                    <a:alpha val="43137"/>
                  </a:srgbClr>
                </a:outerShdw>
              </a:effectLst>
              <a:latin typeface="Calibri" panose="020F0502020204030204" pitchFamily="34" charset="0"/>
              <a:cs typeface="Calibri" panose="020F0502020204030204" pitchFamily="34" charset="0"/>
            </a:endParaRPr>
          </a:p>
        </p:txBody>
      </p:sp>
      <p:sp>
        <p:nvSpPr>
          <p:cNvPr id="4" name="Slide Number Placeholder 3">
            <a:extLst>
              <a:ext uri="{FF2B5EF4-FFF2-40B4-BE49-F238E27FC236}">
                <a16:creationId xmlns:a16="http://schemas.microsoft.com/office/drawing/2014/main" id="{8AE49028-DE9A-4052-85F7-AB6C08468D67}"/>
              </a:ext>
            </a:extLst>
          </p:cNvPr>
          <p:cNvSpPr>
            <a:spLocks noGrp="1"/>
          </p:cNvSpPr>
          <p:nvPr>
            <p:ph type="sldNum" sz="quarter" idx="12"/>
          </p:nvPr>
        </p:nvSpPr>
        <p:spPr>
          <a:xfrm>
            <a:off x="10605891" y="9332487"/>
            <a:ext cx="698697" cy="527065"/>
          </a:xfrm>
        </p:spPr>
        <p:txBody>
          <a:bodyPr/>
          <a:lstStyle/>
          <a:p>
            <a:fld id="{DF28FB93-0A08-4E7D-8E63-9EFA29F1E093}" type="slidenum">
              <a:rPr lang="en-US" smtClean="0"/>
              <a:pPr/>
              <a:t>15</a:t>
            </a:fld>
            <a:endParaRPr lang="en-US" dirty="0"/>
          </a:p>
        </p:txBody>
      </p:sp>
    </p:spTree>
    <p:extLst>
      <p:ext uri="{BB962C8B-B14F-4D97-AF65-F5344CB8AC3E}">
        <p14:creationId xmlns:p14="http://schemas.microsoft.com/office/powerpoint/2010/main" val="34180636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3B55E-5707-4128-B64A-BAE247D451B5}"/>
              </a:ext>
            </a:extLst>
          </p:cNvPr>
          <p:cNvSpPr>
            <a:spLocks noGrp="1"/>
          </p:cNvSpPr>
          <p:nvPr>
            <p:ph type="title"/>
          </p:nvPr>
        </p:nvSpPr>
        <p:spPr>
          <a:xfrm>
            <a:off x="-570757" y="286612"/>
            <a:ext cx="12435245" cy="933782"/>
          </a:xfrm>
        </p:spPr>
        <p:txBody>
          <a:bodyPr/>
          <a:lstStyle/>
          <a:p>
            <a:r>
              <a:rPr lang="en-GB" u="sng" dirty="0">
                <a:latin typeface="Calibri" panose="020F0502020204030204" pitchFamily="34" charset="0"/>
                <a:cs typeface="Calibri" panose="020F0502020204030204" pitchFamily="34" charset="0"/>
              </a:rPr>
              <a:t>Moving</a:t>
            </a:r>
            <a:r>
              <a:rPr lang="en-GB" u="sng" dirty="0"/>
              <a:t> Forward</a:t>
            </a:r>
          </a:p>
        </p:txBody>
      </p:sp>
      <p:sp>
        <p:nvSpPr>
          <p:cNvPr id="3" name="Content Placeholder 2">
            <a:extLst>
              <a:ext uri="{FF2B5EF4-FFF2-40B4-BE49-F238E27FC236}">
                <a16:creationId xmlns:a16="http://schemas.microsoft.com/office/drawing/2014/main" id="{C5190D6D-09FC-4D3B-8742-387AB164B479}"/>
              </a:ext>
            </a:extLst>
          </p:cNvPr>
          <p:cNvSpPr>
            <a:spLocks noGrp="1"/>
          </p:cNvSpPr>
          <p:nvPr>
            <p:ph idx="1"/>
          </p:nvPr>
        </p:nvSpPr>
        <p:spPr>
          <a:xfrm>
            <a:off x="846790" y="1923309"/>
            <a:ext cx="9600149" cy="5858882"/>
          </a:xfrm>
        </p:spPr>
        <p:txBody>
          <a:bodyPr>
            <a:noAutofit/>
          </a:bodyPr>
          <a:lstStyle/>
          <a:p>
            <a:pPr marL="45619" indent="0" algn="just">
              <a:lnSpc>
                <a:spcPct val="150000"/>
              </a:lnSpc>
              <a:buNone/>
            </a:pPr>
            <a:r>
              <a:rPr lang="en-GB" sz="1300" dirty="0">
                <a:solidFill>
                  <a:schemeClr val="tx2">
                    <a:lumMod val="90000"/>
                  </a:schemeClr>
                </a:solidFill>
                <a:effectLst>
                  <a:outerShdw blurRad="38100" dist="38100" dir="2700000" algn="tl">
                    <a:srgbClr val="000000">
                      <a:alpha val="43137"/>
                    </a:srgbClr>
                  </a:outerShdw>
                </a:effectLst>
              </a:rPr>
              <a:t>	The way I intend to advertise and present the slabs will be through the individual’s independent enquiry, word of mouth from interaction and discussions which the slab memorial has presented to the public and subtle image of the memorial with a QR code attached on town information boards. The idea is that the QR code will take you to an archival hub which promotes the opportunity to sponsor a slab but also has deep and varied resources that are accessible for further research. The goal to honouring the individual is having a slab memorial for each individual victim which </a:t>
            </a:r>
            <a:r>
              <a:rPr lang="en-GB" sz="1300" u="sng" dirty="0">
                <a:solidFill>
                  <a:schemeClr val="tx2">
                    <a:lumMod val="90000"/>
                  </a:schemeClr>
                </a:solidFill>
                <a:effectLst>
                  <a:outerShdw blurRad="38100" dist="38100" dir="2700000" algn="tl">
                    <a:srgbClr val="000000">
                      <a:alpha val="43137"/>
                    </a:srgbClr>
                  </a:outerShdw>
                </a:effectLst>
                <a:hlinkClick r:id="rId2">
                  <a:extLst>
                    <a:ext uri="{A12FA001-AC4F-418D-AE19-62706E023703}">
                      <ahyp:hlinkClr xmlns:ahyp="http://schemas.microsoft.com/office/drawing/2018/hyperlinkcolor" val="tx"/>
                    </a:ext>
                  </a:extLst>
                </a:hlinkClick>
              </a:rPr>
              <a:t>SlaveVoyages</a:t>
            </a:r>
            <a:r>
              <a:rPr lang="en-GB" sz="1300" dirty="0">
                <a:solidFill>
                  <a:schemeClr val="tx2">
                    <a:lumMod val="90000"/>
                  </a:schemeClr>
                </a:solidFill>
                <a:effectLst>
                  <a:outerShdw blurRad="38100" dist="38100" dir="2700000" algn="tl">
                    <a:srgbClr val="000000">
                      <a:alpha val="43137"/>
                    </a:srgbClr>
                  </a:outerShdw>
                </a:effectLst>
              </a:rPr>
              <a:t> estimates to be over twelve and half million people (SlaveVoyages, 2020). Presenting memorials to town councils and them accepting to place them within their streets shows acknowledgment and acceptance of the role Britain has played, but also gives them the opportunity to discuss the towns role in the slave trade that can be presented on the archival website. If the initial part of my project is a success and my concept is accepted by the black and wider communities then this slab memorial will have no bounds on the steps it will take to claim the justification for the victims of the slave trade. A reflective example which can be created through the memorial is a pilgrimage route where an interactive map is created where all the numbers of the slabs are located and visiting certain slabs in order to complete the pilgrimage whilst raising money for charity or future slab creations. </a:t>
            </a:r>
          </a:p>
          <a:p>
            <a:pPr marL="45619" indent="0" algn="just">
              <a:lnSpc>
                <a:spcPct val="150000"/>
              </a:lnSpc>
              <a:buNone/>
            </a:pPr>
            <a:r>
              <a:rPr lang="en-GB" sz="1300" dirty="0">
                <a:solidFill>
                  <a:schemeClr val="tx2">
                    <a:lumMod val="90000"/>
                  </a:schemeClr>
                </a:solidFill>
                <a:effectLst>
                  <a:outerShdw blurRad="38100" dist="38100" dir="2700000" algn="tl">
                    <a:srgbClr val="000000">
                      <a:alpha val="43137"/>
                    </a:srgbClr>
                  </a:outerShdw>
                </a:effectLst>
              </a:rPr>
              <a:t>	The way forward for this project to succeed is to create a diverse ethnic committee with an overarching black dominant voice. If I personally carried this project on alone the likely hood of it being accepted by the black community has very little chance, as the white voice discussing black history subjects has become highly controversial. I feel that the timing has to be right in presenting the memorial and have marked the one year anniversary of the toppling of the Colston statue as a date to be considered for the first slab to be cemented in place, as it is a noticeable reference point to the general public. </a:t>
            </a:r>
          </a:p>
          <a:p>
            <a:pPr marL="50184" indent="0" algn="just">
              <a:lnSpc>
                <a:spcPct val="150000"/>
              </a:lnSpc>
              <a:buNone/>
            </a:pPr>
            <a:endParaRPr lang="en-GB" sz="1300" dirty="0">
              <a:solidFill>
                <a:schemeClr val="tx2">
                  <a:lumMod val="90000"/>
                </a:schemeClr>
              </a:solidFill>
              <a:effectLst>
                <a:outerShdw blurRad="38100" dist="38100" dir="2700000" algn="tl" rotWithShape="0">
                  <a:srgbClr val="000000">
                    <a:alpha val="43137"/>
                  </a:srgbClr>
                </a:outerShdw>
              </a:effectLst>
            </a:endParaRPr>
          </a:p>
        </p:txBody>
      </p:sp>
      <p:sp>
        <p:nvSpPr>
          <p:cNvPr id="5" name="Slide Number Placeholder 4">
            <a:extLst>
              <a:ext uri="{FF2B5EF4-FFF2-40B4-BE49-F238E27FC236}">
                <a16:creationId xmlns:a16="http://schemas.microsoft.com/office/drawing/2014/main" id="{14BAEC06-5D08-448F-A28A-E88FBEA8699E}"/>
              </a:ext>
            </a:extLst>
          </p:cNvPr>
          <p:cNvSpPr>
            <a:spLocks noGrp="1"/>
          </p:cNvSpPr>
          <p:nvPr>
            <p:ph type="sldNum" sz="quarter" idx="12"/>
          </p:nvPr>
        </p:nvSpPr>
        <p:spPr>
          <a:xfrm>
            <a:off x="10605891" y="9349505"/>
            <a:ext cx="698697" cy="527065"/>
          </a:xfrm>
        </p:spPr>
        <p:txBody>
          <a:bodyPr/>
          <a:lstStyle/>
          <a:p>
            <a:fld id="{DF28FB93-0A08-4E7D-8E63-9EFA29F1E093}" type="slidenum">
              <a:rPr lang="en-US" smtClean="0"/>
              <a:pPr/>
              <a:t>16</a:t>
            </a:fld>
            <a:endParaRPr lang="en-US" dirty="0"/>
          </a:p>
        </p:txBody>
      </p:sp>
    </p:spTree>
    <p:extLst>
      <p:ext uri="{BB962C8B-B14F-4D97-AF65-F5344CB8AC3E}">
        <p14:creationId xmlns:p14="http://schemas.microsoft.com/office/powerpoint/2010/main" val="14661483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9941-EAB7-4473-8EB1-0CC1D6AC92F6}"/>
              </a:ext>
            </a:extLst>
          </p:cNvPr>
          <p:cNvSpPr>
            <a:spLocks noGrp="1"/>
          </p:cNvSpPr>
          <p:nvPr>
            <p:ph type="title"/>
          </p:nvPr>
        </p:nvSpPr>
        <p:spPr>
          <a:xfrm>
            <a:off x="75062" y="2292824"/>
            <a:ext cx="11154464" cy="4408698"/>
          </a:xfrm>
        </p:spPr>
        <p:txBody>
          <a:bodyPr>
            <a:normAutofit/>
          </a:bodyPr>
          <a:lstStyle/>
          <a:p>
            <a:r>
              <a:rPr lang="en-GB" u="sng" dirty="0">
                <a:latin typeface="Calibri" panose="020F0502020204030204" pitchFamily="34" charset="0"/>
                <a:cs typeface="Calibri" panose="020F0502020204030204" pitchFamily="34" charset="0"/>
              </a:rPr>
              <a:t>Part Three</a:t>
            </a:r>
            <a:br>
              <a:rPr lang="en-GB" u="sng" dirty="0">
                <a:latin typeface="Calibri" panose="020F0502020204030204" pitchFamily="34" charset="0"/>
                <a:cs typeface="Calibri" panose="020F0502020204030204" pitchFamily="34" charset="0"/>
              </a:rPr>
            </a:br>
            <a:br>
              <a:rPr lang="en-GB" u="sng" dirty="0">
                <a:latin typeface="Calibri" panose="020F0502020204030204" pitchFamily="34" charset="0"/>
                <a:cs typeface="Calibri" panose="020F0502020204030204" pitchFamily="34" charset="0"/>
              </a:rPr>
            </a:br>
            <a:br>
              <a:rPr lang="en-GB" u="sng" dirty="0">
                <a:latin typeface="Calibri" panose="020F0502020204030204" pitchFamily="34" charset="0"/>
                <a:cs typeface="Calibri" panose="020F0502020204030204" pitchFamily="34" charset="0"/>
              </a:rPr>
            </a:br>
            <a:r>
              <a:rPr lang="en-GB" dirty="0">
                <a:latin typeface="Calibri" panose="020F0502020204030204" pitchFamily="34" charset="0"/>
                <a:cs typeface="Calibri" panose="020F0502020204030204" pitchFamily="34" charset="0"/>
              </a:rPr>
              <a:t>Conclusion and Reflection</a:t>
            </a:r>
          </a:p>
        </p:txBody>
      </p:sp>
      <p:sp>
        <p:nvSpPr>
          <p:cNvPr id="5" name="Slide Number Placeholder 4">
            <a:extLst>
              <a:ext uri="{FF2B5EF4-FFF2-40B4-BE49-F238E27FC236}">
                <a16:creationId xmlns:a16="http://schemas.microsoft.com/office/drawing/2014/main" id="{06C0343D-698C-4D9D-8CAF-07D686059395}"/>
              </a:ext>
            </a:extLst>
          </p:cNvPr>
          <p:cNvSpPr>
            <a:spLocks noGrp="1"/>
          </p:cNvSpPr>
          <p:nvPr>
            <p:ph type="sldNum" sz="quarter" idx="12"/>
          </p:nvPr>
        </p:nvSpPr>
        <p:spPr>
          <a:xfrm>
            <a:off x="10536009" y="9403101"/>
            <a:ext cx="768579" cy="496549"/>
          </a:xfrm>
        </p:spPr>
        <p:txBody>
          <a:bodyPr/>
          <a:lstStyle/>
          <a:p>
            <a:fld id="{DF28FB93-0A08-4E7D-8E63-9EFA29F1E093}" type="slidenum">
              <a:rPr lang="en-US" smtClean="0"/>
              <a:pPr/>
              <a:t>17</a:t>
            </a:fld>
            <a:endParaRPr lang="en-US" dirty="0"/>
          </a:p>
        </p:txBody>
      </p:sp>
    </p:spTree>
    <p:extLst>
      <p:ext uri="{BB962C8B-B14F-4D97-AF65-F5344CB8AC3E}">
        <p14:creationId xmlns:p14="http://schemas.microsoft.com/office/powerpoint/2010/main" val="12179124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30519-497B-4F67-A273-048CEB374FB1}"/>
              </a:ext>
            </a:extLst>
          </p:cNvPr>
          <p:cNvSpPr>
            <a:spLocks noGrp="1"/>
          </p:cNvSpPr>
          <p:nvPr>
            <p:ph type="title"/>
          </p:nvPr>
        </p:nvSpPr>
        <p:spPr>
          <a:xfrm>
            <a:off x="3632859" y="0"/>
            <a:ext cx="3526025" cy="1319748"/>
          </a:xfrm>
        </p:spPr>
        <p:txBody>
          <a:bodyPr>
            <a:normAutofit/>
          </a:bodyPr>
          <a:lstStyle/>
          <a:p>
            <a:r>
              <a:rPr lang="en-GB" u="sng" dirty="0">
                <a:latin typeface="Calibri" panose="020F0502020204030204" pitchFamily="34" charset="0"/>
                <a:cs typeface="Calibri" panose="020F0502020204030204" pitchFamily="34" charset="0"/>
              </a:rPr>
              <a:t>Reflection</a:t>
            </a:r>
            <a:r>
              <a:rPr lang="en-GB" u="sng" dirty="0"/>
              <a:t> </a:t>
            </a:r>
          </a:p>
        </p:txBody>
      </p:sp>
      <p:sp>
        <p:nvSpPr>
          <p:cNvPr id="3" name="Content Placeholder 2">
            <a:extLst>
              <a:ext uri="{FF2B5EF4-FFF2-40B4-BE49-F238E27FC236}">
                <a16:creationId xmlns:a16="http://schemas.microsoft.com/office/drawing/2014/main" id="{822B9DD1-D376-471D-A23A-2464CAF98874}"/>
              </a:ext>
            </a:extLst>
          </p:cNvPr>
          <p:cNvSpPr>
            <a:spLocks noGrp="1"/>
          </p:cNvSpPr>
          <p:nvPr>
            <p:ph idx="1"/>
          </p:nvPr>
        </p:nvSpPr>
        <p:spPr>
          <a:xfrm>
            <a:off x="218363" y="1851885"/>
            <a:ext cx="10355018" cy="6195879"/>
          </a:xfrm>
        </p:spPr>
        <p:txBody>
          <a:bodyPr>
            <a:normAutofit/>
          </a:bodyPr>
          <a:lstStyle/>
          <a:p>
            <a:pPr marL="50184" indent="0" algn="just">
              <a:lnSpc>
                <a:spcPct val="220000"/>
              </a:lnSpc>
              <a:spcAft>
                <a:spcPts val="779"/>
              </a:spcAft>
              <a:buNone/>
            </a:pPr>
            <a:r>
              <a:rPr lang="en-GB" sz="1400" i="1" dirty="0">
                <a:effectLst/>
                <a:latin typeface="Calibri" panose="020F0502020204030204" pitchFamily="34" charset="0"/>
                <a:ea typeface="Calibri" panose="020F0502020204030204" pitchFamily="34" charset="0"/>
                <a:cs typeface="Times New Roman" panose="02020603050405020304" pitchFamily="18" charset="0"/>
              </a:rPr>
              <a:t>	Through research and natural progression, my project it has prompted several opportunities for deep self-revelation and reflective thinking. The realisation of how sheltered my whole life has been from contentious issues such as racism has become apparent. The thought of racism when I leave the house does not come into consideration, in fact it rarely plays a part in my life at all. Comparing slave narratives, working through black scholarship and the continual injustice narrative shines brightly through. The sheltered life I have in rural West Wales has started to make me realise how far away my project is being achievable, simply because of my arrogance of just rationale is deeply down to lack of first-hand experience of racism. The need in further education on difficult heritage subjects and racism is, in my opinion, something that needs to be addressed above all else. There have been many times through the project my self-conscious has been alarmed in causing offence and a racial misunderstanding in which my knowledge is lacking. With young children myself I am extremely conscious about teaching them about the slave trade due to a miss understanding or miss interpretation which can have heavy consequences if put in the wrong context. This its self makes me understand how problematic the issues are surrounding slavery and having discussions about it. The realisation of the white voice presenting black history and heritage is highly problematic now, and if we continue to fail in collectively learning and accepting our difficult past, I cannot see these issues being resolved.</a:t>
            </a:r>
            <a:endParaRPr lang="en-GB" sz="1400" dirty="0"/>
          </a:p>
        </p:txBody>
      </p:sp>
      <p:sp>
        <p:nvSpPr>
          <p:cNvPr id="5" name="Slide Number Placeholder 4">
            <a:extLst>
              <a:ext uri="{FF2B5EF4-FFF2-40B4-BE49-F238E27FC236}">
                <a16:creationId xmlns:a16="http://schemas.microsoft.com/office/drawing/2014/main" id="{F7622B5B-3297-4AE7-989F-E6A940E56157}"/>
              </a:ext>
            </a:extLst>
          </p:cNvPr>
          <p:cNvSpPr>
            <a:spLocks noGrp="1"/>
          </p:cNvSpPr>
          <p:nvPr>
            <p:ph type="sldNum" sz="quarter" idx="12"/>
          </p:nvPr>
        </p:nvSpPr>
        <p:spPr>
          <a:xfrm>
            <a:off x="10536009" y="9403101"/>
            <a:ext cx="768579" cy="496549"/>
          </a:xfrm>
        </p:spPr>
        <p:txBody>
          <a:bodyPr/>
          <a:lstStyle/>
          <a:p>
            <a:fld id="{DF28FB93-0A08-4E7D-8E63-9EFA29F1E093}" type="slidenum">
              <a:rPr lang="en-US" smtClean="0"/>
              <a:pPr/>
              <a:t>18</a:t>
            </a:fld>
            <a:endParaRPr lang="en-US" dirty="0"/>
          </a:p>
        </p:txBody>
      </p:sp>
    </p:spTree>
    <p:extLst>
      <p:ext uri="{BB962C8B-B14F-4D97-AF65-F5344CB8AC3E}">
        <p14:creationId xmlns:p14="http://schemas.microsoft.com/office/powerpoint/2010/main" val="37934622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BBB44-2FEE-4CC7-9A19-88D0812B1FCB}"/>
              </a:ext>
            </a:extLst>
          </p:cNvPr>
          <p:cNvSpPr>
            <a:spLocks noGrp="1"/>
          </p:cNvSpPr>
          <p:nvPr>
            <p:ph type="title"/>
          </p:nvPr>
        </p:nvSpPr>
        <p:spPr>
          <a:xfrm>
            <a:off x="3959669" y="109182"/>
            <a:ext cx="3385248" cy="865386"/>
          </a:xfrm>
        </p:spPr>
        <p:txBody>
          <a:bodyPr/>
          <a:lstStyle/>
          <a:p>
            <a:r>
              <a:rPr lang="en-GB" u="sng" dirty="0">
                <a:latin typeface="Calibri" panose="020F0502020204030204" pitchFamily="34" charset="0"/>
                <a:cs typeface="Calibri" panose="020F0502020204030204" pitchFamily="34" charset="0"/>
              </a:rPr>
              <a:t>Conclusion</a:t>
            </a:r>
          </a:p>
        </p:txBody>
      </p:sp>
      <p:sp>
        <p:nvSpPr>
          <p:cNvPr id="3" name="Content Placeholder 2">
            <a:extLst>
              <a:ext uri="{FF2B5EF4-FFF2-40B4-BE49-F238E27FC236}">
                <a16:creationId xmlns:a16="http://schemas.microsoft.com/office/drawing/2014/main" id="{A07E5D7E-D862-4C0B-9808-D9946CDFE40D}"/>
              </a:ext>
            </a:extLst>
          </p:cNvPr>
          <p:cNvSpPr>
            <a:spLocks noGrp="1"/>
          </p:cNvSpPr>
          <p:nvPr>
            <p:ph idx="1"/>
          </p:nvPr>
        </p:nvSpPr>
        <p:spPr>
          <a:xfrm>
            <a:off x="113283" y="2137036"/>
            <a:ext cx="11078020" cy="7514339"/>
          </a:xfrm>
        </p:spPr>
        <p:txBody>
          <a:bodyPr>
            <a:normAutofit/>
          </a:bodyPr>
          <a:lstStyle/>
          <a:p>
            <a:pPr marL="45619" indent="0" algn="just">
              <a:lnSpc>
                <a:spcPct val="150000"/>
              </a:lnSpc>
              <a:spcAft>
                <a:spcPts val="800"/>
              </a:spcAft>
              <a:buNone/>
            </a:pPr>
            <a:r>
              <a:rPr lang="en-GB" sz="14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In order for this project to be successful there needs to be a clear representation of the multi-cultural British society that is evident today. To achieve this integrated representation of Britain many issues need addressing that continually divide the nation. I believe for this to be possible, the shackles that have been imprisoning our dark past need to be removed collectively in order to acknowledge, accept and learn from our dark past. This will be able to give a more honest and balanced interpretation of our history and heritage and in turn will be able to create a new equal narrative that honours the victims. If continually ignored, the issues and differences will not be resolved and the inadequate and unbalanced system will continue to subdue narratives of our past. If Britain continues to fail to acknowledge and accept its difficult heritage and prove unwilling to present an unbiased account in slave trade representation the struggle for an ethnic unification will deepen and the voices of the victims of the transatlantic slave trade will be continually oppressed whether intentionally or not. The proposal of a national memorial in a paving slab representation is to honour unknown victims whose forced slave labour help fund and build the very foundations of the streets and cities these slabs will be placed in. The memorial that is being proposed is promoting a discussion to create a clearer representation. Through my memorial it is confronting difficult heritage, which in turn hopes to educate and create awareness that serves not only the past and the forgotten victims, but the present and future generations. Choosing to use a memorial to represent a history seems the best way to approach this highly contentious subject, where the memorial is not forced upon you the choice of how to engage with it is in control of the individual. The memorial is not aimed for any specific gender, age or ethnic group its bringing a collective memorial that honours the role slaves played on the Britain’s history and give a fair reflection and lasting legacy that a multi-cultural society can accept. Britain's part and role in the slave trade needs to be opened up and a more transparent narrative is needed if we are ever going to move forward as a united nation. </a:t>
            </a:r>
          </a:p>
          <a:p>
            <a:pPr marL="50184" indent="0" algn="just">
              <a:lnSpc>
                <a:spcPct val="200000"/>
              </a:lnSpc>
              <a:spcAft>
                <a:spcPts val="779"/>
              </a:spcAft>
              <a:buNone/>
            </a:pPr>
            <a:endParaRPr lang="en-GB" sz="1400" dirty="0">
              <a:effectLst>
                <a:outerShdw blurRad="38100" dist="38100" dir="2700000" algn="tl" rotWithShape="0">
                  <a:srgbClr val="000000">
                    <a:alpha val="43137"/>
                  </a:srgbClr>
                </a:outerShdw>
              </a:effectLst>
            </a:endParaRPr>
          </a:p>
        </p:txBody>
      </p:sp>
      <p:sp>
        <p:nvSpPr>
          <p:cNvPr id="5" name="Slide Number Placeholder 4">
            <a:extLst>
              <a:ext uri="{FF2B5EF4-FFF2-40B4-BE49-F238E27FC236}">
                <a16:creationId xmlns:a16="http://schemas.microsoft.com/office/drawing/2014/main" id="{6D8149B0-0B54-4C2E-81C7-ADA42EAE54C8}"/>
              </a:ext>
            </a:extLst>
          </p:cNvPr>
          <p:cNvSpPr>
            <a:spLocks noGrp="1"/>
          </p:cNvSpPr>
          <p:nvPr>
            <p:ph type="sldNum" sz="quarter" idx="12"/>
          </p:nvPr>
        </p:nvSpPr>
        <p:spPr>
          <a:xfrm>
            <a:off x="10536009" y="9403101"/>
            <a:ext cx="768579" cy="496549"/>
          </a:xfrm>
        </p:spPr>
        <p:txBody>
          <a:bodyPr/>
          <a:lstStyle/>
          <a:p>
            <a:fld id="{DF28FB93-0A08-4E7D-8E63-9EFA29F1E093}" type="slidenum">
              <a:rPr lang="en-US" smtClean="0"/>
              <a:pPr/>
              <a:t>19</a:t>
            </a:fld>
            <a:endParaRPr lang="en-US" dirty="0"/>
          </a:p>
        </p:txBody>
      </p:sp>
    </p:spTree>
    <p:extLst>
      <p:ext uri="{BB962C8B-B14F-4D97-AF65-F5344CB8AC3E}">
        <p14:creationId xmlns:p14="http://schemas.microsoft.com/office/powerpoint/2010/main" val="37223484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78775A-AA05-4A8C-9361-004FA12AD2F6}"/>
              </a:ext>
            </a:extLst>
          </p:cNvPr>
          <p:cNvSpPr>
            <a:spLocks noGrp="1"/>
          </p:cNvSpPr>
          <p:nvPr>
            <p:ph type="title"/>
          </p:nvPr>
        </p:nvSpPr>
        <p:spPr>
          <a:xfrm>
            <a:off x="3258930" y="0"/>
            <a:ext cx="4786727" cy="1319748"/>
          </a:xfrm>
        </p:spPr>
        <p:txBody>
          <a:bodyPr/>
          <a:lstStyle/>
          <a:p>
            <a:r>
              <a:rPr lang="en-GB" u="sng" dirty="0">
                <a:solidFill>
                  <a:schemeClr val="tx2">
                    <a:lumMod val="90000"/>
                  </a:schemeClr>
                </a:solidFill>
                <a:latin typeface="Calibri" panose="020F0502020204030204" pitchFamily="34" charset="0"/>
                <a:cs typeface="Calibri" panose="020F0502020204030204" pitchFamily="34" charset="0"/>
              </a:rPr>
              <a:t>Bibliography</a:t>
            </a:r>
          </a:p>
        </p:txBody>
      </p:sp>
      <p:sp>
        <p:nvSpPr>
          <p:cNvPr id="5" name="Slide Number Placeholder 4">
            <a:extLst>
              <a:ext uri="{FF2B5EF4-FFF2-40B4-BE49-F238E27FC236}">
                <a16:creationId xmlns:a16="http://schemas.microsoft.com/office/drawing/2014/main" id="{2A11C9CC-E903-42F2-91C0-C7B53039157D}"/>
              </a:ext>
            </a:extLst>
          </p:cNvPr>
          <p:cNvSpPr>
            <a:spLocks noGrp="1"/>
          </p:cNvSpPr>
          <p:nvPr>
            <p:ph type="sldNum" sz="quarter" idx="12"/>
          </p:nvPr>
        </p:nvSpPr>
        <p:spPr>
          <a:xfrm>
            <a:off x="10605891" y="9372585"/>
            <a:ext cx="698697" cy="527065"/>
          </a:xfrm>
        </p:spPr>
        <p:txBody>
          <a:bodyPr/>
          <a:lstStyle/>
          <a:p>
            <a:fld id="{DF28FB93-0A08-4E7D-8E63-9EFA29F1E093}" type="slidenum">
              <a:rPr lang="en-US" smtClean="0"/>
              <a:pPr/>
              <a:t>20</a:t>
            </a:fld>
            <a:endParaRPr lang="en-US" dirty="0"/>
          </a:p>
        </p:txBody>
      </p:sp>
      <p:sp>
        <p:nvSpPr>
          <p:cNvPr id="6" name="Content Placeholder 5">
            <a:extLst>
              <a:ext uri="{FF2B5EF4-FFF2-40B4-BE49-F238E27FC236}">
                <a16:creationId xmlns:a16="http://schemas.microsoft.com/office/drawing/2014/main" id="{84521771-3F96-48D4-B776-5DF94C269DF0}"/>
              </a:ext>
            </a:extLst>
          </p:cNvPr>
          <p:cNvSpPr>
            <a:spLocks noGrp="1"/>
          </p:cNvSpPr>
          <p:nvPr>
            <p:ph idx="1"/>
          </p:nvPr>
        </p:nvSpPr>
        <p:spPr>
          <a:xfrm>
            <a:off x="313900" y="1374997"/>
            <a:ext cx="10119886" cy="7997588"/>
          </a:xfrm>
        </p:spPr>
        <p:txBody>
          <a:bodyPr>
            <a:normAutofit fontScale="55000" lnSpcReduction="20000"/>
          </a:bodyPr>
          <a:lstStyle/>
          <a:p>
            <a:pPr marL="45619" indent="0">
              <a:buNone/>
            </a:pP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Battersby, M. (2014) </a:t>
            </a:r>
            <a:r>
              <a:rPr lang="en-GB"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40,000 year old cave paintings in Indonesia rewrite art history</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The Independent</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Available at: 	</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https://www.independent.co.uk/arts-entertainment/art/news/40-000-year-old-cave-paintings-include-oldest-hand-stencil-</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known-science-9783840.html</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10 December 2020).</a:t>
            </a:r>
          </a:p>
          <a:p>
            <a:pPr marL="45619" indent="0">
              <a:buNone/>
            </a:pP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British Parliament (1807) ‘The Abolition of the Slave Trade Act 1807’. Britain. Available at: 	</a:t>
            </a:r>
            <a:r>
              <a:rPr lang="en-GB"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http://www.nationalarchives.gov.uk/slavery/pdf/abolition.pdf</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p>
          <a:p>
            <a:pPr marL="45619" indent="0">
              <a:buNone/>
            </a:pPr>
            <a:r>
              <a:rPr lang="en-GB"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Cugoano</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O. (1787) ‘“Narrative of the Enslavement of </a:t>
            </a:r>
            <a:r>
              <a:rPr lang="en-GB"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Ottobah</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Cugoano</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 Native of Africa; published by himself, in the Year 1787” in 	“The Negro’s Memorial; or, Abolitionist’s catechism; by an Abolitionist”’, in </a:t>
            </a:r>
            <a:r>
              <a:rPr lang="en-GB"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The Negro’s Memorial; or, Abolitionist’s Catechism; by 	an Abolitionist</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Electronic Edition. London: </a:t>
            </a:r>
            <a:r>
              <a:rPr lang="en-GB"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Hatchard</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and Co. J. and A. Arch. Available at: 	</a:t>
            </a:r>
            <a:r>
              <a:rPr lang="en-GB"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https://docsouth.unc.edu/neh/cugoano/cugoano.html</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6 December 2020).</a:t>
            </a:r>
          </a:p>
          <a:p>
            <a:pPr marL="45619" indent="0">
              <a:buNone/>
            </a:pP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Dalton-Johnson, K. (2005) </a:t>
            </a:r>
            <a:r>
              <a:rPr lang="en-GB"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Captured Africans</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Available at: </a:t>
            </a:r>
            <a:r>
              <a:rPr lang="en-GB"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https://ageofrevolution.org/200-object/captured-africans/</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p>
          <a:p>
            <a:pPr marL="45619" indent="0">
              <a:buNone/>
            </a:pP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Dalton-Johnson, K. (2020) </a:t>
            </a:r>
            <a:r>
              <a:rPr lang="en-GB"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 DIGITAL ENCOUNTER WITH: KEVIN DALTON-JOHNSON</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Online (Black 	History Month 2020). Available at: 	</a:t>
            </a:r>
            <a:r>
              <a:rPr lang="en-GB"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https://www.facebook.com/1617850964985668/videos/348704936345188</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17 	December 2020).</a:t>
            </a:r>
          </a:p>
          <a:p>
            <a:pPr marL="45619" indent="0">
              <a:buNone/>
            </a:pP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Equiano, O. (1789) </a:t>
            </a:r>
            <a:r>
              <a:rPr lang="en-GB"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The Interesting Narrative of the Life of Olaudah Equiano, or Gustavus </a:t>
            </a:r>
            <a:r>
              <a:rPr lang="en-GB" i="1"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Vassa</a:t>
            </a:r>
            <a:r>
              <a:rPr lang="en-GB"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The African</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London: self-published. 	Available at: </a:t>
            </a:r>
            <a:r>
              <a:rPr lang="en-GB"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8">
                  <a:extLst>
                    <a:ext uri="{A12FA001-AC4F-418D-AE19-62706E023703}">
                      <ahyp:hlinkClr xmlns:ahyp="http://schemas.microsoft.com/office/drawing/2018/hyperlinkcolor" val="tx"/>
                    </a:ext>
                  </a:extLst>
                </a:hlinkClick>
              </a:rPr>
              <a:t>https://www.gutenberg.org/files/15399/15399-h/15399-h.htm</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9 October 2020).</a:t>
            </a:r>
          </a:p>
          <a:p>
            <a:pPr marL="45619" indent="0">
              <a:buNone/>
            </a:pP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Goldsworthy, A. (1984a) </a:t>
            </a:r>
            <a:r>
              <a:rPr lang="en-GB"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Rain Shadow - St. Abbs, Scotland</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Available at: </a:t>
            </a:r>
            <a:r>
              <a:rPr lang="en-GB"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9">
                  <a:extLst>
                    <a:ext uri="{A12FA001-AC4F-418D-AE19-62706E023703}">
                      <ahyp:hlinkClr xmlns:ahyp="http://schemas.microsoft.com/office/drawing/2018/hyperlinkcolor" val="tx"/>
                    </a:ext>
                  </a:extLst>
                </a:hlinkClick>
              </a:rPr>
              <a:t>https://goldsworthy.cc.gla.ac.uk/image/?tid=1984_076</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11 December 2020).</a:t>
            </a:r>
          </a:p>
          <a:p>
            <a:pPr marL="45619" indent="0">
              <a:buNone/>
            </a:pP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Goldsworthy, A. (1984b) </a:t>
            </a:r>
            <a:r>
              <a:rPr lang="en-GB"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Started to rain laid down waited left a dry shadow</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Available at: 	</a:t>
            </a:r>
            <a:r>
              <a:rPr lang="en-GB"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10">
                  <a:extLst>
                    <a:ext uri="{A12FA001-AC4F-418D-AE19-62706E023703}">
                      <ahyp:hlinkClr xmlns:ahyp="http://schemas.microsoft.com/office/drawing/2018/hyperlinkcolor" val="tx"/>
                    </a:ext>
                  </a:extLst>
                </a:hlinkClick>
              </a:rPr>
              <a:t>https://goldsworthy.cc.gla.ac.uk/image/?id=ag_03076&amp;backimg=ag_02944&amp;t=</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11 December 2020).</a:t>
            </a:r>
          </a:p>
          <a:p>
            <a:pPr marL="45619" indent="0">
              <a:buNone/>
            </a:pP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Paton, D. </a:t>
            </a:r>
            <a:r>
              <a:rPr lang="en-GB"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et al.</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(2020) </a:t>
            </a:r>
            <a:r>
              <a:rPr lang="en-GB"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Slavery in Britain: What don’t we know?</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Online. Available at: 	</a:t>
            </a:r>
            <a:r>
              <a:rPr lang="en-GB"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11">
                  <a:extLst>
                    <a:ext uri="{A12FA001-AC4F-418D-AE19-62706E023703}">
                      <ahyp:hlinkClr xmlns:ahyp="http://schemas.microsoft.com/office/drawing/2018/hyperlinkcolor" val="tx"/>
                    </a:ext>
                  </a:extLst>
                </a:hlinkClick>
              </a:rPr>
              <a:t>https://www.youtube.com/watch?v=PjfcOPXz39I&amp;t=169s</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17 December 2020).</a:t>
            </a:r>
          </a:p>
          <a:p>
            <a:pPr marL="45619" indent="0">
              <a:buNone/>
            </a:pP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Perkins, L. (2020) </a:t>
            </a:r>
            <a:r>
              <a:rPr lang="en-GB"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Interview Reactions</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p>
          <a:p>
            <a:pPr marL="45619" indent="0">
              <a:buNone/>
            </a:pP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Perkins, L. and Baraka’s, A. (2013) </a:t>
            </a:r>
            <a:r>
              <a:rPr lang="en-GB"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VR Experience</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Online. Available at: </a:t>
            </a:r>
            <a:r>
              <a:rPr lang="en-GB"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12">
                  <a:extLst>
                    <a:ext uri="{A12FA001-AC4F-418D-AE19-62706E023703}">
                      <ahyp:hlinkClr xmlns:ahyp="http://schemas.microsoft.com/office/drawing/2018/hyperlinkcolor" val="tx"/>
                    </a:ext>
                  </a:extLst>
                </a:hlinkClick>
              </a:rPr>
              <a:t>https://www.youtube.com/watch?v=fIg-e7jiug0</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(Accessed:1 December 2020).</a:t>
            </a:r>
          </a:p>
          <a:p>
            <a:pPr marL="45619" indent="0">
              <a:buNone/>
            </a:pP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SlaveVoyages Data Base (2020) </a:t>
            </a:r>
            <a:r>
              <a:rPr lang="en-GB"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Estimates</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SlaveVoyages</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Available at: </a:t>
            </a:r>
            <a:r>
              <a:rPr lang="en-GB"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13">
                  <a:extLst>
                    <a:ext uri="{A12FA001-AC4F-418D-AE19-62706E023703}">
                      <ahyp:hlinkClr xmlns:ahyp="http://schemas.microsoft.com/office/drawing/2018/hyperlinkcolor" val="tx"/>
                    </a:ext>
                  </a:extLst>
                </a:hlinkClick>
              </a:rPr>
              <a:t>https://www.slavevoyages.org/assessment/estimates</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14 December 2020).</a:t>
            </a:r>
          </a:p>
          <a:p>
            <a:pPr marL="45619" indent="0">
              <a:buNone/>
            </a:pP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StatsWales (2020) </a:t>
            </a:r>
            <a:r>
              <a:rPr lang="en-GB"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Ethnicity by year and ethnic group</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Welsh Government</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Available at: 	</a:t>
            </a:r>
            <a:r>
              <a:rPr lang="en-GB"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14">
                  <a:extLst>
                    <a:ext uri="{A12FA001-AC4F-418D-AE19-62706E023703}">
                      <ahyp:hlinkClr xmlns:ahyp="http://schemas.microsoft.com/office/drawing/2018/hyperlinkcolor" val="tx"/>
                    </a:ext>
                  </a:extLst>
                </a:hlinkClick>
              </a:rPr>
              <a:t>https://statswales.gov.wales/Catalogue/Equality-and-Diversity/Ethnicity/ethnicity-by-year-ethnicgroup</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15 December 2020).</a:t>
            </a:r>
          </a:p>
          <a:p>
            <a:pPr marL="45619" indent="0">
              <a:buNone/>
            </a:pP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University College London (2020) </a:t>
            </a:r>
            <a:r>
              <a:rPr lang="en-GB"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Maps | Legacies of British Slave-ownership</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Legacies of British Slave-ownership</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Available at: 	</a:t>
            </a:r>
            <a:r>
              <a:rPr lang="en-GB"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15">
                  <a:extLst>
                    <a:ext uri="{A12FA001-AC4F-418D-AE19-62706E023703}">
                      <ahyp:hlinkClr xmlns:ahyp="http://schemas.microsoft.com/office/drawing/2018/hyperlinkcolor" val="tx"/>
                    </a:ext>
                  </a:extLst>
                </a:hlinkClick>
              </a:rPr>
              <a:t>https://www.ucl.ac.uk/lbs/maps/britain</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17 	December 2020).</a:t>
            </a:r>
          </a:p>
          <a:p>
            <a:pPr marL="45619" indent="0">
              <a:buNone/>
            </a:pP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Wedgwood, J. (1787) </a:t>
            </a:r>
            <a:r>
              <a:rPr lang="en-GB"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Abolition Seal</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Available at: </a:t>
            </a:r>
            <a:r>
              <a:rPr lang="en-GB"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16">
                  <a:extLst>
                    <a:ext uri="{A12FA001-AC4F-418D-AE19-62706E023703}">
                      <ahyp:hlinkClr xmlns:ahyp="http://schemas.microsoft.com/office/drawing/2018/hyperlinkcolor" val="tx"/>
                    </a:ext>
                  </a:extLst>
                </a:hlinkClick>
              </a:rPr>
              <a:t>http://slaveryandremembrance.org/collections/object/index.cfm?id=OB0041</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21 	December 2020).</a:t>
            </a:r>
          </a:p>
          <a:p>
            <a:pPr marL="45619" indent="0">
              <a:buNone/>
            </a:pP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Wedgwood, J. (1837) </a:t>
            </a:r>
            <a:r>
              <a:rPr lang="en-GB"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Am I not a man and a brother?</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Available at: </a:t>
            </a:r>
            <a:r>
              <a:rPr lang="en-GB"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17">
                  <a:extLst>
                    <a:ext uri="{A12FA001-AC4F-418D-AE19-62706E023703}">
                      <ahyp:hlinkClr xmlns:ahyp="http://schemas.microsoft.com/office/drawing/2018/hyperlinkcolor" val="tx"/>
                    </a:ext>
                  </a:extLst>
                </a:hlinkClick>
              </a:rPr>
              <a:t>https://www.loc.gov/item/2008661312/</a:t>
            </a:r>
            <a:r>
              <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11 December 	2020).</a:t>
            </a:r>
          </a:p>
          <a:p>
            <a:pPr marL="45619" indent="0">
              <a:buNone/>
            </a:pPr>
            <a:endParaRPr lang="en-GB" dirty="0">
              <a:solidFill>
                <a:schemeClr val="tx2">
                  <a:lumMod val="90000"/>
                </a:schemeClr>
              </a:solidFill>
              <a:effectLst>
                <a:outerShdw blurRad="38100" dist="38100" dir="2700000" algn="tl" rotWithShape="0">
                  <a:srgbClr val="000000">
                    <a:alpha val="43137"/>
                  </a:srgbClr>
                </a:outerShdw>
              </a:effectLst>
              <a:latin typeface="Calibri" panose="020F0502020204030204" pitchFamily="34" charset="0"/>
              <a:cs typeface="Calibri" panose="020F0502020204030204" pitchFamily="34" charset="0"/>
            </a:endParaRPr>
          </a:p>
        </p:txBody>
      </p:sp>
      <p:sp>
        <p:nvSpPr>
          <p:cNvPr id="7" name="Rectangle 6">
            <a:extLst>
              <a:ext uri="{FF2B5EF4-FFF2-40B4-BE49-F238E27FC236}">
                <a16:creationId xmlns:a16="http://schemas.microsoft.com/office/drawing/2014/main" id="{1FB3E667-8024-469E-8F78-776641D87196}"/>
              </a:ext>
            </a:extLst>
          </p:cNvPr>
          <p:cNvSpPr/>
          <p:nvPr/>
        </p:nvSpPr>
        <p:spPr>
          <a:xfrm>
            <a:off x="313900" y="950416"/>
            <a:ext cx="1775486" cy="369332"/>
          </a:xfrm>
          <a:prstGeom prst="rect">
            <a:avLst/>
          </a:prstGeom>
        </p:spPr>
        <p:txBody>
          <a:bodyPr wrap="none">
            <a:spAutoFit/>
          </a:bodyPr>
          <a:lstStyle/>
          <a:p>
            <a:pPr marL="45619" indent="0">
              <a:buNone/>
            </a:pPr>
            <a:r>
              <a:rPr lang="en-GB" b="1"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Primary Sources</a:t>
            </a:r>
            <a:endParaRPr lang="en-GB"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266954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7CA20-211E-4BB5-9B04-C56E36635FF6}"/>
              </a:ext>
            </a:extLst>
          </p:cNvPr>
          <p:cNvSpPr>
            <a:spLocks noGrp="1"/>
          </p:cNvSpPr>
          <p:nvPr>
            <p:ph type="title"/>
          </p:nvPr>
        </p:nvSpPr>
        <p:spPr>
          <a:xfrm>
            <a:off x="852219" y="0"/>
            <a:ext cx="9600149" cy="1400863"/>
          </a:xfrm>
        </p:spPr>
        <p:txBody>
          <a:bodyPr/>
          <a:lstStyle/>
          <a:p>
            <a:r>
              <a:rPr lang="en-GB" u="sng" dirty="0">
                <a:solidFill>
                  <a:schemeClr val="tx2">
                    <a:lumMod val="90000"/>
                  </a:schemeClr>
                </a:solidFill>
                <a:effectLst>
                  <a:outerShdw blurRad="38100" dist="38100" dir="2700000" algn="tl" rotWithShape="0">
                    <a:srgbClr val="000000">
                      <a:alpha val="43137"/>
                    </a:srgbClr>
                  </a:outerShdw>
                </a:effectLst>
                <a:latin typeface="Calibri" panose="020F0502020204030204" pitchFamily="34" charset="0"/>
                <a:cs typeface="Calibri" panose="020F0502020204030204" pitchFamily="34" charset="0"/>
              </a:rPr>
              <a:t>Bibliography</a:t>
            </a:r>
            <a:endParaRPr lang="en-GB" u="sng" dirty="0">
              <a:solidFill>
                <a:schemeClr val="tx2">
                  <a:lumMod val="90000"/>
                </a:schemeClr>
              </a:solidFill>
              <a:effectLst>
                <a:outerShdw blurRad="38100" dist="38100" dir="2700000" algn="tl" rotWithShape="0">
                  <a:srgbClr val="000000">
                    <a:alpha val="43137"/>
                  </a:srgbClr>
                </a:outerShdw>
              </a:effectLst>
            </a:endParaRPr>
          </a:p>
        </p:txBody>
      </p:sp>
      <p:sp>
        <p:nvSpPr>
          <p:cNvPr id="3" name="Content Placeholder 2">
            <a:extLst>
              <a:ext uri="{FF2B5EF4-FFF2-40B4-BE49-F238E27FC236}">
                <a16:creationId xmlns:a16="http://schemas.microsoft.com/office/drawing/2014/main" id="{B01CAA4B-401E-4895-8EB3-CE2646B84CB2}"/>
              </a:ext>
            </a:extLst>
          </p:cNvPr>
          <p:cNvSpPr>
            <a:spLocks noGrp="1"/>
          </p:cNvSpPr>
          <p:nvPr>
            <p:ph idx="1"/>
          </p:nvPr>
        </p:nvSpPr>
        <p:spPr>
          <a:xfrm>
            <a:off x="212601" y="1720742"/>
            <a:ext cx="10879386" cy="8046982"/>
          </a:xfrm>
        </p:spPr>
        <p:txBody>
          <a:bodyPr>
            <a:noAutofit/>
          </a:bodyPr>
          <a:lstStyle/>
          <a:p>
            <a:pPr marL="45619" indent="0">
              <a:buNone/>
            </a:pP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@AuschwitzMuseum - Twitter (2020)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Auschwitz Memorial (@AuschwitzMuseum) / Twitter</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Twitter</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Available at: </a:t>
            </a:r>
            <a:r>
              <a:rPr lang="en-GB" sz="1200"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https://twitter.com/AuschwitzMuseum</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2 	December 2020).</a:t>
            </a:r>
          </a:p>
          <a:p>
            <a:pPr marL="45619" indent="0">
              <a:buNone/>
            </a:pP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Bafta (2016)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Britain’s Forgotten Slave Owners wins factual award</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ITV News</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Available at: 							</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https://www.itv.com/news/update/2016-05-08/britains-forgotten-slave-ownerswins-specialist-factual-award/</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10 December 2020).</a:t>
            </a:r>
          </a:p>
          <a:p>
            <a:pPr marL="45619" indent="0">
              <a:buNone/>
            </a:pPr>
            <a:r>
              <a:rPr lang="en-GB" sz="1200"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Bellentani</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F. and </a:t>
            </a:r>
            <a:r>
              <a:rPr lang="en-GB" sz="1200"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Panico</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M. (2016) ‘The meanings of monuments and memorials: toward a semiotic approach’,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Punctum</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2(1), pp. 28–46. </a:t>
            </a:r>
            <a:r>
              <a:rPr lang="en-GB" sz="1200"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doi</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1200"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10.18680/hss.2016.0004</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p>
          <a:p>
            <a:pPr marL="45619" indent="0">
              <a:buNone/>
            </a:pP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B&amp;Q (2020)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Silver grey Paving slab (L)595mm (W)295mm | DIY at B&amp;Q</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B&amp;Q</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Available at: </a:t>
            </a:r>
            <a:b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b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1200"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http://www.diy.com/departments/silver-grey-paving-slab-l-595mm-w-295mm/5015111379599_BQ.prd</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10 December 2020).</a:t>
            </a:r>
          </a:p>
          <a:p>
            <a:pPr marL="45619" indent="0">
              <a:buNone/>
            </a:pPr>
            <a:r>
              <a:rPr lang="en-GB" sz="1200"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Catalani</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 (20131101) ‘Inheriting slavery: making sense of a difficult heritage.’,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Journal of Heritage 	Tourism</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8(4), pp. 337–347.</a:t>
            </a:r>
          </a:p>
          <a:p>
            <a:pPr marL="45619" indent="0">
              <a:buNone/>
            </a:pP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Deutschland.de (2020)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Vibrant Culture of Remembrance</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deutschland.de</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Available at: 							</a:t>
            </a:r>
            <a:r>
              <a:rPr lang="en-GB" sz="1200"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https://www.deutschland.de/en/topic/politics/holocaust-memorials-in-germany-an-interactive-map</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9 December 2020).</a:t>
            </a:r>
          </a:p>
          <a:p>
            <a:pPr marL="45619" indent="0">
              <a:buNone/>
            </a:pP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Donington, K. (2014)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The Legacies of British Slave-Ownership</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History Workshop</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Available at: </a:t>
            </a:r>
            <a:r>
              <a:rPr lang="en-GB" sz="1200"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https://www.historyworkshop.org.uk/the-legacies-of-british-slave</a:t>
            </a:r>
            <a:r>
              <a:rPr lang="en-GB" sz="1200"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GB" sz="1200"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ownership/</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17 December 2020).</a:t>
            </a:r>
          </a:p>
          <a:p>
            <a:pPr marL="45619" indent="0">
              <a:buNone/>
            </a:pP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Glossop, J. (2010)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 landscape artist in the city | The Times</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Available at: </a:t>
            </a:r>
            <a:r>
              <a:rPr lang="en-GB" sz="1200"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8">
                  <a:extLst>
                    <a:ext uri="{A12FA001-AC4F-418D-AE19-62706E023703}">
                      <ahyp:hlinkClr xmlns:ahyp="http://schemas.microsoft.com/office/drawing/2018/hyperlinkcolor" val="tx"/>
                    </a:ext>
                  </a:extLst>
                </a:hlinkClick>
              </a:rPr>
              <a:t>https://www.thetimes.co.uk/article/a-landscape-artist-in-the-city-jvmttlkvnjl</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10 December 2020).</a:t>
            </a:r>
          </a:p>
          <a:p>
            <a:pPr marL="45619" indent="0">
              <a:buNone/>
            </a:pP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Hirsch, A. (2019) ‘Britain was built on the backs of slaves. A memorial is the least they deserve.’,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The Guardian</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23 October. Available at: 	</a:t>
            </a:r>
            <a:r>
              <a:rPr lang="en-GB" sz="1200"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9">
                  <a:extLst>
                    <a:ext uri="{A12FA001-AC4F-418D-AE19-62706E023703}">
                      <ahyp:hlinkClr xmlns:ahyp="http://schemas.microsoft.com/office/drawing/2018/hyperlinkcolor" val="tx"/>
                    </a:ext>
                  </a:extLst>
                </a:hlinkClick>
              </a:rPr>
              <a:t>https://www.theguardian.com/commentisfree/2019/oct/23/memorial-2007-enslaved-africans-black-history-britain</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9 December 2020).</a:t>
            </a:r>
          </a:p>
          <a:p>
            <a:pPr marL="45619" indent="0">
              <a:buNone/>
            </a:pP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History Channel (2017)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Roots: The Middle Passage | History</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Online (Roots). Available at: </a:t>
            </a:r>
            <a:r>
              <a:rPr lang="en-GB" sz="1200"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10">
                  <a:extLst>
                    <a:ext uri="{A12FA001-AC4F-418D-AE19-62706E023703}">
                      <ahyp:hlinkClr xmlns:ahyp="http://schemas.microsoft.com/office/drawing/2018/hyperlinkcolor" val="tx"/>
                    </a:ext>
                  </a:extLst>
                </a:hlinkClick>
              </a:rPr>
              <a:t>https://www.youtube.com/watch?v=0IJrhQE6DZk&amp;t=62s</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10 December 	2020).</a:t>
            </a:r>
          </a:p>
          <a:p>
            <a:pPr marL="45619" indent="0">
              <a:buNone/>
            </a:pP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@HolocaustMuseum - Twitter (2020)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US Holocaust Museum (@HolocaustMuseum) / Twitter</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Twitter</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Available at: </a:t>
            </a:r>
            <a:r>
              <a:rPr lang="en-GB" sz="1200"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11">
                  <a:extLst>
                    <a:ext uri="{A12FA001-AC4F-418D-AE19-62706E023703}">
                      <ahyp:hlinkClr xmlns:ahyp="http://schemas.microsoft.com/office/drawing/2018/hyperlinkcolor" val="tx"/>
                    </a:ext>
                  </a:extLst>
                </a:hlinkClick>
              </a:rPr>
              <a:t>https://twitter.com/HolocaustMuseum</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2 December 2020).</a:t>
            </a:r>
          </a:p>
          <a:p>
            <a:pPr marL="45619" indent="0">
              <a:buNone/>
            </a:pP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Irwin, A. (2016) ‘Conflicting Accounts’, </a:t>
            </a:r>
            <a:r>
              <a:rPr lang="en-GB" sz="1200" i="1"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Rics</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Building Conservation Journal</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Dark Heritage, pp. 30–31.</a:t>
            </a:r>
          </a:p>
          <a:p>
            <a:pPr marL="45619" indent="0">
              <a:buNone/>
            </a:pP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Lee, J. W. (2020) ‘Demystifying Hollywood Walk of Fame: “You Cannot Just Buy a Star”’,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Variety</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3 September. Available at: 	</a:t>
            </a:r>
            <a:r>
              <a:rPr lang="en-GB" sz="1200"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12">
                  <a:extLst>
                    <a:ext uri="{A12FA001-AC4F-418D-AE19-62706E023703}">
                      <ahyp:hlinkClr xmlns:ahyp="http://schemas.microsoft.com/office/drawing/2018/hyperlinkcolor" val="tx"/>
                    </a:ext>
                  </a:extLst>
                </a:hlinkClick>
              </a:rPr>
              <a:t>https://variety.com/2020/film/news/Hollywood-walk-of-fame-cant-buy-star-1234758589/</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11 December 2020).</a:t>
            </a:r>
          </a:p>
          <a:p>
            <a:pPr marL="45619" indent="0">
              <a:buNone/>
            </a:pP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Lee, S. (2020) ‘“We will not give up on London slavery memorial”’,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BBC News</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10 June. Available at: 	</a:t>
            </a:r>
            <a:r>
              <a:rPr lang="en-GB" sz="1200"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13">
                  <a:extLst>
                    <a:ext uri="{A12FA001-AC4F-418D-AE19-62706E023703}">
                      <ahyp:hlinkClr xmlns:ahyp="http://schemas.microsoft.com/office/drawing/2018/hyperlinkcolor" val="tx"/>
                    </a:ext>
                  </a:extLst>
                </a:hlinkClick>
              </a:rPr>
              <a:t>https://www.bbc.com/news/uk-england-london-52995586</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(Accessed: 9 	December 2020).</a:t>
            </a:r>
          </a:p>
          <a:p>
            <a:pPr marL="45619" indent="0">
              <a:buNone/>
            </a:pP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Macdonald, S. (2013) </a:t>
            </a:r>
            <a:r>
              <a:rPr lang="en-GB" sz="1200" i="1"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Memorylands</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Heritage and Identity in Europe Today</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Routledge.</a:t>
            </a:r>
          </a:p>
          <a:p>
            <a:pPr marL="45619" indent="0">
              <a:buNone/>
            </a:pP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Macdonald, S. (2015) ‘Is “Difficult Heritage” Still “Difficult”?: Why Public Acknowledgment of Past 	Perpetration May No Longer Be So Unsettling to Collective Identities’, 	</a:t>
            </a:r>
            <a:r>
              <a:rPr lang="en-GB" sz="1200" i="1"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Museum International</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67(1–4), pp. 6–22. </a:t>
            </a:r>
            <a:r>
              <a:rPr lang="en-GB" sz="1200" dirty="0" err="1">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doi</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en-GB" sz="1200"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hlinkClick r:id="rId14">
                  <a:extLst>
                    <a:ext uri="{A12FA001-AC4F-418D-AE19-62706E023703}">
                      <ahyp:hlinkClr xmlns:ahyp="http://schemas.microsoft.com/office/drawing/2018/hyperlinkcolor" val="tx"/>
                    </a:ext>
                  </a:extLst>
                </a:hlinkClick>
              </a:rPr>
              <a:t>10.1111/muse.12078</a:t>
            </a:r>
            <a:r>
              <a:rPr lang="en-GB" sz="1200"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p>
          <a:p>
            <a:pPr marL="45619" indent="0">
              <a:buNone/>
            </a:pPr>
            <a:endParaRPr lang="en-GB" sz="1200" dirty="0">
              <a:solidFill>
                <a:schemeClr val="tx2">
                  <a:lumMod val="90000"/>
                </a:schemeClr>
              </a:solidFill>
              <a:effectLst>
                <a:outerShdw blurRad="38100" dist="38100" dir="2700000" algn="tl" rotWithShape="0">
                  <a:srgbClr val="000000">
                    <a:alpha val="43137"/>
                  </a:srgbClr>
                </a:outerShdw>
              </a:effectLst>
              <a:latin typeface="Calibri" panose="020F0502020204030204" pitchFamily="34" charset="0"/>
              <a:cs typeface="Calibri" panose="020F0502020204030204" pitchFamily="34" charset="0"/>
            </a:endParaRPr>
          </a:p>
        </p:txBody>
      </p:sp>
      <p:sp>
        <p:nvSpPr>
          <p:cNvPr id="5" name="Slide Number Placeholder 4">
            <a:extLst>
              <a:ext uri="{FF2B5EF4-FFF2-40B4-BE49-F238E27FC236}">
                <a16:creationId xmlns:a16="http://schemas.microsoft.com/office/drawing/2014/main" id="{54F76213-EC21-49AA-B036-011E3CDE6806}"/>
              </a:ext>
            </a:extLst>
          </p:cNvPr>
          <p:cNvSpPr>
            <a:spLocks noGrp="1"/>
          </p:cNvSpPr>
          <p:nvPr>
            <p:ph type="sldNum" sz="quarter" idx="12"/>
          </p:nvPr>
        </p:nvSpPr>
        <p:spPr>
          <a:xfrm>
            <a:off x="10605891" y="9372585"/>
            <a:ext cx="698697" cy="527065"/>
          </a:xfrm>
        </p:spPr>
        <p:txBody>
          <a:bodyPr/>
          <a:lstStyle/>
          <a:p>
            <a:fld id="{DF28FB93-0A08-4E7D-8E63-9EFA29F1E093}" type="slidenum">
              <a:rPr lang="en-US" smtClean="0">
                <a:solidFill>
                  <a:schemeClr val="tx2">
                    <a:lumMod val="90000"/>
                  </a:schemeClr>
                </a:solidFill>
                <a:effectLst>
                  <a:outerShdw blurRad="38100" dist="38100" dir="2700000" algn="tl" rotWithShape="0">
                    <a:srgbClr val="000000">
                      <a:alpha val="43137"/>
                    </a:srgbClr>
                  </a:outerShdw>
                </a:effectLst>
              </a:rPr>
              <a:pPr/>
              <a:t>21</a:t>
            </a:fld>
            <a:endParaRPr lang="en-US" dirty="0">
              <a:solidFill>
                <a:schemeClr val="tx2">
                  <a:lumMod val="90000"/>
                </a:schemeClr>
              </a:solidFill>
              <a:effectLst>
                <a:outerShdw blurRad="38100" dist="38100" dir="2700000" algn="tl" rotWithShape="0">
                  <a:srgbClr val="000000">
                    <a:alpha val="43137"/>
                  </a:srgbClr>
                </a:outerShdw>
              </a:effectLst>
            </a:endParaRPr>
          </a:p>
        </p:txBody>
      </p:sp>
      <p:sp>
        <p:nvSpPr>
          <p:cNvPr id="4" name="TextBox 3">
            <a:extLst>
              <a:ext uri="{FF2B5EF4-FFF2-40B4-BE49-F238E27FC236}">
                <a16:creationId xmlns:a16="http://schemas.microsoft.com/office/drawing/2014/main" id="{34E7A9AD-9F29-49EF-9A37-68671A383E6F}"/>
              </a:ext>
            </a:extLst>
          </p:cNvPr>
          <p:cNvSpPr txBox="1"/>
          <p:nvPr/>
        </p:nvSpPr>
        <p:spPr>
          <a:xfrm>
            <a:off x="308136" y="1222707"/>
            <a:ext cx="2066575" cy="369332"/>
          </a:xfrm>
          <a:prstGeom prst="rect">
            <a:avLst/>
          </a:prstGeom>
          <a:noFill/>
        </p:spPr>
        <p:txBody>
          <a:bodyPr wrap="square" rtlCol="0">
            <a:spAutoFit/>
          </a:bodyPr>
          <a:lstStyle/>
          <a:p>
            <a:r>
              <a:rPr lang="en-GB" b="1" u="sng" dirty="0">
                <a:solidFill>
                  <a:schemeClr val="tx2">
                    <a:lumMod val="90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Secondary Sources</a:t>
            </a:r>
          </a:p>
        </p:txBody>
      </p:sp>
    </p:spTree>
    <p:extLst>
      <p:ext uri="{BB962C8B-B14F-4D97-AF65-F5344CB8AC3E}">
        <p14:creationId xmlns:p14="http://schemas.microsoft.com/office/powerpoint/2010/main" val="40920854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17A5C-2FA8-4EFA-8543-F15431EBE36D}"/>
              </a:ext>
            </a:extLst>
          </p:cNvPr>
          <p:cNvSpPr>
            <a:spLocks noGrp="1"/>
          </p:cNvSpPr>
          <p:nvPr>
            <p:ph type="title"/>
          </p:nvPr>
        </p:nvSpPr>
        <p:spPr>
          <a:xfrm>
            <a:off x="970112" y="0"/>
            <a:ext cx="9600149" cy="1400863"/>
          </a:xfrm>
        </p:spPr>
        <p:txBody>
          <a:bodyPr/>
          <a:lstStyle/>
          <a:p>
            <a:r>
              <a:rPr lang="en-GB" u="sng" dirty="0">
                <a:solidFill>
                  <a:schemeClr val="tx2">
                    <a:lumMod val="90000"/>
                  </a:schemeClr>
                </a:solidFill>
                <a:latin typeface="Calibri" panose="020F0502020204030204" pitchFamily="34" charset="0"/>
                <a:cs typeface="Calibri" panose="020F0502020204030204" pitchFamily="34" charset="0"/>
              </a:rPr>
              <a:t>Bibliography</a:t>
            </a:r>
            <a:endParaRPr lang="en-GB" dirty="0"/>
          </a:p>
        </p:txBody>
      </p:sp>
      <p:sp>
        <p:nvSpPr>
          <p:cNvPr id="3" name="Content Placeholder 2">
            <a:extLst>
              <a:ext uri="{FF2B5EF4-FFF2-40B4-BE49-F238E27FC236}">
                <a16:creationId xmlns:a16="http://schemas.microsoft.com/office/drawing/2014/main" id="{C83CA03E-1D80-4699-808B-684E4CC9B457}"/>
              </a:ext>
            </a:extLst>
          </p:cNvPr>
          <p:cNvSpPr>
            <a:spLocks noGrp="1"/>
          </p:cNvSpPr>
          <p:nvPr>
            <p:ph idx="1"/>
          </p:nvPr>
        </p:nvSpPr>
        <p:spPr>
          <a:xfrm>
            <a:off x="525231" y="2020384"/>
            <a:ext cx="9600149" cy="5858882"/>
          </a:xfrm>
        </p:spPr>
        <p:txBody>
          <a:bodyPr/>
          <a:lstStyle/>
          <a:p>
            <a:pPr marL="45619" lvl="0" indent="0">
              <a:buClr>
                <a:srgbClr val="DADADA"/>
              </a:buClr>
              <a:buNone/>
            </a:pP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Mangan, L. (2015) ‘Britain’s Forgotten Slave Owners review: “a vivid picture of the spread of slavery 	profits”’, </a:t>
            </a:r>
            <a:r>
              <a:rPr lang="en-GB" sz="1200" i="1"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The Guardian</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23 July. Available at: 	</a:t>
            </a:r>
            <a:r>
              <a:rPr lang="en-GB" sz="1200" u="sng"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https://www.theguardian.com/tv-and-radio/2015/jul/23/britains-forgotten-slave-owners-review</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(Accessed: 10 December 2020).</a:t>
            </a:r>
          </a:p>
          <a:p>
            <a:pPr marL="45619" lvl="0" indent="0">
              <a:buClr>
                <a:srgbClr val="DADADA"/>
              </a:buClr>
              <a:buNone/>
            </a:pP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Morgan, C. and </a:t>
            </a:r>
            <a:r>
              <a:rPr lang="en-GB" sz="1200" dirty="0" err="1">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Pallascio</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P. M. (2015) ‘Digital Media, Participatory Culture, and Difficult Heritage: Online Remediation and the Trans-Atlantic Slave 	Trade’, </a:t>
            </a:r>
            <a:r>
              <a:rPr lang="en-GB" sz="1200" i="1"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Journal of African Diaspora 	Archaeology and Heritage</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4(3), pp. 260–278. </a:t>
            </a:r>
            <a:r>
              <a:rPr lang="en-GB" sz="1200" dirty="0" err="1">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doi</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a:t>
            </a:r>
            <a:r>
              <a:rPr lang="en-GB" sz="1200" u="sng"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10.1080/21619441.2015.1124594</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a:t>
            </a:r>
          </a:p>
          <a:p>
            <a:pPr marL="45619" lvl="0" indent="0">
              <a:buClr>
                <a:srgbClr val="DADADA"/>
              </a:buClr>
              <a:buNone/>
            </a:pP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Onciul, B. (2015) </a:t>
            </a:r>
            <a:r>
              <a:rPr lang="en-GB" sz="1200" i="1"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Museums, Heritage and Indigenous Voice: Decolonizing Engagement</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New York and London: Routledge.</a:t>
            </a:r>
          </a:p>
          <a:p>
            <a:pPr marL="45619" lvl="0" indent="0">
              <a:buClr>
                <a:srgbClr val="DADADA"/>
              </a:buClr>
              <a:buNone/>
            </a:pP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Rice, A. J. (2010) </a:t>
            </a:r>
            <a:r>
              <a:rPr lang="en-GB" sz="1200" i="1"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Creating Memorials, Building Identities: The Politics of Memory in the Black Atlantic</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Liverpool: Liverpool University Press.</a:t>
            </a:r>
          </a:p>
          <a:p>
            <a:pPr marL="45619" lvl="0" indent="0">
              <a:buClr>
                <a:srgbClr val="DADADA"/>
              </a:buClr>
              <a:buNone/>
            </a:pP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Siddique, H., Morris, S. and Parveen, N. (2020) ‘Calls for national museum to document UK’s role in 	slave trade’, </a:t>
            </a:r>
            <a:r>
              <a:rPr lang="en-GB" sz="1200" i="1"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The Guardian</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14 June. Available at: 	</a:t>
            </a:r>
            <a:r>
              <a:rPr lang="en-GB" sz="1200" u="sng"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https://www.theguardian.com/world/2020/jun/14/bame-leaders-call-museum-set-up-document-uk-racist-legacy</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(Accessed: 7 December 	2020).</a:t>
            </a:r>
          </a:p>
          <a:p>
            <a:pPr marL="45619" lvl="0" indent="0">
              <a:buClr>
                <a:srgbClr val="DADADA"/>
              </a:buClr>
              <a:buNone/>
            </a:pP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Sky News (2020) </a:t>
            </a:r>
            <a:r>
              <a:rPr lang="en-GB" sz="1200" i="1"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The statue of slave trader Robert Milligan has been taken down by council workers 	in east London</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a:t>
            </a:r>
            <a:r>
              <a:rPr lang="en-GB" sz="1200" i="1"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Sky News</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Available at: 	</a:t>
            </a:r>
            <a:r>
              <a:rPr lang="en-GB" sz="1200" u="sng"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https://news.sky.com/story/george-floyd-protests-three-more-statues-removed-after-slave-traders-bust-toppled-in-bristol-12003179</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(Accessed: 9 December 2020).</a:t>
            </a:r>
          </a:p>
          <a:p>
            <a:pPr marL="45619" lvl="0" indent="0">
              <a:buClr>
                <a:srgbClr val="DADADA"/>
              </a:buClr>
              <a:buNone/>
            </a:pP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Tate (2020) </a:t>
            </a:r>
            <a:r>
              <a:rPr lang="en-GB" sz="1200" i="1" dirty="0" err="1">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Lubaina</a:t>
            </a:r>
            <a:r>
              <a:rPr lang="en-GB" sz="1200" i="1"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a:t>
            </a:r>
            <a:r>
              <a:rPr lang="en-GB" sz="1200" i="1" dirty="0" err="1">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Himid</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a:t>
            </a:r>
            <a:r>
              <a:rPr lang="en-GB" sz="1200" i="1"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Tate</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Available at: </a:t>
            </a:r>
            <a:r>
              <a:rPr lang="en-GB" sz="1200" u="sng"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https://www.tate.org.uk/art/artists/lubaina-himid-2356</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(Accessed: 13 December 2020).</a:t>
            </a:r>
          </a:p>
          <a:p>
            <a:pPr marL="45619" lvl="0" indent="0">
              <a:buClr>
                <a:srgbClr val="DADADA"/>
              </a:buClr>
              <a:buNone/>
            </a:pP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University of Central Lancashire (2020) </a:t>
            </a:r>
            <a:r>
              <a:rPr lang="en-GB" sz="1200" i="1"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Professor Alan Rice</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a:t>
            </a:r>
            <a:r>
              <a:rPr lang="en-GB" sz="1200" i="1"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University of Central Lancashire</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Available at: </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hlinkClick r:id="rId7"/>
              </a:rPr>
              <a:t>https://uclan.ac.uk/academics/professor-alan-</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hlinkClick r:id="rId8">
                  <a:extLst>
                    <a:ext uri="{A12FA001-AC4F-418D-AE19-62706E023703}">
                      <ahyp:hlinkClr xmlns:ahyp="http://schemas.microsoft.com/office/drawing/2018/hyperlinkcolor" val="tx"/>
                    </a:ext>
                  </a:extLst>
                </a:hlinkClick>
              </a:rPr>
              <a:t>rice</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(Accessed: 2 December 2020).</a:t>
            </a:r>
          </a:p>
          <a:p>
            <a:pPr marL="45619" lvl="0" indent="0">
              <a:buClr>
                <a:srgbClr val="DADADA"/>
              </a:buClr>
              <a:buNone/>
            </a:pP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Wade, M. (2010) ‘A landscape artist in the city’. Available at: </a:t>
            </a:r>
            <a:r>
              <a:rPr lang="en-GB" sz="1200" u="sng"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hlinkClick r:id="rId9">
                  <a:extLst>
                    <a:ext uri="{A12FA001-AC4F-418D-AE19-62706E023703}">
                      <ahyp:hlinkClr xmlns:ahyp="http://schemas.microsoft.com/office/drawing/2018/hyperlinkcolor" val="tx"/>
                    </a:ext>
                  </a:extLst>
                </a:hlinkClick>
              </a:rPr>
              <a:t>https://www.thetimes.co.uk/article/a-</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hlinkClick r:id="rId9">
                  <a:extLst>
                    <a:ext uri="{A12FA001-AC4F-418D-AE19-62706E023703}">
                      <ahyp:hlinkClr xmlns:ahyp="http://schemas.microsoft.com/office/drawing/2018/hyperlinkcolor" val="tx"/>
                    </a:ext>
                  </a:extLst>
                </a:hlinkClick>
              </a:rPr>
              <a:t>	</a:t>
            </a:r>
            <a:r>
              <a:rPr lang="en-GB" sz="1200" u="sng"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hlinkClick r:id="rId9">
                  <a:extLst>
                    <a:ext uri="{A12FA001-AC4F-418D-AE19-62706E023703}">
                      <ahyp:hlinkClr xmlns:ahyp="http://schemas.microsoft.com/office/drawing/2018/hyperlinkcolor" val="tx"/>
                    </a:ext>
                  </a:extLst>
                </a:hlinkClick>
              </a:rPr>
              <a:t>landscape-artist-in-the-city-</a:t>
            </a:r>
            <a:r>
              <a:rPr lang="en-GB" sz="1200" u="sng" dirty="0" err="1">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hlinkClick r:id="rId9">
                  <a:extLst>
                    <a:ext uri="{A12FA001-AC4F-418D-AE19-62706E023703}">
                      <ahyp:hlinkClr xmlns:ahyp="http://schemas.microsoft.com/office/drawing/2018/hyperlinkcolor" val="tx"/>
                    </a:ext>
                  </a:extLst>
                </a:hlinkClick>
              </a:rPr>
              <a:t>jvmttlkvnjl</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(Accessed: 9 	December 2020).</a:t>
            </a:r>
          </a:p>
          <a:p>
            <a:pPr marL="45619" lvl="0" indent="0">
              <a:buClr>
                <a:srgbClr val="DADADA"/>
              </a:buClr>
              <a:buNone/>
            </a:pP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Wall, T. (2020) ‘The day Bristol toppled Colston – and a nation began to search its soul’, </a:t>
            </a:r>
            <a:r>
              <a:rPr lang="en-GB" sz="1200" i="1"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The Guardian</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14 June. Available at: 	</a:t>
            </a:r>
            <a:r>
              <a:rPr lang="en-GB" sz="1200" u="sng"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hlinkClick r:id="rId10">
                  <a:extLst>
                    <a:ext uri="{A12FA001-AC4F-418D-AE19-62706E023703}">
                      <ahyp:hlinkClr xmlns:ahyp="http://schemas.microsoft.com/office/drawing/2018/hyperlinkcolor" val="tx"/>
                    </a:ext>
                  </a:extLst>
                </a:hlinkClick>
              </a:rPr>
              <a:t>http://www.theguardian.com/uk-news/2020/jun/14/the-day-bristol-dumped-its-hated-slave-trader-in-the-docks-and-a-nation-began-to</a:t>
            </a:r>
            <a:r>
              <a:rPr lang="en-GB" sz="1200" u="sng"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a:t>
            </a:r>
            <a:r>
              <a:rPr lang="en-GB" sz="1200" u="sng"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hlinkClick r:id="rId10">
                  <a:extLst>
                    <a:ext uri="{A12FA001-AC4F-418D-AE19-62706E023703}">
                      <ahyp:hlinkClr xmlns:ahyp="http://schemas.microsoft.com/office/drawing/2018/hyperlinkcolor" val="tx"/>
                    </a:ext>
                  </a:extLst>
                </a:hlinkClick>
              </a:rPr>
              <a:t>search-its-soul</a:t>
            </a:r>
            <a:r>
              <a:rPr lang="en-GB" sz="1200" u="sng"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(Accessed: 2 December 2020).</a:t>
            </a:r>
          </a:p>
          <a:p>
            <a:pPr marL="45619" lvl="0" indent="0">
              <a:buClr>
                <a:srgbClr val="DADADA"/>
              </a:buClr>
              <a:buNone/>
            </a:pP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Wood, M. (2007) ‘Packaging Liberty and Marketing the Gift of Freedom: 1807 and the Legacy of Clarkson’s Chest’, </a:t>
            </a:r>
            <a:r>
              <a:rPr lang="en-GB" sz="1200" i="1"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Parliamentary History</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26(4), pp. 	203–223. </a:t>
            </a:r>
            <a:r>
              <a:rPr lang="en-GB" sz="1200" dirty="0" err="1">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doi</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a:t>
            </a:r>
            <a:r>
              <a:rPr lang="en-GB" sz="1200" u="sng"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hlinkClick r:id="rId11">
                  <a:extLst>
                    <a:ext uri="{A12FA001-AC4F-418D-AE19-62706E023703}">
                      <ahyp:hlinkClr xmlns:ahyp="http://schemas.microsoft.com/office/drawing/2018/hyperlinkcolor" val="tx"/>
                    </a:ext>
                  </a:extLst>
                </a:hlinkClick>
              </a:rPr>
              <a:t>10.1353/pah.2007.0037</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a:t>
            </a:r>
          </a:p>
          <a:p>
            <a:pPr marL="45619" lvl="0" indent="0">
              <a:buClr>
                <a:srgbClr val="DADADA"/>
              </a:buClr>
              <a:buNone/>
            </a:pP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Wood, M. (2018) </a:t>
            </a:r>
            <a:r>
              <a:rPr lang="en-GB" sz="1200" i="1"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Bio</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a:t>
            </a:r>
            <a:r>
              <a:rPr lang="en-GB" sz="1200" i="1"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Marcus Wood</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Available at: </a:t>
            </a:r>
            <a:r>
              <a:rPr lang="en-GB" sz="1200" u="sng"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hlinkClick r:id="rId12">
                  <a:extLst>
                    <a:ext uri="{A12FA001-AC4F-418D-AE19-62706E023703}">
                      <ahyp:hlinkClr xmlns:ahyp="http://schemas.microsoft.com/office/drawing/2018/hyperlinkcolor" val="tx"/>
                    </a:ext>
                  </a:extLst>
                </a:hlinkClick>
              </a:rPr>
              <a:t>https://www.marcuswood.net</a:t>
            </a:r>
            <a:r>
              <a:rPr lang="en-GB" sz="1200" dirty="0">
                <a:ln>
                  <a:solidFill>
                    <a:prstClr val="black">
                      <a:lumMod val="75000"/>
                      <a:lumOff val="25000"/>
                      <a:alpha val="10000"/>
                    </a:prstClr>
                  </a:solidFill>
                </a:ln>
                <a:solidFill>
                  <a:srgbClr val="DADADA"/>
                </a:solidFill>
                <a:effectLst/>
                <a:latin typeface="Calibri" panose="020F0502020204030204" pitchFamily="34" charset="0"/>
                <a:cs typeface="Calibri" panose="020F0502020204030204" pitchFamily="34" charset="0"/>
              </a:rPr>
              <a:t> (Accessed: 9 December 2020).</a:t>
            </a:r>
          </a:p>
          <a:p>
            <a:endParaRPr lang="en-GB" dirty="0"/>
          </a:p>
        </p:txBody>
      </p:sp>
      <p:sp>
        <p:nvSpPr>
          <p:cNvPr id="5" name="Slide Number Placeholder 4">
            <a:extLst>
              <a:ext uri="{FF2B5EF4-FFF2-40B4-BE49-F238E27FC236}">
                <a16:creationId xmlns:a16="http://schemas.microsoft.com/office/drawing/2014/main" id="{1E373A49-7436-4904-A7D5-3465CAD2D669}"/>
              </a:ext>
            </a:extLst>
          </p:cNvPr>
          <p:cNvSpPr>
            <a:spLocks noGrp="1"/>
          </p:cNvSpPr>
          <p:nvPr>
            <p:ph type="sldNum" sz="quarter" idx="12"/>
          </p:nvPr>
        </p:nvSpPr>
        <p:spPr>
          <a:xfrm>
            <a:off x="10570261" y="9372585"/>
            <a:ext cx="698697" cy="527065"/>
          </a:xfrm>
        </p:spPr>
        <p:txBody>
          <a:bodyPr/>
          <a:lstStyle/>
          <a:p>
            <a:fld id="{DF28FB93-0A08-4E7D-8E63-9EFA29F1E093}" type="slidenum">
              <a:rPr lang="en-US" smtClean="0"/>
              <a:pPr/>
              <a:t>22</a:t>
            </a:fld>
            <a:endParaRPr lang="en-US" dirty="0"/>
          </a:p>
        </p:txBody>
      </p:sp>
    </p:spTree>
    <p:extLst>
      <p:ext uri="{BB962C8B-B14F-4D97-AF65-F5344CB8AC3E}">
        <p14:creationId xmlns:p14="http://schemas.microsoft.com/office/powerpoint/2010/main" val="422496373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E8B826"/>
      </a:accent1>
      <a:accent2>
        <a:srgbClr val="E2CA72"/>
      </a:accent2>
      <a:accent3>
        <a:srgbClr val="BD723B"/>
      </a:accent3>
      <a:accent4>
        <a:srgbClr val="AE9376"/>
      </a:accent4>
      <a:accent5>
        <a:srgbClr val="A77F41"/>
      </a:accent5>
      <a:accent6>
        <a:srgbClr val="A1AE79"/>
      </a:accent6>
      <a:hlink>
        <a:srgbClr val="F1D06A"/>
      </a:hlink>
      <a:folHlink>
        <a:srgbClr val="EDDCA8"/>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D5CBAF11-69B7-47EA-BC01-41F77058C2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373159165EAA34F9C9B3EE9F52511FE" ma:contentTypeVersion="12" ma:contentTypeDescription="Create a new document." ma:contentTypeScope="" ma:versionID="cd20cc38be362d9926ecede786086943">
  <xsd:schema xmlns:xsd="http://www.w3.org/2001/XMLSchema" xmlns:xs="http://www.w3.org/2001/XMLSchema" xmlns:p="http://schemas.microsoft.com/office/2006/metadata/properties" xmlns:ns3="efa9d651-39c0-4d22-8fcb-f0236f90333c" xmlns:ns4="1b91cf5a-81de-4cc9-8246-aee25c210182" targetNamespace="http://schemas.microsoft.com/office/2006/metadata/properties" ma:root="true" ma:fieldsID="6606be7485509563d4f30893cc7db5c4" ns3:_="" ns4:_="">
    <xsd:import namespace="efa9d651-39c0-4d22-8fcb-f0236f90333c"/>
    <xsd:import namespace="1b91cf5a-81de-4cc9-8246-aee25c210182"/>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fa9d651-39c0-4d22-8fcb-f0236f90333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6"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b91cf5a-81de-4cc9-8246-aee25c210182"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95BFAEB-F586-426E-A9E4-1DF1FA6CFC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fa9d651-39c0-4d22-8fcb-f0236f90333c"/>
    <ds:schemaRef ds:uri="1b91cf5a-81de-4cc9-8246-aee25c21018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7B491E8-CDCB-4DAD-818A-BF907882BBB1}">
  <ds:schemaRefs>
    <ds:schemaRef ds:uri="http://schemas.microsoft.com/sharepoint/v3/contenttype/forms"/>
  </ds:schemaRefs>
</ds:datastoreItem>
</file>

<file path=customXml/itemProps3.xml><?xml version="1.0" encoding="utf-8"?>
<ds:datastoreItem xmlns:ds="http://schemas.openxmlformats.org/officeDocument/2006/customXml" ds:itemID="{ED171D30-EE4D-447F-950F-B51177B00503}">
  <ds:schemaRefs>
    <ds:schemaRef ds:uri="http://schemas.microsoft.com/office/2006/documentManagement/types"/>
    <ds:schemaRef ds:uri="efa9d651-39c0-4d22-8fcb-f0236f90333c"/>
    <ds:schemaRef ds:uri="http://schemas.microsoft.com/office/2006/metadata/properties"/>
    <ds:schemaRef ds:uri="http://purl.org/dc/terms/"/>
    <ds:schemaRef ds:uri="http://purl.org/dc/elements/1.1/"/>
    <ds:schemaRef ds:uri="http://schemas.microsoft.com/office/infopath/2007/PartnerControls"/>
    <ds:schemaRef ds:uri="http://schemas.openxmlformats.org/package/2006/metadata/core-properties"/>
    <ds:schemaRef ds:uri="1b91cf5a-81de-4cc9-8246-aee25c210182"/>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14351</TotalTime>
  <Words>7977</Words>
  <Application>Microsoft Office PowerPoint</Application>
  <PresentationFormat>Custom</PresentationFormat>
  <Paragraphs>162</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Calisto MT</vt:lpstr>
      <vt:lpstr>Wingdings 2</vt:lpstr>
      <vt:lpstr>Slate</vt:lpstr>
      <vt:lpstr>A National Memorial Proposal - To Honour the Victims of the Transatlantic Slave Trade </vt:lpstr>
      <vt:lpstr>Portfolio Content</vt:lpstr>
      <vt:lpstr>Project Introduction and Background </vt:lpstr>
      <vt:lpstr>Subject Position</vt:lpstr>
      <vt:lpstr>Introduction</vt:lpstr>
      <vt:lpstr>Issues and Contentions </vt:lpstr>
      <vt:lpstr>Thesis Statement</vt:lpstr>
      <vt:lpstr>Raising Awareness</vt:lpstr>
      <vt:lpstr>Difficult Heritage </vt:lpstr>
      <vt:lpstr>Representation</vt:lpstr>
      <vt:lpstr>Development and Progression </vt:lpstr>
      <vt:lpstr>Initial Ideas</vt:lpstr>
      <vt:lpstr>Designs </vt:lpstr>
      <vt:lpstr>Final Design</vt:lpstr>
      <vt:lpstr>Communication</vt:lpstr>
      <vt:lpstr>Moving Forward</vt:lpstr>
      <vt:lpstr>Part Three   Conclusion and Reflection</vt:lpstr>
      <vt:lpstr>Reflection </vt:lpstr>
      <vt:lpstr>Conclusion</vt:lpstr>
      <vt:lpstr>Bibliography</vt:lpstr>
      <vt:lpstr>Bibliography</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National Memorial Proposal - To Honour the Victims of the Transatlantic Slave Trade</dc:title>
  <dc:creator>Lee David Perkins (1711094)</dc:creator>
  <cp:lastModifiedBy>Lee David Perkins (1711094)</cp:lastModifiedBy>
  <cp:revision>14</cp:revision>
  <cp:lastPrinted>2020-12-29T15:05:38Z</cp:lastPrinted>
  <dcterms:created xsi:type="dcterms:W3CDTF">2020-12-18T15:29:31Z</dcterms:created>
  <dcterms:modified xsi:type="dcterms:W3CDTF">2020-12-29T22:46:50Z</dcterms:modified>
</cp:coreProperties>
</file>