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74" r:id="rId6"/>
    <p:sldId id="293" r:id="rId7"/>
    <p:sldId id="285" r:id="rId8"/>
    <p:sldId id="286" r:id="rId9"/>
    <p:sldId id="283" r:id="rId10"/>
    <p:sldId id="302" r:id="rId11"/>
    <p:sldId id="299" r:id="rId12"/>
    <p:sldId id="300" r:id="rId13"/>
    <p:sldId id="301" r:id="rId14"/>
    <p:sldId id="298" r:id="rId15"/>
    <p:sldId id="287" r:id="rId16"/>
    <p:sldId id="303" r:id="rId17"/>
    <p:sldId id="294" r:id="rId18"/>
    <p:sldId id="289" r:id="rId19"/>
    <p:sldId id="273" r:id="rId20"/>
    <p:sldId id="29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67" d="100"/>
          <a:sy n="67" d="100"/>
        </p:scale>
        <p:origin x="66" y="2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mentimeter.com/s/88f0603fd64e20012fa54ae6663b8e4f/b1315e6be65c/edit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infoskills@uwtsd.ac.uk" TargetMode="External"/><Relationship Id="rId2" Type="http://schemas.openxmlformats.org/officeDocument/2006/relationships/hyperlink" Target="mailto:emily.hywel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https://uwtsd.ac.uk/library/infoskills/basic-skills-finding-and-using-information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/>
              <a:t>Emily Hywel</a:t>
            </a:r>
          </a:p>
          <a:p>
            <a:r>
              <a:rPr lang="en-GB" sz="2800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Library Research Skills for Creative Carmarthen Students</a:t>
            </a: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The aim of today's session will cover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9593110" cy="685717"/>
          </a:xfrm>
        </p:spPr>
        <p:txBody>
          <a:bodyPr>
            <a:normAutofit/>
          </a:bodyPr>
          <a:lstStyle/>
          <a:p>
            <a:r>
              <a:rPr lang="en-GB" dirty="0"/>
              <a:t>What academic research is and how to identify it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9593110" cy="685717"/>
          </a:xfrm>
        </p:spPr>
        <p:txBody>
          <a:bodyPr/>
          <a:lstStyle/>
          <a:p>
            <a:r>
              <a:rPr lang="en-GB" dirty="0"/>
              <a:t>What resources you have access to through the library service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9593110" cy="685717"/>
          </a:xfrm>
        </p:spPr>
        <p:txBody>
          <a:bodyPr/>
          <a:lstStyle/>
          <a:p>
            <a:r>
              <a:rPr lang="en-GB" dirty="0"/>
              <a:t>How to filter your research to get the best results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/>
              <a:t>3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9593110" cy="685717"/>
          </a:xfrm>
        </p:spPr>
        <p:txBody>
          <a:bodyPr>
            <a:normAutofit/>
          </a:bodyPr>
          <a:lstStyle/>
          <a:p>
            <a:r>
              <a:rPr lang="en-GB" dirty="0"/>
              <a:t>Additional help and services on the library web pages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10842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65826" y="1600201"/>
            <a:ext cx="5681931" cy="4565650"/>
          </a:xfrm>
        </p:spPr>
        <p:txBody>
          <a:bodyPr/>
          <a:lstStyle/>
          <a:p>
            <a:r>
              <a:rPr lang="en-GB" sz="2600" dirty="0"/>
              <a:t>We provide access to resources that would be prohibitively expensive for individuals otherwise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Our resources are curated, so you know that they are accurate, up to date and suitable for you studies</a:t>
            </a:r>
          </a:p>
          <a:p>
            <a:endParaRPr lang="en-GB" sz="2600" dirty="0"/>
          </a:p>
          <a:p>
            <a:r>
              <a:rPr lang="en-GB" sz="2600" dirty="0"/>
              <a:t>We provide help and support when you need it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should you use the library?</a:t>
            </a:r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32865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Searching for academic information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98242" y="1551458"/>
            <a:ext cx="7741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Calibri"/>
                <a:cs typeface="Calibri Light"/>
              </a:rPr>
              <a:t>Most people say they would begin with one of the following:</a:t>
            </a:r>
          </a:p>
        </p:txBody>
      </p:sp>
      <p:sp>
        <p:nvSpPr>
          <p:cNvPr id="4" name="Rectangle 3"/>
          <p:cNvSpPr/>
          <p:nvPr/>
        </p:nvSpPr>
        <p:spPr>
          <a:xfrm>
            <a:off x="698242" y="2290188"/>
            <a:ext cx="536892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Printed materials</a:t>
            </a:r>
          </a:p>
          <a:p>
            <a:r>
              <a:rPr lang="en-GB" sz="2400" dirty="0">
                <a:latin typeface="Calibri"/>
                <a:cs typeface="Calibri Light"/>
              </a:rPr>
              <a:t>Good resources, but only currently available via Click &amp; Collect. Most resources now online, 24/7!</a:t>
            </a:r>
          </a:p>
        </p:txBody>
      </p:sp>
      <p:sp>
        <p:nvSpPr>
          <p:cNvPr id="5" name="Rectangle 4"/>
          <p:cNvSpPr/>
          <p:nvPr/>
        </p:nvSpPr>
        <p:spPr>
          <a:xfrm>
            <a:off x="655320" y="4373430"/>
            <a:ext cx="52680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Moodle / Teams</a:t>
            </a:r>
          </a:p>
          <a:p>
            <a:r>
              <a:rPr lang="en-GB" sz="2400" dirty="0">
                <a:latin typeface="Calibri"/>
                <a:cs typeface="Calibri Light"/>
              </a:rPr>
              <a:t>You'll find extra course materials here, such as lecture notes. Communication</a:t>
            </a:r>
          </a:p>
          <a:p>
            <a:r>
              <a:rPr lang="en-GB" sz="2400" dirty="0">
                <a:latin typeface="Calibri"/>
                <a:cs typeface="Calibri Light"/>
              </a:rPr>
              <a:t>between lecturers and students.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13156" y="2290188"/>
            <a:ext cx="57500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Resource lists</a:t>
            </a:r>
          </a:p>
          <a:p>
            <a:r>
              <a:rPr lang="en-GB" sz="2400" dirty="0">
                <a:latin typeface="Calibri"/>
                <a:cs typeface="Calibri Light"/>
              </a:rPr>
              <a:t>Great starting point. Resources recommended and ranked by lecturers and available through the library.</a:t>
            </a:r>
          </a:p>
        </p:txBody>
      </p:sp>
      <p:sp>
        <p:nvSpPr>
          <p:cNvPr id="7" name="Rectangle 6"/>
          <p:cNvSpPr/>
          <p:nvPr/>
        </p:nvSpPr>
        <p:spPr>
          <a:xfrm>
            <a:off x="6413156" y="4373430"/>
            <a:ext cx="52392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Online materials</a:t>
            </a:r>
          </a:p>
          <a:p>
            <a:r>
              <a:rPr lang="en-GB" sz="2400" dirty="0">
                <a:latin typeface="Calibri"/>
                <a:cs typeface="Calibri Light"/>
              </a:rPr>
              <a:t>Understand the difference between peer reviewed, subscribed online library content and free internet resources.</a:t>
            </a:r>
          </a:p>
        </p:txBody>
      </p:sp>
    </p:spTree>
    <p:extLst>
      <p:ext uri="{BB962C8B-B14F-4D97-AF65-F5344CB8AC3E}">
        <p14:creationId xmlns:p14="http://schemas.microsoft.com/office/powerpoint/2010/main" val="2455663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step check to evaluate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5400" dirty="0">
                <a:cs typeface="Arial" panose="020B0604020202020204" pitchFamily="34" charset="0"/>
              </a:rPr>
              <a:t>The CRAAP Test</a:t>
            </a:r>
          </a:p>
          <a:p>
            <a:pPr marL="0" indent="0">
              <a:buNone/>
            </a:pPr>
            <a:endParaRPr lang="en-GB" sz="32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C</a:t>
            </a:r>
            <a:r>
              <a:rPr lang="en-GB" sz="2600" dirty="0">
                <a:cs typeface="Arial" panose="020B0604020202020204" pitchFamily="34" charset="0"/>
              </a:rPr>
              <a:t>urrency: 	</a:t>
            </a:r>
            <a:r>
              <a:rPr lang="en-GB" sz="2600" dirty="0"/>
              <a:t>When was the information published or posted?  Has it been updated or 			revised? Are all the links working?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R</a:t>
            </a:r>
            <a:r>
              <a:rPr lang="en-GB" sz="2600" dirty="0">
                <a:cs typeface="Arial" panose="020B0604020202020204" pitchFamily="34" charset="0"/>
              </a:rPr>
              <a:t>elevance: 	</a:t>
            </a:r>
            <a:r>
              <a:rPr lang="en-GB" sz="2600" dirty="0"/>
              <a:t>Does the information relate to your research?  Is the information at an 			appropriate level?  Can you cite this as a reputable source?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A</a:t>
            </a:r>
            <a:r>
              <a:rPr lang="en-GB" sz="2600" dirty="0">
                <a:cs typeface="Arial" panose="020B0604020202020204" pitchFamily="34" charset="0"/>
              </a:rPr>
              <a:t>uthority: 	</a:t>
            </a:r>
            <a:r>
              <a:rPr lang="en-GB" sz="2600" dirty="0"/>
              <a:t>Who is the author/publisher/source?  Is the source trust-worthy or qualified 		to write on the subject?  Is there contact information?  If it’s a website what 		does the URL (.com .ac .gov .org) say about the source?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A</a:t>
            </a:r>
            <a:r>
              <a:rPr lang="en-GB" sz="2600" dirty="0">
                <a:cs typeface="Arial" panose="020B0604020202020204" pitchFamily="34" charset="0"/>
              </a:rPr>
              <a:t>ccuracy: 	</a:t>
            </a:r>
            <a:r>
              <a:rPr lang="en-GB" sz="2600" dirty="0"/>
              <a:t>Where does the information come from? Is the information supported by 		correct evidence?  Does the language or tone seem balanced, unbiased, free 		from errors?</a:t>
            </a:r>
            <a:endParaRPr lang="en-GB" sz="26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P</a:t>
            </a:r>
            <a:r>
              <a:rPr lang="en-GB" sz="2600" dirty="0">
                <a:cs typeface="Arial" panose="020B0604020202020204" pitchFamily="34" charset="0"/>
              </a:rPr>
              <a:t>urpose: 	</a:t>
            </a:r>
            <a:r>
              <a:rPr lang="en-GB" sz="2600" dirty="0"/>
              <a:t>Does it inform, argue, teach, sell, entertain, persuade?  Is the point of view 		impartial or biased?  Is the information fact, opinion or propaganda?</a:t>
            </a:r>
            <a:endParaRPr lang="en-GB" sz="2600" dirty="0"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100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/>
                <a:cs typeface="Calibri"/>
              </a:rPr>
              <a:t>Go to </a:t>
            </a:r>
            <a:r>
              <a:rPr lang="en-GB" sz="3600" b="1" dirty="0">
                <a:latin typeface="Calibri"/>
                <a:cs typeface="Calibri"/>
              </a:rPr>
              <a:t>menti.com</a:t>
            </a:r>
            <a:endParaRPr lang="en-GB" sz="3600" dirty="0">
              <a:latin typeface="Calibri"/>
              <a:ea typeface="+mn-lt"/>
              <a:cs typeface="+mn-lt"/>
            </a:endParaRPr>
          </a:p>
          <a:p>
            <a:r>
              <a:rPr lang="en-GB" sz="3600" dirty="0">
                <a:latin typeface="Calibri"/>
                <a:cs typeface="Calibri"/>
              </a:rPr>
              <a:t>Input the code you see on the screen </a:t>
            </a:r>
          </a:p>
          <a:p>
            <a:r>
              <a:rPr lang="en-GB" sz="3600" dirty="0">
                <a:latin typeface="Calibri"/>
                <a:cs typeface="Calibri"/>
              </a:rPr>
              <a:t>Can you list 3 things that are important in an academic article</a:t>
            </a:r>
          </a:p>
          <a:p>
            <a:r>
              <a:rPr lang="en-GB" sz="3600" dirty="0">
                <a:latin typeface="Calibri"/>
                <a:cs typeface="Calibri"/>
              </a:rPr>
              <a:t>Submit</a:t>
            </a:r>
          </a:p>
          <a:p>
            <a:pPr marL="0" indent="0">
              <a:buNone/>
            </a:pPr>
            <a:r>
              <a:rPr lang="en-GB" dirty="0" err="1">
                <a:hlinkClick r:id="rId2"/>
              </a:rPr>
              <a:t>Menti</a:t>
            </a:r>
            <a:r>
              <a:rPr lang="en-GB" dirty="0">
                <a:hlinkClick r:id="rId2"/>
              </a:rPr>
              <a:t> word cloud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8457" y="262866"/>
            <a:ext cx="11267597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What do you think makes an academic resource?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5" name="Picture 4" descr="A close up of a book shelf filled with books&#10;&#10;Description automatically generated">
            <a:extLst>
              <a:ext uri="{FF2B5EF4-FFF2-40B4-BE49-F238E27FC236}">
                <a16:creationId xmlns:a16="http://schemas.microsoft.com/office/drawing/2014/main" id="{441D3924-AB56-4DE5-84C7-1BC6416FA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749" y="1600201"/>
            <a:ext cx="5573712" cy="370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454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411" y="252284"/>
            <a:ext cx="11195221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Resources you have access to via the library </a:t>
            </a:r>
          </a:p>
        </p:txBody>
      </p:sp>
      <p:sp>
        <p:nvSpPr>
          <p:cNvPr id="3" name="Rectangle 2"/>
          <p:cNvSpPr/>
          <p:nvPr/>
        </p:nvSpPr>
        <p:spPr>
          <a:xfrm>
            <a:off x="459064" y="1358029"/>
            <a:ext cx="5354595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The majority of these resources are NOT freely available on the internet</a:t>
            </a:r>
          </a:p>
          <a:p>
            <a:r>
              <a:rPr lang="en-GB" sz="2400" dirty="0">
                <a:latin typeface="Calibri"/>
                <a:cs typeface="Calibri"/>
              </a:rPr>
              <a:t> 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Specialist databases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Ebooks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Ejournals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Market research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Statistical data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"/>
              </a:rPr>
              <a:t>Company and industry reports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"/>
              </a:rPr>
              <a:t>Newspapers</a:t>
            </a:r>
            <a:endParaRPr lang="en-GB" sz="2400" dirty="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Conference proceedings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Technical standards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Legal information </a:t>
            </a:r>
          </a:p>
          <a:p>
            <a:endParaRPr lang="en-GB" sz="2400" dirty="0"/>
          </a:p>
        </p:txBody>
      </p:sp>
      <p:pic>
        <p:nvPicPr>
          <p:cNvPr id="4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58A92466-C2BB-4C18-97D7-07AD2371DB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09" r="11809"/>
          <a:stretch/>
        </p:blipFill>
        <p:spPr>
          <a:xfrm>
            <a:off x="6096001" y="1373490"/>
            <a:ext cx="3001066" cy="261602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96001" y="4239661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/>
                <a:ea typeface="+mn-lt"/>
                <a:cs typeface="Calibri"/>
              </a:rPr>
              <a:t>You can also</a:t>
            </a: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Save favourite items 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Add labels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Save queries </a:t>
            </a: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Set alerts</a:t>
            </a:r>
            <a:endParaRPr lang="en-GB" dirty="0">
              <a:ea typeface="+mn-lt"/>
              <a:cs typeface="+mn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09778" y="5799508"/>
            <a:ext cx="32771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https://www.uwtsd.ac.uk/library/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6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library catalogue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87154" y="3110147"/>
            <a:ext cx="1713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 in to access your account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38985" y="3176543"/>
            <a:ext cx="1236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Search box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62974" y="1532012"/>
            <a:ext cx="2375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Access Browzine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382219" y="1451001"/>
            <a:ext cx="2536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Access subject databases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299515" y="1411677"/>
            <a:ext cx="208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NeedMore? Service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38985" y="4799581"/>
            <a:ext cx="1286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Availability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9799607" y="4355798"/>
            <a:ext cx="2001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Cite, email and pin options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0316" r="833" b="5025"/>
          <a:stretch/>
        </p:blipFill>
        <p:spPr>
          <a:xfrm>
            <a:off x="2135573" y="2015134"/>
            <a:ext cx="7207738" cy="4102122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V="1">
            <a:off x="1593011" y="4572000"/>
            <a:ext cx="764876" cy="4122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1631378" y="2807134"/>
            <a:ext cx="1439626" cy="5111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071004" y="1781009"/>
            <a:ext cx="1311215" cy="3694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5095336" y="1820333"/>
            <a:ext cx="414068" cy="2672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6211019" y="1713406"/>
            <a:ext cx="2116347" cy="437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 flipV="1">
            <a:off x="8752936" y="2300377"/>
            <a:ext cx="1334218" cy="1017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5" idx="1"/>
          </p:cNvCxnSpPr>
          <p:nvPr/>
        </p:nvCxnSpPr>
        <p:spPr>
          <a:xfrm flipH="1" flipV="1">
            <a:off x="6544574" y="3260785"/>
            <a:ext cx="3542580" cy="172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40" idx="1"/>
          </p:cNvCxnSpPr>
          <p:nvPr/>
        </p:nvCxnSpPr>
        <p:spPr>
          <a:xfrm flipH="1" flipV="1">
            <a:off x="7832786" y="3950898"/>
            <a:ext cx="1966821" cy="728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335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819" y="252284"/>
            <a:ext cx="11398369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Know your way around a catalogue 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9779" y="4533073"/>
            <a:ext cx="1570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if an article is peer reviewed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41147" y="1866255"/>
            <a:ext cx="20578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for the red arrows – these will give you other sources citing this article, or sources cited in this article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6559" y="1941324"/>
            <a:ext cx="1874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if the article is available in full text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106810" y="4230637"/>
            <a:ext cx="19265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pin to save articles to your account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-2" t="11146" r="-786" b="3639"/>
          <a:stretch/>
        </p:blipFill>
        <p:spPr>
          <a:xfrm>
            <a:off x="2299824" y="1575470"/>
            <a:ext cx="7376511" cy="41579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86559" y="3302510"/>
            <a:ext cx="1730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if there is an ebook version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7430219" y="1941324"/>
            <a:ext cx="2559170" cy="6523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0" idx="1"/>
          </p:cNvCxnSpPr>
          <p:nvPr/>
        </p:nvCxnSpPr>
        <p:spPr>
          <a:xfrm flipH="1">
            <a:off x="8091577" y="4692302"/>
            <a:ext cx="2015233" cy="40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1483743" y="2633932"/>
            <a:ext cx="2996242" cy="5463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1869349" y="3772619"/>
            <a:ext cx="2501368" cy="5578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1564257" y="5216106"/>
            <a:ext cx="2783456" cy="396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999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Know your way around an online article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1199" y="1719421"/>
            <a:ext cx="2081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Access the full text,  abstract, references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223839" y="4876039"/>
            <a:ext cx="1561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related articles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4091" y="4265285"/>
            <a:ext cx="23348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Everything in blue is a hyperlink – link to the author, journal, keywords to start a new search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0483" y="2927667"/>
            <a:ext cx="21220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 the abstract to decide if the article is useful for you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042052" y="1713674"/>
            <a:ext cx="2173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tools on the right to download, cite, email, print, etc.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087155" y="3156357"/>
            <a:ext cx="19674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articles cited by</a:t>
            </a:r>
          </a:p>
          <a:p>
            <a:r>
              <a:rPr lang="en-GB" dirty="0"/>
              <a:t>this article or with shared references 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0076" r="709" b="3539"/>
          <a:stretch/>
        </p:blipFill>
        <p:spPr>
          <a:xfrm>
            <a:off x="2606081" y="1713674"/>
            <a:ext cx="7138729" cy="4140553"/>
          </a:xfrm>
          <a:prstGeom prst="rect">
            <a:avLst/>
          </a:prstGeom>
        </p:spPr>
      </p:pic>
      <p:cxnSp>
        <p:nvCxnSpPr>
          <p:cNvPr id="23" name="Straight Arrow Connector 22"/>
          <p:cNvCxnSpPr/>
          <p:nvPr/>
        </p:nvCxnSpPr>
        <p:spPr>
          <a:xfrm>
            <a:off x="1966823" y="5051672"/>
            <a:ext cx="2323381" cy="181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2058702" y="3629578"/>
            <a:ext cx="1127321" cy="148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1920060" y="2414862"/>
            <a:ext cx="1265963" cy="513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 flipV="1">
            <a:off x="8534400" y="2175339"/>
            <a:ext cx="1552755" cy="2395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27" idx="1"/>
          </p:cNvCxnSpPr>
          <p:nvPr/>
        </p:nvCxnSpPr>
        <p:spPr>
          <a:xfrm flipH="1" flipV="1">
            <a:off x="8310113" y="3644418"/>
            <a:ext cx="1777042" cy="1121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8" idx="1"/>
          </p:cNvCxnSpPr>
          <p:nvPr/>
        </p:nvCxnSpPr>
        <p:spPr>
          <a:xfrm flipH="1" flipV="1">
            <a:off x="9138249" y="4876039"/>
            <a:ext cx="1085590" cy="323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069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Subject specific databases and ebooks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632831" y="1645986"/>
            <a:ext cx="2559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know the name of your database use the search box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60933" y="3030242"/>
            <a:ext cx="17827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Or use the A-Z list to browse the databases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569570" y="4414499"/>
            <a:ext cx="2380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Pin favourite databases to your account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0080" y="2041585"/>
            <a:ext cx="1949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Click here for a list of our ebook providers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84029" y="3862810"/>
            <a:ext cx="1995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Click on your institute to browse a list of relevant databases for your subject area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0912" r="735" b="4483"/>
          <a:stretch/>
        </p:blipFill>
        <p:spPr>
          <a:xfrm>
            <a:off x="2439693" y="1584010"/>
            <a:ext cx="6933052" cy="3939398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437736" y="2651185"/>
            <a:ext cx="1305464" cy="14894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493017" y="5060830"/>
            <a:ext cx="1100658" cy="2070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5906219" y="2185358"/>
            <a:ext cx="3663351" cy="1667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1" idx="1"/>
          </p:cNvCxnSpPr>
          <p:nvPr/>
        </p:nvCxnSpPr>
        <p:spPr>
          <a:xfrm flipH="1" flipV="1">
            <a:off x="7527985" y="2503251"/>
            <a:ext cx="2232948" cy="988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4" idx="1"/>
          </p:cNvCxnSpPr>
          <p:nvPr/>
        </p:nvCxnSpPr>
        <p:spPr>
          <a:xfrm flipH="1">
            <a:off x="8206596" y="4737665"/>
            <a:ext cx="1362974" cy="2541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246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Browse ejournals -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" t="11032" r="-321" b="3665"/>
          <a:stretch/>
        </p:blipFill>
        <p:spPr>
          <a:xfrm>
            <a:off x="3731741" y="1496803"/>
            <a:ext cx="7951175" cy="450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176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Hints and tips for searching..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29563" cy="457404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Sign in</a:t>
            </a:r>
            <a:r>
              <a:rPr lang="en-GB" dirty="0">
                <a:latin typeface="Calibri"/>
                <a:cs typeface="Calibri"/>
              </a:rPr>
              <a:t> to make the most of extra features 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</a:rPr>
              <a:t>Think carefully about your </a:t>
            </a:r>
            <a:r>
              <a:rPr lang="en-GB" b="1" dirty="0">
                <a:latin typeface="Calibri"/>
                <a:cs typeface="Calibri"/>
              </a:rPr>
              <a:t>keywords</a:t>
            </a:r>
            <a:r>
              <a:rPr lang="en-GB" dirty="0">
                <a:latin typeface="Calibri"/>
                <a:cs typeface="Calibri"/>
              </a:rPr>
              <a:t> and try alternatives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</a:rPr>
              <a:t>Use </a:t>
            </a:r>
            <a:r>
              <a:rPr lang="en-GB" b="1" dirty="0">
                <a:latin typeface="Calibri"/>
                <a:cs typeface="Calibri"/>
              </a:rPr>
              <a:t>AND</a:t>
            </a:r>
            <a:r>
              <a:rPr lang="en-GB" dirty="0">
                <a:latin typeface="Calibri"/>
                <a:cs typeface="Calibri"/>
              </a:rPr>
              <a:t>, </a:t>
            </a:r>
            <a:r>
              <a:rPr lang="en-GB" b="1" dirty="0">
                <a:latin typeface="Calibri"/>
                <a:cs typeface="Calibri"/>
              </a:rPr>
              <a:t>OR</a:t>
            </a:r>
            <a:r>
              <a:rPr lang="en-GB" dirty="0">
                <a:latin typeface="Calibri"/>
                <a:cs typeface="Calibri"/>
              </a:rPr>
              <a:t> and </a:t>
            </a:r>
            <a:r>
              <a:rPr lang="en-GB" b="1" dirty="0">
                <a:latin typeface="Calibri"/>
                <a:cs typeface="Calibri"/>
              </a:rPr>
              <a:t>NOT</a:t>
            </a:r>
            <a:r>
              <a:rPr lang="en-GB" dirty="0">
                <a:latin typeface="Calibri"/>
                <a:cs typeface="Calibri"/>
              </a:rPr>
              <a:t> to broaden or narrow your searches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Use the information you find </a:t>
            </a:r>
            <a:r>
              <a:rPr lang="en-GB" dirty="0">
                <a:latin typeface="Calibri"/>
                <a:cs typeface="Calibri"/>
              </a:rPr>
              <a:t>to search for additional items 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Filter</a:t>
            </a:r>
            <a:r>
              <a:rPr lang="en-GB" dirty="0">
                <a:latin typeface="Calibri"/>
                <a:cs typeface="Calibri"/>
              </a:rPr>
              <a:t> your results using the column on the left, </a:t>
            </a:r>
            <a:r>
              <a:rPr lang="en-GB" dirty="0" err="1">
                <a:latin typeface="Calibri"/>
                <a:cs typeface="Calibri"/>
              </a:rPr>
              <a:t>eg</a:t>
            </a:r>
            <a:r>
              <a:rPr lang="en-GB" dirty="0">
                <a:latin typeface="Calibri"/>
                <a:cs typeface="Calibri"/>
              </a:rPr>
              <a:t>. limit to </a:t>
            </a:r>
            <a:r>
              <a:rPr lang="en-GB" b="1" dirty="0">
                <a:latin typeface="Calibri"/>
                <a:cs typeface="Calibri"/>
              </a:rPr>
              <a:t>full-text</a:t>
            </a:r>
            <a:r>
              <a:rPr lang="en-GB" dirty="0">
                <a:latin typeface="Calibri"/>
                <a:cs typeface="Calibri"/>
              </a:rPr>
              <a:t> or </a:t>
            </a:r>
            <a:r>
              <a:rPr lang="en-GB" b="1" dirty="0">
                <a:latin typeface="Calibri"/>
                <a:cs typeface="Calibri"/>
              </a:rPr>
              <a:t>peer reviewed </a:t>
            </a:r>
            <a:r>
              <a:rPr lang="en-GB" dirty="0">
                <a:latin typeface="Calibri"/>
                <a:cs typeface="Calibri"/>
              </a:rPr>
              <a:t>articles</a:t>
            </a:r>
          </a:p>
          <a:p>
            <a:endParaRPr lang="en-GB" dirty="0"/>
          </a:p>
        </p:txBody>
      </p:sp>
      <p:pic>
        <p:nvPicPr>
          <p:cNvPr id="4" name="Picture Placeholder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7" r="11817"/>
          <a:stretch>
            <a:fillRect/>
          </a:stretch>
        </p:blipFill>
        <p:spPr>
          <a:xfrm>
            <a:off x="6828607" y="1592263"/>
            <a:ext cx="4568654" cy="398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757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Need More?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04943" y="1686377"/>
            <a:ext cx="5236731" cy="386903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3600" dirty="0">
                <a:latin typeface="Calibri"/>
                <a:cs typeface="Calibri Light"/>
              </a:rPr>
              <a:t>If you need help finding something, contact your Academic Liaison Librarian</a:t>
            </a:r>
            <a:endParaRPr lang="en-GB" sz="36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sz="3600" dirty="0">
              <a:latin typeface="Calibri"/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3600" dirty="0">
                <a:latin typeface="Calibri"/>
                <a:cs typeface="Calibri Light"/>
              </a:rPr>
              <a:t>If we don't have something you need, request it!</a:t>
            </a:r>
          </a:p>
          <a:p>
            <a:pPr marL="0" indent="0">
              <a:buNone/>
            </a:pPr>
            <a:endParaRPr lang="en-GB" sz="36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455E9B9B-9B21-469B-9B5F-D28E21D23B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80" b="11680"/>
          <a:stretch/>
        </p:blipFill>
        <p:spPr>
          <a:xfrm>
            <a:off x="5803791" y="2228738"/>
            <a:ext cx="5816256" cy="269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419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Navigating the library web pages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98241" y="1506664"/>
            <a:ext cx="1065172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The library web pages can be found at:  </a:t>
            </a:r>
            <a:r>
              <a:rPr lang="en-GB" sz="2600" dirty="0">
                <a:latin typeface="Calibri"/>
                <a:cs typeface="Calibri"/>
                <a:hlinkClick r:id="rId2"/>
              </a:rPr>
              <a:t>https://www.uwtsd.ac.uk/library/</a:t>
            </a:r>
            <a:endParaRPr lang="en-GB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Also, on Moodle, UWTSD Quick Links  - or search for </a:t>
            </a:r>
            <a:r>
              <a:rPr lang="en-GB" sz="2600" i="1" dirty="0">
                <a:latin typeface="Calibri"/>
                <a:cs typeface="Calibri"/>
              </a:rPr>
              <a:t>UWTSD library</a:t>
            </a:r>
            <a:endParaRPr lang="en-GB" sz="2600" dirty="0">
              <a:ea typeface="+mn-lt"/>
              <a:cs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8006" y="2620488"/>
            <a:ext cx="6096000" cy="37425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u="sng" dirty="0">
                <a:latin typeface="Calibri"/>
                <a:cs typeface="Calibri"/>
              </a:rPr>
              <a:t>Have a look around the library web pages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Catalogue 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Libraries and Opening Times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Student Essentials – </a:t>
            </a:r>
            <a:r>
              <a:rPr lang="en-GB" sz="2600" dirty="0" err="1">
                <a:latin typeface="Calibri"/>
                <a:cs typeface="Calibri"/>
              </a:rPr>
              <a:t>Infoskills</a:t>
            </a:r>
            <a:r>
              <a:rPr lang="en-GB" sz="2600" dirty="0">
                <a:latin typeface="Calibri"/>
                <a:cs typeface="Calibri"/>
              </a:rPr>
              <a:t>, Referencing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Help and Support – Using our libraries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Library Resources 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Contact Us</a:t>
            </a:r>
            <a:endParaRPr lang="en-US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F23D7B37-3536-4E74-B258-3AEF49663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6619" y="2620488"/>
            <a:ext cx="4763342" cy="315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33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25247" y="1567550"/>
            <a:ext cx="8521272" cy="4574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Subject based queries and help with searching for information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/>
                <a:cs typeface="Calibri"/>
              </a:rPr>
              <a:t>Emily Hywel  </a:t>
            </a:r>
            <a:r>
              <a:rPr lang="en-GB" sz="2600" dirty="0">
                <a:latin typeface="Calibri"/>
                <a:cs typeface="Calibri"/>
              </a:rPr>
              <a:t>Academic Liaison Librarian</a:t>
            </a: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Email:   </a:t>
            </a:r>
            <a:r>
              <a:rPr lang="en-GB" sz="2600" dirty="0">
                <a:latin typeface="Calibri"/>
                <a:cs typeface="Calibri"/>
                <a:hlinkClick r:id="rId2"/>
              </a:rPr>
              <a:t>emily.hywel@uwtsd.ac.uk</a:t>
            </a:r>
            <a:r>
              <a:rPr lang="en-GB" sz="2600" dirty="0">
                <a:latin typeface="Calibri"/>
                <a:cs typeface="Calibri"/>
              </a:rPr>
              <a:t>  or  </a:t>
            </a:r>
            <a:r>
              <a:rPr lang="en-GB" sz="2600" dirty="0">
                <a:latin typeface="Calibri"/>
                <a:cs typeface="Calibri"/>
                <a:hlinkClick r:id="rId3"/>
              </a:rPr>
              <a:t>infoskills@uwtsd.ac.uk</a:t>
            </a:r>
            <a:endParaRPr lang="en-GB" sz="26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Telephone:   01792 481000 ex3105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ea typeface="+mn-lt"/>
                <a:cs typeface="Calibri Light"/>
              </a:rPr>
              <a:t>Online </a:t>
            </a:r>
            <a:r>
              <a:rPr lang="en-GB" sz="2600" dirty="0" err="1">
                <a:latin typeface="Calibri"/>
                <a:ea typeface="+mn-lt"/>
                <a:cs typeface="Calibri Light"/>
              </a:rPr>
              <a:t>Infoskills</a:t>
            </a:r>
            <a:r>
              <a:rPr lang="en-GB" sz="2600" dirty="0">
                <a:latin typeface="Calibri"/>
                <a:ea typeface="+mn-lt"/>
                <a:cs typeface="Calibri Light"/>
              </a:rPr>
              <a:t> Programme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ea typeface="+mn-lt"/>
                <a:cs typeface="+mn-lt"/>
                <a:hlinkClick r:id="rId4"/>
              </a:rPr>
              <a:t>Basic skills finding and using information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</a:rPr>
              <a:t>General queries and help with loans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  <a:hlinkClick r:id="rId5"/>
              </a:rPr>
              <a:t>library@uwtsd.ac.uk</a:t>
            </a:r>
            <a:r>
              <a:rPr lang="en-GB" sz="2600" dirty="0">
                <a:latin typeface="Calibri"/>
                <a:cs typeface="Calibri"/>
              </a:rPr>
              <a:t> </a:t>
            </a:r>
            <a:endParaRPr lang="en-US" sz="26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2" descr="Emily Hywel, Academic Liaison Libraria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0299" y="3158667"/>
            <a:ext cx="2573461" cy="257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804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9c361958-d63d-4444-9986-5debd40b8fa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1791</TotalTime>
  <Words>592</Words>
  <Application>Microsoft Office PowerPoint</Application>
  <PresentationFormat>Widescreen</PresentationFormat>
  <Paragraphs>138</Paragraphs>
  <Slides>17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Arial,Sans-Serif</vt:lpstr>
      <vt:lpstr>Calibri</vt:lpstr>
      <vt:lpstr>Calibri Light</vt:lpstr>
      <vt:lpstr>Lucida Sans</vt:lpstr>
      <vt:lpstr>Segoe UI</vt:lpstr>
      <vt:lpstr>Wingdings</vt:lpstr>
      <vt:lpstr>Office Theme</vt:lpstr>
      <vt:lpstr>Online Library Research Skills for Creative Carmarthen Students</vt:lpstr>
      <vt:lpstr>The aim of today's session will cover</vt:lpstr>
      <vt:lpstr>Why should you use the library?</vt:lpstr>
      <vt:lpstr>Searching for academic information</vt:lpstr>
      <vt:lpstr>5 step check to evaluate information</vt:lpstr>
      <vt:lpstr>What do you think makes an academic resource?</vt:lpstr>
      <vt:lpstr>Resources you have access to via the library </vt:lpstr>
      <vt:lpstr>Using the library catalogue</vt:lpstr>
      <vt:lpstr>Know your way around a catalogue search</vt:lpstr>
      <vt:lpstr>Know your way around an online article</vt:lpstr>
      <vt:lpstr>Subject specific databases and ebooks</vt:lpstr>
      <vt:lpstr>Browse ejournals - Browzine</vt:lpstr>
      <vt:lpstr>Hints and tips for searching.. </vt:lpstr>
      <vt:lpstr>Need More?</vt:lpstr>
      <vt:lpstr>Navigating the library web pages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Eilir Owen-griffiths</cp:lastModifiedBy>
  <cp:revision>98</cp:revision>
  <dcterms:created xsi:type="dcterms:W3CDTF">2019-09-13T10:04:54Z</dcterms:created>
  <dcterms:modified xsi:type="dcterms:W3CDTF">2021-01-13T20:21:32Z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