
<file path=[Content_Types].xml><?xml version="1.0" encoding="utf-8"?>
<Types xmlns="http://schemas.openxmlformats.org/package/2006/content-types">
  <Default Extension="png" ContentType="image/png"/>
  <Default Extension="svg" ContentType="image/svg+xml"/>
  <Default Extension="jpeg" ContentType="image/jpeg"/>
  <Default Extension="webp"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Lst>
  <p:sldSz cx="18288000" cy="10287000"/>
  <p:notesSz cx="6858000" cy="9144000"/>
  <p:embeddedFontLst>
    <p:embeddedFont>
      <p:font typeface="Negrita Pro" panose="020B0604020202020204" charset="0"/>
      <p:regular r:id="rId28"/>
    </p:embeddedFont>
    <p:embeddedFont>
      <p:font typeface="Source Sans 3" panose="020B0604020202020204" charset="0"/>
      <p:regular r:id="rId29"/>
    </p:embeddedFont>
    <p:embeddedFont>
      <p:font typeface="Franklin Gothic Demi Cond" panose="020B0706030402020204" pitchFamily="34" charset="0"/>
      <p:regular r:id="rId30"/>
    </p:embeddedFont>
    <p:embeddedFont>
      <p:font typeface="Roboto" panose="020B0604020202020204" charset="0"/>
      <p:regular r:id="rId31"/>
    </p:embeddedFont>
    <p:embeddedFont>
      <p:font typeface="Source Sans 3 Bold" panose="020B0604020202020204" charset="0"/>
      <p:regular r:id="rId32"/>
    </p:embeddedFont>
    <p:embeddedFont>
      <p:font typeface="Roboto Bold" panose="020B0604020202020204" charset="0"/>
      <p:regular r:id="rId33"/>
    </p:embeddedFont>
    <p:embeddedFont>
      <p:font typeface="Canva Sans Bold" panose="020B0604020202020204" charset="0"/>
      <p:regular r:id="rId34"/>
    </p:embeddedFont>
    <p:embeddedFont>
      <p:font typeface="Public Sans Bold" panose="020B0604020202020204" charset="0"/>
      <p:regular r:id="rId35"/>
    </p:embeddedFont>
    <p:embeddedFont>
      <p:font typeface="Antic" panose="020B0604020202020204" charset="0"/>
      <p:regular r:id="rId36"/>
    </p:embeddedFont>
    <p:embeddedFont>
      <p:font typeface="Public Sans" panose="020B0604020202020204" charset="0"/>
      <p:regular r:id="rId37"/>
    </p:embeddedFont>
    <p:embeddedFont>
      <p:font typeface="Calibri" panose="020F0502020204030204" pitchFamily="34" charset="0"/>
      <p:regular r:id="rId38"/>
      <p:bold r:id="rId39"/>
      <p:italic r:id="rId40"/>
      <p:boldItalic r:id="rId4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userDrawn="1">
          <p15:clr>
            <a:srgbClr val="A4A3A4"/>
          </p15:clr>
        </p15:guide>
        <p15:guide id="2" pos="57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43" d="100"/>
          <a:sy n="43" d="100"/>
        </p:scale>
        <p:origin x="888" y="328"/>
      </p:cViewPr>
      <p:guideLst>
        <p:guide orient="horz"/>
        <p:guide pos="576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2.fntdata"/><Relationship Id="rId21" Type="http://schemas.openxmlformats.org/officeDocument/2006/relationships/slide" Target="slides/slide20.xml"/><Relationship Id="rId34" Type="http://schemas.openxmlformats.org/officeDocument/2006/relationships/font" Target="fonts/font7.fntdata"/><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5.fntdata"/><Relationship Id="rId37" Type="http://schemas.openxmlformats.org/officeDocument/2006/relationships/font" Target="fonts/font10.fntdata"/><Relationship Id="rId40" Type="http://schemas.openxmlformats.org/officeDocument/2006/relationships/font" Target="fonts/font13.fntdata"/><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1.fntdata"/><Relationship Id="rId36"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4.fntdata"/><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3.fntdata"/><Relationship Id="rId35" Type="http://schemas.openxmlformats.org/officeDocument/2006/relationships/font" Target="fonts/font8.fntdata"/><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6.fntdata"/><Relationship Id="rId38" Type="http://schemas.openxmlformats.org/officeDocument/2006/relationships/font" Target="fonts/font11.fntdata"/><Relationship Id="rId20" Type="http://schemas.openxmlformats.org/officeDocument/2006/relationships/slide" Target="slides/slide19.xml"/><Relationship Id="rId41" Type="http://schemas.openxmlformats.org/officeDocument/2006/relationships/font" Target="fonts/font14.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11/30/2025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2.svg"/><Relationship Id="rId18" Type="http://schemas.openxmlformats.org/officeDocument/2006/relationships/image" Target="../media/image10.png"/><Relationship Id="rId3" Type="http://schemas.openxmlformats.org/officeDocument/2006/relationships/image" Target="../media/image2.png"/><Relationship Id="rId7" Type="http://schemas.openxmlformats.org/officeDocument/2006/relationships/image" Target="../media/image4.jpeg"/><Relationship Id="rId12" Type="http://schemas.openxmlformats.org/officeDocument/2006/relationships/image" Target="../media/image7.png"/><Relationship Id="rId17" Type="http://schemas.openxmlformats.org/officeDocument/2006/relationships/image" Target="../media/image16.svg"/><Relationship Id="rId2" Type="http://schemas.openxmlformats.org/officeDocument/2006/relationships/image" Target="../media/image1.png"/><Relationship Id="rId16"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svg"/><Relationship Id="rId5" Type="http://schemas.openxmlformats.org/officeDocument/2006/relationships/image" Target="../media/image3.png"/><Relationship Id="rId15" Type="http://schemas.openxmlformats.org/officeDocument/2006/relationships/image" Target="../media/image14.svg"/><Relationship Id="rId10" Type="http://schemas.openxmlformats.org/officeDocument/2006/relationships/image" Target="../media/image6.png"/><Relationship Id="rId4" Type="http://schemas.openxmlformats.org/officeDocument/2006/relationships/image" Target="../media/image3.svg"/><Relationship Id="rId9" Type="http://schemas.openxmlformats.org/officeDocument/2006/relationships/image" Target="../media/image8.svg"/><Relationship Id="rId14"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2.png"/><Relationship Id="rId7"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7.png"/><Relationship Id="rId4" Type="http://schemas.openxmlformats.org/officeDocument/2006/relationships/image" Target="../media/image3.svg"/><Relationship Id="rId9" Type="http://schemas.openxmlformats.org/officeDocument/2006/relationships/image" Target="../media/image12.png"/></Relationships>
</file>

<file path=ppt/slides/_rels/slide3.xml.rels><?xml version="1.0" encoding="UTF-8" standalone="yes"?>
<Relationships xmlns="http://schemas.openxmlformats.org/package/2006/relationships"><Relationship Id="rId8" Type="http://schemas.openxmlformats.org/officeDocument/2006/relationships/image" Target="../media/image24.svg"/><Relationship Id="rId13" Type="http://schemas.openxmlformats.org/officeDocument/2006/relationships/image" Target="../media/image26.svg"/><Relationship Id="rId3" Type="http://schemas.openxmlformats.org/officeDocument/2006/relationships/image" Target="../media/image13.png"/><Relationship Id="rId7" Type="http://schemas.openxmlformats.org/officeDocument/2006/relationships/image" Target="../media/image14.png"/><Relationship Id="rId12"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svg"/><Relationship Id="rId11" Type="http://schemas.openxmlformats.org/officeDocument/2006/relationships/image" Target="../media/image4.jpeg"/><Relationship Id="rId5" Type="http://schemas.openxmlformats.org/officeDocument/2006/relationships/image" Target="../media/image2.png"/><Relationship Id="rId10" Type="http://schemas.openxmlformats.org/officeDocument/2006/relationships/image" Target="../media/image12.svg"/><Relationship Id="rId4" Type="http://schemas.openxmlformats.org/officeDocument/2006/relationships/image" Target="../media/image22.svg"/><Relationship Id="rId9" Type="http://schemas.openxmlformats.org/officeDocument/2006/relationships/image" Target="../media/image7.png"/><Relationship Id="rId14" Type="http://schemas.openxmlformats.org/officeDocument/2006/relationships/image" Target="../media/image16.png"/></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2.png"/><Relationship Id="rId7" Type="http://schemas.openxmlformats.org/officeDocument/2006/relationships/image" Target="../media/image29.svg"/><Relationship Id="rId12" Type="http://schemas.openxmlformats.org/officeDocument/2006/relationships/image" Target="../media/image19.png"/><Relationship Id="rId2"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image" Target="../media/image17.png"/><Relationship Id="rId11" Type="http://schemas.openxmlformats.org/officeDocument/2006/relationships/image" Target="../media/image31.svg"/><Relationship Id="rId5" Type="http://schemas.openxmlformats.org/officeDocument/2006/relationships/image" Target="../media/image1.png"/><Relationship Id="rId10" Type="http://schemas.openxmlformats.org/officeDocument/2006/relationships/image" Target="../media/image18.png"/><Relationship Id="rId4" Type="http://schemas.openxmlformats.org/officeDocument/2006/relationships/image" Target="../media/image3.svg"/><Relationship Id="rId9" Type="http://schemas.openxmlformats.org/officeDocument/2006/relationships/image" Target="../media/image19.svg"/></Relationships>
</file>

<file path=ppt/slides/_rels/slide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png"/><Relationship Id="rId7"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7.png"/><Relationship Id="rId4" Type="http://schemas.openxmlformats.org/officeDocument/2006/relationships/image" Target="../media/image3.svg"/><Relationship Id="rId9" Type="http://schemas.openxmlformats.org/officeDocument/2006/relationships/image" Target="../media/image20.png"/></Relationships>
</file>

<file path=ppt/slides/_rels/slide6.xml.rels><?xml version="1.0" encoding="UTF-8" standalone="yes"?>
<Relationships xmlns="http://schemas.openxmlformats.org/package/2006/relationships"><Relationship Id="rId8" Type="http://schemas.openxmlformats.org/officeDocument/2006/relationships/image" Target="../media/image39.svg"/><Relationship Id="rId13" Type="http://schemas.openxmlformats.org/officeDocument/2006/relationships/image" Target="../media/image1.png"/><Relationship Id="rId18" Type="http://schemas.openxmlformats.org/officeDocument/2006/relationships/image" Target="../media/image2.png"/><Relationship Id="rId3" Type="http://schemas.openxmlformats.org/officeDocument/2006/relationships/image" Target="../media/image21.png"/><Relationship Id="rId21" Type="http://schemas.openxmlformats.org/officeDocument/2006/relationships/image" Target="../media/image19.svg"/><Relationship Id="rId7" Type="http://schemas.openxmlformats.org/officeDocument/2006/relationships/image" Target="../media/image23.png"/><Relationship Id="rId12" Type="http://schemas.openxmlformats.org/officeDocument/2006/relationships/image" Target="../media/image43.svg"/><Relationship Id="rId17" Type="http://schemas.openxmlformats.org/officeDocument/2006/relationships/image" Target="../media/image12.svg"/><Relationship Id="rId2" Type="http://schemas.openxmlformats.org/officeDocument/2006/relationships/image" Target="../media/image4.jpeg"/><Relationship Id="rId16" Type="http://schemas.openxmlformats.org/officeDocument/2006/relationships/image" Target="../media/image7.png"/><Relationship Id="rId20"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37.svg"/><Relationship Id="rId11" Type="http://schemas.openxmlformats.org/officeDocument/2006/relationships/image" Target="../media/image25.png"/><Relationship Id="rId5" Type="http://schemas.openxmlformats.org/officeDocument/2006/relationships/image" Target="../media/image22.png"/><Relationship Id="rId15" Type="http://schemas.openxmlformats.org/officeDocument/2006/relationships/image" Target="../media/image24.svg"/><Relationship Id="rId10" Type="http://schemas.openxmlformats.org/officeDocument/2006/relationships/image" Target="../media/image41.svg"/><Relationship Id="rId19" Type="http://schemas.openxmlformats.org/officeDocument/2006/relationships/image" Target="../media/image3.svg"/><Relationship Id="rId4" Type="http://schemas.openxmlformats.org/officeDocument/2006/relationships/image" Target="../media/image35.svg"/><Relationship Id="rId9" Type="http://schemas.openxmlformats.org/officeDocument/2006/relationships/image" Target="../media/image24.png"/><Relationship Id="rId14" Type="http://schemas.openxmlformats.org/officeDocument/2006/relationships/image" Target="../media/image14.png"/></Relationships>
</file>

<file path=ppt/slides/_rels/slide7.xml.rels><?xml version="1.0" encoding="UTF-8" standalone="yes"?>
<Relationships xmlns="http://schemas.openxmlformats.org/package/2006/relationships"><Relationship Id="rId8" Type="http://schemas.openxmlformats.org/officeDocument/2006/relationships/image" Target="../media/image27.png"/><Relationship Id="rId13" Type="http://schemas.openxmlformats.org/officeDocument/2006/relationships/image" Target="../media/image3.svg"/><Relationship Id="rId3" Type="http://schemas.openxmlformats.org/officeDocument/2006/relationships/image" Target="../media/image4.jpeg"/><Relationship Id="rId7" Type="http://schemas.openxmlformats.org/officeDocument/2006/relationships/image" Target="../media/image45.svg"/><Relationship Id="rId12"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6.png"/><Relationship Id="rId11" Type="http://schemas.openxmlformats.org/officeDocument/2006/relationships/image" Target="../media/image49.svg"/><Relationship Id="rId5" Type="http://schemas.openxmlformats.org/officeDocument/2006/relationships/image" Target="../media/image10.svg"/><Relationship Id="rId15" Type="http://schemas.openxmlformats.org/officeDocument/2006/relationships/image" Target="../media/image24.svg"/><Relationship Id="rId10" Type="http://schemas.openxmlformats.org/officeDocument/2006/relationships/image" Target="../media/image28.png"/><Relationship Id="rId4" Type="http://schemas.openxmlformats.org/officeDocument/2006/relationships/image" Target="../media/image6.png"/><Relationship Id="rId9" Type="http://schemas.openxmlformats.org/officeDocument/2006/relationships/image" Target="../media/image47.svg"/><Relationship Id="rId14" Type="http://schemas.openxmlformats.org/officeDocument/2006/relationships/image" Target="../media/image14.png"/></Relationships>
</file>

<file path=ppt/slides/_rels/slide8.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3.svg"/><Relationship Id="rId7" Type="http://schemas.openxmlformats.org/officeDocument/2006/relationships/image" Target="../media/image31.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30.png"/><Relationship Id="rId11" Type="http://schemas.openxmlformats.org/officeDocument/2006/relationships/image" Target="../media/image56.svg"/><Relationship Id="rId5" Type="http://schemas.openxmlformats.org/officeDocument/2006/relationships/image" Target="../media/image29.png"/><Relationship Id="rId10" Type="http://schemas.openxmlformats.org/officeDocument/2006/relationships/image" Target="../media/image33.png"/><Relationship Id="rId4" Type="http://schemas.openxmlformats.org/officeDocument/2006/relationships/image" Target="../media/image1.png"/><Relationship Id="rId9" Type="http://schemas.openxmlformats.org/officeDocument/2006/relationships/image" Target="../media/image32.png"/></Relationships>
</file>

<file path=ppt/slides/_rels/slide9.xml.rels><?xml version="1.0" encoding="UTF-8" standalone="yes"?>
<Relationships xmlns="http://schemas.openxmlformats.org/package/2006/relationships"><Relationship Id="rId8" Type="http://schemas.openxmlformats.org/officeDocument/2006/relationships/image" Target="../media/image58.svg"/><Relationship Id="rId13" Type="http://schemas.openxmlformats.org/officeDocument/2006/relationships/image" Target="../media/image14.png"/><Relationship Id="rId3" Type="http://schemas.openxmlformats.org/officeDocument/2006/relationships/image" Target="../media/image2.png"/><Relationship Id="rId7" Type="http://schemas.openxmlformats.org/officeDocument/2006/relationships/image" Target="../media/image34.png"/><Relationship Id="rId12" Type="http://schemas.openxmlformats.org/officeDocument/2006/relationships/image" Target="../media/image10.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3.svg"/><Relationship Id="rId11" Type="http://schemas.openxmlformats.org/officeDocument/2006/relationships/image" Target="../media/image6.png"/><Relationship Id="rId5" Type="http://schemas.openxmlformats.org/officeDocument/2006/relationships/image" Target="../media/image31.png"/><Relationship Id="rId10" Type="http://schemas.openxmlformats.org/officeDocument/2006/relationships/image" Target="../media/image36.png"/><Relationship Id="rId4" Type="http://schemas.openxmlformats.org/officeDocument/2006/relationships/image" Target="../media/image3.svg"/><Relationship Id="rId9" Type="http://schemas.openxmlformats.org/officeDocument/2006/relationships/image" Target="../media/image35.png"/><Relationship Id="rId14" Type="http://schemas.openxmlformats.org/officeDocument/2006/relationships/image" Target="../media/image24.svg"/></Relationships>
</file>

<file path=ppt/slides/_rels/slide10.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2.png"/><Relationship Id="rId7" Type="http://schemas.openxmlformats.org/officeDocument/2006/relationships/image" Target="../media/image37.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3.svg"/><Relationship Id="rId5" Type="http://schemas.openxmlformats.org/officeDocument/2006/relationships/image" Target="../media/image31.png"/><Relationship Id="rId4" Type="http://schemas.openxmlformats.org/officeDocument/2006/relationships/image" Target="../media/image3.svg"/><Relationship Id="rId9" Type="http://schemas.openxmlformats.org/officeDocument/2006/relationships/image" Target="../media/image32.png"/></Relationships>
</file>

<file path=ppt/slides/_rels/slide1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2.svg"/><Relationship Id="rId3" Type="http://schemas.openxmlformats.org/officeDocument/2006/relationships/image" Target="../media/image2.png"/><Relationship Id="rId7" Type="http://schemas.openxmlformats.org/officeDocument/2006/relationships/image" Target="../media/image4.jpeg"/><Relationship Id="rId12" Type="http://schemas.openxmlformats.org/officeDocument/2006/relationships/image" Target="../media/image7.png"/><Relationship Id="rId17" Type="http://schemas.openxmlformats.org/officeDocument/2006/relationships/image" Target="../media/image16.svg"/><Relationship Id="rId2" Type="http://schemas.openxmlformats.org/officeDocument/2006/relationships/image" Target="../media/image1.png"/><Relationship Id="rId16"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svg"/><Relationship Id="rId5" Type="http://schemas.openxmlformats.org/officeDocument/2006/relationships/image" Target="../media/image3.png"/><Relationship Id="rId15" Type="http://schemas.openxmlformats.org/officeDocument/2006/relationships/image" Target="../media/image14.svg"/><Relationship Id="rId10" Type="http://schemas.openxmlformats.org/officeDocument/2006/relationships/image" Target="../media/image6.png"/><Relationship Id="rId4" Type="http://schemas.openxmlformats.org/officeDocument/2006/relationships/image" Target="../media/image3.svg"/><Relationship Id="rId9" Type="http://schemas.openxmlformats.org/officeDocument/2006/relationships/image" Target="../media/image8.svg"/><Relationship Id="rId14" Type="http://schemas.openxmlformats.org/officeDocument/2006/relationships/image" Target="../media/image8.png"/></Relationships>
</file>

<file path=ppt/slides/_rels/slide1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38.png"/><Relationship Id="rId7"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svg"/><Relationship Id="rId11" Type="http://schemas.openxmlformats.org/officeDocument/2006/relationships/image" Target="../media/image39.png"/><Relationship Id="rId5" Type="http://schemas.openxmlformats.org/officeDocument/2006/relationships/image" Target="../media/image2.png"/><Relationship Id="rId10" Type="http://schemas.openxmlformats.org/officeDocument/2006/relationships/image" Target="../media/image19.svg"/><Relationship Id="rId4" Type="http://schemas.openxmlformats.org/officeDocument/2006/relationships/image" Target="../media/image64.svg"/><Relationship Id="rId9" Type="http://schemas.openxmlformats.org/officeDocument/2006/relationships/image" Target="../media/image11.png"/></Relationships>
</file>

<file path=ppt/slides/_rels/slide13.xml.rels><?xml version="1.0" encoding="UTF-8" standalone="yes"?>
<Relationships xmlns="http://schemas.openxmlformats.org/package/2006/relationships"><Relationship Id="rId8" Type="http://schemas.openxmlformats.org/officeDocument/2006/relationships/image" Target="../media/image3.svg"/><Relationship Id="rId13" Type="http://schemas.openxmlformats.org/officeDocument/2006/relationships/image" Target="../media/image4.jpeg"/><Relationship Id="rId3" Type="http://schemas.openxmlformats.org/officeDocument/2006/relationships/image" Target="../media/image40.png"/><Relationship Id="rId7" Type="http://schemas.openxmlformats.org/officeDocument/2006/relationships/image" Target="../media/image2.png"/><Relationship Id="rId12" Type="http://schemas.openxmlformats.org/officeDocument/2006/relationships/image" Target="../media/image12.svg"/><Relationship Id="rId2" Type="http://schemas.openxmlformats.org/officeDocument/2006/relationships/image" Target="../media/image1.png"/><Relationship Id="rId16" Type="http://schemas.openxmlformats.org/officeDocument/2006/relationships/image" Target="../media/image41.jpg"/><Relationship Id="rId1" Type="http://schemas.openxmlformats.org/officeDocument/2006/relationships/slideLayout" Target="../slideLayouts/slideLayout7.xml"/><Relationship Id="rId6" Type="http://schemas.openxmlformats.org/officeDocument/2006/relationships/image" Target="../media/image22.svg"/><Relationship Id="rId11" Type="http://schemas.openxmlformats.org/officeDocument/2006/relationships/image" Target="../media/image7.png"/><Relationship Id="rId5" Type="http://schemas.openxmlformats.org/officeDocument/2006/relationships/image" Target="../media/image13.png"/><Relationship Id="rId15" Type="http://schemas.openxmlformats.org/officeDocument/2006/relationships/image" Target="../media/image26.svg"/><Relationship Id="rId10" Type="http://schemas.openxmlformats.org/officeDocument/2006/relationships/image" Target="../media/image24.svg"/><Relationship Id="rId4" Type="http://schemas.openxmlformats.org/officeDocument/2006/relationships/image" Target="../media/image66.svg"/><Relationship Id="rId9" Type="http://schemas.openxmlformats.org/officeDocument/2006/relationships/image" Target="../media/image14.png"/><Relationship Id="rId14" Type="http://schemas.openxmlformats.org/officeDocument/2006/relationships/image" Target="../media/image15.png"/></Relationships>
</file>

<file path=ppt/slides/_rels/slide14.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image" Target="../media/image31.svg"/><Relationship Id="rId3" Type="http://schemas.openxmlformats.org/officeDocument/2006/relationships/image" Target="../media/image42.png"/><Relationship Id="rId7" Type="http://schemas.openxmlformats.org/officeDocument/2006/relationships/image" Target="../media/image1.png"/><Relationship Id="rId12" Type="http://schemas.openxmlformats.org/officeDocument/2006/relationships/image" Target="../media/image18.png"/><Relationship Id="rId2"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image" Target="../media/image3.svg"/><Relationship Id="rId11" Type="http://schemas.openxmlformats.org/officeDocument/2006/relationships/image" Target="../media/image19.svg"/><Relationship Id="rId5" Type="http://schemas.openxmlformats.org/officeDocument/2006/relationships/image" Target="../media/image2.png"/><Relationship Id="rId10" Type="http://schemas.openxmlformats.org/officeDocument/2006/relationships/image" Target="../media/image11.png"/><Relationship Id="rId4" Type="http://schemas.openxmlformats.org/officeDocument/2006/relationships/image" Target="../media/image68.svg"/><Relationship Id="rId9" Type="http://schemas.openxmlformats.org/officeDocument/2006/relationships/image" Target="../media/image29.svg"/><Relationship Id="rId14" Type="http://schemas.openxmlformats.org/officeDocument/2006/relationships/image" Target="../media/image43.webp"/></Relationships>
</file>

<file path=ppt/slides/_rels/slide1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9.png"/><Relationship Id="rId7" Type="http://schemas.openxmlformats.org/officeDocument/2006/relationships/image" Target="../media/image7.png"/><Relationship Id="rId12" Type="http://schemas.openxmlformats.org/officeDocument/2006/relationships/image" Target="../media/image45.webp"/><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svg"/><Relationship Id="rId11" Type="http://schemas.openxmlformats.org/officeDocument/2006/relationships/image" Target="../media/image44.jpg"/><Relationship Id="rId5" Type="http://schemas.openxmlformats.org/officeDocument/2006/relationships/image" Target="../media/image2.png"/><Relationship Id="rId10" Type="http://schemas.openxmlformats.org/officeDocument/2006/relationships/image" Target="../media/image26.svg"/><Relationship Id="rId4" Type="http://schemas.openxmlformats.org/officeDocument/2006/relationships/image" Target="../media/image16.svg"/><Relationship Id="rId9" Type="http://schemas.openxmlformats.org/officeDocument/2006/relationships/image" Target="../media/image15.png"/></Relationships>
</file>

<file path=ppt/slides/_rels/slide16.xml.rels><?xml version="1.0" encoding="UTF-8" standalone="yes"?>
<Relationships xmlns="http://schemas.openxmlformats.org/package/2006/relationships"><Relationship Id="rId13" Type="http://schemas.openxmlformats.org/officeDocument/2006/relationships/image" Target="../media/image1.png"/><Relationship Id="rId18" Type="http://schemas.openxmlformats.org/officeDocument/2006/relationships/image" Target="../media/image2.png"/><Relationship Id="rId3" Type="http://schemas.openxmlformats.org/officeDocument/2006/relationships/image" Target="../media/image24.png"/><Relationship Id="rId21" Type="http://schemas.openxmlformats.org/officeDocument/2006/relationships/image" Target="../media/image19.svg"/><Relationship Id="rId12" Type="http://schemas.openxmlformats.org/officeDocument/2006/relationships/image" Target="../media/image43.svg"/><Relationship Id="rId17" Type="http://schemas.openxmlformats.org/officeDocument/2006/relationships/image" Target="../media/image12.svg"/><Relationship Id="rId2" Type="http://schemas.openxmlformats.org/officeDocument/2006/relationships/image" Target="../media/image4.jpeg"/><Relationship Id="rId16" Type="http://schemas.openxmlformats.org/officeDocument/2006/relationships/image" Target="../media/image7.png"/><Relationship Id="rId20" Type="http://schemas.openxmlformats.org/officeDocument/2006/relationships/image" Target="../media/image11.png"/><Relationship Id="rId1" Type="http://schemas.openxmlformats.org/officeDocument/2006/relationships/slideLayout" Target="../slideLayouts/slideLayout7.xml"/><Relationship Id="rId11" Type="http://schemas.openxmlformats.org/officeDocument/2006/relationships/image" Target="../media/image25.png"/><Relationship Id="rId15" Type="http://schemas.openxmlformats.org/officeDocument/2006/relationships/image" Target="../media/image24.svg"/><Relationship Id="rId10" Type="http://schemas.openxmlformats.org/officeDocument/2006/relationships/image" Target="../media/image41.svg"/><Relationship Id="rId19" Type="http://schemas.openxmlformats.org/officeDocument/2006/relationships/image" Target="../media/image3.svg"/><Relationship Id="rId14" Type="http://schemas.openxmlformats.org/officeDocument/2006/relationships/image" Target="../media/image14.png"/><Relationship Id="rId22" Type="http://schemas.openxmlformats.org/officeDocument/2006/relationships/image" Target="../media/image46.jpg"/></Relationships>
</file>

<file path=ppt/slides/_rels/slide17.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3.svg"/><Relationship Id="rId12" Type="http://schemas.openxmlformats.org/officeDocument/2006/relationships/image" Target="../media/image48.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31.png"/><Relationship Id="rId11" Type="http://schemas.openxmlformats.org/officeDocument/2006/relationships/image" Target="../media/image56.svg"/><Relationship Id="rId5" Type="http://schemas.openxmlformats.org/officeDocument/2006/relationships/image" Target="../media/image47.jpeg"/><Relationship Id="rId10" Type="http://schemas.openxmlformats.org/officeDocument/2006/relationships/image" Target="../media/image33.png"/><Relationship Id="rId4" Type="http://schemas.openxmlformats.org/officeDocument/2006/relationships/image" Target="../media/image1.png"/><Relationship Id="rId9" Type="http://schemas.openxmlformats.org/officeDocument/2006/relationships/image" Target="../media/image32.png"/></Relationships>
</file>

<file path=ppt/slides/_rels/slide18.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31.png"/><Relationship Id="rId12" Type="http://schemas.openxmlformats.org/officeDocument/2006/relationships/image" Target="../media/image12.svg"/><Relationship Id="rId2" Type="http://schemas.openxmlformats.org/officeDocument/2006/relationships/image" Target="../media/image6.png"/><Relationship Id="rId16" Type="http://schemas.openxmlformats.org/officeDocument/2006/relationships/image" Target="../media/image50.jpg"/><Relationship Id="rId1" Type="http://schemas.openxmlformats.org/officeDocument/2006/relationships/slideLayout" Target="../slideLayouts/slideLayout7.xml"/><Relationship Id="rId11" Type="http://schemas.openxmlformats.org/officeDocument/2006/relationships/image" Target="../media/image7.png"/><Relationship Id="rId15" Type="http://schemas.openxmlformats.org/officeDocument/2006/relationships/image" Target="../media/image49.jpg"/><Relationship Id="rId10" Type="http://schemas.openxmlformats.org/officeDocument/2006/relationships/image" Target="../media/image3.svg"/><Relationship Id="rId9" Type="http://schemas.openxmlformats.org/officeDocument/2006/relationships/image" Target="../media/image2.png"/><Relationship Id="rId14" Type="http://schemas.openxmlformats.org/officeDocument/2006/relationships/image" Target="../media/image53.svg"/></Relationships>
</file>

<file path=ppt/slides/_rels/slide19.xml.rels><?xml version="1.0" encoding="UTF-8" standalone="yes"?>
<Relationships xmlns="http://schemas.openxmlformats.org/package/2006/relationships"><Relationship Id="rId13" Type="http://schemas.openxmlformats.org/officeDocument/2006/relationships/image" Target="../media/image3.svg"/><Relationship Id="rId3" Type="http://schemas.openxmlformats.org/officeDocument/2006/relationships/image" Target="../media/image4.jpeg"/><Relationship Id="rId12"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7.png"/><Relationship Id="rId11" Type="http://schemas.openxmlformats.org/officeDocument/2006/relationships/image" Target="../media/image49.svg"/><Relationship Id="rId5" Type="http://schemas.openxmlformats.org/officeDocument/2006/relationships/image" Target="../media/image10.svg"/><Relationship Id="rId15" Type="http://schemas.openxmlformats.org/officeDocument/2006/relationships/image" Target="../media/image24.svg"/><Relationship Id="rId10" Type="http://schemas.openxmlformats.org/officeDocument/2006/relationships/image" Target="../media/image28.png"/><Relationship Id="rId4" Type="http://schemas.openxmlformats.org/officeDocument/2006/relationships/image" Target="../media/image6.png"/><Relationship Id="rId9" Type="http://schemas.openxmlformats.org/officeDocument/2006/relationships/image" Target="../media/image47.svg"/><Relationship Id="rId14" Type="http://schemas.openxmlformats.org/officeDocument/2006/relationships/image" Target="../media/image14.png"/></Relationships>
</file>

<file path=ppt/slides/_rels/slide20.xml.rels><?xml version="1.0" encoding="UTF-8" standalone="yes"?>
<Relationships xmlns="http://schemas.openxmlformats.org/package/2006/relationships"><Relationship Id="rId8" Type="http://schemas.openxmlformats.org/officeDocument/2006/relationships/image" Target="../media/image3.svg"/><Relationship Id="rId13" Type="http://schemas.openxmlformats.org/officeDocument/2006/relationships/image" Target="../media/image4.jpeg"/><Relationship Id="rId3" Type="http://schemas.openxmlformats.org/officeDocument/2006/relationships/image" Target="../media/image40.png"/><Relationship Id="rId7" Type="http://schemas.openxmlformats.org/officeDocument/2006/relationships/image" Target="../media/image2.png"/><Relationship Id="rId12" Type="http://schemas.openxmlformats.org/officeDocument/2006/relationships/image" Target="../media/image12.svg"/><Relationship Id="rId2" Type="http://schemas.openxmlformats.org/officeDocument/2006/relationships/image" Target="../media/image1.png"/><Relationship Id="rId16" Type="http://schemas.openxmlformats.org/officeDocument/2006/relationships/image" Target="../media/image51.jpg"/><Relationship Id="rId1" Type="http://schemas.openxmlformats.org/officeDocument/2006/relationships/slideLayout" Target="../slideLayouts/slideLayout7.xml"/><Relationship Id="rId6" Type="http://schemas.openxmlformats.org/officeDocument/2006/relationships/image" Target="../media/image22.svg"/><Relationship Id="rId11" Type="http://schemas.openxmlformats.org/officeDocument/2006/relationships/image" Target="../media/image7.png"/><Relationship Id="rId5" Type="http://schemas.openxmlformats.org/officeDocument/2006/relationships/image" Target="../media/image13.png"/><Relationship Id="rId15" Type="http://schemas.openxmlformats.org/officeDocument/2006/relationships/image" Target="../media/image26.svg"/><Relationship Id="rId10" Type="http://schemas.openxmlformats.org/officeDocument/2006/relationships/image" Target="../media/image24.svg"/><Relationship Id="rId4" Type="http://schemas.openxmlformats.org/officeDocument/2006/relationships/image" Target="../media/image66.svg"/><Relationship Id="rId9" Type="http://schemas.openxmlformats.org/officeDocument/2006/relationships/image" Target="../media/image14.png"/><Relationship Id="rId14" Type="http://schemas.openxmlformats.org/officeDocument/2006/relationships/image" Target="../media/image15.png"/></Relationships>
</file>

<file path=ppt/slides/_rels/slide21.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image" Target="../media/image31.svg"/><Relationship Id="rId3" Type="http://schemas.openxmlformats.org/officeDocument/2006/relationships/image" Target="../media/image42.png"/><Relationship Id="rId7" Type="http://schemas.openxmlformats.org/officeDocument/2006/relationships/image" Target="../media/image1.png"/><Relationship Id="rId12" Type="http://schemas.openxmlformats.org/officeDocument/2006/relationships/image" Target="../media/image18.png"/><Relationship Id="rId2"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image" Target="../media/image3.svg"/><Relationship Id="rId11" Type="http://schemas.openxmlformats.org/officeDocument/2006/relationships/image" Target="../media/image19.svg"/><Relationship Id="rId5" Type="http://schemas.openxmlformats.org/officeDocument/2006/relationships/image" Target="../media/image2.png"/><Relationship Id="rId10" Type="http://schemas.openxmlformats.org/officeDocument/2006/relationships/image" Target="../media/image11.png"/><Relationship Id="rId4" Type="http://schemas.openxmlformats.org/officeDocument/2006/relationships/image" Target="../media/image68.svg"/><Relationship Id="rId9" Type="http://schemas.openxmlformats.org/officeDocument/2006/relationships/image" Target="../media/image29.svg"/><Relationship Id="rId14" Type="http://schemas.openxmlformats.org/officeDocument/2006/relationships/image" Target="../media/image52.jpg"/></Relationships>
</file>

<file path=ppt/slides/_rels/slide2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svg"/><Relationship Id="rId5" Type="http://schemas.openxmlformats.org/officeDocument/2006/relationships/image" Target="../media/image2.png"/><Relationship Id="rId10" Type="http://schemas.openxmlformats.org/officeDocument/2006/relationships/image" Target="../media/image26.svg"/><Relationship Id="rId4" Type="http://schemas.openxmlformats.org/officeDocument/2006/relationships/image" Target="../media/image16.svg"/><Relationship Id="rId9" Type="http://schemas.openxmlformats.org/officeDocument/2006/relationships/image" Target="../media/image15.png"/></Relationships>
</file>

<file path=ppt/slides/_rels/slide23.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53.jpeg"/><Relationship Id="rId7" Type="http://schemas.openxmlformats.org/officeDocument/2006/relationships/image" Target="../media/image3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svg"/><Relationship Id="rId5" Type="http://schemas.openxmlformats.org/officeDocument/2006/relationships/image" Target="../media/image2.png"/><Relationship Id="rId15" Type="http://schemas.openxmlformats.org/officeDocument/2006/relationships/image" Target="../media/image55.jpg"/><Relationship Id="rId4" Type="http://schemas.openxmlformats.org/officeDocument/2006/relationships/image" Target="../media/image54.jpeg"/><Relationship Id="rId9" Type="http://schemas.openxmlformats.org/officeDocument/2006/relationships/image" Target="../media/image14.png"/><Relationship Id="rId14" Type="http://schemas.openxmlformats.org/officeDocument/2006/relationships/image" Target="../media/image24.svg"/></Relationships>
</file>

<file path=ppt/slides/_rels/slide24.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31.png"/><Relationship Id="rId3" Type="http://schemas.openxmlformats.org/officeDocument/2006/relationships/image" Target="../media/image6.png"/><Relationship Id="rId12" Type="http://schemas.openxmlformats.org/officeDocument/2006/relationships/image" Target="../media/image12.svg"/><Relationship Id="rId2" Type="http://schemas.openxmlformats.org/officeDocument/2006/relationships/image" Target="../media/image1.png"/><Relationship Id="rId1" Type="http://schemas.openxmlformats.org/officeDocument/2006/relationships/slideLayout" Target="../slideLayouts/slideLayout7.xml"/><Relationship Id="rId11" Type="http://schemas.openxmlformats.org/officeDocument/2006/relationships/image" Target="../media/image7.png"/><Relationship Id="rId15" Type="http://schemas.openxmlformats.org/officeDocument/2006/relationships/image" Target="../media/image52.jpg"/><Relationship Id="rId10" Type="http://schemas.openxmlformats.org/officeDocument/2006/relationships/image" Target="../media/image3.svg"/><Relationship Id="rId9" Type="http://schemas.openxmlformats.org/officeDocument/2006/relationships/image" Target="../media/image2.png"/><Relationship Id="rId14" Type="http://schemas.openxmlformats.org/officeDocument/2006/relationships/image" Target="../media/image53.svg"/></Relationships>
</file>

<file path=ppt/slides/_rels/slide25.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24.svg"/><Relationship Id="rId3" Type="http://schemas.openxmlformats.org/officeDocument/2006/relationships/image" Target="../media/image4.jpeg"/><Relationship Id="rId7" Type="http://schemas.openxmlformats.org/officeDocument/2006/relationships/image" Target="../media/image3.svg"/><Relationship Id="rId12" Type="http://schemas.openxmlformats.org/officeDocument/2006/relationships/image" Target="../media/image14.png"/><Relationship Id="rId17" Type="http://schemas.openxmlformats.org/officeDocument/2006/relationships/image" Target="../media/image26.svg"/><Relationship Id="rId2" Type="http://schemas.openxmlformats.org/officeDocument/2006/relationships/image" Target="../media/image1.png"/><Relationship Id="rId16" Type="http://schemas.openxmlformats.org/officeDocument/2006/relationships/image" Target="../media/image15.png"/><Relationship Id="rId1" Type="http://schemas.openxmlformats.org/officeDocument/2006/relationships/slideLayout" Target="../slideLayouts/slideLayout7.xml"/><Relationship Id="rId11" Type="http://schemas.openxmlformats.org/officeDocument/2006/relationships/image" Target="../media/image84.svg"/><Relationship Id="rId15" Type="http://schemas.openxmlformats.org/officeDocument/2006/relationships/image" Target="../media/image53.svg"/><Relationship Id="rId10" Type="http://schemas.openxmlformats.org/officeDocument/2006/relationships/image" Target="../media/image56.png"/><Relationship Id="rId4" Type="http://schemas.openxmlformats.org/officeDocument/2006/relationships/image" Target="../media/image2.png"/><Relationship Id="rId9" Type="http://schemas.openxmlformats.org/officeDocument/2006/relationships/image" Target="../media/image12.svg"/><Relationship Id="rId14" Type="http://schemas.openxmlformats.org/officeDocument/2006/relationships/image" Target="../media/image31.png"/></Relationships>
</file>

<file path=ppt/slides/_rels/slide26.xml.rels><?xml version="1.0" encoding="UTF-8" standalone="yes"?>
<Relationships xmlns="http://schemas.openxmlformats.org/package/2006/relationships"><Relationship Id="rId8" Type="http://schemas.openxmlformats.org/officeDocument/2006/relationships/image" Target="../media/image3.svg"/><Relationship Id="rId13" Type="http://schemas.openxmlformats.org/officeDocument/2006/relationships/image" Target="../media/image5.png"/><Relationship Id="rId3" Type="http://schemas.openxmlformats.org/officeDocument/2006/relationships/image" Target="../media/image86.svg"/><Relationship Id="rId7" Type="http://schemas.openxmlformats.org/officeDocument/2006/relationships/image" Target="../media/image2.png"/><Relationship Id="rId12" Type="http://schemas.openxmlformats.org/officeDocument/2006/relationships/image" Target="../media/image10.svg"/><Relationship Id="rId17" Type="http://schemas.openxmlformats.org/officeDocument/2006/relationships/image" Target="../media/image91.svg"/><Relationship Id="rId2" Type="http://schemas.openxmlformats.org/officeDocument/2006/relationships/image" Target="../media/image57.png"/><Relationship Id="rId16" Type="http://schemas.openxmlformats.org/officeDocument/2006/relationships/image" Target="../media/image60.png"/><Relationship Id="rId1" Type="http://schemas.openxmlformats.org/officeDocument/2006/relationships/slideLayout" Target="../slideLayouts/slideLayout7.xml"/><Relationship Id="rId6" Type="http://schemas.openxmlformats.org/officeDocument/2006/relationships/image" Target="../media/image88.svg"/><Relationship Id="rId11" Type="http://schemas.openxmlformats.org/officeDocument/2006/relationships/image" Target="../media/image6.png"/><Relationship Id="rId5" Type="http://schemas.openxmlformats.org/officeDocument/2006/relationships/image" Target="../media/image58.png"/><Relationship Id="rId15" Type="http://schemas.openxmlformats.org/officeDocument/2006/relationships/image" Target="../media/image59.png"/><Relationship Id="rId10" Type="http://schemas.openxmlformats.org/officeDocument/2006/relationships/image" Target="../media/image12.svg"/><Relationship Id="rId4" Type="http://schemas.openxmlformats.org/officeDocument/2006/relationships/image" Target="../media/image4.jpeg"/><Relationship Id="rId9" Type="http://schemas.openxmlformats.org/officeDocument/2006/relationships/image" Target="../media/image7.png"/><Relationship Id="rId14"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3721530">
            <a:off x="-4330279" y="-7106002"/>
            <a:ext cx="9879516" cy="10277780"/>
          </a:xfrm>
          <a:custGeom>
            <a:avLst/>
            <a:gdLst/>
            <a:ahLst/>
            <a:cxnLst/>
            <a:rect l="l" t="t" r="r" b="b"/>
            <a:pathLst>
              <a:path w="9879516" h="10277780">
                <a:moveTo>
                  <a:pt x="0" y="0"/>
                </a:moveTo>
                <a:lnTo>
                  <a:pt x="9879516" y="0"/>
                </a:lnTo>
                <a:lnTo>
                  <a:pt x="9879516" y="10277779"/>
                </a:lnTo>
                <a:lnTo>
                  <a:pt x="0" y="10277779"/>
                </a:lnTo>
                <a:lnTo>
                  <a:pt x="0" y="0"/>
                </a:lnTo>
                <a:close/>
              </a:path>
            </a:pathLst>
          </a:custGeom>
          <a:blipFill>
            <a:blip r:embed="rId2">
              <a:alphaModFix amt="30000"/>
            </a:blip>
            <a:stretch>
              <a:fillRect/>
            </a:stretch>
          </a:blipFill>
        </p:spPr>
      </p:sp>
      <p:sp>
        <p:nvSpPr>
          <p:cNvPr id="3" name="Freeform 3"/>
          <p:cNvSpPr/>
          <p:nvPr/>
        </p:nvSpPr>
        <p:spPr>
          <a:xfrm>
            <a:off x="0" y="-394596"/>
            <a:ext cx="3302179" cy="3007985"/>
          </a:xfrm>
          <a:custGeom>
            <a:avLst/>
            <a:gdLst/>
            <a:ahLst/>
            <a:cxnLst/>
            <a:rect l="l" t="t" r="r" b="b"/>
            <a:pathLst>
              <a:path w="3302179" h="3007985">
                <a:moveTo>
                  <a:pt x="0" y="0"/>
                </a:moveTo>
                <a:lnTo>
                  <a:pt x="3302179" y="0"/>
                </a:lnTo>
                <a:lnTo>
                  <a:pt x="3302179" y="3007985"/>
                </a:lnTo>
                <a:lnTo>
                  <a:pt x="0" y="3007985"/>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4" name="Freeform 4"/>
          <p:cNvSpPr/>
          <p:nvPr/>
        </p:nvSpPr>
        <p:spPr>
          <a:xfrm>
            <a:off x="9808534" y="5677551"/>
            <a:ext cx="9975095" cy="6608500"/>
          </a:xfrm>
          <a:custGeom>
            <a:avLst/>
            <a:gdLst/>
            <a:ahLst/>
            <a:cxnLst/>
            <a:rect l="l" t="t" r="r" b="b"/>
            <a:pathLst>
              <a:path w="9975095" h="6608500">
                <a:moveTo>
                  <a:pt x="0" y="0"/>
                </a:moveTo>
                <a:lnTo>
                  <a:pt x="9975094" y="0"/>
                </a:lnTo>
                <a:lnTo>
                  <a:pt x="9975094" y="6608500"/>
                </a:lnTo>
                <a:lnTo>
                  <a:pt x="0" y="6608500"/>
                </a:lnTo>
                <a:lnTo>
                  <a:pt x="0" y="0"/>
                </a:lnTo>
                <a:close/>
              </a:path>
            </a:pathLst>
          </a:custGeom>
          <a:blipFill>
            <a:blip r:embed="rId5">
              <a:alphaModFix amt="25000"/>
              <a:extLst>
                <a:ext uri="{96DAC541-7B7A-43D3-8B79-37D633B846F1}">
                  <asvg:svgBlip xmlns:asvg="http://schemas.microsoft.com/office/drawing/2016/SVG/main" xmlns="" r:embed="rId6"/>
                </a:ext>
              </a:extLst>
            </a:blip>
            <a:stretch>
              <a:fillRect/>
            </a:stretch>
          </a:blipFill>
        </p:spPr>
      </p:sp>
      <p:sp>
        <p:nvSpPr>
          <p:cNvPr id="5" name="Freeform 5"/>
          <p:cNvSpPr/>
          <p:nvPr/>
        </p:nvSpPr>
        <p:spPr>
          <a:xfrm rot="1878945">
            <a:off x="2878849" y="6821221"/>
            <a:ext cx="7787287" cy="7787287"/>
          </a:xfrm>
          <a:custGeom>
            <a:avLst/>
            <a:gdLst/>
            <a:ahLst/>
            <a:cxnLst/>
            <a:rect l="l" t="t" r="r" b="b"/>
            <a:pathLst>
              <a:path w="7787287" h="7787287">
                <a:moveTo>
                  <a:pt x="0" y="0"/>
                </a:moveTo>
                <a:lnTo>
                  <a:pt x="7787287" y="0"/>
                </a:lnTo>
                <a:lnTo>
                  <a:pt x="7787287" y="7787287"/>
                </a:lnTo>
                <a:lnTo>
                  <a:pt x="0" y="7787287"/>
                </a:lnTo>
                <a:lnTo>
                  <a:pt x="0" y="0"/>
                </a:lnTo>
                <a:close/>
              </a:path>
            </a:pathLst>
          </a:custGeom>
          <a:blipFill>
            <a:blip r:embed="rId7"/>
            <a:stretch>
              <a:fillRect/>
            </a:stretch>
          </a:blipFill>
        </p:spPr>
      </p:sp>
      <p:sp>
        <p:nvSpPr>
          <p:cNvPr id="6" name="Freeform 6"/>
          <p:cNvSpPr/>
          <p:nvPr/>
        </p:nvSpPr>
        <p:spPr>
          <a:xfrm rot="2314462">
            <a:off x="3210427" y="-680769"/>
            <a:ext cx="11607350" cy="12090990"/>
          </a:xfrm>
          <a:custGeom>
            <a:avLst/>
            <a:gdLst/>
            <a:ahLst/>
            <a:cxnLst/>
            <a:rect l="l" t="t" r="r" b="b"/>
            <a:pathLst>
              <a:path w="11607350" h="12090990">
                <a:moveTo>
                  <a:pt x="0" y="0"/>
                </a:moveTo>
                <a:lnTo>
                  <a:pt x="11607350" y="0"/>
                </a:lnTo>
                <a:lnTo>
                  <a:pt x="11607350" y="12090990"/>
                </a:lnTo>
                <a:lnTo>
                  <a:pt x="0" y="12090990"/>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sp>
        <p:nvSpPr>
          <p:cNvPr id="7" name="Freeform 7"/>
          <p:cNvSpPr/>
          <p:nvPr/>
        </p:nvSpPr>
        <p:spPr>
          <a:xfrm>
            <a:off x="13235225" y="-394596"/>
            <a:ext cx="5576044" cy="2696777"/>
          </a:xfrm>
          <a:custGeom>
            <a:avLst/>
            <a:gdLst/>
            <a:ahLst/>
            <a:cxnLst/>
            <a:rect l="l" t="t" r="r" b="b"/>
            <a:pathLst>
              <a:path w="5576044" h="2696777">
                <a:moveTo>
                  <a:pt x="0" y="0"/>
                </a:moveTo>
                <a:lnTo>
                  <a:pt x="5576043" y="0"/>
                </a:lnTo>
                <a:lnTo>
                  <a:pt x="5576043" y="2696777"/>
                </a:lnTo>
                <a:lnTo>
                  <a:pt x="0" y="2696777"/>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8" name="Freeform 8"/>
          <p:cNvSpPr/>
          <p:nvPr/>
        </p:nvSpPr>
        <p:spPr>
          <a:xfrm rot="-2092292">
            <a:off x="1618746" y="2527373"/>
            <a:ext cx="2187292" cy="1992425"/>
          </a:xfrm>
          <a:custGeom>
            <a:avLst/>
            <a:gdLst/>
            <a:ahLst/>
            <a:cxnLst/>
            <a:rect l="l" t="t" r="r" b="b"/>
            <a:pathLst>
              <a:path w="2187292" h="1992425">
                <a:moveTo>
                  <a:pt x="0" y="0"/>
                </a:moveTo>
                <a:lnTo>
                  <a:pt x="2187292" y="0"/>
                </a:lnTo>
                <a:lnTo>
                  <a:pt x="2187292" y="1992425"/>
                </a:lnTo>
                <a:lnTo>
                  <a:pt x="0" y="1992425"/>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9" name="Freeform 9"/>
          <p:cNvSpPr/>
          <p:nvPr/>
        </p:nvSpPr>
        <p:spPr>
          <a:xfrm rot="-1292870">
            <a:off x="6445274" y="-100350"/>
            <a:ext cx="1993808" cy="2057400"/>
          </a:xfrm>
          <a:custGeom>
            <a:avLst/>
            <a:gdLst/>
            <a:ahLst/>
            <a:cxnLst/>
            <a:rect l="l" t="t" r="r" b="b"/>
            <a:pathLst>
              <a:path w="1993808" h="2057400">
                <a:moveTo>
                  <a:pt x="0" y="0"/>
                </a:moveTo>
                <a:lnTo>
                  <a:pt x="1993807" y="0"/>
                </a:lnTo>
                <a:lnTo>
                  <a:pt x="1993807" y="2057400"/>
                </a:lnTo>
                <a:lnTo>
                  <a:pt x="0" y="2057400"/>
                </a:lnTo>
                <a:lnTo>
                  <a:pt x="0" y="0"/>
                </a:lnTo>
                <a:close/>
              </a:path>
            </a:pathLst>
          </a:custGeom>
          <a:blipFill>
            <a:blip r:embed="rId12">
              <a:extLst>
                <a:ext uri="{96DAC541-7B7A-43D3-8B79-37D633B846F1}">
                  <asvg:svgBlip xmlns:asvg="http://schemas.microsoft.com/office/drawing/2016/SVG/main" xmlns="" r:embed="rId13"/>
                </a:ext>
              </a:extLst>
            </a:blip>
            <a:stretch>
              <a:fillRect/>
            </a:stretch>
          </a:blipFill>
        </p:spPr>
      </p:sp>
      <p:sp>
        <p:nvSpPr>
          <p:cNvPr id="10" name="Freeform 10"/>
          <p:cNvSpPr/>
          <p:nvPr/>
        </p:nvSpPr>
        <p:spPr>
          <a:xfrm rot="-2431307" flipH="1">
            <a:off x="1982468" y="5374140"/>
            <a:ext cx="1087936" cy="6503964"/>
          </a:xfrm>
          <a:custGeom>
            <a:avLst/>
            <a:gdLst/>
            <a:ahLst/>
            <a:cxnLst/>
            <a:rect l="l" t="t" r="r" b="b"/>
            <a:pathLst>
              <a:path w="1087936" h="6503964">
                <a:moveTo>
                  <a:pt x="1087936" y="0"/>
                </a:moveTo>
                <a:lnTo>
                  <a:pt x="0" y="0"/>
                </a:lnTo>
                <a:lnTo>
                  <a:pt x="0" y="6503964"/>
                </a:lnTo>
                <a:lnTo>
                  <a:pt x="1087936" y="6503964"/>
                </a:lnTo>
                <a:lnTo>
                  <a:pt x="1087936" y="0"/>
                </a:lnTo>
                <a:close/>
              </a:path>
            </a:pathLst>
          </a:custGeom>
          <a:blipFill>
            <a:blip r:embed="rId14">
              <a:extLst>
                <a:ext uri="{96DAC541-7B7A-43D3-8B79-37D633B846F1}">
                  <asvg:svgBlip xmlns:asvg="http://schemas.microsoft.com/office/drawing/2016/SVG/main" xmlns="" r:embed="rId15"/>
                </a:ext>
              </a:extLst>
            </a:blip>
            <a:stretch>
              <a:fillRect/>
            </a:stretch>
          </a:blipFill>
        </p:spPr>
      </p:sp>
      <p:sp>
        <p:nvSpPr>
          <p:cNvPr id="11" name="Freeform 11"/>
          <p:cNvSpPr/>
          <p:nvPr/>
        </p:nvSpPr>
        <p:spPr>
          <a:xfrm>
            <a:off x="14628071" y="4966193"/>
            <a:ext cx="7319858" cy="7319858"/>
          </a:xfrm>
          <a:custGeom>
            <a:avLst/>
            <a:gdLst/>
            <a:ahLst/>
            <a:cxnLst/>
            <a:rect l="l" t="t" r="r" b="b"/>
            <a:pathLst>
              <a:path w="7319858" h="7319858">
                <a:moveTo>
                  <a:pt x="0" y="0"/>
                </a:moveTo>
                <a:lnTo>
                  <a:pt x="7319858" y="0"/>
                </a:lnTo>
                <a:lnTo>
                  <a:pt x="7319858" y="7319858"/>
                </a:lnTo>
                <a:lnTo>
                  <a:pt x="0" y="7319858"/>
                </a:lnTo>
                <a:lnTo>
                  <a:pt x="0" y="0"/>
                </a:lnTo>
                <a:close/>
              </a:path>
            </a:pathLst>
          </a:custGeom>
          <a:blipFill>
            <a:blip r:embed="rId16">
              <a:extLst>
                <a:ext uri="{96DAC541-7B7A-43D3-8B79-37D633B846F1}">
                  <asvg:svgBlip xmlns:asvg="http://schemas.microsoft.com/office/drawing/2016/SVG/main" xmlns="" r:embed="rId17"/>
                </a:ext>
              </a:extLst>
            </a:blip>
            <a:stretch>
              <a:fillRect/>
            </a:stretch>
          </a:blipFill>
        </p:spPr>
      </p:sp>
      <p:sp>
        <p:nvSpPr>
          <p:cNvPr id="12" name="Freeform 12"/>
          <p:cNvSpPr/>
          <p:nvPr/>
        </p:nvSpPr>
        <p:spPr>
          <a:xfrm>
            <a:off x="13688383" y="2080977"/>
            <a:ext cx="4590092" cy="3363731"/>
          </a:xfrm>
          <a:custGeom>
            <a:avLst/>
            <a:gdLst/>
            <a:ahLst/>
            <a:cxnLst/>
            <a:rect l="l" t="t" r="r" b="b"/>
            <a:pathLst>
              <a:path w="4590092" h="3363731">
                <a:moveTo>
                  <a:pt x="0" y="0"/>
                </a:moveTo>
                <a:lnTo>
                  <a:pt x="4590092" y="0"/>
                </a:lnTo>
                <a:lnTo>
                  <a:pt x="4590092" y="3363732"/>
                </a:lnTo>
                <a:lnTo>
                  <a:pt x="0" y="3363732"/>
                </a:lnTo>
                <a:lnTo>
                  <a:pt x="0" y="0"/>
                </a:lnTo>
                <a:close/>
              </a:path>
            </a:pathLst>
          </a:custGeom>
          <a:blipFill>
            <a:blip r:embed="rId18"/>
            <a:stretch>
              <a:fillRect/>
            </a:stretch>
          </a:blipFill>
        </p:spPr>
      </p:sp>
      <p:sp>
        <p:nvSpPr>
          <p:cNvPr id="13" name="TextBox 13"/>
          <p:cNvSpPr txBox="1"/>
          <p:nvPr/>
        </p:nvSpPr>
        <p:spPr>
          <a:xfrm rot="-373961">
            <a:off x="4316513" y="2335126"/>
            <a:ext cx="8872807" cy="2333625"/>
          </a:xfrm>
          <a:prstGeom prst="rect">
            <a:avLst/>
          </a:prstGeom>
        </p:spPr>
        <p:txBody>
          <a:bodyPr lIns="0" tIns="0" rIns="0" bIns="0" rtlCol="0" anchor="t">
            <a:spAutoFit/>
          </a:bodyPr>
          <a:lstStyle/>
          <a:p>
            <a:pPr algn="ctr">
              <a:lnSpc>
                <a:spcPts val="6000"/>
              </a:lnSpc>
            </a:pPr>
            <a:r>
              <a:rPr lang="en-US" sz="6000" b="1">
                <a:solidFill>
                  <a:srgbClr val="8F2527"/>
                </a:solidFill>
                <a:latin typeface="Source Sans 3 Bold"/>
                <a:ea typeface="Source Sans 3 Bold"/>
                <a:cs typeface="Source Sans 3 Bold"/>
                <a:sym typeface="Source Sans 3 Bold"/>
              </a:rPr>
              <a:t>Global HRM Challenges and Solutions in McDonald’s Corporation</a:t>
            </a:r>
          </a:p>
        </p:txBody>
      </p:sp>
      <p:sp>
        <p:nvSpPr>
          <p:cNvPr id="14" name="TextBox 14"/>
          <p:cNvSpPr txBox="1"/>
          <p:nvPr/>
        </p:nvSpPr>
        <p:spPr>
          <a:xfrm rot="-373961">
            <a:off x="5074842" y="7187915"/>
            <a:ext cx="8203301" cy="660864"/>
          </a:xfrm>
          <a:prstGeom prst="rect">
            <a:avLst/>
          </a:prstGeom>
        </p:spPr>
        <p:txBody>
          <a:bodyPr lIns="0" tIns="0" rIns="0" bIns="0" rtlCol="0" anchor="t">
            <a:spAutoFit/>
          </a:bodyPr>
          <a:lstStyle/>
          <a:p>
            <a:pPr algn="ctr">
              <a:lnSpc>
                <a:spcPts val="5018"/>
              </a:lnSpc>
            </a:pPr>
            <a:r>
              <a:rPr lang="en-US" sz="5018" b="1">
                <a:solidFill>
                  <a:srgbClr val="4B6455"/>
                </a:solidFill>
                <a:latin typeface="Source Sans 3 Bold"/>
                <a:ea typeface="Source Sans 3 Bold"/>
                <a:cs typeface="Source Sans 3 Bold"/>
                <a:sym typeface="Source Sans 3 Bold"/>
              </a:rPr>
              <a:t>Tutor: Gladius Kulothungan</a:t>
            </a:r>
          </a:p>
        </p:txBody>
      </p:sp>
      <p:sp>
        <p:nvSpPr>
          <p:cNvPr id="15" name="TextBox 15"/>
          <p:cNvSpPr txBox="1"/>
          <p:nvPr/>
        </p:nvSpPr>
        <p:spPr>
          <a:xfrm rot="-373961">
            <a:off x="4916588" y="5372850"/>
            <a:ext cx="8203301" cy="931375"/>
          </a:xfrm>
          <a:prstGeom prst="rect">
            <a:avLst/>
          </a:prstGeom>
        </p:spPr>
        <p:txBody>
          <a:bodyPr lIns="0" tIns="0" rIns="0" bIns="0" rtlCol="0" anchor="t">
            <a:spAutoFit/>
          </a:bodyPr>
          <a:lstStyle/>
          <a:p>
            <a:pPr algn="ctr">
              <a:lnSpc>
                <a:spcPts val="3818"/>
              </a:lnSpc>
            </a:pPr>
            <a:r>
              <a:rPr lang="en-US" sz="3818" b="1">
                <a:solidFill>
                  <a:srgbClr val="4B6455"/>
                </a:solidFill>
                <a:latin typeface="Source Sans 3 Bold"/>
                <a:ea typeface="Source Sans 3 Bold"/>
                <a:cs typeface="Source Sans 3 Bold"/>
                <a:sym typeface="Source Sans 3 Bold"/>
              </a:rPr>
              <a:t>Module: HRM in Global Organisations</a:t>
            </a:r>
          </a:p>
          <a:p>
            <a:pPr algn="ctr">
              <a:lnSpc>
                <a:spcPts val="3518"/>
              </a:lnSpc>
            </a:pPr>
            <a:r>
              <a:rPr lang="en-US" sz="3518" b="1">
                <a:solidFill>
                  <a:srgbClr val="4B6455"/>
                </a:solidFill>
                <a:latin typeface="Source Sans 3 Bold"/>
                <a:ea typeface="Source Sans 3 Bold"/>
                <a:cs typeface="Source Sans 3 Bold"/>
                <a:sym typeface="Source Sans 3 Bold"/>
              </a:rPr>
              <a:t>Module Code: LCMB7023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2944933">
            <a:off x="-3608608" y="-4287615"/>
            <a:ext cx="9879516" cy="10277780"/>
          </a:xfrm>
          <a:custGeom>
            <a:avLst/>
            <a:gdLst/>
            <a:ahLst/>
            <a:cxnLst/>
            <a:rect l="l" t="t" r="r" b="b"/>
            <a:pathLst>
              <a:path w="9879516" h="10277780">
                <a:moveTo>
                  <a:pt x="0" y="0"/>
                </a:moveTo>
                <a:lnTo>
                  <a:pt x="9879515" y="0"/>
                </a:lnTo>
                <a:lnTo>
                  <a:pt x="9879515" y="10277780"/>
                </a:lnTo>
                <a:lnTo>
                  <a:pt x="0" y="10277780"/>
                </a:lnTo>
                <a:lnTo>
                  <a:pt x="0" y="0"/>
                </a:lnTo>
                <a:close/>
              </a:path>
            </a:pathLst>
          </a:custGeom>
          <a:blipFill>
            <a:blip r:embed="rId2">
              <a:alphaModFix amt="30000"/>
            </a:blip>
            <a:stretch>
              <a:fillRect/>
            </a:stretch>
          </a:blipFill>
        </p:spPr>
      </p:sp>
      <p:sp>
        <p:nvSpPr>
          <p:cNvPr id="3" name="Freeform 3"/>
          <p:cNvSpPr/>
          <p:nvPr/>
        </p:nvSpPr>
        <p:spPr>
          <a:xfrm rot="9685506">
            <a:off x="15432609" y="3428114"/>
            <a:ext cx="7072898" cy="7358021"/>
          </a:xfrm>
          <a:custGeom>
            <a:avLst/>
            <a:gdLst/>
            <a:ahLst/>
            <a:cxnLst/>
            <a:rect l="l" t="t" r="r" b="b"/>
            <a:pathLst>
              <a:path w="7072898" h="7358021">
                <a:moveTo>
                  <a:pt x="0" y="0"/>
                </a:moveTo>
                <a:lnTo>
                  <a:pt x="7072898" y="0"/>
                </a:lnTo>
                <a:lnTo>
                  <a:pt x="7072898" y="7358021"/>
                </a:lnTo>
                <a:lnTo>
                  <a:pt x="0" y="7358021"/>
                </a:lnTo>
                <a:lnTo>
                  <a:pt x="0" y="0"/>
                </a:lnTo>
                <a:close/>
              </a:path>
            </a:pathLst>
          </a:custGeom>
          <a:blipFill>
            <a:blip r:embed="rId2">
              <a:alphaModFix amt="30000"/>
            </a:blip>
            <a:stretch>
              <a:fillRect/>
            </a:stretch>
          </a:blipFill>
        </p:spPr>
      </p:sp>
      <p:sp>
        <p:nvSpPr>
          <p:cNvPr id="4" name="Freeform 4"/>
          <p:cNvSpPr/>
          <p:nvPr/>
        </p:nvSpPr>
        <p:spPr>
          <a:xfrm>
            <a:off x="664040" y="7750548"/>
            <a:ext cx="2187292" cy="1992425"/>
          </a:xfrm>
          <a:custGeom>
            <a:avLst/>
            <a:gdLst/>
            <a:ahLst/>
            <a:cxnLst/>
            <a:rect l="l" t="t" r="r" b="b"/>
            <a:pathLst>
              <a:path w="2187292" h="1992425">
                <a:moveTo>
                  <a:pt x="0" y="0"/>
                </a:moveTo>
                <a:lnTo>
                  <a:pt x="2187292" y="0"/>
                </a:lnTo>
                <a:lnTo>
                  <a:pt x="2187292" y="1992425"/>
                </a:lnTo>
                <a:lnTo>
                  <a:pt x="0" y="1992425"/>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5" name="Freeform 5"/>
          <p:cNvSpPr/>
          <p:nvPr/>
        </p:nvSpPr>
        <p:spPr>
          <a:xfrm>
            <a:off x="16172524" y="270333"/>
            <a:ext cx="1742708" cy="1798292"/>
          </a:xfrm>
          <a:custGeom>
            <a:avLst/>
            <a:gdLst/>
            <a:ahLst/>
            <a:cxnLst/>
            <a:rect l="l" t="t" r="r" b="b"/>
            <a:pathLst>
              <a:path w="1742708" h="1798292">
                <a:moveTo>
                  <a:pt x="0" y="0"/>
                </a:moveTo>
                <a:lnTo>
                  <a:pt x="1742708" y="0"/>
                </a:lnTo>
                <a:lnTo>
                  <a:pt x="1742708" y="1798292"/>
                </a:lnTo>
                <a:lnTo>
                  <a:pt x="0" y="1798292"/>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6" name="Freeform 6"/>
          <p:cNvSpPr/>
          <p:nvPr/>
        </p:nvSpPr>
        <p:spPr>
          <a:xfrm rot="1892457">
            <a:off x="15986823" y="8050496"/>
            <a:ext cx="1983594" cy="1774415"/>
          </a:xfrm>
          <a:custGeom>
            <a:avLst/>
            <a:gdLst/>
            <a:ahLst/>
            <a:cxnLst/>
            <a:rect l="l" t="t" r="r" b="b"/>
            <a:pathLst>
              <a:path w="1983594" h="1774415">
                <a:moveTo>
                  <a:pt x="0" y="0"/>
                </a:moveTo>
                <a:lnTo>
                  <a:pt x="1983593" y="0"/>
                </a:lnTo>
                <a:lnTo>
                  <a:pt x="1983593" y="1774415"/>
                </a:lnTo>
                <a:lnTo>
                  <a:pt x="0" y="1774415"/>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7" name="Freeform 7"/>
          <p:cNvSpPr/>
          <p:nvPr/>
        </p:nvSpPr>
        <p:spPr>
          <a:xfrm flipH="1" flipV="1">
            <a:off x="4863298" y="-907014"/>
            <a:ext cx="2584994" cy="2354694"/>
          </a:xfrm>
          <a:custGeom>
            <a:avLst/>
            <a:gdLst/>
            <a:ahLst/>
            <a:cxnLst/>
            <a:rect l="l" t="t" r="r" b="b"/>
            <a:pathLst>
              <a:path w="2584994" h="2354694">
                <a:moveTo>
                  <a:pt x="2584994" y="2354694"/>
                </a:moveTo>
                <a:lnTo>
                  <a:pt x="0" y="2354694"/>
                </a:lnTo>
                <a:lnTo>
                  <a:pt x="0" y="0"/>
                </a:lnTo>
                <a:lnTo>
                  <a:pt x="2584994" y="0"/>
                </a:lnTo>
                <a:lnTo>
                  <a:pt x="2584994" y="2354694"/>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8" name="Freeform 8"/>
          <p:cNvSpPr/>
          <p:nvPr/>
        </p:nvSpPr>
        <p:spPr>
          <a:xfrm>
            <a:off x="1750819" y="1447680"/>
            <a:ext cx="6224958" cy="6337409"/>
          </a:xfrm>
          <a:custGeom>
            <a:avLst/>
            <a:gdLst/>
            <a:ahLst/>
            <a:cxnLst/>
            <a:rect l="l" t="t" r="r" b="b"/>
            <a:pathLst>
              <a:path w="6224958" h="6337409">
                <a:moveTo>
                  <a:pt x="0" y="0"/>
                </a:moveTo>
                <a:lnTo>
                  <a:pt x="6224958" y="0"/>
                </a:lnTo>
                <a:lnTo>
                  <a:pt x="6224958" y="6337410"/>
                </a:lnTo>
                <a:lnTo>
                  <a:pt x="0" y="6337410"/>
                </a:lnTo>
                <a:lnTo>
                  <a:pt x="0" y="0"/>
                </a:lnTo>
                <a:close/>
              </a:path>
            </a:pathLst>
          </a:custGeom>
          <a:blipFill>
            <a:blip r:embed="rId9"/>
            <a:stretch>
              <a:fillRect/>
            </a:stretch>
          </a:blipFill>
        </p:spPr>
      </p:sp>
      <p:sp>
        <p:nvSpPr>
          <p:cNvPr id="9" name="TextBox 9"/>
          <p:cNvSpPr txBox="1"/>
          <p:nvPr/>
        </p:nvSpPr>
        <p:spPr>
          <a:xfrm>
            <a:off x="9144000" y="2315451"/>
            <a:ext cx="6425332" cy="1000125"/>
          </a:xfrm>
          <a:prstGeom prst="rect">
            <a:avLst/>
          </a:prstGeom>
        </p:spPr>
        <p:txBody>
          <a:bodyPr lIns="0" tIns="0" rIns="0" bIns="0" rtlCol="0" anchor="t">
            <a:spAutoFit/>
          </a:bodyPr>
          <a:lstStyle/>
          <a:p>
            <a:pPr algn="l">
              <a:lnSpc>
                <a:spcPts val="7500"/>
              </a:lnSpc>
            </a:pPr>
            <a:r>
              <a:rPr lang="en-US" sz="7500">
                <a:solidFill>
                  <a:srgbClr val="8F2527"/>
                </a:solidFill>
                <a:latin typeface="Source Sans 3"/>
                <a:ea typeface="Source Sans 3"/>
                <a:cs typeface="Source Sans 3"/>
                <a:sym typeface="Source Sans 3"/>
              </a:rPr>
              <a:t>Group Member</a:t>
            </a:r>
          </a:p>
        </p:txBody>
      </p:sp>
      <p:sp>
        <p:nvSpPr>
          <p:cNvPr id="10" name="TextBox 10"/>
          <p:cNvSpPr txBox="1"/>
          <p:nvPr/>
        </p:nvSpPr>
        <p:spPr>
          <a:xfrm>
            <a:off x="9144000" y="4664010"/>
            <a:ext cx="4758050" cy="1965923"/>
          </a:xfrm>
          <a:prstGeom prst="rect">
            <a:avLst/>
          </a:prstGeom>
        </p:spPr>
        <p:txBody>
          <a:bodyPr lIns="0" tIns="0" rIns="0" bIns="0" rtlCol="0" anchor="t">
            <a:spAutoFit/>
          </a:bodyPr>
          <a:lstStyle/>
          <a:p>
            <a:pPr algn="l">
              <a:lnSpc>
                <a:spcPts val="3000"/>
              </a:lnSpc>
            </a:pPr>
            <a:r>
              <a:rPr lang="en-US" sz="4000" b="1" dirty="0">
                <a:solidFill>
                  <a:srgbClr val="000000"/>
                </a:solidFill>
                <a:latin typeface="Source Sans 3"/>
                <a:ea typeface="Source Sans 3"/>
                <a:cs typeface="Source Sans 3"/>
                <a:sym typeface="Source Sans 3"/>
              </a:rPr>
              <a:t>Jowher Ahmed</a:t>
            </a:r>
          </a:p>
          <a:p>
            <a:pPr algn="l">
              <a:lnSpc>
                <a:spcPts val="3000"/>
              </a:lnSpc>
            </a:pPr>
            <a:endParaRPr lang="en-US" sz="4000" b="1" dirty="0">
              <a:solidFill>
                <a:srgbClr val="000000"/>
              </a:solidFill>
              <a:latin typeface="Source Sans 3"/>
              <a:ea typeface="Source Sans 3"/>
              <a:cs typeface="Source Sans 3"/>
              <a:sym typeface="Source Sans 3"/>
            </a:endParaRPr>
          </a:p>
          <a:p>
            <a:pPr algn="l">
              <a:lnSpc>
                <a:spcPts val="3000"/>
              </a:lnSpc>
            </a:pPr>
            <a:r>
              <a:rPr lang="en-US" sz="4000" b="1" dirty="0" err="1">
                <a:solidFill>
                  <a:srgbClr val="000000"/>
                </a:solidFill>
                <a:latin typeface="Source Sans 3"/>
                <a:ea typeface="Source Sans 3"/>
                <a:cs typeface="Source Sans 3"/>
                <a:sym typeface="Source Sans 3"/>
              </a:rPr>
              <a:t>Fakrul</a:t>
            </a:r>
            <a:r>
              <a:rPr lang="en-US" sz="4000" b="1" dirty="0">
                <a:solidFill>
                  <a:srgbClr val="000000"/>
                </a:solidFill>
                <a:latin typeface="Source Sans 3"/>
                <a:ea typeface="Source Sans 3"/>
                <a:cs typeface="Source Sans 3"/>
                <a:sym typeface="Source Sans 3"/>
              </a:rPr>
              <a:t> Islam</a:t>
            </a:r>
          </a:p>
          <a:p>
            <a:pPr algn="l">
              <a:lnSpc>
                <a:spcPts val="3000"/>
              </a:lnSpc>
            </a:pPr>
            <a:endParaRPr lang="en-US" sz="4000" b="1" dirty="0">
              <a:solidFill>
                <a:srgbClr val="000000"/>
              </a:solidFill>
              <a:latin typeface="Source Sans 3"/>
              <a:ea typeface="Source Sans 3"/>
              <a:cs typeface="Source Sans 3"/>
              <a:sym typeface="Source Sans 3"/>
            </a:endParaRPr>
          </a:p>
          <a:p>
            <a:pPr algn="l">
              <a:lnSpc>
                <a:spcPts val="3000"/>
              </a:lnSpc>
            </a:pPr>
            <a:r>
              <a:rPr lang="en-US" sz="4000" b="1" dirty="0" err="1">
                <a:solidFill>
                  <a:srgbClr val="000000"/>
                </a:solidFill>
                <a:latin typeface="Source Sans 3"/>
                <a:ea typeface="Source Sans 3"/>
                <a:cs typeface="Source Sans 3"/>
                <a:sym typeface="Source Sans 3"/>
              </a:rPr>
              <a:t>Asaduzzaman</a:t>
            </a:r>
            <a:r>
              <a:rPr lang="en-US" sz="4000" b="1" dirty="0">
                <a:solidFill>
                  <a:srgbClr val="000000"/>
                </a:solidFill>
                <a:latin typeface="Source Sans 3"/>
                <a:ea typeface="Source Sans 3"/>
                <a:cs typeface="Source Sans 3"/>
                <a:sym typeface="Source Sans 3"/>
              </a:rPr>
              <a:t> Tutul</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151985">
            <a:off x="5080840" y="6360549"/>
            <a:ext cx="7696587" cy="8006853"/>
          </a:xfrm>
          <a:custGeom>
            <a:avLst/>
            <a:gdLst/>
            <a:ahLst/>
            <a:cxnLst/>
            <a:rect l="l" t="t" r="r" b="b"/>
            <a:pathLst>
              <a:path w="7696587" h="8006853">
                <a:moveTo>
                  <a:pt x="0" y="0"/>
                </a:moveTo>
                <a:lnTo>
                  <a:pt x="7696588" y="0"/>
                </a:lnTo>
                <a:lnTo>
                  <a:pt x="7696588" y="8006853"/>
                </a:lnTo>
                <a:lnTo>
                  <a:pt x="0" y="8006853"/>
                </a:lnTo>
                <a:lnTo>
                  <a:pt x="0" y="0"/>
                </a:lnTo>
                <a:close/>
              </a:path>
            </a:pathLst>
          </a:custGeom>
          <a:blipFill>
            <a:blip r:embed="rId2">
              <a:alphaModFix amt="30000"/>
            </a:blip>
            <a:stretch>
              <a:fillRect/>
            </a:stretch>
          </a:blipFill>
        </p:spPr>
      </p:sp>
      <p:sp>
        <p:nvSpPr>
          <p:cNvPr id="3" name="Freeform 3"/>
          <p:cNvSpPr/>
          <p:nvPr/>
        </p:nvSpPr>
        <p:spPr>
          <a:xfrm>
            <a:off x="2743812" y="5390070"/>
            <a:ext cx="2728521" cy="2738791"/>
          </a:xfrm>
          <a:custGeom>
            <a:avLst/>
            <a:gdLst/>
            <a:ahLst/>
            <a:cxnLst/>
            <a:rect l="l" t="t" r="r" b="b"/>
            <a:pathLst>
              <a:path w="2728521" h="2738791">
                <a:moveTo>
                  <a:pt x="0" y="0"/>
                </a:moveTo>
                <a:lnTo>
                  <a:pt x="2728521" y="0"/>
                </a:lnTo>
                <a:lnTo>
                  <a:pt x="2728521" y="2738791"/>
                </a:lnTo>
                <a:lnTo>
                  <a:pt x="0" y="2738791"/>
                </a:lnTo>
                <a:lnTo>
                  <a:pt x="0" y="0"/>
                </a:lnTo>
                <a:close/>
              </a:path>
            </a:pathLst>
          </a:custGeom>
          <a:blipFill>
            <a:blip r:embed="rId3">
              <a:alphaModFix amt="25000"/>
              <a:extLst>
                <a:ext uri="{96DAC541-7B7A-43D3-8B79-37D633B846F1}">
                  <asvg:svgBlip xmlns:asvg="http://schemas.microsoft.com/office/drawing/2016/SVG/main" xmlns="" r:embed="rId4"/>
                </a:ext>
              </a:extLst>
            </a:blip>
            <a:stretch>
              <a:fillRect/>
            </a:stretch>
          </a:blipFill>
        </p:spPr>
      </p:sp>
      <p:sp>
        <p:nvSpPr>
          <p:cNvPr id="4" name="Freeform 4"/>
          <p:cNvSpPr/>
          <p:nvPr/>
        </p:nvSpPr>
        <p:spPr>
          <a:xfrm>
            <a:off x="7779740" y="4020674"/>
            <a:ext cx="2728521" cy="2738791"/>
          </a:xfrm>
          <a:custGeom>
            <a:avLst/>
            <a:gdLst/>
            <a:ahLst/>
            <a:cxnLst/>
            <a:rect l="l" t="t" r="r" b="b"/>
            <a:pathLst>
              <a:path w="2728521" h="2738791">
                <a:moveTo>
                  <a:pt x="0" y="0"/>
                </a:moveTo>
                <a:lnTo>
                  <a:pt x="2728520" y="0"/>
                </a:lnTo>
                <a:lnTo>
                  <a:pt x="2728520" y="2738792"/>
                </a:lnTo>
                <a:lnTo>
                  <a:pt x="0" y="2738792"/>
                </a:lnTo>
                <a:lnTo>
                  <a:pt x="0" y="0"/>
                </a:lnTo>
                <a:close/>
              </a:path>
            </a:pathLst>
          </a:custGeom>
          <a:blipFill>
            <a:blip r:embed="rId3">
              <a:alphaModFix amt="25000"/>
              <a:extLst>
                <a:ext uri="{96DAC541-7B7A-43D3-8B79-37D633B846F1}">
                  <asvg:svgBlip xmlns:asvg="http://schemas.microsoft.com/office/drawing/2016/SVG/main" xmlns="" r:embed="rId4"/>
                </a:ext>
              </a:extLst>
            </a:blip>
            <a:stretch>
              <a:fillRect/>
            </a:stretch>
          </a:blipFill>
        </p:spPr>
      </p:sp>
      <p:sp>
        <p:nvSpPr>
          <p:cNvPr id="5" name="Freeform 5"/>
          <p:cNvSpPr/>
          <p:nvPr/>
        </p:nvSpPr>
        <p:spPr>
          <a:xfrm>
            <a:off x="664040" y="7750548"/>
            <a:ext cx="2187292" cy="1992425"/>
          </a:xfrm>
          <a:custGeom>
            <a:avLst/>
            <a:gdLst/>
            <a:ahLst/>
            <a:cxnLst/>
            <a:rect l="l" t="t" r="r" b="b"/>
            <a:pathLst>
              <a:path w="2187292" h="1992425">
                <a:moveTo>
                  <a:pt x="0" y="0"/>
                </a:moveTo>
                <a:lnTo>
                  <a:pt x="2187292" y="0"/>
                </a:lnTo>
                <a:lnTo>
                  <a:pt x="2187292" y="1992425"/>
                </a:lnTo>
                <a:lnTo>
                  <a:pt x="0" y="1992425"/>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6" name="Freeform 6"/>
          <p:cNvSpPr/>
          <p:nvPr/>
        </p:nvSpPr>
        <p:spPr>
          <a:xfrm rot="-962514">
            <a:off x="15304531" y="389414"/>
            <a:ext cx="2195866" cy="2215250"/>
          </a:xfrm>
          <a:custGeom>
            <a:avLst/>
            <a:gdLst/>
            <a:ahLst/>
            <a:cxnLst/>
            <a:rect l="l" t="t" r="r" b="b"/>
            <a:pathLst>
              <a:path w="2195866" h="2215250">
                <a:moveTo>
                  <a:pt x="0" y="0"/>
                </a:moveTo>
                <a:lnTo>
                  <a:pt x="2195866" y="0"/>
                </a:lnTo>
                <a:lnTo>
                  <a:pt x="2195866" y="2215249"/>
                </a:lnTo>
                <a:lnTo>
                  <a:pt x="0" y="2215249"/>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7" name="Freeform 7"/>
          <p:cNvSpPr/>
          <p:nvPr/>
        </p:nvSpPr>
        <p:spPr>
          <a:xfrm rot="1972718" flipH="1">
            <a:off x="17032039" y="-112963"/>
            <a:ext cx="1882946" cy="1899567"/>
          </a:xfrm>
          <a:custGeom>
            <a:avLst/>
            <a:gdLst/>
            <a:ahLst/>
            <a:cxnLst/>
            <a:rect l="l" t="t" r="r" b="b"/>
            <a:pathLst>
              <a:path w="1882946" h="1899567">
                <a:moveTo>
                  <a:pt x="1882946" y="0"/>
                </a:moveTo>
                <a:lnTo>
                  <a:pt x="0" y="0"/>
                </a:lnTo>
                <a:lnTo>
                  <a:pt x="0" y="1899567"/>
                </a:lnTo>
                <a:lnTo>
                  <a:pt x="1882946" y="1899567"/>
                </a:lnTo>
                <a:lnTo>
                  <a:pt x="1882946"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8" name="Freeform 8"/>
          <p:cNvSpPr/>
          <p:nvPr/>
        </p:nvSpPr>
        <p:spPr>
          <a:xfrm flipH="1" flipV="1">
            <a:off x="16578150" y="3673702"/>
            <a:ext cx="1258612" cy="1146481"/>
          </a:xfrm>
          <a:custGeom>
            <a:avLst/>
            <a:gdLst/>
            <a:ahLst/>
            <a:cxnLst/>
            <a:rect l="l" t="t" r="r" b="b"/>
            <a:pathLst>
              <a:path w="1258612" h="1146481">
                <a:moveTo>
                  <a:pt x="1258611" y="1146481"/>
                </a:moveTo>
                <a:lnTo>
                  <a:pt x="0" y="1146481"/>
                </a:lnTo>
                <a:lnTo>
                  <a:pt x="0" y="0"/>
                </a:lnTo>
                <a:lnTo>
                  <a:pt x="1258611" y="0"/>
                </a:lnTo>
                <a:lnTo>
                  <a:pt x="1258611" y="1146481"/>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9" name="Freeform 9"/>
          <p:cNvSpPr/>
          <p:nvPr/>
        </p:nvSpPr>
        <p:spPr>
          <a:xfrm rot="-267913">
            <a:off x="16469821" y="8423599"/>
            <a:ext cx="1742708" cy="1798292"/>
          </a:xfrm>
          <a:custGeom>
            <a:avLst/>
            <a:gdLst/>
            <a:ahLst/>
            <a:cxnLst/>
            <a:rect l="l" t="t" r="r" b="b"/>
            <a:pathLst>
              <a:path w="1742708" h="1798292">
                <a:moveTo>
                  <a:pt x="0" y="0"/>
                </a:moveTo>
                <a:lnTo>
                  <a:pt x="1742709" y="0"/>
                </a:lnTo>
                <a:lnTo>
                  <a:pt x="1742709" y="1798292"/>
                </a:lnTo>
                <a:lnTo>
                  <a:pt x="0" y="1798292"/>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10" name="Freeform 10"/>
          <p:cNvSpPr/>
          <p:nvPr/>
        </p:nvSpPr>
        <p:spPr>
          <a:xfrm rot="-1677901">
            <a:off x="-3296132" y="-1945644"/>
            <a:ext cx="5564928" cy="5564928"/>
          </a:xfrm>
          <a:custGeom>
            <a:avLst/>
            <a:gdLst/>
            <a:ahLst/>
            <a:cxnLst/>
            <a:rect l="l" t="t" r="r" b="b"/>
            <a:pathLst>
              <a:path w="5564928" h="5564928">
                <a:moveTo>
                  <a:pt x="0" y="0"/>
                </a:moveTo>
                <a:lnTo>
                  <a:pt x="5564928" y="0"/>
                </a:lnTo>
                <a:lnTo>
                  <a:pt x="5564928" y="5564928"/>
                </a:lnTo>
                <a:lnTo>
                  <a:pt x="0" y="5564928"/>
                </a:lnTo>
                <a:lnTo>
                  <a:pt x="0" y="0"/>
                </a:lnTo>
                <a:close/>
              </a:path>
            </a:pathLst>
          </a:custGeom>
          <a:blipFill>
            <a:blip r:embed="rId11"/>
            <a:stretch>
              <a:fillRect/>
            </a:stretch>
          </a:blipFill>
        </p:spPr>
      </p:sp>
      <p:sp>
        <p:nvSpPr>
          <p:cNvPr id="11" name="Freeform 11"/>
          <p:cNvSpPr/>
          <p:nvPr/>
        </p:nvSpPr>
        <p:spPr>
          <a:xfrm>
            <a:off x="467897" y="1187792"/>
            <a:ext cx="1535499" cy="1595324"/>
          </a:xfrm>
          <a:custGeom>
            <a:avLst/>
            <a:gdLst/>
            <a:ahLst/>
            <a:cxnLst/>
            <a:rect l="l" t="t" r="r" b="b"/>
            <a:pathLst>
              <a:path w="1535499" h="1595324">
                <a:moveTo>
                  <a:pt x="0" y="0"/>
                </a:moveTo>
                <a:lnTo>
                  <a:pt x="1535499" y="0"/>
                </a:lnTo>
                <a:lnTo>
                  <a:pt x="1535499" y="1595324"/>
                </a:lnTo>
                <a:lnTo>
                  <a:pt x="0" y="1595324"/>
                </a:lnTo>
                <a:lnTo>
                  <a:pt x="0" y="0"/>
                </a:lnTo>
                <a:close/>
              </a:path>
            </a:pathLst>
          </a:custGeom>
          <a:blipFill>
            <a:blip r:embed="rId12">
              <a:extLst>
                <a:ext uri="{96DAC541-7B7A-43D3-8B79-37D633B846F1}">
                  <asvg:svgBlip xmlns:asvg="http://schemas.microsoft.com/office/drawing/2016/SVG/main" xmlns="" r:embed="rId13"/>
                </a:ext>
              </a:extLst>
            </a:blip>
            <a:stretch>
              <a:fillRect/>
            </a:stretch>
          </a:blipFill>
        </p:spPr>
      </p:sp>
      <p:sp>
        <p:nvSpPr>
          <p:cNvPr id="12" name="Freeform 12"/>
          <p:cNvSpPr/>
          <p:nvPr/>
        </p:nvSpPr>
        <p:spPr>
          <a:xfrm>
            <a:off x="953231" y="2028242"/>
            <a:ext cx="1453131" cy="1509747"/>
          </a:xfrm>
          <a:custGeom>
            <a:avLst/>
            <a:gdLst/>
            <a:ahLst/>
            <a:cxnLst/>
            <a:rect l="l" t="t" r="r" b="b"/>
            <a:pathLst>
              <a:path w="1453131" h="1509747">
                <a:moveTo>
                  <a:pt x="0" y="0"/>
                </a:moveTo>
                <a:lnTo>
                  <a:pt x="1453132" y="0"/>
                </a:lnTo>
                <a:lnTo>
                  <a:pt x="1453132" y="1509747"/>
                </a:lnTo>
                <a:lnTo>
                  <a:pt x="0" y="1509747"/>
                </a:lnTo>
                <a:lnTo>
                  <a:pt x="0" y="0"/>
                </a:lnTo>
                <a:close/>
              </a:path>
            </a:pathLst>
          </a:custGeom>
          <a:blipFill>
            <a:blip r:embed="rId12">
              <a:extLst>
                <a:ext uri="{96DAC541-7B7A-43D3-8B79-37D633B846F1}">
                  <asvg:svgBlip xmlns:asvg="http://schemas.microsoft.com/office/drawing/2016/SVG/main" xmlns="" r:embed="rId13"/>
                </a:ext>
              </a:extLst>
            </a:blip>
            <a:stretch>
              <a:fillRect/>
            </a:stretch>
          </a:blipFill>
        </p:spPr>
      </p:sp>
      <p:sp>
        <p:nvSpPr>
          <p:cNvPr id="13" name="Freeform 13"/>
          <p:cNvSpPr/>
          <p:nvPr/>
        </p:nvSpPr>
        <p:spPr>
          <a:xfrm>
            <a:off x="0" y="2864936"/>
            <a:ext cx="7391463" cy="4900862"/>
          </a:xfrm>
          <a:custGeom>
            <a:avLst/>
            <a:gdLst/>
            <a:ahLst/>
            <a:cxnLst/>
            <a:rect l="l" t="t" r="r" b="b"/>
            <a:pathLst>
              <a:path w="7391463" h="4900862">
                <a:moveTo>
                  <a:pt x="0" y="0"/>
                </a:moveTo>
                <a:lnTo>
                  <a:pt x="7391463" y="0"/>
                </a:lnTo>
                <a:lnTo>
                  <a:pt x="7391463" y="4900861"/>
                </a:lnTo>
                <a:lnTo>
                  <a:pt x="0" y="4900861"/>
                </a:lnTo>
                <a:lnTo>
                  <a:pt x="0" y="0"/>
                </a:lnTo>
                <a:close/>
              </a:path>
            </a:pathLst>
          </a:custGeom>
          <a:blipFill>
            <a:blip r:embed="rId14"/>
            <a:stretch>
              <a:fillRect/>
            </a:stretch>
          </a:blipFill>
        </p:spPr>
      </p:sp>
      <p:sp>
        <p:nvSpPr>
          <p:cNvPr id="14" name="TextBox 14"/>
          <p:cNvSpPr txBox="1"/>
          <p:nvPr/>
        </p:nvSpPr>
        <p:spPr>
          <a:xfrm>
            <a:off x="7730857" y="3180806"/>
            <a:ext cx="8332214" cy="6713444"/>
          </a:xfrm>
          <a:prstGeom prst="rect">
            <a:avLst/>
          </a:prstGeom>
        </p:spPr>
        <p:txBody>
          <a:bodyPr lIns="0" tIns="0" rIns="0" bIns="0" rtlCol="0" anchor="t">
            <a:spAutoFit/>
          </a:bodyPr>
          <a:lstStyle/>
          <a:p>
            <a:pPr algn="just">
              <a:lnSpc>
                <a:spcPts val="2933"/>
              </a:lnSpc>
            </a:pPr>
            <a:r>
              <a:rPr lang="en-US" sz="2933">
                <a:solidFill>
                  <a:srgbClr val="8F2527"/>
                </a:solidFill>
                <a:latin typeface="Antic"/>
                <a:ea typeface="Antic"/>
                <a:cs typeface="Antic"/>
                <a:sym typeface="Antic"/>
              </a:rPr>
              <a:t>McDonald’s operates one of the world’s largest employee training systems, supporting over two million workers across its global restaurants (McDonald’s, 2023). The company provides a structured approach to employee development through comprehensive onboarding, e-learning modules, and continuous on-the-job coaching to ensure consistent service quality worldwide (Armstrong, 2020). A key component is Hamburger University, McDonald’s global leadership development institution established to train managers and future leaders in operational excellence, customer service, and people management (McDonald’s, 2022). This integrated training framework reinforces performance standards and develops talent across McDonald’s extensive international workforce.</a:t>
            </a:r>
          </a:p>
          <a:p>
            <a:pPr algn="just">
              <a:lnSpc>
                <a:spcPts val="2933"/>
              </a:lnSpc>
            </a:pPr>
            <a:endParaRPr lang="en-US" sz="2933">
              <a:solidFill>
                <a:srgbClr val="8F2527"/>
              </a:solidFill>
              <a:latin typeface="Antic"/>
              <a:ea typeface="Antic"/>
              <a:cs typeface="Antic"/>
              <a:sym typeface="Antic"/>
            </a:endParaRPr>
          </a:p>
        </p:txBody>
      </p:sp>
      <p:sp>
        <p:nvSpPr>
          <p:cNvPr id="15" name="TextBox 15"/>
          <p:cNvSpPr txBox="1"/>
          <p:nvPr/>
        </p:nvSpPr>
        <p:spPr>
          <a:xfrm>
            <a:off x="3612775" y="592164"/>
            <a:ext cx="11062450" cy="1952625"/>
          </a:xfrm>
          <a:prstGeom prst="rect">
            <a:avLst/>
          </a:prstGeom>
        </p:spPr>
        <p:txBody>
          <a:bodyPr lIns="0" tIns="0" rIns="0" bIns="0" rtlCol="0" anchor="t">
            <a:spAutoFit/>
          </a:bodyPr>
          <a:lstStyle/>
          <a:p>
            <a:pPr algn="ctr">
              <a:lnSpc>
                <a:spcPts val="7500"/>
              </a:lnSpc>
            </a:pPr>
            <a:r>
              <a:rPr lang="en-US" sz="7500">
                <a:solidFill>
                  <a:srgbClr val="8F2527"/>
                </a:solidFill>
                <a:latin typeface="Source Sans 3"/>
                <a:ea typeface="Source Sans 3"/>
                <a:cs typeface="Source Sans 3"/>
                <a:sym typeface="Source Sans 3"/>
              </a:rPr>
              <a:t>OVERVIEW OF TRAINING AT MCDONALD'S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1878945">
            <a:off x="-935083" y="-1753764"/>
            <a:ext cx="5564928" cy="5564928"/>
          </a:xfrm>
          <a:custGeom>
            <a:avLst/>
            <a:gdLst/>
            <a:ahLst/>
            <a:cxnLst/>
            <a:rect l="l" t="t" r="r" b="b"/>
            <a:pathLst>
              <a:path w="5564928" h="5564928">
                <a:moveTo>
                  <a:pt x="0" y="0"/>
                </a:moveTo>
                <a:lnTo>
                  <a:pt x="5564929" y="0"/>
                </a:lnTo>
                <a:lnTo>
                  <a:pt x="5564929" y="5564928"/>
                </a:lnTo>
                <a:lnTo>
                  <a:pt x="0" y="5564928"/>
                </a:lnTo>
                <a:lnTo>
                  <a:pt x="0" y="0"/>
                </a:lnTo>
                <a:close/>
              </a:path>
            </a:pathLst>
          </a:custGeom>
          <a:blipFill>
            <a:blip r:embed="rId2"/>
            <a:stretch>
              <a:fillRect/>
            </a:stretch>
          </a:blipFill>
        </p:spPr>
      </p:sp>
      <p:sp>
        <p:nvSpPr>
          <p:cNvPr id="3" name="Freeform 3"/>
          <p:cNvSpPr/>
          <p:nvPr/>
        </p:nvSpPr>
        <p:spPr>
          <a:xfrm>
            <a:off x="3622534" y="555626"/>
            <a:ext cx="1680241" cy="1530547"/>
          </a:xfrm>
          <a:custGeom>
            <a:avLst/>
            <a:gdLst/>
            <a:ahLst/>
            <a:cxnLst/>
            <a:rect l="l" t="t" r="r" b="b"/>
            <a:pathLst>
              <a:path w="1680241" h="1530547">
                <a:moveTo>
                  <a:pt x="0" y="0"/>
                </a:moveTo>
                <a:lnTo>
                  <a:pt x="1680241" y="0"/>
                </a:lnTo>
                <a:lnTo>
                  <a:pt x="1680241" y="1530547"/>
                </a:lnTo>
                <a:lnTo>
                  <a:pt x="0" y="1530547"/>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4" name="Freeform 4"/>
          <p:cNvSpPr/>
          <p:nvPr/>
        </p:nvSpPr>
        <p:spPr>
          <a:xfrm rot="-6133656">
            <a:off x="-2992694" y="7547586"/>
            <a:ext cx="9879516" cy="10277780"/>
          </a:xfrm>
          <a:custGeom>
            <a:avLst/>
            <a:gdLst/>
            <a:ahLst/>
            <a:cxnLst/>
            <a:rect l="l" t="t" r="r" b="b"/>
            <a:pathLst>
              <a:path w="9879516" h="10277780">
                <a:moveTo>
                  <a:pt x="0" y="0"/>
                </a:moveTo>
                <a:lnTo>
                  <a:pt x="9879515" y="0"/>
                </a:lnTo>
                <a:lnTo>
                  <a:pt x="9879515" y="10277779"/>
                </a:lnTo>
                <a:lnTo>
                  <a:pt x="0" y="10277779"/>
                </a:lnTo>
                <a:lnTo>
                  <a:pt x="0" y="0"/>
                </a:lnTo>
                <a:close/>
              </a:path>
            </a:pathLst>
          </a:custGeom>
          <a:blipFill>
            <a:blip r:embed="rId5">
              <a:alphaModFix amt="30000"/>
            </a:blip>
            <a:stretch>
              <a:fillRect/>
            </a:stretch>
          </a:blipFill>
        </p:spPr>
      </p:sp>
      <p:sp>
        <p:nvSpPr>
          <p:cNvPr id="5" name="Freeform 5"/>
          <p:cNvSpPr/>
          <p:nvPr/>
        </p:nvSpPr>
        <p:spPr>
          <a:xfrm>
            <a:off x="1401198" y="6172200"/>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9" name="Freeform 9"/>
          <p:cNvSpPr/>
          <p:nvPr/>
        </p:nvSpPr>
        <p:spPr>
          <a:xfrm rot="-1972174">
            <a:off x="12778341" y="-4730910"/>
            <a:ext cx="9879516" cy="10277780"/>
          </a:xfrm>
          <a:custGeom>
            <a:avLst/>
            <a:gdLst/>
            <a:ahLst/>
            <a:cxnLst/>
            <a:rect l="l" t="t" r="r" b="b"/>
            <a:pathLst>
              <a:path w="9879516" h="10277780">
                <a:moveTo>
                  <a:pt x="0" y="0"/>
                </a:moveTo>
                <a:lnTo>
                  <a:pt x="9879515" y="0"/>
                </a:lnTo>
                <a:lnTo>
                  <a:pt x="9879515" y="10277780"/>
                </a:lnTo>
                <a:lnTo>
                  <a:pt x="0" y="10277780"/>
                </a:lnTo>
                <a:lnTo>
                  <a:pt x="0" y="0"/>
                </a:lnTo>
                <a:close/>
              </a:path>
            </a:pathLst>
          </a:custGeom>
          <a:blipFill>
            <a:blip r:embed="rId5">
              <a:alphaModFix amt="30000"/>
            </a:blip>
            <a:stretch>
              <a:fillRect/>
            </a:stretch>
          </a:blipFill>
        </p:spPr>
      </p:sp>
      <p:sp>
        <p:nvSpPr>
          <p:cNvPr id="10" name="Freeform 10"/>
          <p:cNvSpPr/>
          <p:nvPr/>
        </p:nvSpPr>
        <p:spPr>
          <a:xfrm rot="2231197">
            <a:off x="15924350" y="529892"/>
            <a:ext cx="1768512" cy="1582015"/>
          </a:xfrm>
          <a:custGeom>
            <a:avLst/>
            <a:gdLst/>
            <a:ahLst/>
            <a:cxnLst/>
            <a:rect l="l" t="t" r="r" b="b"/>
            <a:pathLst>
              <a:path w="1768512" h="1582015">
                <a:moveTo>
                  <a:pt x="0" y="0"/>
                </a:moveTo>
                <a:lnTo>
                  <a:pt x="1768512" y="0"/>
                </a:lnTo>
                <a:lnTo>
                  <a:pt x="1768512" y="1582014"/>
                </a:lnTo>
                <a:lnTo>
                  <a:pt x="0" y="1582014"/>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sp>
        <p:nvSpPr>
          <p:cNvPr id="11" name="Freeform 11"/>
          <p:cNvSpPr/>
          <p:nvPr/>
        </p:nvSpPr>
        <p:spPr>
          <a:xfrm rot="794755">
            <a:off x="14255122" y="1716991"/>
            <a:ext cx="2308206" cy="2408944"/>
          </a:xfrm>
          <a:custGeom>
            <a:avLst/>
            <a:gdLst/>
            <a:ahLst/>
            <a:cxnLst/>
            <a:rect l="l" t="t" r="r" b="b"/>
            <a:pathLst>
              <a:path w="2308206" h="2408944">
                <a:moveTo>
                  <a:pt x="0" y="0"/>
                </a:moveTo>
                <a:lnTo>
                  <a:pt x="2308206" y="0"/>
                </a:lnTo>
                <a:lnTo>
                  <a:pt x="2308206" y="2408944"/>
                </a:lnTo>
                <a:lnTo>
                  <a:pt x="0" y="2408944"/>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12" name="Freeform 12"/>
          <p:cNvSpPr/>
          <p:nvPr/>
        </p:nvSpPr>
        <p:spPr>
          <a:xfrm>
            <a:off x="214545" y="2485528"/>
            <a:ext cx="4546921" cy="3405802"/>
          </a:xfrm>
          <a:custGeom>
            <a:avLst/>
            <a:gdLst/>
            <a:ahLst/>
            <a:cxnLst/>
            <a:rect l="l" t="t" r="r" b="b"/>
            <a:pathLst>
              <a:path w="4546921" h="3405802">
                <a:moveTo>
                  <a:pt x="0" y="0"/>
                </a:moveTo>
                <a:lnTo>
                  <a:pt x="4546921" y="0"/>
                </a:lnTo>
                <a:lnTo>
                  <a:pt x="4546921" y="3405801"/>
                </a:lnTo>
                <a:lnTo>
                  <a:pt x="0" y="3405801"/>
                </a:lnTo>
                <a:lnTo>
                  <a:pt x="0" y="0"/>
                </a:lnTo>
                <a:close/>
              </a:path>
            </a:pathLst>
          </a:custGeom>
          <a:blipFill>
            <a:blip r:embed="rId12"/>
            <a:stretch>
              <a:fillRect/>
            </a:stretch>
          </a:blipFill>
        </p:spPr>
      </p:sp>
      <p:sp>
        <p:nvSpPr>
          <p:cNvPr id="13" name="TextBox 13"/>
          <p:cNvSpPr txBox="1"/>
          <p:nvPr/>
        </p:nvSpPr>
        <p:spPr>
          <a:xfrm>
            <a:off x="5331442" y="1968963"/>
            <a:ext cx="7702395" cy="1351281"/>
          </a:xfrm>
          <a:prstGeom prst="rect">
            <a:avLst/>
          </a:prstGeom>
        </p:spPr>
        <p:txBody>
          <a:bodyPr lIns="0" tIns="0" rIns="0" bIns="0" rtlCol="0" anchor="t">
            <a:spAutoFit/>
          </a:bodyPr>
          <a:lstStyle/>
          <a:p>
            <a:pPr algn="ctr">
              <a:lnSpc>
                <a:spcPts val="5200"/>
              </a:lnSpc>
            </a:pPr>
            <a:r>
              <a:rPr lang="en-US" sz="5200" b="1">
                <a:solidFill>
                  <a:srgbClr val="8F2527"/>
                </a:solidFill>
                <a:latin typeface="Source Sans 3 Bold"/>
                <a:ea typeface="Source Sans 3 Bold"/>
                <a:cs typeface="Source Sans 3 Bold"/>
                <a:sym typeface="Source Sans 3 Bold"/>
              </a:rPr>
              <a:t>CURRENT TRAINING POLICIES &amp; PRACTICES</a:t>
            </a:r>
          </a:p>
        </p:txBody>
      </p:sp>
      <p:sp>
        <p:nvSpPr>
          <p:cNvPr id="14" name="TextBox 14"/>
          <p:cNvSpPr txBox="1"/>
          <p:nvPr/>
        </p:nvSpPr>
        <p:spPr>
          <a:xfrm>
            <a:off x="5492042" y="4173422"/>
            <a:ext cx="9067117" cy="3472449"/>
          </a:xfrm>
          <a:prstGeom prst="rect">
            <a:avLst/>
          </a:prstGeom>
        </p:spPr>
        <p:txBody>
          <a:bodyPr lIns="0" tIns="0" rIns="0" bIns="0" rtlCol="0" anchor="t">
            <a:spAutoFit/>
          </a:bodyPr>
          <a:lstStyle/>
          <a:p>
            <a:pPr marL="514350" indent="-514350" algn="l">
              <a:lnSpc>
                <a:spcPts val="3905"/>
              </a:lnSpc>
              <a:buFont typeface="Wingdings" panose="05000000000000000000" pitchFamily="2" charset="2"/>
              <a:buChar char="Ø"/>
            </a:pPr>
            <a:r>
              <a:rPr lang="en-US" sz="2789" b="1" dirty="0" err="1" smtClean="0">
                <a:solidFill>
                  <a:srgbClr val="000000"/>
                </a:solidFill>
                <a:latin typeface="Roboto Bold"/>
                <a:ea typeface="Roboto Bold"/>
                <a:cs typeface="Roboto Bold"/>
                <a:sym typeface="Roboto Bold"/>
              </a:rPr>
              <a:t>Standardised</a:t>
            </a:r>
            <a:r>
              <a:rPr lang="en-US" sz="2789" b="1" dirty="0" smtClean="0">
                <a:solidFill>
                  <a:srgbClr val="000000"/>
                </a:solidFill>
                <a:latin typeface="Roboto Bold"/>
                <a:ea typeface="Roboto Bold"/>
                <a:cs typeface="Roboto Bold"/>
                <a:sym typeface="Roboto Bold"/>
              </a:rPr>
              <a:t> </a:t>
            </a:r>
            <a:r>
              <a:rPr lang="en-US" sz="2789" b="1" dirty="0">
                <a:solidFill>
                  <a:srgbClr val="000000"/>
                </a:solidFill>
                <a:latin typeface="Roboto Bold"/>
                <a:ea typeface="Roboto Bold"/>
                <a:cs typeface="Roboto Bold"/>
                <a:sym typeface="Roboto Bold"/>
              </a:rPr>
              <a:t>global training </a:t>
            </a:r>
            <a:r>
              <a:rPr lang="en-US" sz="2789" b="1" dirty="0" err="1">
                <a:solidFill>
                  <a:srgbClr val="000000"/>
                </a:solidFill>
                <a:latin typeface="Roboto Bold"/>
                <a:ea typeface="Roboto Bold"/>
                <a:cs typeface="Roboto Bold"/>
                <a:sym typeface="Roboto Bold"/>
              </a:rPr>
              <a:t>programmes</a:t>
            </a:r>
            <a:endParaRPr lang="en-US" sz="2789" b="1" dirty="0">
              <a:solidFill>
                <a:srgbClr val="000000"/>
              </a:solidFill>
              <a:latin typeface="Roboto Bold"/>
              <a:ea typeface="Roboto Bold"/>
              <a:cs typeface="Roboto Bold"/>
              <a:sym typeface="Roboto Bold"/>
            </a:endParaRPr>
          </a:p>
          <a:p>
            <a:pPr marL="514350" indent="-514350" algn="l">
              <a:lnSpc>
                <a:spcPts val="3905"/>
              </a:lnSpc>
              <a:buFont typeface="Wingdings" panose="05000000000000000000" pitchFamily="2" charset="2"/>
              <a:buChar char="Ø"/>
            </a:pPr>
            <a:endParaRPr lang="en-US" sz="2789" b="1" dirty="0">
              <a:solidFill>
                <a:srgbClr val="000000"/>
              </a:solidFill>
              <a:latin typeface="Roboto Bold"/>
              <a:ea typeface="Roboto Bold"/>
              <a:cs typeface="Roboto Bold"/>
              <a:sym typeface="Roboto Bold"/>
            </a:endParaRPr>
          </a:p>
          <a:p>
            <a:pPr marL="514350" indent="-514350" algn="l">
              <a:lnSpc>
                <a:spcPts val="3905"/>
              </a:lnSpc>
              <a:buFont typeface="Wingdings" panose="05000000000000000000" pitchFamily="2" charset="2"/>
              <a:buChar char="Ø"/>
            </a:pPr>
            <a:r>
              <a:rPr lang="en-US" sz="2789" b="1" dirty="0" smtClean="0">
                <a:solidFill>
                  <a:srgbClr val="000000"/>
                </a:solidFill>
                <a:latin typeface="Roboto Bold"/>
                <a:ea typeface="Roboto Bold"/>
                <a:cs typeface="Roboto Bold"/>
                <a:sym typeface="Roboto Bold"/>
              </a:rPr>
              <a:t>Digital </a:t>
            </a:r>
            <a:r>
              <a:rPr lang="en-US" sz="2789" b="1" dirty="0">
                <a:solidFill>
                  <a:srgbClr val="000000"/>
                </a:solidFill>
                <a:latin typeface="Roboto Bold"/>
                <a:ea typeface="Roboto Bold"/>
                <a:cs typeface="Roboto Bold"/>
                <a:sym typeface="Roboto Bold"/>
              </a:rPr>
              <a:t>learning through "Archways to Opportunity"</a:t>
            </a:r>
          </a:p>
          <a:p>
            <a:pPr marL="514350" indent="-514350" algn="l">
              <a:lnSpc>
                <a:spcPts val="3905"/>
              </a:lnSpc>
              <a:buFont typeface="Wingdings" panose="05000000000000000000" pitchFamily="2" charset="2"/>
              <a:buChar char="Ø"/>
            </a:pPr>
            <a:endParaRPr lang="en-US" sz="2789" b="1" dirty="0">
              <a:solidFill>
                <a:srgbClr val="000000"/>
              </a:solidFill>
              <a:latin typeface="Roboto Bold"/>
              <a:ea typeface="Roboto Bold"/>
              <a:cs typeface="Roboto Bold"/>
              <a:sym typeface="Roboto Bold"/>
            </a:endParaRPr>
          </a:p>
          <a:p>
            <a:pPr marL="514350" indent="-514350" algn="l">
              <a:lnSpc>
                <a:spcPts val="3905"/>
              </a:lnSpc>
              <a:buFont typeface="Wingdings" panose="05000000000000000000" pitchFamily="2" charset="2"/>
              <a:buChar char="Ø"/>
            </a:pPr>
            <a:r>
              <a:rPr lang="en-US" sz="2789" b="1" dirty="0" smtClean="0">
                <a:solidFill>
                  <a:srgbClr val="000000"/>
                </a:solidFill>
                <a:latin typeface="Roboto Bold"/>
                <a:ea typeface="Roboto Bold"/>
                <a:cs typeface="Roboto Bold"/>
                <a:sym typeface="Roboto Bold"/>
              </a:rPr>
              <a:t>Mandatory </a:t>
            </a:r>
            <a:r>
              <a:rPr lang="en-US" sz="2789" b="1" dirty="0">
                <a:solidFill>
                  <a:srgbClr val="000000"/>
                </a:solidFill>
                <a:latin typeface="Roboto Bold"/>
                <a:ea typeface="Roboto Bold"/>
                <a:cs typeface="Roboto Bold"/>
                <a:sym typeface="Roboto Bold"/>
              </a:rPr>
              <a:t>operational training for consistency</a:t>
            </a:r>
          </a:p>
          <a:p>
            <a:pPr marL="514350" indent="-514350" algn="l">
              <a:lnSpc>
                <a:spcPts val="3905"/>
              </a:lnSpc>
              <a:buFont typeface="Wingdings" panose="05000000000000000000" pitchFamily="2" charset="2"/>
              <a:buChar char="Ø"/>
            </a:pPr>
            <a:endParaRPr lang="en-US" sz="2789" b="1" dirty="0">
              <a:solidFill>
                <a:srgbClr val="000000"/>
              </a:solidFill>
              <a:latin typeface="Roboto Bold"/>
              <a:ea typeface="Roboto Bold"/>
              <a:cs typeface="Roboto Bold"/>
              <a:sym typeface="Roboto Bold"/>
            </a:endParaRPr>
          </a:p>
          <a:p>
            <a:pPr marL="514350" indent="-514350" algn="l">
              <a:lnSpc>
                <a:spcPts val="3905"/>
              </a:lnSpc>
              <a:buFont typeface="Wingdings" panose="05000000000000000000" pitchFamily="2" charset="2"/>
              <a:buChar char="Ø"/>
            </a:pPr>
            <a:r>
              <a:rPr lang="en-US" sz="2789" b="1" dirty="0" smtClean="0">
                <a:solidFill>
                  <a:srgbClr val="000000"/>
                </a:solidFill>
                <a:latin typeface="Roboto Bold"/>
                <a:ea typeface="Roboto Bold"/>
                <a:cs typeface="Roboto Bold"/>
                <a:sym typeface="Roboto Bold"/>
              </a:rPr>
              <a:t>Leadership </a:t>
            </a:r>
            <a:r>
              <a:rPr lang="en-US" sz="2789" b="1" dirty="0">
                <a:solidFill>
                  <a:srgbClr val="000000"/>
                </a:solidFill>
                <a:latin typeface="Roboto Bold"/>
                <a:ea typeface="Roboto Bold"/>
                <a:cs typeface="Roboto Bold"/>
                <a:sym typeface="Roboto Bold"/>
              </a:rPr>
              <a:t>development pathways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2396550">
            <a:off x="9429620" y="-4682537"/>
            <a:ext cx="9879516" cy="10277780"/>
          </a:xfrm>
          <a:custGeom>
            <a:avLst/>
            <a:gdLst/>
            <a:ahLst/>
            <a:cxnLst/>
            <a:rect l="l" t="t" r="r" b="b"/>
            <a:pathLst>
              <a:path w="9879516" h="10277780">
                <a:moveTo>
                  <a:pt x="0" y="0"/>
                </a:moveTo>
                <a:lnTo>
                  <a:pt x="9879516" y="0"/>
                </a:lnTo>
                <a:lnTo>
                  <a:pt x="9879516" y="10277780"/>
                </a:lnTo>
                <a:lnTo>
                  <a:pt x="0" y="10277780"/>
                </a:lnTo>
                <a:lnTo>
                  <a:pt x="0" y="0"/>
                </a:lnTo>
                <a:close/>
              </a:path>
            </a:pathLst>
          </a:custGeom>
          <a:blipFill>
            <a:blip r:embed="rId2">
              <a:alphaModFix amt="30000"/>
            </a:blip>
            <a:stretch>
              <a:fillRect/>
            </a:stretch>
          </a:blipFill>
        </p:spPr>
      </p:sp>
      <p:grpSp>
        <p:nvGrpSpPr>
          <p:cNvPr id="3" name="Group 3"/>
          <p:cNvGrpSpPr/>
          <p:nvPr/>
        </p:nvGrpSpPr>
        <p:grpSpPr>
          <a:xfrm>
            <a:off x="1028700" y="4024553"/>
            <a:ext cx="452850" cy="452850"/>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9A146"/>
            </a:solidFill>
          </p:spPr>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028700" y="5395066"/>
            <a:ext cx="452850" cy="452850"/>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9A146"/>
            </a:solidFill>
          </p:spPr>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rot="-250646" flipV="1">
            <a:off x="13700448" y="1028700"/>
            <a:ext cx="1809620" cy="1648399"/>
          </a:xfrm>
          <a:custGeom>
            <a:avLst/>
            <a:gdLst/>
            <a:ahLst/>
            <a:cxnLst/>
            <a:rect l="l" t="t" r="r" b="b"/>
            <a:pathLst>
              <a:path w="1809620" h="1648399">
                <a:moveTo>
                  <a:pt x="0" y="1648399"/>
                </a:moveTo>
                <a:lnTo>
                  <a:pt x="1809620" y="1648399"/>
                </a:lnTo>
                <a:lnTo>
                  <a:pt x="1809620" y="0"/>
                </a:lnTo>
                <a:lnTo>
                  <a:pt x="0" y="0"/>
                </a:lnTo>
                <a:lnTo>
                  <a:pt x="0" y="1648399"/>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0" name="Freeform 10"/>
          <p:cNvSpPr/>
          <p:nvPr/>
        </p:nvSpPr>
        <p:spPr>
          <a:xfrm rot="-267913">
            <a:off x="11782037" y="1991358"/>
            <a:ext cx="1380410" cy="1424438"/>
          </a:xfrm>
          <a:custGeom>
            <a:avLst/>
            <a:gdLst/>
            <a:ahLst/>
            <a:cxnLst/>
            <a:rect l="l" t="t" r="r" b="b"/>
            <a:pathLst>
              <a:path w="1380410" h="1424438">
                <a:moveTo>
                  <a:pt x="0" y="0"/>
                </a:moveTo>
                <a:lnTo>
                  <a:pt x="1380410" y="0"/>
                </a:lnTo>
                <a:lnTo>
                  <a:pt x="1380410" y="1424438"/>
                </a:lnTo>
                <a:lnTo>
                  <a:pt x="0" y="1424438"/>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1" name="Freeform 11"/>
          <p:cNvSpPr/>
          <p:nvPr/>
        </p:nvSpPr>
        <p:spPr>
          <a:xfrm>
            <a:off x="14240351" y="8572000"/>
            <a:ext cx="1535499" cy="1595324"/>
          </a:xfrm>
          <a:custGeom>
            <a:avLst/>
            <a:gdLst/>
            <a:ahLst/>
            <a:cxnLst/>
            <a:rect l="l" t="t" r="r" b="b"/>
            <a:pathLst>
              <a:path w="1535499" h="1595324">
                <a:moveTo>
                  <a:pt x="0" y="0"/>
                </a:moveTo>
                <a:lnTo>
                  <a:pt x="1535500" y="0"/>
                </a:lnTo>
                <a:lnTo>
                  <a:pt x="1535500" y="1595324"/>
                </a:lnTo>
                <a:lnTo>
                  <a:pt x="0" y="1595324"/>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12" name="Freeform 12"/>
          <p:cNvSpPr/>
          <p:nvPr/>
        </p:nvSpPr>
        <p:spPr>
          <a:xfrm>
            <a:off x="13642812" y="9070449"/>
            <a:ext cx="1453131" cy="1509747"/>
          </a:xfrm>
          <a:custGeom>
            <a:avLst/>
            <a:gdLst/>
            <a:ahLst/>
            <a:cxnLst/>
            <a:rect l="l" t="t" r="r" b="b"/>
            <a:pathLst>
              <a:path w="1453131" h="1509747">
                <a:moveTo>
                  <a:pt x="0" y="0"/>
                </a:moveTo>
                <a:lnTo>
                  <a:pt x="1453132" y="0"/>
                </a:lnTo>
                <a:lnTo>
                  <a:pt x="1453132" y="1509746"/>
                </a:lnTo>
                <a:lnTo>
                  <a:pt x="0" y="1509746"/>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grpSp>
        <p:nvGrpSpPr>
          <p:cNvPr id="13" name="Group 13"/>
          <p:cNvGrpSpPr/>
          <p:nvPr/>
        </p:nvGrpSpPr>
        <p:grpSpPr>
          <a:xfrm>
            <a:off x="1028700" y="6765578"/>
            <a:ext cx="452850" cy="452850"/>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9A146"/>
            </a:solidFill>
          </p:spPr>
        </p:sp>
        <p:sp>
          <p:nvSpPr>
            <p:cNvPr id="15" name="TextBox 1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1028700" y="8132828"/>
            <a:ext cx="452850" cy="452850"/>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9A146"/>
            </a:solidFill>
          </p:spPr>
        </p:sp>
        <p:sp>
          <p:nvSpPr>
            <p:cNvPr id="18" name="TextBox 1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9" name="Freeform 19"/>
          <p:cNvSpPr/>
          <p:nvPr/>
        </p:nvSpPr>
        <p:spPr>
          <a:xfrm>
            <a:off x="11012093" y="4208023"/>
            <a:ext cx="6247207" cy="3279784"/>
          </a:xfrm>
          <a:custGeom>
            <a:avLst/>
            <a:gdLst/>
            <a:ahLst/>
            <a:cxnLst/>
            <a:rect l="l" t="t" r="r" b="b"/>
            <a:pathLst>
              <a:path w="6247207" h="3279784">
                <a:moveTo>
                  <a:pt x="0" y="0"/>
                </a:moveTo>
                <a:lnTo>
                  <a:pt x="6247207" y="0"/>
                </a:lnTo>
                <a:lnTo>
                  <a:pt x="6247207" y="3279784"/>
                </a:lnTo>
                <a:lnTo>
                  <a:pt x="0" y="3279784"/>
                </a:lnTo>
                <a:lnTo>
                  <a:pt x="0" y="0"/>
                </a:lnTo>
                <a:close/>
              </a:path>
            </a:pathLst>
          </a:custGeom>
          <a:blipFill>
            <a:blip r:embed="rId9"/>
            <a:stretch>
              <a:fillRect/>
            </a:stretch>
          </a:blipFill>
        </p:spPr>
      </p:sp>
      <p:sp>
        <p:nvSpPr>
          <p:cNvPr id="20" name="TextBox 20"/>
          <p:cNvSpPr txBox="1"/>
          <p:nvPr/>
        </p:nvSpPr>
        <p:spPr>
          <a:xfrm>
            <a:off x="1028700" y="1521671"/>
            <a:ext cx="10271358" cy="1000125"/>
          </a:xfrm>
          <a:prstGeom prst="rect">
            <a:avLst/>
          </a:prstGeom>
        </p:spPr>
        <p:txBody>
          <a:bodyPr lIns="0" tIns="0" rIns="0" bIns="0" rtlCol="0" anchor="t">
            <a:spAutoFit/>
          </a:bodyPr>
          <a:lstStyle/>
          <a:p>
            <a:pPr algn="l">
              <a:lnSpc>
                <a:spcPts val="7500"/>
              </a:lnSpc>
            </a:pPr>
            <a:r>
              <a:rPr lang="en-US" sz="7500">
                <a:solidFill>
                  <a:srgbClr val="8F2527"/>
                </a:solidFill>
                <a:latin typeface="Source Sans 3"/>
                <a:ea typeface="Source Sans 3"/>
                <a:cs typeface="Source Sans 3"/>
                <a:sym typeface="Source Sans 3"/>
              </a:rPr>
              <a:t>ROLE OF LINE MANAGERS</a:t>
            </a:r>
          </a:p>
        </p:txBody>
      </p:sp>
      <p:sp>
        <p:nvSpPr>
          <p:cNvPr id="21" name="TextBox 21"/>
          <p:cNvSpPr txBox="1"/>
          <p:nvPr/>
        </p:nvSpPr>
        <p:spPr>
          <a:xfrm>
            <a:off x="1887214" y="4010678"/>
            <a:ext cx="4989978" cy="923925"/>
          </a:xfrm>
          <a:prstGeom prst="rect">
            <a:avLst/>
          </a:prstGeom>
        </p:spPr>
        <p:txBody>
          <a:bodyPr lIns="0" tIns="0" rIns="0" bIns="0" rtlCol="0" anchor="t">
            <a:spAutoFit/>
          </a:bodyPr>
          <a:lstStyle/>
          <a:p>
            <a:pPr algn="l">
              <a:lnSpc>
                <a:spcPts val="3600"/>
              </a:lnSpc>
            </a:pPr>
            <a:r>
              <a:rPr lang="en-US" sz="3000" dirty="0">
                <a:solidFill>
                  <a:srgbClr val="000000"/>
                </a:solidFill>
                <a:latin typeface="Source Sans 3"/>
                <a:ea typeface="Source Sans 3"/>
                <a:cs typeface="Source Sans 3"/>
                <a:sym typeface="Source Sans 3"/>
              </a:rPr>
              <a:t>Deliver on-the-job coaching</a:t>
            </a:r>
          </a:p>
          <a:p>
            <a:pPr algn="l">
              <a:lnSpc>
                <a:spcPts val="3600"/>
              </a:lnSpc>
            </a:pPr>
            <a:endParaRPr lang="en-US" sz="3000" dirty="0">
              <a:solidFill>
                <a:srgbClr val="000000"/>
              </a:solidFill>
              <a:latin typeface="Source Sans 3"/>
              <a:ea typeface="Source Sans 3"/>
              <a:cs typeface="Source Sans 3"/>
              <a:sym typeface="Source Sans 3"/>
            </a:endParaRPr>
          </a:p>
        </p:txBody>
      </p:sp>
      <p:sp>
        <p:nvSpPr>
          <p:cNvPr id="22" name="TextBox 22"/>
          <p:cNvSpPr txBox="1"/>
          <p:nvPr/>
        </p:nvSpPr>
        <p:spPr>
          <a:xfrm>
            <a:off x="1676400" y="6833707"/>
            <a:ext cx="7883327" cy="384721"/>
          </a:xfrm>
          <a:prstGeom prst="rect">
            <a:avLst/>
          </a:prstGeom>
        </p:spPr>
        <p:txBody>
          <a:bodyPr wrap="square" lIns="0" tIns="0" rIns="0" bIns="0" rtlCol="0" anchor="t">
            <a:spAutoFit/>
          </a:bodyPr>
          <a:lstStyle/>
          <a:p>
            <a:pPr algn="ctr">
              <a:lnSpc>
                <a:spcPts val="3000"/>
              </a:lnSpc>
              <a:spcBef>
                <a:spcPct val="0"/>
              </a:spcBef>
            </a:pPr>
            <a:r>
              <a:rPr lang="en-US" sz="3000" dirty="0">
                <a:solidFill>
                  <a:srgbClr val="000000"/>
                </a:solidFill>
                <a:latin typeface="Source Sans 3"/>
                <a:ea typeface="Source Sans 3"/>
                <a:cs typeface="Source Sans 3"/>
                <a:sym typeface="Source Sans 3"/>
              </a:rPr>
              <a:t>Monitor performance and training completion</a:t>
            </a:r>
          </a:p>
        </p:txBody>
      </p:sp>
      <p:sp>
        <p:nvSpPr>
          <p:cNvPr id="23" name="TextBox 23"/>
          <p:cNvSpPr txBox="1"/>
          <p:nvPr/>
        </p:nvSpPr>
        <p:spPr>
          <a:xfrm>
            <a:off x="1436092" y="5484422"/>
            <a:ext cx="3768527" cy="384721"/>
          </a:xfrm>
          <a:prstGeom prst="rect">
            <a:avLst/>
          </a:prstGeom>
        </p:spPr>
        <p:txBody>
          <a:bodyPr wrap="square" lIns="0" tIns="0" rIns="0" bIns="0" rtlCol="0" anchor="t">
            <a:spAutoFit/>
          </a:bodyPr>
          <a:lstStyle/>
          <a:p>
            <a:pPr algn="ctr">
              <a:lnSpc>
                <a:spcPts val="3000"/>
              </a:lnSpc>
              <a:spcBef>
                <a:spcPct val="0"/>
              </a:spcBef>
            </a:pPr>
            <a:r>
              <a:rPr lang="en-US" sz="3000" dirty="0">
                <a:solidFill>
                  <a:srgbClr val="000000"/>
                </a:solidFill>
                <a:latin typeface="Source Sans 3"/>
                <a:ea typeface="Source Sans 3"/>
                <a:cs typeface="Source Sans 3"/>
                <a:sym typeface="Source Sans 3"/>
              </a:rPr>
              <a:t>Identify skill gaps</a:t>
            </a:r>
          </a:p>
        </p:txBody>
      </p:sp>
      <p:sp>
        <p:nvSpPr>
          <p:cNvPr id="24" name="TextBox 24"/>
          <p:cNvSpPr txBox="1"/>
          <p:nvPr/>
        </p:nvSpPr>
        <p:spPr>
          <a:xfrm>
            <a:off x="1676400" y="8200957"/>
            <a:ext cx="4932084" cy="384721"/>
          </a:xfrm>
          <a:prstGeom prst="rect">
            <a:avLst/>
          </a:prstGeom>
        </p:spPr>
        <p:txBody>
          <a:bodyPr wrap="square" lIns="0" tIns="0" rIns="0" bIns="0" rtlCol="0" anchor="t">
            <a:spAutoFit/>
          </a:bodyPr>
          <a:lstStyle/>
          <a:p>
            <a:pPr algn="ctr">
              <a:lnSpc>
                <a:spcPts val="3000"/>
              </a:lnSpc>
              <a:spcBef>
                <a:spcPct val="0"/>
              </a:spcBef>
            </a:pPr>
            <a:r>
              <a:rPr lang="en-US" sz="3000" dirty="0">
                <a:solidFill>
                  <a:srgbClr val="000000"/>
                </a:solidFill>
                <a:latin typeface="Source Sans 3"/>
                <a:ea typeface="Source Sans 3"/>
                <a:cs typeface="Source Sans 3"/>
                <a:sym typeface="Source Sans 3"/>
              </a:rPr>
              <a:t>Support career progression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4169005">
            <a:off x="15244434" y="3556191"/>
            <a:ext cx="5564928" cy="5564928"/>
          </a:xfrm>
          <a:custGeom>
            <a:avLst/>
            <a:gdLst/>
            <a:ahLst/>
            <a:cxnLst/>
            <a:rect l="l" t="t" r="r" b="b"/>
            <a:pathLst>
              <a:path w="5564928" h="5564928">
                <a:moveTo>
                  <a:pt x="0" y="0"/>
                </a:moveTo>
                <a:lnTo>
                  <a:pt x="5564928" y="0"/>
                </a:lnTo>
                <a:lnTo>
                  <a:pt x="5564928" y="5564929"/>
                </a:lnTo>
                <a:lnTo>
                  <a:pt x="0" y="5564929"/>
                </a:lnTo>
                <a:lnTo>
                  <a:pt x="0" y="0"/>
                </a:lnTo>
                <a:close/>
              </a:path>
            </a:pathLst>
          </a:custGeom>
          <a:blipFill>
            <a:blip r:embed="rId2"/>
            <a:stretch>
              <a:fillRect/>
            </a:stretch>
          </a:blipFill>
        </p:spPr>
      </p:sp>
      <p:sp>
        <p:nvSpPr>
          <p:cNvPr id="3" name="Freeform 3"/>
          <p:cNvSpPr/>
          <p:nvPr/>
        </p:nvSpPr>
        <p:spPr>
          <a:xfrm>
            <a:off x="14529868" y="5545592"/>
            <a:ext cx="3160953" cy="3311475"/>
          </a:xfrm>
          <a:custGeom>
            <a:avLst/>
            <a:gdLst/>
            <a:ahLst/>
            <a:cxnLst/>
            <a:rect l="l" t="t" r="r" b="b"/>
            <a:pathLst>
              <a:path w="3160953" h="3311475">
                <a:moveTo>
                  <a:pt x="0" y="0"/>
                </a:moveTo>
                <a:lnTo>
                  <a:pt x="3160953" y="0"/>
                </a:lnTo>
                <a:lnTo>
                  <a:pt x="3160953" y="3311475"/>
                </a:lnTo>
                <a:lnTo>
                  <a:pt x="0" y="3311475"/>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4" name="Freeform 4"/>
          <p:cNvSpPr/>
          <p:nvPr/>
        </p:nvSpPr>
        <p:spPr>
          <a:xfrm>
            <a:off x="15068213" y="1429933"/>
            <a:ext cx="3275350" cy="3311475"/>
          </a:xfrm>
          <a:custGeom>
            <a:avLst/>
            <a:gdLst/>
            <a:ahLst/>
            <a:cxnLst/>
            <a:rect l="l" t="t" r="r" b="b"/>
            <a:pathLst>
              <a:path w="3275350" h="3311475">
                <a:moveTo>
                  <a:pt x="0" y="0"/>
                </a:moveTo>
                <a:lnTo>
                  <a:pt x="3275350" y="0"/>
                </a:lnTo>
                <a:lnTo>
                  <a:pt x="3275350" y="3311475"/>
                </a:lnTo>
                <a:lnTo>
                  <a:pt x="0" y="3311475"/>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5" name="Freeform 5"/>
          <p:cNvSpPr/>
          <p:nvPr/>
        </p:nvSpPr>
        <p:spPr>
          <a:xfrm>
            <a:off x="10168393" y="3413853"/>
            <a:ext cx="3459294" cy="3459294"/>
          </a:xfrm>
          <a:custGeom>
            <a:avLst/>
            <a:gdLst/>
            <a:ahLst/>
            <a:cxnLst/>
            <a:rect l="l" t="t" r="r" b="b"/>
            <a:pathLst>
              <a:path w="3459294" h="3459294">
                <a:moveTo>
                  <a:pt x="0" y="0"/>
                </a:moveTo>
                <a:lnTo>
                  <a:pt x="3459294" y="0"/>
                </a:lnTo>
                <a:lnTo>
                  <a:pt x="3459294" y="3459294"/>
                </a:lnTo>
                <a:lnTo>
                  <a:pt x="0" y="3459294"/>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6" name="Freeform 6"/>
          <p:cNvSpPr/>
          <p:nvPr/>
        </p:nvSpPr>
        <p:spPr>
          <a:xfrm>
            <a:off x="10716173" y="-701806"/>
            <a:ext cx="3440425" cy="3459294"/>
          </a:xfrm>
          <a:custGeom>
            <a:avLst/>
            <a:gdLst/>
            <a:ahLst/>
            <a:cxnLst/>
            <a:rect l="l" t="t" r="r" b="b"/>
            <a:pathLst>
              <a:path w="3440425" h="3459294">
                <a:moveTo>
                  <a:pt x="0" y="0"/>
                </a:moveTo>
                <a:lnTo>
                  <a:pt x="3440425" y="0"/>
                </a:lnTo>
                <a:lnTo>
                  <a:pt x="3440425" y="3459294"/>
                </a:lnTo>
                <a:lnTo>
                  <a:pt x="0" y="3459294"/>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7" name="Freeform 7"/>
          <p:cNvSpPr/>
          <p:nvPr/>
        </p:nvSpPr>
        <p:spPr>
          <a:xfrm>
            <a:off x="9230547" y="7529513"/>
            <a:ext cx="3396398" cy="3459294"/>
          </a:xfrm>
          <a:custGeom>
            <a:avLst/>
            <a:gdLst/>
            <a:ahLst/>
            <a:cxnLst/>
            <a:rect l="l" t="t" r="r" b="b"/>
            <a:pathLst>
              <a:path w="3396398" h="3459294">
                <a:moveTo>
                  <a:pt x="0" y="0"/>
                </a:moveTo>
                <a:lnTo>
                  <a:pt x="3396397" y="0"/>
                </a:lnTo>
                <a:lnTo>
                  <a:pt x="3396397" y="3459293"/>
                </a:lnTo>
                <a:lnTo>
                  <a:pt x="0" y="3459293"/>
                </a:lnTo>
                <a:lnTo>
                  <a:pt x="0" y="0"/>
                </a:lnTo>
                <a:close/>
              </a:path>
            </a:pathLst>
          </a:custGeom>
          <a:blipFill>
            <a:blip r:embed="rId11">
              <a:extLst>
                <a:ext uri="{96DAC541-7B7A-43D3-8B79-37D633B846F1}">
                  <asvg:svgBlip xmlns:asvg="http://schemas.microsoft.com/office/drawing/2016/SVG/main" xmlns="" r:embed="rId12"/>
                </a:ext>
              </a:extLst>
            </a:blip>
            <a:stretch>
              <a:fillRect/>
            </a:stretch>
          </a:blipFill>
        </p:spPr>
      </p:sp>
      <p:sp>
        <p:nvSpPr>
          <p:cNvPr id="8" name="Freeform 8"/>
          <p:cNvSpPr/>
          <p:nvPr/>
        </p:nvSpPr>
        <p:spPr>
          <a:xfrm rot="-2164457">
            <a:off x="-3431469" y="-5840696"/>
            <a:ext cx="9879516" cy="10277780"/>
          </a:xfrm>
          <a:custGeom>
            <a:avLst/>
            <a:gdLst/>
            <a:ahLst/>
            <a:cxnLst/>
            <a:rect l="l" t="t" r="r" b="b"/>
            <a:pathLst>
              <a:path w="9879516" h="10277780">
                <a:moveTo>
                  <a:pt x="0" y="0"/>
                </a:moveTo>
                <a:lnTo>
                  <a:pt x="9879516" y="0"/>
                </a:lnTo>
                <a:lnTo>
                  <a:pt x="9879516" y="10277779"/>
                </a:lnTo>
                <a:lnTo>
                  <a:pt x="0" y="10277779"/>
                </a:lnTo>
                <a:lnTo>
                  <a:pt x="0" y="0"/>
                </a:lnTo>
                <a:close/>
              </a:path>
            </a:pathLst>
          </a:custGeom>
          <a:blipFill>
            <a:blip r:embed="rId13">
              <a:alphaModFix amt="30000"/>
            </a:blip>
            <a:stretch>
              <a:fillRect/>
            </a:stretch>
          </a:blipFill>
        </p:spPr>
      </p:sp>
      <p:sp>
        <p:nvSpPr>
          <p:cNvPr id="9" name="TextBox 9"/>
          <p:cNvSpPr txBox="1"/>
          <p:nvPr/>
        </p:nvSpPr>
        <p:spPr>
          <a:xfrm>
            <a:off x="443327" y="3209495"/>
            <a:ext cx="9725066" cy="860426"/>
          </a:xfrm>
          <a:prstGeom prst="rect">
            <a:avLst/>
          </a:prstGeom>
        </p:spPr>
        <p:txBody>
          <a:bodyPr lIns="0" tIns="0" rIns="0" bIns="0" rtlCol="0" anchor="t">
            <a:spAutoFit/>
          </a:bodyPr>
          <a:lstStyle/>
          <a:p>
            <a:pPr algn="l">
              <a:lnSpc>
                <a:spcPts val="6500"/>
              </a:lnSpc>
            </a:pPr>
            <a:r>
              <a:rPr lang="en-US" sz="6500">
                <a:solidFill>
                  <a:srgbClr val="8F2527"/>
                </a:solidFill>
                <a:latin typeface="Source Sans 3"/>
                <a:ea typeface="Source Sans 3"/>
                <a:cs typeface="Source Sans 3"/>
                <a:sym typeface="Source Sans 3"/>
              </a:rPr>
              <a:t>KEY TRAINING CHALLENGES</a:t>
            </a:r>
          </a:p>
        </p:txBody>
      </p:sp>
      <p:sp>
        <p:nvSpPr>
          <p:cNvPr id="10" name="TextBox 10"/>
          <p:cNvSpPr txBox="1"/>
          <p:nvPr/>
        </p:nvSpPr>
        <p:spPr>
          <a:xfrm>
            <a:off x="503325" y="4674733"/>
            <a:ext cx="8286791" cy="1038226"/>
          </a:xfrm>
          <a:prstGeom prst="rect">
            <a:avLst/>
          </a:prstGeom>
        </p:spPr>
        <p:txBody>
          <a:bodyPr lIns="0" tIns="0" rIns="0" bIns="0" rtlCol="0" anchor="t">
            <a:spAutoFit/>
          </a:bodyPr>
          <a:lstStyle/>
          <a:p>
            <a:pPr algn="l">
              <a:lnSpc>
                <a:spcPts val="4199"/>
              </a:lnSpc>
            </a:pPr>
            <a:r>
              <a:rPr lang="en-US" sz="2999" dirty="0">
                <a:solidFill>
                  <a:srgbClr val="000000"/>
                </a:solidFill>
                <a:latin typeface="Roboto"/>
                <a:ea typeface="Roboto"/>
                <a:cs typeface="Roboto"/>
                <a:sym typeface="Roboto"/>
              </a:rPr>
              <a:t>High employee turnover increases training cost</a:t>
            </a:r>
          </a:p>
          <a:p>
            <a:pPr algn="l">
              <a:lnSpc>
                <a:spcPts val="4199"/>
              </a:lnSpc>
            </a:pPr>
            <a:endParaRPr lang="en-US" sz="2999" dirty="0">
              <a:solidFill>
                <a:srgbClr val="000000"/>
              </a:solidFill>
              <a:latin typeface="Roboto"/>
              <a:ea typeface="Roboto"/>
              <a:cs typeface="Roboto"/>
              <a:sym typeface="Roboto"/>
            </a:endParaRPr>
          </a:p>
        </p:txBody>
      </p:sp>
      <p:sp>
        <p:nvSpPr>
          <p:cNvPr id="11" name="Freeform 11"/>
          <p:cNvSpPr/>
          <p:nvPr/>
        </p:nvSpPr>
        <p:spPr>
          <a:xfrm rot="438111" flipH="1">
            <a:off x="8995761" y="1351901"/>
            <a:ext cx="1622947" cy="1637273"/>
          </a:xfrm>
          <a:custGeom>
            <a:avLst/>
            <a:gdLst/>
            <a:ahLst/>
            <a:cxnLst/>
            <a:rect l="l" t="t" r="r" b="b"/>
            <a:pathLst>
              <a:path w="1622947" h="1637273">
                <a:moveTo>
                  <a:pt x="1622946" y="0"/>
                </a:moveTo>
                <a:lnTo>
                  <a:pt x="0" y="0"/>
                </a:lnTo>
                <a:lnTo>
                  <a:pt x="0" y="1637273"/>
                </a:lnTo>
                <a:lnTo>
                  <a:pt x="1622946" y="1637273"/>
                </a:lnTo>
                <a:lnTo>
                  <a:pt x="1622946" y="0"/>
                </a:lnTo>
                <a:close/>
              </a:path>
            </a:pathLst>
          </a:custGeom>
          <a:blipFill>
            <a:blip r:embed="rId14">
              <a:extLst>
                <a:ext uri="{96DAC541-7B7A-43D3-8B79-37D633B846F1}">
                  <asvg:svgBlip xmlns:asvg="http://schemas.microsoft.com/office/drawing/2016/SVG/main" xmlns="" r:embed="rId15"/>
                </a:ext>
              </a:extLst>
            </a:blip>
            <a:stretch>
              <a:fillRect/>
            </a:stretch>
          </a:blipFill>
        </p:spPr>
      </p:sp>
      <p:sp>
        <p:nvSpPr>
          <p:cNvPr id="12" name="Freeform 12"/>
          <p:cNvSpPr/>
          <p:nvPr/>
        </p:nvSpPr>
        <p:spPr>
          <a:xfrm rot="-267913">
            <a:off x="13045182" y="8119553"/>
            <a:ext cx="1429436" cy="1475028"/>
          </a:xfrm>
          <a:custGeom>
            <a:avLst/>
            <a:gdLst/>
            <a:ahLst/>
            <a:cxnLst/>
            <a:rect l="l" t="t" r="r" b="b"/>
            <a:pathLst>
              <a:path w="1429436" h="1475028">
                <a:moveTo>
                  <a:pt x="0" y="0"/>
                </a:moveTo>
                <a:lnTo>
                  <a:pt x="1429437" y="0"/>
                </a:lnTo>
                <a:lnTo>
                  <a:pt x="1429437" y="1475028"/>
                </a:lnTo>
                <a:lnTo>
                  <a:pt x="0" y="1475028"/>
                </a:lnTo>
                <a:lnTo>
                  <a:pt x="0" y="0"/>
                </a:lnTo>
                <a:close/>
              </a:path>
            </a:pathLst>
          </a:custGeom>
          <a:blipFill>
            <a:blip r:embed="rId16">
              <a:extLst>
                <a:ext uri="{96DAC541-7B7A-43D3-8B79-37D633B846F1}">
                  <asvg:svgBlip xmlns:asvg="http://schemas.microsoft.com/office/drawing/2016/SVG/main" xmlns="" r:embed="rId17"/>
                </a:ext>
              </a:extLst>
            </a:blip>
            <a:stretch>
              <a:fillRect/>
            </a:stretch>
          </a:blipFill>
        </p:spPr>
      </p:sp>
      <p:sp>
        <p:nvSpPr>
          <p:cNvPr id="13" name="Freeform 13"/>
          <p:cNvSpPr/>
          <p:nvPr/>
        </p:nvSpPr>
        <p:spPr>
          <a:xfrm rot="1506922" flipH="1" flipV="1">
            <a:off x="16250364" y="-102132"/>
            <a:ext cx="1256897" cy="1144919"/>
          </a:xfrm>
          <a:custGeom>
            <a:avLst/>
            <a:gdLst/>
            <a:ahLst/>
            <a:cxnLst/>
            <a:rect l="l" t="t" r="r" b="b"/>
            <a:pathLst>
              <a:path w="1256897" h="1144919">
                <a:moveTo>
                  <a:pt x="1256897" y="1144919"/>
                </a:moveTo>
                <a:lnTo>
                  <a:pt x="0" y="1144919"/>
                </a:lnTo>
                <a:lnTo>
                  <a:pt x="0" y="0"/>
                </a:lnTo>
                <a:lnTo>
                  <a:pt x="1256897" y="0"/>
                </a:lnTo>
                <a:lnTo>
                  <a:pt x="1256897" y="1144919"/>
                </a:lnTo>
                <a:close/>
              </a:path>
            </a:pathLst>
          </a:custGeom>
          <a:blipFill>
            <a:blip r:embed="rId18">
              <a:extLst>
                <a:ext uri="{96DAC541-7B7A-43D3-8B79-37D633B846F1}">
                  <asvg:svgBlip xmlns:asvg="http://schemas.microsoft.com/office/drawing/2016/SVG/main" xmlns="" r:embed="rId19"/>
                </a:ext>
              </a:extLst>
            </a:blip>
            <a:stretch>
              <a:fillRect/>
            </a:stretch>
          </a:blipFill>
        </p:spPr>
      </p:sp>
      <p:sp>
        <p:nvSpPr>
          <p:cNvPr id="14" name="Freeform 14"/>
          <p:cNvSpPr/>
          <p:nvPr/>
        </p:nvSpPr>
        <p:spPr>
          <a:xfrm rot="2231197">
            <a:off x="16898103" y="8550037"/>
            <a:ext cx="1585436" cy="1418245"/>
          </a:xfrm>
          <a:custGeom>
            <a:avLst/>
            <a:gdLst/>
            <a:ahLst/>
            <a:cxnLst/>
            <a:rect l="l" t="t" r="r" b="b"/>
            <a:pathLst>
              <a:path w="1585436" h="1418245">
                <a:moveTo>
                  <a:pt x="0" y="0"/>
                </a:moveTo>
                <a:lnTo>
                  <a:pt x="1585436" y="0"/>
                </a:lnTo>
                <a:lnTo>
                  <a:pt x="1585436" y="1418245"/>
                </a:lnTo>
                <a:lnTo>
                  <a:pt x="0" y="1418245"/>
                </a:lnTo>
                <a:lnTo>
                  <a:pt x="0" y="0"/>
                </a:lnTo>
                <a:close/>
              </a:path>
            </a:pathLst>
          </a:custGeom>
          <a:blipFill>
            <a:blip r:embed="rId20">
              <a:extLst>
                <a:ext uri="{96DAC541-7B7A-43D3-8B79-37D633B846F1}">
                  <asvg:svgBlip xmlns:asvg="http://schemas.microsoft.com/office/drawing/2016/SVG/main" xmlns="" r:embed="rId21"/>
                </a:ext>
              </a:extLst>
            </a:blip>
            <a:stretch>
              <a:fillRect/>
            </a:stretch>
          </a:blipFill>
        </p:spPr>
      </p:sp>
      <p:sp>
        <p:nvSpPr>
          <p:cNvPr id="15" name="Freeform 15"/>
          <p:cNvSpPr/>
          <p:nvPr/>
        </p:nvSpPr>
        <p:spPr>
          <a:xfrm rot="-224350" flipV="1">
            <a:off x="720805" y="773663"/>
            <a:ext cx="1585085" cy="1443868"/>
          </a:xfrm>
          <a:custGeom>
            <a:avLst/>
            <a:gdLst/>
            <a:ahLst/>
            <a:cxnLst/>
            <a:rect l="l" t="t" r="r" b="b"/>
            <a:pathLst>
              <a:path w="1585085" h="1443868">
                <a:moveTo>
                  <a:pt x="0" y="1443868"/>
                </a:moveTo>
                <a:lnTo>
                  <a:pt x="1585084" y="1443868"/>
                </a:lnTo>
                <a:lnTo>
                  <a:pt x="1585084" y="0"/>
                </a:lnTo>
                <a:lnTo>
                  <a:pt x="0" y="0"/>
                </a:lnTo>
                <a:lnTo>
                  <a:pt x="0" y="1443868"/>
                </a:lnTo>
                <a:close/>
              </a:path>
            </a:pathLst>
          </a:custGeom>
          <a:blipFill>
            <a:blip r:embed="rId18">
              <a:extLst>
                <a:ext uri="{96DAC541-7B7A-43D3-8B79-37D633B846F1}">
                  <asvg:svgBlip xmlns:asvg="http://schemas.microsoft.com/office/drawing/2016/SVG/main" xmlns="" r:embed="rId19"/>
                </a:ext>
              </a:extLst>
            </a:blip>
            <a:stretch>
              <a:fillRect/>
            </a:stretch>
          </a:blipFill>
        </p:spPr>
      </p:sp>
      <p:sp>
        <p:nvSpPr>
          <p:cNvPr id="16" name="Freeform 16"/>
          <p:cNvSpPr/>
          <p:nvPr/>
        </p:nvSpPr>
        <p:spPr>
          <a:xfrm rot="-4451544">
            <a:off x="-1595244" y="9483192"/>
            <a:ext cx="7785233" cy="7335450"/>
          </a:xfrm>
          <a:custGeom>
            <a:avLst/>
            <a:gdLst/>
            <a:ahLst/>
            <a:cxnLst/>
            <a:rect l="l" t="t" r="r" b="b"/>
            <a:pathLst>
              <a:path w="7785233" h="7335450">
                <a:moveTo>
                  <a:pt x="0" y="0"/>
                </a:moveTo>
                <a:lnTo>
                  <a:pt x="7785233" y="0"/>
                </a:lnTo>
                <a:lnTo>
                  <a:pt x="7785233" y="7335450"/>
                </a:lnTo>
                <a:lnTo>
                  <a:pt x="0" y="7335450"/>
                </a:lnTo>
                <a:lnTo>
                  <a:pt x="0" y="0"/>
                </a:lnTo>
                <a:close/>
              </a:path>
            </a:pathLst>
          </a:custGeom>
          <a:blipFill>
            <a:blip r:embed="rId13">
              <a:alphaModFix amt="30000"/>
            </a:blip>
            <a:stretch>
              <a:fillRect t="-5205" b="-5205"/>
            </a:stretch>
          </a:blipFill>
        </p:spPr>
      </p:sp>
      <p:sp>
        <p:nvSpPr>
          <p:cNvPr id="17" name="TextBox 17"/>
          <p:cNvSpPr txBox="1"/>
          <p:nvPr/>
        </p:nvSpPr>
        <p:spPr>
          <a:xfrm>
            <a:off x="203785" y="5786075"/>
            <a:ext cx="6278475" cy="384721"/>
          </a:xfrm>
          <a:prstGeom prst="rect">
            <a:avLst/>
          </a:prstGeom>
        </p:spPr>
        <p:txBody>
          <a:bodyPr wrap="square" lIns="0" tIns="0" rIns="0" bIns="0" rtlCol="0" anchor="t">
            <a:spAutoFit/>
          </a:bodyPr>
          <a:lstStyle/>
          <a:p>
            <a:pPr algn="ctr">
              <a:lnSpc>
                <a:spcPts val="3000"/>
              </a:lnSpc>
              <a:spcBef>
                <a:spcPct val="0"/>
              </a:spcBef>
            </a:pPr>
            <a:r>
              <a:rPr lang="en-US" sz="3000" dirty="0">
                <a:solidFill>
                  <a:srgbClr val="000000"/>
                </a:solidFill>
                <a:latin typeface="Source Sans 3"/>
                <a:ea typeface="Source Sans 3"/>
                <a:cs typeface="Source Sans 3"/>
                <a:sym typeface="Source Sans 3"/>
              </a:rPr>
              <a:t>Cultural differences in global teams</a:t>
            </a:r>
          </a:p>
        </p:txBody>
      </p:sp>
      <p:sp>
        <p:nvSpPr>
          <p:cNvPr id="18" name="TextBox 18"/>
          <p:cNvSpPr txBox="1"/>
          <p:nvPr/>
        </p:nvSpPr>
        <p:spPr>
          <a:xfrm>
            <a:off x="293366" y="6766090"/>
            <a:ext cx="8604929" cy="384721"/>
          </a:xfrm>
          <a:prstGeom prst="rect">
            <a:avLst/>
          </a:prstGeom>
        </p:spPr>
        <p:txBody>
          <a:bodyPr wrap="square" lIns="0" tIns="0" rIns="0" bIns="0" rtlCol="0" anchor="t">
            <a:spAutoFit/>
          </a:bodyPr>
          <a:lstStyle/>
          <a:p>
            <a:pPr algn="ctr">
              <a:lnSpc>
                <a:spcPts val="3000"/>
              </a:lnSpc>
              <a:spcBef>
                <a:spcPct val="0"/>
              </a:spcBef>
            </a:pPr>
            <a:r>
              <a:rPr lang="en-US" sz="3000" dirty="0">
                <a:solidFill>
                  <a:srgbClr val="000000"/>
                </a:solidFill>
                <a:latin typeface="Source Sans 3"/>
                <a:ea typeface="Source Sans 3"/>
                <a:cs typeface="Source Sans 3"/>
                <a:sym typeface="Source Sans 3"/>
              </a:rPr>
              <a:t>Ensuring standard quality across 40,000 restaurants</a:t>
            </a:r>
          </a:p>
        </p:txBody>
      </p:sp>
      <p:sp>
        <p:nvSpPr>
          <p:cNvPr id="19" name="TextBox 19"/>
          <p:cNvSpPr txBox="1"/>
          <p:nvPr/>
        </p:nvSpPr>
        <p:spPr>
          <a:xfrm>
            <a:off x="320848" y="7587461"/>
            <a:ext cx="6383446" cy="384721"/>
          </a:xfrm>
          <a:prstGeom prst="rect">
            <a:avLst/>
          </a:prstGeom>
        </p:spPr>
        <p:txBody>
          <a:bodyPr wrap="square" lIns="0" tIns="0" rIns="0" bIns="0" rtlCol="0" anchor="t">
            <a:spAutoFit/>
          </a:bodyPr>
          <a:lstStyle/>
          <a:p>
            <a:pPr algn="ctr">
              <a:lnSpc>
                <a:spcPts val="3000"/>
              </a:lnSpc>
              <a:spcBef>
                <a:spcPct val="0"/>
              </a:spcBef>
            </a:pPr>
            <a:r>
              <a:rPr lang="en-US" sz="3000" dirty="0">
                <a:solidFill>
                  <a:srgbClr val="000000"/>
                </a:solidFill>
                <a:latin typeface="Source Sans 3"/>
                <a:ea typeface="Source Sans 3"/>
                <a:cs typeface="Source Sans 3"/>
                <a:sym typeface="Source Sans 3"/>
              </a:rPr>
              <a:t>Limited motivation for part-time staff</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2541782">
            <a:off x="-5864370" y="3921060"/>
            <a:ext cx="9879516" cy="10277780"/>
          </a:xfrm>
          <a:custGeom>
            <a:avLst/>
            <a:gdLst/>
            <a:ahLst/>
            <a:cxnLst/>
            <a:rect l="l" t="t" r="r" b="b"/>
            <a:pathLst>
              <a:path w="9879516" h="10277780">
                <a:moveTo>
                  <a:pt x="0" y="0"/>
                </a:moveTo>
                <a:lnTo>
                  <a:pt x="9879516" y="0"/>
                </a:lnTo>
                <a:lnTo>
                  <a:pt x="9879516" y="10277780"/>
                </a:lnTo>
                <a:lnTo>
                  <a:pt x="0" y="10277780"/>
                </a:lnTo>
                <a:lnTo>
                  <a:pt x="0" y="0"/>
                </a:lnTo>
                <a:close/>
              </a:path>
            </a:pathLst>
          </a:custGeom>
          <a:blipFill>
            <a:blip r:embed="rId2">
              <a:alphaModFix amt="30000"/>
            </a:blip>
            <a:stretch>
              <a:fillRect/>
            </a:stretch>
          </a:blipFill>
        </p:spPr>
      </p:sp>
      <p:sp>
        <p:nvSpPr>
          <p:cNvPr id="3" name="Freeform 3"/>
          <p:cNvSpPr/>
          <p:nvPr/>
        </p:nvSpPr>
        <p:spPr>
          <a:xfrm rot="1878945">
            <a:off x="-1200914" y="-4082451"/>
            <a:ext cx="6128647" cy="6128647"/>
          </a:xfrm>
          <a:custGeom>
            <a:avLst/>
            <a:gdLst/>
            <a:ahLst/>
            <a:cxnLst/>
            <a:rect l="l" t="t" r="r" b="b"/>
            <a:pathLst>
              <a:path w="6128647" h="6128647">
                <a:moveTo>
                  <a:pt x="0" y="0"/>
                </a:moveTo>
                <a:lnTo>
                  <a:pt x="6128647" y="0"/>
                </a:lnTo>
                <a:lnTo>
                  <a:pt x="6128647" y="6128647"/>
                </a:lnTo>
                <a:lnTo>
                  <a:pt x="0" y="6128647"/>
                </a:lnTo>
                <a:lnTo>
                  <a:pt x="0" y="0"/>
                </a:lnTo>
                <a:close/>
              </a:path>
            </a:pathLst>
          </a:custGeom>
          <a:blipFill>
            <a:blip r:embed="rId3"/>
            <a:stretch>
              <a:fillRect/>
            </a:stretch>
          </a:blipFill>
        </p:spPr>
      </p:sp>
      <p:sp>
        <p:nvSpPr>
          <p:cNvPr id="4" name="Freeform 4"/>
          <p:cNvSpPr/>
          <p:nvPr/>
        </p:nvSpPr>
        <p:spPr>
          <a:xfrm flipH="1">
            <a:off x="-924612" y="-762439"/>
            <a:ext cx="5576044" cy="2696777"/>
          </a:xfrm>
          <a:custGeom>
            <a:avLst/>
            <a:gdLst/>
            <a:ahLst/>
            <a:cxnLst/>
            <a:rect l="l" t="t" r="r" b="b"/>
            <a:pathLst>
              <a:path w="5576044" h="2696777">
                <a:moveTo>
                  <a:pt x="5576044" y="0"/>
                </a:moveTo>
                <a:lnTo>
                  <a:pt x="0" y="0"/>
                </a:lnTo>
                <a:lnTo>
                  <a:pt x="0" y="2696777"/>
                </a:lnTo>
                <a:lnTo>
                  <a:pt x="5576044" y="2696777"/>
                </a:lnTo>
                <a:lnTo>
                  <a:pt x="5576044"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5" name="Freeform 5"/>
          <p:cNvSpPr/>
          <p:nvPr/>
        </p:nvSpPr>
        <p:spPr>
          <a:xfrm>
            <a:off x="4022422" y="2759257"/>
            <a:ext cx="10595486" cy="1062275"/>
          </a:xfrm>
          <a:custGeom>
            <a:avLst/>
            <a:gdLst/>
            <a:ahLst/>
            <a:cxnLst/>
            <a:rect l="l" t="t" r="r" b="b"/>
            <a:pathLst>
              <a:path w="7646080" h="1060894">
                <a:moveTo>
                  <a:pt x="0" y="0"/>
                </a:moveTo>
                <a:lnTo>
                  <a:pt x="7646080" y="0"/>
                </a:lnTo>
                <a:lnTo>
                  <a:pt x="7646080" y="1060893"/>
                </a:lnTo>
                <a:lnTo>
                  <a:pt x="0" y="1060893"/>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6" name="Freeform 6"/>
          <p:cNvSpPr/>
          <p:nvPr/>
        </p:nvSpPr>
        <p:spPr>
          <a:xfrm rot="-3192131">
            <a:off x="-1252076" y="5113984"/>
            <a:ext cx="5530530" cy="4112703"/>
          </a:xfrm>
          <a:custGeom>
            <a:avLst/>
            <a:gdLst/>
            <a:ahLst/>
            <a:cxnLst/>
            <a:rect l="l" t="t" r="r" b="b"/>
            <a:pathLst>
              <a:path w="5530530" h="4112703">
                <a:moveTo>
                  <a:pt x="0" y="0"/>
                </a:moveTo>
                <a:lnTo>
                  <a:pt x="5530530" y="0"/>
                </a:lnTo>
                <a:lnTo>
                  <a:pt x="5530530" y="4112703"/>
                </a:lnTo>
                <a:lnTo>
                  <a:pt x="0" y="4112703"/>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sp>
        <p:nvSpPr>
          <p:cNvPr id="7" name="TextBox 7"/>
          <p:cNvSpPr txBox="1"/>
          <p:nvPr/>
        </p:nvSpPr>
        <p:spPr>
          <a:xfrm>
            <a:off x="4034914" y="1261929"/>
            <a:ext cx="10218173" cy="939835"/>
          </a:xfrm>
          <a:prstGeom prst="rect">
            <a:avLst/>
          </a:prstGeom>
        </p:spPr>
        <p:txBody>
          <a:bodyPr lIns="0" tIns="0" rIns="0" bIns="0" rtlCol="0" anchor="t">
            <a:spAutoFit/>
          </a:bodyPr>
          <a:lstStyle/>
          <a:p>
            <a:pPr algn="ctr">
              <a:lnSpc>
                <a:spcPts val="7001"/>
              </a:lnSpc>
            </a:pPr>
            <a:r>
              <a:rPr lang="en-US" sz="7001" b="1">
                <a:solidFill>
                  <a:srgbClr val="8F2527"/>
                </a:solidFill>
                <a:latin typeface="Source Sans 3 Bold"/>
                <a:ea typeface="Source Sans 3 Bold"/>
                <a:cs typeface="Source Sans 3 Bold"/>
                <a:sym typeface="Source Sans 3 Bold"/>
              </a:rPr>
              <a:t>STRATEGIC ALIGNMENT</a:t>
            </a:r>
          </a:p>
        </p:txBody>
      </p:sp>
      <p:sp>
        <p:nvSpPr>
          <p:cNvPr id="8" name="TextBox 8"/>
          <p:cNvSpPr txBox="1"/>
          <p:nvPr/>
        </p:nvSpPr>
        <p:spPr>
          <a:xfrm>
            <a:off x="4409144" y="3104879"/>
            <a:ext cx="10454793" cy="5740033"/>
          </a:xfrm>
          <a:prstGeom prst="rect">
            <a:avLst/>
          </a:prstGeom>
        </p:spPr>
        <p:txBody>
          <a:bodyPr lIns="0" tIns="0" rIns="0" bIns="0" rtlCol="0" anchor="t">
            <a:spAutoFit/>
          </a:bodyPr>
          <a:lstStyle/>
          <a:p>
            <a:pPr algn="just">
              <a:lnSpc>
                <a:spcPts val="4200"/>
              </a:lnSpc>
            </a:pPr>
            <a:r>
              <a:rPr lang="en-US" sz="4200" dirty="0">
                <a:solidFill>
                  <a:srgbClr val="000000"/>
                </a:solidFill>
                <a:latin typeface="Source Sans 3"/>
                <a:ea typeface="Source Sans 3"/>
                <a:cs typeface="Source Sans 3"/>
                <a:sym typeface="Source Sans 3"/>
              </a:rPr>
              <a:t>Training supports McDonald's strategic goals:</a:t>
            </a:r>
          </a:p>
          <a:p>
            <a:pPr algn="ctr">
              <a:lnSpc>
                <a:spcPts val="4200"/>
              </a:lnSpc>
            </a:pPr>
            <a:endParaRPr lang="en-US" sz="4200" dirty="0">
              <a:solidFill>
                <a:srgbClr val="000000"/>
              </a:solidFill>
              <a:latin typeface="Source Sans 3"/>
              <a:ea typeface="Source Sans 3"/>
              <a:cs typeface="Source Sans 3"/>
              <a:sym typeface="Source Sans 3"/>
            </a:endParaRPr>
          </a:p>
          <a:p>
            <a:pPr algn="ctr">
              <a:lnSpc>
                <a:spcPts val="4200"/>
              </a:lnSpc>
            </a:pPr>
            <a:endParaRPr lang="en-US" sz="4200" dirty="0">
              <a:solidFill>
                <a:srgbClr val="000000"/>
              </a:solidFill>
              <a:latin typeface="Source Sans 3"/>
              <a:ea typeface="Source Sans 3"/>
              <a:cs typeface="Source Sans 3"/>
              <a:sym typeface="Source Sans 3"/>
            </a:endParaRPr>
          </a:p>
          <a:p>
            <a:pPr marL="1024890" lvl="1" indent="-571500" algn="just">
              <a:lnSpc>
                <a:spcPts val="4200"/>
              </a:lnSpc>
              <a:buFont typeface="Wingdings" panose="05000000000000000000" pitchFamily="2" charset="2"/>
              <a:buChar char="q"/>
            </a:pPr>
            <a:r>
              <a:rPr lang="en-US" sz="4200" dirty="0">
                <a:solidFill>
                  <a:srgbClr val="000000"/>
                </a:solidFill>
                <a:latin typeface="Source Sans 3"/>
                <a:ea typeface="Source Sans 3"/>
                <a:cs typeface="Source Sans 3"/>
                <a:sym typeface="Source Sans 3"/>
              </a:rPr>
              <a:t>Service quality</a:t>
            </a:r>
          </a:p>
          <a:p>
            <a:pPr marL="571500" indent="-571500" algn="just">
              <a:lnSpc>
                <a:spcPts val="4200"/>
              </a:lnSpc>
              <a:buFont typeface="Wingdings" panose="05000000000000000000" pitchFamily="2" charset="2"/>
              <a:buChar char="q"/>
            </a:pPr>
            <a:endParaRPr lang="en-US" sz="4200" dirty="0">
              <a:solidFill>
                <a:srgbClr val="000000"/>
              </a:solidFill>
              <a:latin typeface="Source Sans 3"/>
              <a:ea typeface="Source Sans 3"/>
              <a:cs typeface="Source Sans 3"/>
              <a:sym typeface="Source Sans 3"/>
            </a:endParaRPr>
          </a:p>
          <a:p>
            <a:pPr marL="1024890" lvl="1" indent="-571500" algn="just">
              <a:lnSpc>
                <a:spcPts val="4200"/>
              </a:lnSpc>
              <a:buFont typeface="Wingdings" panose="05000000000000000000" pitchFamily="2" charset="2"/>
              <a:buChar char="q"/>
            </a:pPr>
            <a:r>
              <a:rPr lang="en-US" sz="4200" dirty="0">
                <a:solidFill>
                  <a:srgbClr val="000000"/>
                </a:solidFill>
                <a:latin typeface="Source Sans 3"/>
                <a:ea typeface="Source Sans 3"/>
                <a:cs typeface="Source Sans 3"/>
                <a:sym typeface="Source Sans 3"/>
              </a:rPr>
              <a:t>Operational efficiency</a:t>
            </a:r>
          </a:p>
          <a:p>
            <a:pPr marL="571500" indent="-571500" algn="just">
              <a:lnSpc>
                <a:spcPts val="4200"/>
              </a:lnSpc>
              <a:buFont typeface="Wingdings" panose="05000000000000000000" pitchFamily="2" charset="2"/>
              <a:buChar char="q"/>
            </a:pPr>
            <a:endParaRPr lang="en-US" sz="4200" dirty="0">
              <a:solidFill>
                <a:srgbClr val="000000"/>
              </a:solidFill>
              <a:latin typeface="Source Sans 3"/>
              <a:ea typeface="Source Sans 3"/>
              <a:cs typeface="Source Sans 3"/>
              <a:sym typeface="Source Sans 3"/>
            </a:endParaRPr>
          </a:p>
          <a:p>
            <a:pPr marL="1024890" lvl="1" indent="-571500" algn="just">
              <a:lnSpc>
                <a:spcPts val="4200"/>
              </a:lnSpc>
              <a:buFont typeface="Wingdings" panose="05000000000000000000" pitchFamily="2" charset="2"/>
              <a:buChar char="q"/>
            </a:pPr>
            <a:r>
              <a:rPr lang="en-US" sz="4200" dirty="0">
                <a:solidFill>
                  <a:srgbClr val="000000"/>
                </a:solidFill>
                <a:latin typeface="Source Sans 3"/>
                <a:ea typeface="Source Sans 3"/>
                <a:cs typeface="Source Sans 3"/>
                <a:sym typeface="Source Sans 3"/>
              </a:rPr>
              <a:t>Global </a:t>
            </a:r>
            <a:r>
              <a:rPr lang="en-US" sz="4200" dirty="0" err="1">
                <a:solidFill>
                  <a:srgbClr val="000000"/>
                </a:solidFill>
                <a:latin typeface="Source Sans 3"/>
                <a:ea typeface="Source Sans 3"/>
                <a:cs typeface="Source Sans 3"/>
                <a:sym typeface="Source Sans 3"/>
              </a:rPr>
              <a:t>standardisation</a:t>
            </a:r>
            <a:endParaRPr lang="en-US" sz="4200" dirty="0">
              <a:solidFill>
                <a:srgbClr val="000000"/>
              </a:solidFill>
              <a:latin typeface="Source Sans 3"/>
              <a:ea typeface="Source Sans 3"/>
              <a:cs typeface="Source Sans 3"/>
              <a:sym typeface="Source Sans 3"/>
            </a:endParaRPr>
          </a:p>
          <a:p>
            <a:pPr marL="571500" indent="-571500" algn="just">
              <a:lnSpc>
                <a:spcPts val="4200"/>
              </a:lnSpc>
              <a:buFont typeface="Wingdings" panose="05000000000000000000" pitchFamily="2" charset="2"/>
              <a:buChar char="q"/>
            </a:pPr>
            <a:endParaRPr lang="en-US" sz="4200" dirty="0">
              <a:solidFill>
                <a:srgbClr val="000000"/>
              </a:solidFill>
              <a:latin typeface="Source Sans 3"/>
              <a:ea typeface="Source Sans 3"/>
              <a:cs typeface="Source Sans 3"/>
              <a:sym typeface="Source Sans 3"/>
            </a:endParaRPr>
          </a:p>
          <a:p>
            <a:pPr marL="1024890" lvl="1" indent="-571500" algn="just">
              <a:lnSpc>
                <a:spcPts val="4200"/>
              </a:lnSpc>
              <a:buFont typeface="Wingdings" panose="05000000000000000000" pitchFamily="2" charset="2"/>
              <a:buChar char="q"/>
            </a:pPr>
            <a:r>
              <a:rPr lang="en-US" sz="4200" dirty="0">
                <a:solidFill>
                  <a:srgbClr val="000000"/>
                </a:solidFill>
                <a:latin typeface="Source Sans 3"/>
                <a:ea typeface="Source Sans 3"/>
                <a:cs typeface="Source Sans 3"/>
                <a:sym typeface="Source Sans 3"/>
              </a:rPr>
              <a:t>Leadership pipeline development</a:t>
            </a:r>
          </a:p>
          <a:p>
            <a:pPr algn="ctr">
              <a:lnSpc>
                <a:spcPts val="2000"/>
              </a:lnSpc>
            </a:pPr>
            <a:endParaRPr lang="en-US" sz="4200" dirty="0">
              <a:solidFill>
                <a:srgbClr val="000000"/>
              </a:solidFill>
              <a:latin typeface="Source Sans 3"/>
              <a:ea typeface="Source Sans 3"/>
              <a:cs typeface="Source Sans 3"/>
              <a:sym typeface="Source Sans 3"/>
            </a:endParaRPr>
          </a:p>
        </p:txBody>
      </p:sp>
      <p:sp>
        <p:nvSpPr>
          <p:cNvPr id="9" name="Freeform 9"/>
          <p:cNvSpPr/>
          <p:nvPr/>
        </p:nvSpPr>
        <p:spPr>
          <a:xfrm flipH="1" flipV="1">
            <a:off x="13703970" y="-1884190"/>
            <a:ext cx="6824533" cy="6044587"/>
          </a:xfrm>
          <a:custGeom>
            <a:avLst/>
            <a:gdLst/>
            <a:ahLst/>
            <a:cxnLst/>
            <a:rect l="l" t="t" r="r" b="b"/>
            <a:pathLst>
              <a:path w="6824533" h="6044587">
                <a:moveTo>
                  <a:pt x="6824534" y="6044587"/>
                </a:moveTo>
                <a:lnTo>
                  <a:pt x="0" y="6044587"/>
                </a:lnTo>
                <a:lnTo>
                  <a:pt x="0" y="0"/>
                </a:lnTo>
                <a:lnTo>
                  <a:pt x="6824534" y="0"/>
                </a:lnTo>
                <a:lnTo>
                  <a:pt x="6824534" y="6044587"/>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10" name="Freeform 10"/>
          <p:cNvSpPr/>
          <p:nvPr/>
        </p:nvSpPr>
        <p:spPr>
          <a:xfrm rot="-1741947">
            <a:off x="14776432" y="5602653"/>
            <a:ext cx="8134907" cy="8462842"/>
          </a:xfrm>
          <a:custGeom>
            <a:avLst/>
            <a:gdLst/>
            <a:ahLst/>
            <a:cxnLst/>
            <a:rect l="l" t="t" r="r" b="b"/>
            <a:pathLst>
              <a:path w="8134907" h="8462842">
                <a:moveTo>
                  <a:pt x="0" y="0"/>
                </a:moveTo>
                <a:lnTo>
                  <a:pt x="8134907" y="0"/>
                </a:lnTo>
                <a:lnTo>
                  <a:pt x="8134907" y="8462842"/>
                </a:lnTo>
                <a:lnTo>
                  <a:pt x="0" y="8462842"/>
                </a:lnTo>
                <a:lnTo>
                  <a:pt x="0" y="0"/>
                </a:lnTo>
                <a:close/>
              </a:path>
            </a:pathLst>
          </a:custGeom>
          <a:blipFill>
            <a:blip r:embed="rId2">
              <a:alphaModFix amt="30000"/>
            </a:blip>
            <a:stretch>
              <a:fillRect/>
            </a:stretch>
          </a:blipFill>
        </p:spPr>
      </p:sp>
      <p:sp>
        <p:nvSpPr>
          <p:cNvPr id="11" name="Freeform 11"/>
          <p:cNvSpPr/>
          <p:nvPr/>
        </p:nvSpPr>
        <p:spPr>
          <a:xfrm flipH="1">
            <a:off x="14500504" y="6824219"/>
            <a:ext cx="3205016" cy="2919478"/>
          </a:xfrm>
          <a:custGeom>
            <a:avLst/>
            <a:gdLst/>
            <a:ahLst/>
            <a:cxnLst/>
            <a:rect l="l" t="t" r="r" b="b"/>
            <a:pathLst>
              <a:path w="3205016" h="2919478">
                <a:moveTo>
                  <a:pt x="3205016" y="0"/>
                </a:moveTo>
                <a:lnTo>
                  <a:pt x="0" y="0"/>
                </a:lnTo>
                <a:lnTo>
                  <a:pt x="0" y="2919479"/>
                </a:lnTo>
                <a:lnTo>
                  <a:pt x="3205016" y="2919479"/>
                </a:lnTo>
                <a:lnTo>
                  <a:pt x="3205016" y="0"/>
                </a:lnTo>
                <a:close/>
              </a:path>
            </a:pathLst>
          </a:custGeom>
          <a:blipFill>
            <a:blip r:embed="rId12">
              <a:extLst>
                <a:ext uri="{96DAC541-7B7A-43D3-8B79-37D633B846F1}">
                  <asvg:svgBlip xmlns:asvg="http://schemas.microsoft.com/office/drawing/2016/SVG/main" xmlns="" r:embed="rId13"/>
                </a:ext>
              </a:extLst>
            </a:blip>
            <a:stretch>
              <a:fillRect/>
            </a:stretch>
          </a:blipFill>
        </p:spPr>
      </p:sp>
      <p:sp>
        <p:nvSpPr>
          <p:cNvPr id="12" name="Freeform 12"/>
          <p:cNvSpPr/>
          <p:nvPr/>
        </p:nvSpPr>
        <p:spPr>
          <a:xfrm flipH="1">
            <a:off x="14461691" y="2864413"/>
            <a:ext cx="1956209" cy="1973477"/>
          </a:xfrm>
          <a:custGeom>
            <a:avLst/>
            <a:gdLst/>
            <a:ahLst/>
            <a:cxnLst/>
            <a:rect l="l" t="t" r="r" b="b"/>
            <a:pathLst>
              <a:path w="1956209" h="1973477">
                <a:moveTo>
                  <a:pt x="1956209" y="0"/>
                </a:moveTo>
                <a:lnTo>
                  <a:pt x="0" y="0"/>
                </a:lnTo>
                <a:lnTo>
                  <a:pt x="0" y="1973477"/>
                </a:lnTo>
                <a:lnTo>
                  <a:pt x="1956209" y="1973477"/>
                </a:lnTo>
                <a:lnTo>
                  <a:pt x="1956209" y="0"/>
                </a:lnTo>
                <a:close/>
              </a:path>
            </a:pathLst>
          </a:custGeom>
          <a:blipFill>
            <a:blip r:embed="rId14">
              <a:extLst>
                <a:ext uri="{96DAC541-7B7A-43D3-8B79-37D633B846F1}">
                  <asvg:svgBlip xmlns:asvg="http://schemas.microsoft.com/office/drawing/2016/SVG/main" xmlns="" r:embed="rId15"/>
                </a:ext>
              </a:extLst>
            </a:blip>
            <a:stretch>
              <a:fillRect/>
            </a:stretch>
          </a:blipFill>
        </p:spPr>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grpSp>
        <p:nvGrpSpPr>
          <p:cNvPr id="2" name="Group 2"/>
          <p:cNvGrpSpPr/>
          <p:nvPr/>
        </p:nvGrpSpPr>
        <p:grpSpPr>
          <a:xfrm rot="-210555">
            <a:off x="1267104" y="1350206"/>
            <a:ext cx="5043168" cy="1290709"/>
            <a:chOff x="0" y="0"/>
            <a:chExt cx="1328242" cy="339940"/>
          </a:xfrm>
        </p:grpSpPr>
        <p:sp>
          <p:nvSpPr>
            <p:cNvPr id="3" name="Freeform 3"/>
            <p:cNvSpPr/>
            <p:nvPr/>
          </p:nvSpPr>
          <p:spPr>
            <a:xfrm>
              <a:off x="0" y="0"/>
              <a:ext cx="1328242" cy="339940"/>
            </a:xfrm>
            <a:custGeom>
              <a:avLst/>
              <a:gdLst/>
              <a:ahLst/>
              <a:cxnLst/>
              <a:rect l="l" t="t" r="r" b="b"/>
              <a:pathLst>
                <a:path w="1328242" h="339940">
                  <a:moveTo>
                    <a:pt x="0" y="0"/>
                  </a:moveTo>
                  <a:lnTo>
                    <a:pt x="1328242" y="0"/>
                  </a:lnTo>
                  <a:lnTo>
                    <a:pt x="1328242" y="339940"/>
                  </a:lnTo>
                  <a:lnTo>
                    <a:pt x="0" y="339940"/>
                  </a:lnTo>
                  <a:close/>
                </a:path>
              </a:pathLst>
            </a:custGeom>
            <a:solidFill>
              <a:srgbClr val="FFD18F"/>
            </a:solidFill>
          </p:spPr>
        </p:sp>
        <p:sp>
          <p:nvSpPr>
            <p:cNvPr id="4" name="TextBox 4"/>
            <p:cNvSpPr txBox="1"/>
            <p:nvPr/>
          </p:nvSpPr>
          <p:spPr>
            <a:xfrm>
              <a:off x="0" y="-38100"/>
              <a:ext cx="1328242" cy="378040"/>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rot="-210555">
            <a:off x="1617604" y="1842109"/>
            <a:ext cx="4360720" cy="506097"/>
          </a:xfrm>
          <a:prstGeom prst="rect">
            <a:avLst/>
          </a:prstGeom>
        </p:spPr>
        <p:txBody>
          <a:bodyPr lIns="0" tIns="0" rIns="0" bIns="0" rtlCol="0" anchor="t">
            <a:spAutoFit/>
          </a:bodyPr>
          <a:lstStyle/>
          <a:p>
            <a:pPr algn="ctr">
              <a:lnSpc>
                <a:spcPts val="3800"/>
              </a:lnSpc>
            </a:pPr>
            <a:r>
              <a:rPr lang="en-US" sz="3800">
                <a:solidFill>
                  <a:srgbClr val="8F2527"/>
                </a:solidFill>
                <a:latin typeface="Source Sans 3"/>
                <a:ea typeface="Source Sans 3"/>
                <a:cs typeface="Source Sans 3"/>
                <a:sym typeface="Source Sans 3"/>
              </a:rPr>
              <a:t>RECOMMENDATIONS</a:t>
            </a:r>
          </a:p>
        </p:txBody>
      </p:sp>
      <p:sp>
        <p:nvSpPr>
          <p:cNvPr id="6" name="Freeform 6"/>
          <p:cNvSpPr/>
          <p:nvPr/>
        </p:nvSpPr>
        <p:spPr>
          <a:xfrm rot="-5074294" flipV="1">
            <a:off x="131424" y="1757166"/>
            <a:ext cx="1794553" cy="1634675"/>
          </a:xfrm>
          <a:custGeom>
            <a:avLst/>
            <a:gdLst/>
            <a:ahLst/>
            <a:cxnLst/>
            <a:rect l="l" t="t" r="r" b="b"/>
            <a:pathLst>
              <a:path w="1794553" h="1634675">
                <a:moveTo>
                  <a:pt x="0" y="1634674"/>
                </a:moveTo>
                <a:lnTo>
                  <a:pt x="1794552" y="1634674"/>
                </a:lnTo>
                <a:lnTo>
                  <a:pt x="1794552" y="0"/>
                </a:lnTo>
                <a:lnTo>
                  <a:pt x="0" y="0"/>
                </a:lnTo>
                <a:lnTo>
                  <a:pt x="0" y="1634674"/>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7" name="Freeform 7"/>
          <p:cNvSpPr/>
          <p:nvPr/>
        </p:nvSpPr>
        <p:spPr>
          <a:xfrm rot="3831997">
            <a:off x="7594717" y="-6321608"/>
            <a:ext cx="9879516" cy="10277780"/>
          </a:xfrm>
          <a:custGeom>
            <a:avLst/>
            <a:gdLst/>
            <a:ahLst/>
            <a:cxnLst/>
            <a:rect l="l" t="t" r="r" b="b"/>
            <a:pathLst>
              <a:path w="9879516" h="10277780">
                <a:moveTo>
                  <a:pt x="0" y="0"/>
                </a:moveTo>
                <a:lnTo>
                  <a:pt x="9879515" y="0"/>
                </a:lnTo>
                <a:lnTo>
                  <a:pt x="9879515" y="10277779"/>
                </a:lnTo>
                <a:lnTo>
                  <a:pt x="0" y="10277779"/>
                </a:lnTo>
                <a:lnTo>
                  <a:pt x="0" y="0"/>
                </a:lnTo>
                <a:close/>
              </a:path>
            </a:pathLst>
          </a:custGeom>
          <a:blipFill>
            <a:blip r:embed="rId4">
              <a:alphaModFix amt="30000"/>
            </a:blip>
            <a:stretch>
              <a:fillRect/>
            </a:stretch>
          </a:blipFill>
        </p:spPr>
      </p:sp>
      <p:grpSp>
        <p:nvGrpSpPr>
          <p:cNvPr id="8" name="Group 8"/>
          <p:cNvGrpSpPr/>
          <p:nvPr/>
        </p:nvGrpSpPr>
        <p:grpSpPr>
          <a:xfrm rot="176399">
            <a:off x="12725900" y="1160417"/>
            <a:ext cx="4203499" cy="5819949"/>
            <a:chOff x="0" y="0"/>
            <a:chExt cx="651232" cy="901662"/>
          </a:xfrm>
        </p:grpSpPr>
        <p:sp>
          <p:nvSpPr>
            <p:cNvPr id="9" name="Freeform 9"/>
            <p:cNvSpPr/>
            <p:nvPr/>
          </p:nvSpPr>
          <p:spPr>
            <a:xfrm>
              <a:off x="0" y="0"/>
              <a:ext cx="651232" cy="901662"/>
            </a:xfrm>
            <a:custGeom>
              <a:avLst/>
              <a:gdLst/>
              <a:ahLst/>
              <a:cxnLst/>
              <a:rect l="l" t="t" r="r" b="b"/>
              <a:pathLst>
                <a:path w="651232" h="901662">
                  <a:moveTo>
                    <a:pt x="64462" y="0"/>
                  </a:moveTo>
                  <a:lnTo>
                    <a:pt x="586770" y="0"/>
                  </a:lnTo>
                  <a:cubicBezTo>
                    <a:pt x="622371" y="0"/>
                    <a:pt x="651232" y="28861"/>
                    <a:pt x="651232" y="64462"/>
                  </a:cubicBezTo>
                  <a:lnTo>
                    <a:pt x="651232" y="837200"/>
                  </a:lnTo>
                  <a:cubicBezTo>
                    <a:pt x="651232" y="872802"/>
                    <a:pt x="622371" y="901662"/>
                    <a:pt x="586770" y="901662"/>
                  </a:cubicBezTo>
                  <a:lnTo>
                    <a:pt x="64462" y="901662"/>
                  </a:lnTo>
                  <a:cubicBezTo>
                    <a:pt x="28861" y="901662"/>
                    <a:pt x="0" y="872802"/>
                    <a:pt x="0" y="837200"/>
                  </a:cubicBezTo>
                  <a:lnTo>
                    <a:pt x="0" y="64462"/>
                  </a:lnTo>
                  <a:cubicBezTo>
                    <a:pt x="0" y="28861"/>
                    <a:pt x="28861" y="0"/>
                    <a:pt x="64462" y="0"/>
                  </a:cubicBezTo>
                  <a:close/>
                </a:path>
              </a:pathLst>
            </a:custGeom>
            <a:blipFill>
              <a:blip r:embed="rId5"/>
              <a:stretch>
                <a:fillRect l="-5437" r="-5437"/>
              </a:stretch>
            </a:blipFill>
            <a:ln w="95250" cap="rnd">
              <a:solidFill>
                <a:srgbClr val="FFFFFF"/>
              </a:solidFill>
              <a:prstDash val="solid"/>
              <a:round/>
            </a:ln>
          </p:spPr>
        </p:sp>
      </p:grpSp>
      <p:grpSp>
        <p:nvGrpSpPr>
          <p:cNvPr id="10" name="Group 10"/>
          <p:cNvGrpSpPr/>
          <p:nvPr/>
        </p:nvGrpSpPr>
        <p:grpSpPr>
          <a:xfrm rot="-121543">
            <a:off x="9004067" y="3456535"/>
            <a:ext cx="4203499" cy="5819949"/>
            <a:chOff x="0" y="0"/>
            <a:chExt cx="651232" cy="901662"/>
          </a:xfrm>
        </p:grpSpPr>
        <p:sp>
          <p:nvSpPr>
            <p:cNvPr id="11" name="Freeform 11"/>
            <p:cNvSpPr/>
            <p:nvPr/>
          </p:nvSpPr>
          <p:spPr>
            <a:xfrm>
              <a:off x="0" y="0"/>
              <a:ext cx="651232" cy="901662"/>
            </a:xfrm>
            <a:custGeom>
              <a:avLst/>
              <a:gdLst/>
              <a:ahLst/>
              <a:cxnLst/>
              <a:rect l="l" t="t" r="r" b="b"/>
              <a:pathLst>
                <a:path w="651232" h="901662">
                  <a:moveTo>
                    <a:pt x="64462" y="0"/>
                  </a:moveTo>
                  <a:lnTo>
                    <a:pt x="586770" y="0"/>
                  </a:lnTo>
                  <a:cubicBezTo>
                    <a:pt x="622371" y="0"/>
                    <a:pt x="651232" y="28861"/>
                    <a:pt x="651232" y="64462"/>
                  </a:cubicBezTo>
                  <a:lnTo>
                    <a:pt x="651232" y="837200"/>
                  </a:lnTo>
                  <a:cubicBezTo>
                    <a:pt x="651232" y="872802"/>
                    <a:pt x="622371" y="901662"/>
                    <a:pt x="586770" y="901662"/>
                  </a:cubicBezTo>
                  <a:lnTo>
                    <a:pt x="64462" y="901662"/>
                  </a:lnTo>
                  <a:cubicBezTo>
                    <a:pt x="28861" y="901662"/>
                    <a:pt x="0" y="872802"/>
                    <a:pt x="0" y="837200"/>
                  </a:cubicBezTo>
                  <a:lnTo>
                    <a:pt x="0" y="64462"/>
                  </a:lnTo>
                  <a:cubicBezTo>
                    <a:pt x="0" y="28861"/>
                    <a:pt x="28861" y="0"/>
                    <a:pt x="64462" y="0"/>
                  </a:cubicBezTo>
                  <a:close/>
                </a:path>
              </a:pathLst>
            </a:custGeom>
            <a:blipFill>
              <a:blip r:embed="rId6"/>
              <a:stretch>
                <a:fillRect l="-38806" r="-38806"/>
              </a:stretch>
            </a:blipFill>
            <a:ln w="95250" cap="rnd">
              <a:solidFill>
                <a:srgbClr val="FFFFFF"/>
              </a:solidFill>
              <a:prstDash val="solid"/>
              <a:round/>
            </a:ln>
          </p:spPr>
        </p:sp>
      </p:grpSp>
      <p:grpSp>
        <p:nvGrpSpPr>
          <p:cNvPr id="12" name="Group 12"/>
          <p:cNvGrpSpPr/>
          <p:nvPr/>
        </p:nvGrpSpPr>
        <p:grpSpPr>
          <a:xfrm>
            <a:off x="10578685" y="2149241"/>
            <a:ext cx="2730429" cy="644811"/>
            <a:chOff x="0" y="0"/>
            <a:chExt cx="719125" cy="169827"/>
          </a:xfrm>
        </p:grpSpPr>
        <p:sp>
          <p:nvSpPr>
            <p:cNvPr id="13" name="Freeform 13"/>
            <p:cNvSpPr/>
            <p:nvPr/>
          </p:nvSpPr>
          <p:spPr>
            <a:xfrm>
              <a:off x="0" y="0"/>
              <a:ext cx="719125" cy="169827"/>
            </a:xfrm>
            <a:custGeom>
              <a:avLst/>
              <a:gdLst/>
              <a:ahLst/>
              <a:cxnLst/>
              <a:rect l="l" t="t" r="r" b="b"/>
              <a:pathLst>
                <a:path w="719125" h="169827">
                  <a:moveTo>
                    <a:pt x="0" y="0"/>
                  </a:moveTo>
                  <a:lnTo>
                    <a:pt x="719125" y="0"/>
                  </a:lnTo>
                  <a:lnTo>
                    <a:pt x="719125" y="169827"/>
                  </a:lnTo>
                  <a:lnTo>
                    <a:pt x="0" y="169827"/>
                  </a:lnTo>
                  <a:close/>
                </a:path>
              </a:pathLst>
            </a:custGeom>
            <a:solidFill>
              <a:srgbClr val="FFD18F"/>
            </a:solidFill>
          </p:spPr>
        </p:sp>
        <p:sp>
          <p:nvSpPr>
            <p:cNvPr id="14" name="TextBox 14"/>
            <p:cNvSpPr txBox="1"/>
            <p:nvPr/>
          </p:nvSpPr>
          <p:spPr>
            <a:xfrm>
              <a:off x="0" y="-38100"/>
              <a:ext cx="719125" cy="207927"/>
            </a:xfrm>
            <a:prstGeom prst="rect">
              <a:avLst/>
            </a:prstGeom>
          </p:spPr>
          <p:txBody>
            <a:bodyPr lIns="50800" tIns="50800" rIns="50800" bIns="50800" rtlCol="0" anchor="ctr"/>
            <a:lstStyle/>
            <a:p>
              <a:pPr algn="ctr">
                <a:lnSpc>
                  <a:spcPts val="3359"/>
                </a:lnSpc>
                <a:spcBef>
                  <a:spcPct val="0"/>
                </a:spcBef>
              </a:pPr>
              <a:r>
                <a:rPr lang="en-US" sz="2399" b="1">
                  <a:solidFill>
                    <a:srgbClr val="000000"/>
                  </a:solidFill>
                  <a:latin typeface="Canva Sans Bold"/>
                  <a:ea typeface="Canva Sans Bold"/>
                  <a:cs typeface="Canva Sans Bold"/>
                  <a:sym typeface="Canva Sans Bold"/>
                </a:rPr>
                <a:t>French Fry</a:t>
              </a:r>
            </a:p>
          </p:txBody>
        </p:sp>
      </p:grpSp>
      <p:grpSp>
        <p:nvGrpSpPr>
          <p:cNvPr id="15" name="Group 15"/>
          <p:cNvGrpSpPr/>
          <p:nvPr/>
        </p:nvGrpSpPr>
        <p:grpSpPr>
          <a:xfrm>
            <a:off x="12097220" y="7514782"/>
            <a:ext cx="2730429" cy="663903"/>
            <a:chOff x="0" y="0"/>
            <a:chExt cx="719125" cy="174855"/>
          </a:xfrm>
        </p:grpSpPr>
        <p:sp>
          <p:nvSpPr>
            <p:cNvPr id="16" name="Freeform 16"/>
            <p:cNvSpPr/>
            <p:nvPr/>
          </p:nvSpPr>
          <p:spPr>
            <a:xfrm>
              <a:off x="0" y="0"/>
              <a:ext cx="719125" cy="174855"/>
            </a:xfrm>
            <a:custGeom>
              <a:avLst/>
              <a:gdLst/>
              <a:ahLst/>
              <a:cxnLst/>
              <a:rect l="l" t="t" r="r" b="b"/>
              <a:pathLst>
                <a:path w="719125" h="174855">
                  <a:moveTo>
                    <a:pt x="0" y="0"/>
                  </a:moveTo>
                  <a:lnTo>
                    <a:pt x="719125" y="0"/>
                  </a:lnTo>
                  <a:lnTo>
                    <a:pt x="719125" y="174855"/>
                  </a:lnTo>
                  <a:lnTo>
                    <a:pt x="0" y="174855"/>
                  </a:lnTo>
                  <a:close/>
                </a:path>
              </a:pathLst>
            </a:custGeom>
            <a:solidFill>
              <a:srgbClr val="FFD18F"/>
            </a:solidFill>
          </p:spPr>
        </p:sp>
        <p:sp>
          <p:nvSpPr>
            <p:cNvPr id="17" name="TextBox 17"/>
            <p:cNvSpPr txBox="1"/>
            <p:nvPr/>
          </p:nvSpPr>
          <p:spPr>
            <a:xfrm>
              <a:off x="0" y="-47625"/>
              <a:ext cx="719125" cy="222480"/>
            </a:xfrm>
            <a:prstGeom prst="rect">
              <a:avLst/>
            </a:prstGeom>
          </p:spPr>
          <p:txBody>
            <a:bodyPr lIns="50800" tIns="50800" rIns="50800" bIns="50800" rtlCol="0" anchor="ctr"/>
            <a:lstStyle/>
            <a:p>
              <a:pPr algn="ctr">
                <a:lnSpc>
                  <a:spcPts val="4199"/>
                </a:lnSpc>
                <a:spcBef>
                  <a:spcPct val="0"/>
                </a:spcBef>
              </a:pPr>
              <a:r>
                <a:rPr lang="en-US" sz="2999" b="1">
                  <a:solidFill>
                    <a:srgbClr val="000000"/>
                  </a:solidFill>
                  <a:latin typeface="Canva Sans Bold"/>
                  <a:ea typeface="Canva Sans Bold"/>
                  <a:cs typeface="Canva Sans Bold"/>
                  <a:sym typeface="Canva Sans Bold"/>
                </a:rPr>
                <a:t>Berger</a:t>
              </a:r>
            </a:p>
          </p:txBody>
        </p:sp>
      </p:grpSp>
      <p:grpSp>
        <p:nvGrpSpPr>
          <p:cNvPr id="18" name="Group 18"/>
          <p:cNvGrpSpPr/>
          <p:nvPr/>
        </p:nvGrpSpPr>
        <p:grpSpPr>
          <a:xfrm>
            <a:off x="1005905" y="4449888"/>
            <a:ext cx="452850" cy="452850"/>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9A146"/>
            </a:solidFill>
          </p:spPr>
        </p:sp>
        <p:sp>
          <p:nvSpPr>
            <p:cNvPr id="20" name="TextBox 2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1" name="Freeform 21"/>
          <p:cNvSpPr/>
          <p:nvPr/>
        </p:nvSpPr>
        <p:spPr>
          <a:xfrm rot="-9916179">
            <a:off x="-5491045" y="4769464"/>
            <a:ext cx="10607463" cy="11035072"/>
          </a:xfrm>
          <a:custGeom>
            <a:avLst/>
            <a:gdLst/>
            <a:ahLst/>
            <a:cxnLst/>
            <a:rect l="l" t="t" r="r" b="b"/>
            <a:pathLst>
              <a:path w="10607463" h="11035072">
                <a:moveTo>
                  <a:pt x="0" y="0"/>
                </a:moveTo>
                <a:lnTo>
                  <a:pt x="10607463" y="0"/>
                </a:lnTo>
                <a:lnTo>
                  <a:pt x="10607463" y="11035072"/>
                </a:lnTo>
                <a:lnTo>
                  <a:pt x="0" y="11035072"/>
                </a:lnTo>
                <a:lnTo>
                  <a:pt x="0" y="0"/>
                </a:lnTo>
                <a:close/>
              </a:path>
            </a:pathLst>
          </a:custGeom>
          <a:blipFill>
            <a:blip r:embed="rId4">
              <a:alphaModFix amt="30000"/>
            </a:blip>
            <a:stretch>
              <a:fillRect/>
            </a:stretch>
          </a:blipFill>
        </p:spPr>
      </p:sp>
      <p:grpSp>
        <p:nvGrpSpPr>
          <p:cNvPr id="22" name="Group 22"/>
          <p:cNvGrpSpPr/>
          <p:nvPr/>
        </p:nvGrpSpPr>
        <p:grpSpPr>
          <a:xfrm>
            <a:off x="1028700" y="5083917"/>
            <a:ext cx="452850" cy="745383"/>
            <a:chOff x="0" y="38100"/>
            <a:chExt cx="812800" cy="1337854"/>
          </a:xfrm>
        </p:grpSpPr>
        <p:sp>
          <p:nvSpPr>
            <p:cNvPr id="23" name="Freeform 23"/>
            <p:cNvSpPr/>
            <p:nvPr/>
          </p:nvSpPr>
          <p:spPr>
            <a:xfrm>
              <a:off x="0" y="563154"/>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9A146"/>
            </a:solidFill>
          </p:spPr>
        </p:sp>
        <p:sp>
          <p:nvSpPr>
            <p:cNvPr id="24" name="TextBox 2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5" name="Freeform 25"/>
          <p:cNvSpPr/>
          <p:nvPr/>
        </p:nvSpPr>
        <p:spPr>
          <a:xfrm flipH="1">
            <a:off x="5638193" y="1729221"/>
            <a:ext cx="1413706" cy="1503943"/>
          </a:xfrm>
          <a:custGeom>
            <a:avLst/>
            <a:gdLst/>
            <a:ahLst/>
            <a:cxnLst/>
            <a:rect l="l" t="t" r="r" b="b"/>
            <a:pathLst>
              <a:path w="1413706" h="1503943">
                <a:moveTo>
                  <a:pt x="1413706" y="0"/>
                </a:moveTo>
                <a:lnTo>
                  <a:pt x="0" y="0"/>
                </a:lnTo>
                <a:lnTo>
                  <a:pt x="0" y="1503942"/>
                </a:lnTo>
                <a:lnTo>
                  <a:pt x="1413706" y="1503942"/>
                </a:lnTo>
                <a:lnTo>
                  <a:pt x="1413706"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26" name="Freeform 26"/>
          <p:cNvSpPr/>
          <p:nvPr/>
        </p:nvSpPr>
        <p:spPr>
          <a:xfrm>
            <a:off x="642778" y="8433224"/>
            <a:ext cx="4144447" cy="2984002"/>
          </a:xfrm>
          <a:custGeom>
            <a:avLst/>
            <a:gdLst/>
            <a:ahLst/>
            <a:cxnLst/>
            <a:rect l="l" t="t" r="r" b="b"/>
            <a:pathLst>
              <a:path w="4144447" h="2984002">
                <a:moveTo>
                  <a:pt x="0" y="0"/>
                </a:moveTo>
                <a:lnTo>
                  <a:pt x="4144447" y="0"/>
                </a:lnTo>
                <a:lnTo>
                  <a:pt x="4144447" y="2984002"/>
                </a:lnTo>
                <a:lnTo>
                  <a:pt x="0" y="2984002"/>
                </a:lnTo>
                <a:lnTo>
                  <a:pt x="0" y="0"/>
                </a:lnTo>
                <a:close/>
              </a:path>
            </a:pathLst>
          </a:custGeom>
          <a:blipFill>
            <a:blip r:embed="rId9"/>
            <a:stretch>
              <a:fillRect/>
            </a:stretch>
          </a:blipFill>
        </p:spPr>
      </p:sp>
      <p:sp>
        <p:nvSpPr>
          <p:cNvPr id="27" name="Freeform 27"/>
          <p:cNvSpPr/>
          <p:nvPr/>
        </p:nvSpPr>
        <p:spPr>
          <a:xfrm rot="869017" flipH="1">
            <a:off x="-377547" y="7703961"/>
            <a:ext cx="1680684" cy="1457994"/>
          </a:xfrm>
          <a:custGeom>
            <a:avLst/>
            <a:gdLst/>
            <a:ahLst/>
            <a:cxnLst/>
            <a:rect l="l" t="t" r="r" b="b"/>
            <a:pathLst>
              <a:path w="1680684" h="1457994">
                <a:moveTo>
                  <a:pt x="1680684" y="0"/>
                </a:moveTo>
                <a:lnTo>
                  <a:pt x="0" y="0"/>
                </a:lnTo>
                <a:lnTo>
                  <a:pt x="0" y="1457994"/>
                </a:lnTo>
                <a:lnTo>
                  <a:pt x="1680684" y="1457994"/>
                </a:lnTo>
                <a:lnTo>
                  <a:pt x="1680684"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28" name="Freeform 28"/>
          <p:cNvSpPr/>
          <p:nvPr/>
        </p:nvSpPr>
        <p:spPr>
          <a:xfrm rot="869017">
            <a:off x="1438310" y="9330053"/>
            <a:ext cx="1680684" cy="1457994"/>
          </a:xfrm>
          <a:custGeom>
            <a:avLst/>
            <a:gdLst/>
            <a:ahLst/>
            <a:cxnLst/>
            <a:rect l="l" t="t" r="r" b="b"/>
            <a:pathLst>
              <a:path w="1680684" h="1457994">
                <a:moveTo>
                  <a:pt x="0" y="0"/>
                </a:moveTo>
                <a:lnTo>
                  <a:pt x="1680684" y="0"/>
                </a:lnTo>
                <a:lnTo>
                  <a:pt x="1680684" y="1457993"/>
                </a:lnTo>
                <a:lnTo>
                  <a:pt x="0" y="1457993"/>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29" name="Freeform 29"/>
          <p:cNvSpPr/>
          <p:nvPr/>
        </p:nvSpPr>
        <p:spPr>
          <a:xfrm rot="-7936850">
            <a:off x="14126480" y="8012126"/>
            <a:ext cx="7854522" cy="8171154"/>
          </a:xfrm>
          <a:custGeom>
            <a:avLst/>
            <a:gdLst/>
            <a:ahLst/>
            <a:cxnLst/>
            <a:rect l="l" t="t" r="r" b="b"/>
            <a:pathLst>
              <a:path w="7854522" h="8171154">
                <a:moveTo>
                  <a:pt x="0" y="0"/>
                </a:moveTo>
                <a:lnTo>
                  <a:pt x="7854522" y="0"/>
                </a:lnTo>
                <a:lnTo>
                  <a:pt x="7854522" y="8171155"/>
                </a:lnTo>
                <a:lnTo>
                  <a:pt x="0" y="8171155"/>
                </a:lnTo>
                <a:lnTo>
                  <a:pt x="0" y="0"/>
                </a:lnTo>
                <a:close/>
              </a:path>
            </a:pathLst>
          </a:custGeom>
          <a:blipFill>
            <a:blip r:embed="rId4">
              <a:alphaModFix amt="30000"/>
            </a:blip>
            <a:stretch>
              <a:fillRect/>
            </a:stretch>
          </a:blipFill>
        </p:spPr>
      </p:sp>
      <p:sp>
        <p:nvSpPr>
          <p:cNvPr id="30" name="Freeform 30"/>
          <p:cNvSpPr/>
          <p:nvPr/>
        </p:nvSpPr>
        <p:spPr>
          <a:xfrm flipH="1">
            <a:off x="14827649" y="7122219"/>
            <a:ext cx="2877871" cy="2621479"/>
          </a:xfrm>
          <a:custGeom>
            <a:avLst/>
            <a:gdLst/>
            <a:ahLst/>
            <a:cxnLst/>
            <a:rect l="l" t="t" r="r" b="b"/>
            <a:pathLst>
              <a:path w="2877871" h="2621479">
                <a:moveTo>
                  <a:pt x="2877871" y="0"/>
                </a:moveTo>
                <a:lnTo>
                  <a:pt x="0" y="0"/>
                </a:lnTo>
                <a:lnTo>
                  <a:pt x="0" y="2621479"/>
                </a:lnTo>
                <a:lnTo>
                  <a:pt x="2877871" y="2621479"/>
                </a:lnTo>
                <a:lnTo>
                  <a:pt x="2877871"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31" name="TextBox 31"/>
          <p:cNvSpPr txBox="1"/>
          <p:nvPr/>
        </p:nvSpPr>
        <p:spPr>
          <a:xfrm>
            <a:off x="1523258" y="4508781"/>
            <a:ext cx="7509920" cy="403957"/>
          </a:xfrm>
          <a:prstGeom prst="rect">
            <a:avLst/>
          </a:prstGeom>
        </p:spPr>
        <p:txBody>
          <a:bodyPr lIns="0" tIns="0" rIns="0" bIns="0" rtlCol="0" anchor="t">
            <a:spAutoFit/>
          </a:bodyPr>
          <a:lstStyle/>
          <a:p>
            <a:pPr marL="323850" lvl="1" algn="l">
              <a:lnSpc>
                <a:spcPts val="3000"/>
              </a:lnSpc>
            </a:pPr>
            <a:r>
              <a:rPr lang="en-US" sz="3000" dirty="0">
                <a:solidFill>
                  <a:srgbClr val="000000"/>
                </a:solidFill>
                <a:latin typeface="Source Sans 3"/>
                <a:ea typeface="Source Sans 3"/>
                <a:cs typeface="Source Sans 3"/>
                <a:sym typeface="Source Sans 3"/>
              </a:rPr>
              <a:t>Implement AI-driven </a:t>
            </a:r>
            <a:r>
              <a:rPr lang="en-US" sz="3000" dirty="0" err="1">
                <a:solidFill>
                  <a:srgbClr val="000000"/>
                </a:solidFill>
                <a:latin typeface="Source Sans 3"/>
                <a:ea typeface="Source Sans 3"/>
                <a:cs typeface="Source Sans 3"/>
                <a:sym typeface="Source Sans 3"/>
              </a:rPr>
              <a:t>personalised</a:t>
            </a:r>
            <a:r>
              <a:rPr lang="en-US" sz="3000" dirty="0">
                <a:solidFill>
                  <a:srgbClr val="000000"/>
                </a:solidFill>
                <a:latin typeface="Source Sans 3"/>
                <a:ea typeface="Source Sans 3"/>
                <a:cs typeface="Source Sans 3"/>
                <a:sym typeface="Source Sans 3"/>
              </a:rPr>
              <a:t> </a:t>
            </a:r>
            <a:r>
              <a:rPr lang="en-US" sz="3000" dirty="0" smtClean="0">
                <a:solidFill>
                  <a:srgbClr val="000000"/>
                </a:solidFill>
                <a:latin typeface="Source Sans 3"/>
                <a:ea typeface="Source Sans 3"/>
                <a:cs typeface="Source Sans 3"/>
                <a:sym typeface="Source Sans 3"/>
              </a:rPr>
              <a:t>training</a:t>
            </a:r>
            <a:endParaRPr lang="en-US" sz="3000" dirty="0">
              <a:solidFill>
                <a:srgbClr val="000000"/>
              </a:solidFill>
              <a:latin typeface="Source Sans 3"/>
              <a:ea typeface="Source Sans 3"/>
              <a:cs typeface="Source Sans 3"/>
              <a:sym typeface="Source Sans 3"/>
            </a:endParaRPr>
          </a:p>
        </p:txBody>
      </p:sp>
      <p:sp>
        <p:nvSpPr>
          <p:cNvPr id="32" name="TextBox 32"/>
          <p:cNvSpPr txBox="1"/>
          <p:nvPr/>
        </p:nvSpPr>
        <p:spPr>
          <a:xfrm>
            <a:off x="1536639" y="6407191"/>
            <a:ext cx="6954023" cy="403957"/>
          </a:xfrm>
          <a:prstGeom prst="rect">
            <a:avLst/>
          </a:prstGeom>
        </p:spPr>
        <p:txBody>
          <a:bodyPr lIns="0" tIns="0" rIns="0" bIns="0" rtlCol="0" anchor="t">
            <a:spAutoFit/>
          </a:bodyPr>
          <a:lstStyle/>
          <a:p>
            <a:pPr marL="323850" lvl="1" algn="l">
              <a:lnSpc>
                <a:spcPts val="3000"/>
              </a:lnSpc>
            </a:pPr>
            <a:r>
              <a:rPr lang="en-US" sz="3000" dirty="0">
                <a:solidFill>
                  <a:srgbClr val="000000"/>
                </a:solidFill>
                <a:latin typeface="Source Sans 3"/>
                <a:ea typeface="Source Sans 3"/>
                <a:cs typeface="Source Sans 3"/>
                <a:sym typeface="Source Sans 3"/>
              </a:rPr>
              <a:t>Introduce global leadership </a:t>
            </a:r>
            <a:r>
              <a:rPr lang="en-US" sz="3000" dirty="0" smtClean="0">
                <a:solidFill>
                  <a:srgbClr val="000000"/>
                </a:solidFill>
                <a:latin typeface="Source Sans 3"/>
                <a:ea typeface="Source Sans 3"/>
                <a:cs typeface="Source Sans 3"/>
                <a:sym typeface="Source Sans 3"/>
              </a:rPr>
              <a:t>mentoring</a:t>
            </a:r>
            <a:endParaRPr lang="en-US" sz="3000" dirty="0">
              <a:solidFill>
                <a:srgbClr val="000000"/>
              </a:solidFill>
              <a:latin typeface="Source Sans 3"/>
              <a:ea typeface="Source Sans 3"/>
              <a:cs typeface="Source Sans 3"/>
              <a:sym typeface="Source Sans 3"/>
            </a:endParaRPr>
          </a:p>
        </p:txBody>
      </p:sp>
      <p:sp>
        <p:nvSpPr>
          <p:cNvPr id="33" name="TextBox 33"/>
          <p:cNvSpPr txBox="1"/>
          <p:nvPr/>
        </p:nvSpPr>
        <p:spPr>
          <a:xfrm>
            <a:off x="1509117" y="5456335"/>
            <a:ext cx="7509920" cy="403957"/>
          </a:xfrm>
          <a:prstGeom prst="rect">
            <a:avLst/>
          </a:prstGeom>
        </p:spPr>
        <p:txBody>
          <a:bodyPr lIns="0" tIns="0" rIns="0" bIns="0" rtlCol="0" anchor="t">
            <a:spAutoFit/>
          </a:bodyPr>
          <a:lstStyle/>
          <a:p>
            <a:pPr marL="323850" lvl="1" algn="l">
              <a:lnSpc>
                <a:spcPts val="3000"/>
              </a:lnSpc>
            </a:pPr>
            <a:r>
              <a:rPr lang="en-US" sz="3000" dirty="0">
                <a:solidFill>
                  <a:srgbClr val="000000"/>
                </a:solidFill>
                <a:latin typeface="Source Sans 3"/>
                <a:ea typeface="Source Sans 3"/>
                <a:cs typeface="Source Sans 3"/>
                <a:sym typeface="Source Sans 3"/>
              </a:rPr>
              <a:t>Expand </a:t>
            </a:r>
            <a:r>
              <a:rPr lang="en-US" sz="3000" dirty="0" err="1">
                <a:solidFill>
                  <a:srgbClr val="000000"/>
                </a:solidFill>
                <a:latin typeface="Source Sans 3"/>
                <a:ea typeface="Source Sans 3"/>
                <a:cs typeface="Source Sans 3"/>
                <a:sym typeface="Source Sans 3"/>
              </a:rPr>
              <a:t>microlearning</a:t>
            </a:r>
            <a:r>
              <a:rPr lang="en-US" sz="3000" dirty="0">
                <a:solidFill>
                  <a:srgbClr val="000000"/>
                </a:solidFill>
                <a:latin typeface="Source Sans 3"/>
                <a:ea typeface="Source Sans 3"/>
                <a:cs typeface="Source Sans 3"/>
                <a:sym typeface="Source Sans 3"/>
              </a:rPr>
              <a:t> via mobile </a:t>
            </a:r>
            <a:r>
              <a:rPr lang="en-US" sz="3000" dirty="0" smtClean="0">
                <a:solidFill>
                  <a:srgbClr val="000000"/>
                </a:solidFill>
                <a:latin typeface="Source Sans 3"/>
                <a:ea typeface="Source Sans 3"/>
                <a:cs typeface="Source Sans 3"/>
                <a:sym typeface="Source Sans 3"/>
              </a:rPr>
              <a:t>apps</a:t>
            </a:r>
            <a:endParaRPr lang="en-US" sz="3000" dirty="0">
              <a:solidFill>
                <a:srgbClr val="000000"/>
              </a:solidFill>
              <a:latin typeface="Source Sans 3"/>
              <a:ea typeface="Source Sans 3"/>
              <a:cs typeface="Source Sans 3"/>
              <a:sym typeface="Source Sans 3"/>
            </a:endParaRPr>
          </a:p>
        </p:txBody>
      </p:sp>
      <p:grpSp>
        <p:nvGrpSpPr>
          <p:cNvPr id="34" name="Group 34"/>
          <p:cNvGrpSpPr/>
          <p:nvPr/>
        </p:nvGrpSpPr>
        <p:grpSpPr>
          <a:xfrm>
            <a:off x="1056267" y="6289824"/>
            <a:ext cx="452850" cy="452850"/>
            <a:chOff x="0" y="0"/>
            <a:chExt cx="812800" cy="812800"/>
          </a:xfrm>
        </p:grpSpPr>
        <p:sp>
          <p:nvSpPr>
            <p:cNvPr id="35" name="Freeform 3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9A146"/>
            </a:solidFill>
          </p:spPr>
        </p:sp>
        <p:sp>
          <p:nvSpPr>
            <p:cNvPr id="36" name="TextBox 36"/>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37" name="Group 37"/>
          <p:cNvGrpSpPr/>
          <p:nvPr/>
        </p:nvGrpSpPr>
        <p:grpSpPr>
          <a:xfrm>
            <a:off x="1083789" y="7290532"/>
            <a:ext cx="452850" cy="452850"/>
            <a:chOff x="0" y="0"/>
            <a:chExt cx="812800" cy="812800"/>
          </a:xfrm>
        </p:grpSpPr>
        <p:sp>
          <p:nvSpPr>
            <p:cNvPr id="38" name="Freeform 3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9A146"/>
            </a:solidFill>
          </p:spPr>
        </p:sp>
        <p:sp>
          <p:nvSpPr>
            <p:cNvPr id="39" name="TextBox 39"/>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40" name="TextBox 40"/>
          <p:cNvSpPr txBox="1"/>
          <p:nvPr/>
        </p:nvSpPr>
        <p:spPr>
          <a:xfrm>
            <a:off x="1439096" y="7379888"/>
            <a:ext cx="7224201" cy="384721"/>
          </a:xfrm>
          <a:prstGeom prst="rect">
            <a:avLst/>
          </a:prstGeom>
        </p:spPr>
        <p:txBody>
          <a:bodyPr wrap="square" lIns="0" tIns="0" rIns="0" bIns="0" rtlCol="0" anchor="t">
            <a:spAutoFit/>
          </a:bodyPr>
          <a:lstStyle/>
          <a:p>
            <a:pPr marL="323850" lvl="1" algn="ctr">
              <a:lnSpc>
                <a:spcPts val="3000"/>
              </a:lnSpc>
              <a:spcBef>
                <a:spcPct val="0"/>
              </a:spcBef>
            </a:pPr>
            <a:r>
              <a:rPr lang="en-US" sz="3000" dirty="0">
                <a:solidFill>
                  <a:srgbClr val="000000"/>
                </a:solidFill>
                <a:latin typeface="Source Sans 3"/>
                <a:ea typeface="Source Sans 3"/>
                <a:cs typeface="Source Sans 3"/>
                <a:sym typeface="Source Sans 3"/>
              </a:rPr>
              <a:t>Provide incentives for training completion</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2944933">
            <a:off x="-5949276" y="-4971691"/>
            <a:ext cx="9879516" cy="10277780"/>
          </a:xfrm>
          <a:custGeom>
            <a:avLst/>
            <a:gdLst/>
            <a:ahLst/>
            <a:cxnLst/>
            <a:rect l="l" t="t" r="r" b="b"/>
            <a:pathLst>
              <a:path w="9879516" h="10277780">
                <a:moveTo>
                  <a:pt x="0" y="0"/>
                </a:moveTo>
                <a:lnTo>
                  <a:pt x="9879515" y="0"/>
                </a:lnTo>
                <a:lnTo>
                  <a:pt x="9879515" y="10277780"/>
                </a:lnTo>
                <a:lnTo>
                  <a:pt x="0" y="10277780"/>
                </a:lnTo>
                <a:lnTo>
                  <a:pt x="0" y="0"/>
                </a:lnTo>
                <a:close/>
              </a:path>
            </a:pathLst>
          </a:custGeom>
          <a:blipFill>
            <a:blip r:embed="rId2">
              <a:alphaModFix amt="30000"/>
            </a:blip>
            <a:stretch>
              <a:fillRect/>
            </a:stretch>
          </a:blipFill>
        </p:spPr>
      </p:sp>
      <p:grpSp>
        <p:nvGrpSpPr>
          <p:cNvPr id="3" name="Group 3"/>
          <p:cNvGrpSpPr/>
          <p:nvPr/>
        </p:nvGrpSpPr>
        <p:grpSpPr>
          <a:xfrm rot="-210555">
            <a:off x="1267068" y="1349011"/>
            <a:ext cx="5082220" cy="1290709"/>
            <a:chOff x="0" y="0"/>
            <a:chExt cx="1338527" cy="339940"/>
          </a:xfrm>
        </p:grpSpPr>
        <p:sp>
          <p:nvSpPr>
            <p:cNvPr id="4" name="Freeform 4"/>
            <p:cNvSpPr/>
            <p:nvPr/>
          </p:nvSpPr>
          <p:spPr>
            <a:xfrm>
              <a:off x="0" y="0"/>
              <a:ext cx="1338527" cy="339940"/>
            </a:xfrm>
            <a:custGeom>
              <a:avLst/>
              <a:gdLst/>
              <a:ahLst/>
              <a:cxnLst/>
              <a:rect l="l" t="t" r="r" b="b"/>
              <a:pathLst>
                <a:path w="1338527" h="339940">
                  <a:moveTo>
                    <a:pt x="0" y="0"/>
                  </a:moveTo>
                  <a:lnTo>
                    <a:pt x="1338527" y="0"/>
                  </a:lnTo>
                  <a:lnTo>
                    <a:pt x="1338527" y="339940"/>
                  </a:lnTo>
                  <a:lnTo>
                    <a:pt x="0" y="339940"/>
                  </a:lnTo>
                  <a:close/>
                </a:path>
              </a:pathLst>
            </a:custGeom>
            <a:solidFill>
              <a:srgbClr val="FFD18F"/>
            </a:solidFill>
          </p:spPr>
        </p:sp>
        <p:sp>
          <p:nvSpPr>
            <p:cNvPr id="5" name="TextBox 5"/>
            <p:cNvSpPr txBox="1"/>
            <p:nvPr/>
          </p:nvSpPr>
          <p:spPr>
            <a:xfrm>
              <a:off x="0" y="-38100"/>
              <a:ext cx="1338527" cy="378040"/>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rot="-210555">
            <a:off x="1833162" y="1478676"/>
            <a:ext cx="4242493" cy="948692"/>
          </a:xfrm>
          <a:prstGeom prst="rect">
            <a:avLst/>
          </a:prstGeom>
        </p:spPr>
        <p:txBody>
          <a:bodyPr lIns="0" tIns="0" rIns="0" bIns="0" rtlCol="0" anchor="t">
            <a:spAutoFit/>
          </a:bodyPr>
          <a:lstStyle/>
          <a:p>
            <a:pPr algn="ctr">
              <a:lnSpc>
                <a:spcPts val="3600"/>
              </a:lnSpc>
            </a:pPr>
            <a:r>
              <a:rPr lang="en-US" sz="3600" dirty="0">
                <a:solidFill>
                  <a:srgbClr val="8F2527"/>
                </a:solidFill>
                <a:latin typeface="Source Sans 3"/>
                <a:ea typeface="Source Sans 3"/>
                <a:cs typeface="Source Sans 3"/>
                <a:sym typeface="Source Sans 3"/>
              </a:rPr>
              <a:t>INDUSTRY EXAMPLE / CASE STUDY</a:t>
            </a:r>
          </a:p>
        </p:txBody>
      </p:sp>
      <p:sp>
        <p:nvSpPr>
          <p:cNvPr id="7" name="Freeform 7"/>
          <p:cNvSpPr/>
          <p:nvPr/>
        </p:nvSpPr>
        <p:spPr>
          <a:xfrm rot="-5074294" flipV="1">
            <a:off x="385416" y="1331903"/>
            <a:ext cx="1794553" cy="1634675"/>
          </a:xfrm>
          <a:custGeom>
            <a:avLst/>
            <a:gdLst/>
            <a:ahLst/>
            <a:cxnLst/>
            <a:rect l="l" t="t" r="r" b="b"/>
            <a:pathLst>
              <a:path w="1794553" h="1634675">
                <a:moveTo>
                  <a:pt x="0" y="1634675"/>
                </a:moveTo>
                <a:lnTo>
                  <a:pt x="1794553" y="1634675"/>
                </a:lnTo>
                <a:lnTo>
                  <a:pt x="1794553" y="0"/>
                </a:lnTo>
                <a:lnTo>
                  <a:pt x="0" y="0"/>
                </a:lnTo>
                <a:lnTo>
                  <a:pt x="0" y="1634675"/>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8" name="Freeform 8"/>
          <p:cNvSpPr/>
          <p:nvPr/>
        </p:nvSpPr>
        <p:spPr>
          <a:xfrm flipH="1">
            <a:off x="5677171" y="1622893"/>
            <a:ext cx="1413706" cy="1503943"/>
          </a:xfrm>
          <a:custGeom>
            <a:avLst/>
            <a:gdLst/>
            <a:ahLst/>
            <a:cxnLst/>
            <a:rect l="l" t="t" r="r" b="b"/>
            <a:pathLst>
              <a:path w="1413706" h="1503943">
                <a:moveTo>
                  <a:pt x="1413706" y="0"/>
                </a:moveTo>
                <a:lnTo>
                  <a:pt x="0" y="0"/>
                </a:lnTo>
                <a:lnTo>
                  <a:pt x="0" y="1503943"/>
                </a:lnTo>
                <a:lnTo>
                  <a:pt x="1413706" y="1503943"/>
                </a:lnTo>
                <a:lnTo>
                  <a:pt x="1413706"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9" name="Freeform 9"/>
          <p:cNvSpPr/>
          <p:nvPr/>
        </p:nvSpPr>
        <p:spPr>
          <a:xfrm rot="-7128049">
            <a:off x="9895516" y="-112658"/>
            <a:ext cx="11228904" cy="11681564"/>
          </a:xfrm>
          <a:custGeom>
            <a:avLst/>
            <a:gdLst/>
            <a:ahLst/>
            <a:cxnLst/>
            <a:rect l="l" t="t" r="r" b="b"/>
            <a:pathLst>
              <a:path w="11228904" h="11681564">
                <a:moveTo>
                  <a:pt x="0" y="0"/>
                </a:moveTo>
                <a:lnTo>
                  <a:pt x="11228903" y="0"/>
                </a:lnTo>
                <a:lnTo>
                  <a:pt x="11228903" y="11681564"/>
                </a:lnTo>
                <a:lnTo>
                  <a:pt x="0" y="11681564"/>
                </a:lnTo>
                <a:lnTo>
                  <a:pt x="0" y="0"/>
                </a:lnTo>
                <a:close/>
              </a:path>
            </a:pathLst>
          </a:custGeom>
          <a:blipFill>
            <a:blip r:embed="rId2">
              <a:alphaModFix amt="30000"/>
            </a:blip>
            <a:stretch>
              <a:fillRect/>
            </a:stretch>
          </a:blipFill>
        </p:spPr>
      </p:sp>
      <p:sp>
        <p:nvSpPr>
          <p:cNvPr id="10" name="Freeform 10"/>
          <p:cNvSpPr/>
          <p:nvPr/>
        </p:nvSpPr>
        <p:spPr>
          <a:xfrm>
            <a:off x="13958268" y="-1646402"/>
            <a:ext cx="5379548" cy="5350205"/>
          </a:xfrm>
          <a:custGeom>
            <a:avLst/>
            <a:gdLst/>
            <a:ahLst/>
            <a:cxnLst/>
            <a:rect l="l" t="t" r="r" b="b"/>
            <a:pathLst>
              <a:path w="5379548" h="5350205">
                <a:moveTo>
                  <a:pt x="0" y="0"/>
                </a:moveTo>
                <a:lnTo>
                  <a:pt x="5379547" y="0"/>
                </a:lnTo>
                <a:lnTo>
                  <a:pt x="5379547" y="5350204"/>
                </a:lnTo>
                <a:lnTo>
                  <a:pt x="0" y="5350204"/>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grpSp>
        <p:nvGrpSpPr>
          <p:cNvPr id="11" name="Group 11"/>
          <p:cNvGrpSpPr/>
          <p:nvPr/>
        </p:nvGrpSpPr>
        <p:grpSpPr>
          <a:xfrm>
            <a:off x="9144000" y="2211631"/>
            <a:ext cx="5246370" cy="524637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9"/>
              <a:stretch>
                <a:fillRect t="-890" b="-890"/>
              </a:stretch>
            </a:blipFill>
            <a:ln w="95250" cap="sq">
              <a:solidFill>
                <a:srgbClr val="FFFFFF"/>
              </a:solidFill>
              <a:prstDash val="solid"/>
              <a:miter/>
            </a:ln>
          </p:spPr>
        </p:sp>
      </p:grpSp>
      <p:grpSp>
        <p:nvGrpSpPr>
          <p:cNvPr id="13" name="Group 13"/>
          <p:cNvGrpSpPr/>
          <p:nvPr/>
        </p:nvGrpSpPr>
        <p:grpSpPr>
          <a:xfrm>
            <a:off x="13958268" y="5965830"/>
            <a:ext cx="5246370" cy="5246370"/>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10"/>
              <a:stretch>
                <a:fillRect l="-8695" r="-8695"/>
              </a:stretch>
            </a:blipFill>
            <a:ln w="95250" cap="sq">
              <a:solidFill>
                <a:srgbClr val="FFFFFF"/>
              </a:solidFill>
              <a:prstDash val="solid"/>
              <a:miter/>
            </a:ln>
          </p:spPr>
        </p:sp>
      </p:grpSp>
      <p:sp>
        <p:nvSpPr>
          <p:cNvPr id="15" name="Freeform 15"/>
          <p:cNvSpPr/>
          <p:nvPr/>
        </p:nvSpPr>
        <p:spPr>
          <a:xfrm rot="-3974014">
            <a:off x="-855718" y="8447882"/>
            <a:ext cx="5314401" cy="5528635"/>
          </a:xfrm>
          <a:custGeom>
            <a:avLst/>
            <a:gdLst/>
            <a:ahLst/>
            <a:cxnLst/>
            <a:rect l="l" t="t" r="r" b="b"/>
            <a:pathLst>
              <a:path w="5314401" h="5528635">
                <a:moveTo>
                  <a:pt x="0" y="0"/>
                </a:moveTo>
                <a:lnTo>
                  <a:pt x="5314401" y="0"/>
                </a:lnTo>
                <a:lnTo>
                  <a:pt x="5314401" y="5528635"/>
                </a:lnTo>
                <a:lnTo>
                  <a:pt x="0" y="5528635"/>
                </a:lnTo>
                <a:lnTo>
                  <a:pt x="0" y="0"/>
                </a:lnTo>
                <a:close/>
              </a:path>
            </a:pathLst>
          </a:custGeom>
          <a:blipFill>
            <a:blip r:embed="rId2">
              <a:alphaModFix amt="30000"/>
            </a:blip>
            <a:stretch>
              <a:fillRect/>
            </a:stretch>
          </a:blipFill>
        </p:spPr>
      </p:sp>
      <p:sp>
        <p:nvSpPr>
          <p:cNvPr id="16" name="Freeform 16"/>
          <p:cNvSpPr/>
          <p:nvPr/>
        </p:nvSpPr>
        <p:spPr>
          <a:xfrm flipH="1">
            <a:off x="0" y="8016135"/>
            <a:ext cx="4287176" cy="2073434"/>
          </a:xfrm>
          <a:custGeom>
            <a:avLst/>
            <a:gdLst/>
            <a:ahLst/>
            <a:cxnLst/>
            <a:rect l="l" t="t" r="r" b="b"/>
            <a:pathLst>
              <a:path w="4287176" h="2073434">
                <a:moveTo>
                  <a:pt x="4287176" y="0"/>
                </a:moveTo>
                <a:lnTo>
                  <a:pt x="0" y="0"/>
                </a:lnTo>
                <a:lnTo>
                  <a:pt x="0" y="2073434"/>
                </a:lnTo>
                <a:lnTo>
                  <a:pt x="4287176" y="2073434"/>
                </a:lnTo>
                <a:lnTo>
                  <a:pt x="4287176" y="0"/>
                </a:lnTo>
                <a:close/>
              </a:path>
            </a:pathLst>
          </a:custGeom>
          <a:blipFill>
            <a:blip r:embed="rId11">
              <a:extLst>
                <a:ext uri="{96DAC541-7B7A-43D3-8B79-37D633B846F1}">
                  <asvg:svgBlip xmlns:asvg="http://schemas.microsoft.com/office/drawing/2016/SVG/main" xmlns="" r:embed="rId12"/>
                </a:ext>
              </a:extLst>
            </a:blip>
            <a:stretch>
              <a:fillRect/>
            </a:stretch>
          </a:blipFill>
        </p:spPr>
      </p:sp>
      <p:grpSp>
        <p:nvGrpSpPr>
          <p:cNvPr id="17" name="Group 17"/>
          <p:cNvGrpSpPr/>
          <p:nvPr/>
        </p:nvGrpSpPr>
        <p:grpSpPr>
          <a:xfrm>
            <a:off x="12779538" y="6368849"/>
            <a:ext cx="2730429" cy="663903"/>
            <a:chOff x="0" y="0"/>
            <a:chExt cx="719125" cy="174855"/>
          </a:xfrm>
        </p:grpSpPr>
        <p:sp>
          <p:nvSpPr>
            <p:cNvPr id="18" name="Freeform 18"/>
            <p:cNvSpPr/>
            <p:nvPr/>
          </p:nvSpPr>
          <p:spPr>
            <a:xfrm>
              <a:off x="0" y="0"/>
              <a:ext cx="719125" cy="174855"/>
            </a:xfrm>
            <a:custGeom>
              <a:avLst/>
              <a:gdLst/>
              <a:ahLst/>
              <a:cxnLst/>
              <a:rect l="l" t="t" r="r" b="b"/>
              <a:pathLst>
                <a:path w="719125" h="174855">
                  <a:moveTo>
                    <a:pt x="0" y="0"/>
                  </a:moveTo>
                  <a:lnTo>
                    <a:pt x="719125" y="0"/>
                  </a:lnTo>
                  <a:lnTo>
                    <a:pt x="719125" y="174855"/>
                  </a:lnTo>
                  <a:lnTo>
                    <a:pt x="0" y="174855"/>
                  </a:lnTo>
                  <a:close/>
                </a:path>
              </a:pathLst>
            </a:custGeom>
            <a:solidFill>
              <a:srgbClr val="FFD18F"/>
            </a:solidFill>
          </p:spPr>
        </p:sp>
        <p:sp>
          <p:nvSpPr>
            <p:cNvPr id="19" name="TextBox 19"/>
            <p:cNvSpPr txBox="1"/>
            <p:nvPr/>
          </p:nvSpPr>
          <p:spPr>
            <a:xfrm>
              <a:off x="0" y="-38100"/>
              <a:ext cx="719125" cy="212955"/>
            </a:xfrm>
            <a:prstGeom prst="rect">
              <a:avLst/>
            </a:prstGeom>
          </p:spPr>
          <p:txBody>
            <a:bodyPr lIns="50800" tIns="50800" rIns="50800" bIns="50800" rtlCol="0" anchor="ctr"/>
            <a:lstStyle/>
            <a:p>
              <a:pPr algn="ctr">
                <a:lnSpc>
                  <a:spcPts val="2659"/>
                </a:lnSpc>
                <a:spcBef>
                  <a:spcPct val="0"/>
                </a:spcBef>
              </a:pPr>
              <a:endParaRPr/>
            </a:p>
          </p:txBody>
        </p:sp>
      </p:grpSp>
      <p:grpSp>
        <p:nvGrpSpPr>
          <p:cNvPr id="20" name="Group 20"/>
          <p:cNvGrpSpPr/>
          <p:nvPr/>
        </p:nvGrpSpPr>
        <p:grpSpPr>
          <a:xfrm>
            <a:off x="11659941" y="8258101"/>
            <a:ext cx="2730429" cy="663903"/>
            <a:chOff x="0" y="0"/>
            <a:chExt cx="719125" cy="174855"/>
          </a:xfrm>
        </p:grpSpPr>
        <p:sp>
          <p:nvSpPr>
            <p:cNvPr id="21" name="Freeform 21"/>
            <p:cNvSpPr/>
            <p:nvPr/>
          </p:nvSpPr>
          <p:spPr>
            <a:xfrm>
              <a:off x="0" y="0"/>
              <a:ext cx="719125" cy="174855"/>
            </a:xfrm>
            <a:custGeom>
              <a:avLst/>
              <a:gdLst/>
              <a:ahLst/>
              <a:cxnLst/>
              <a:rect l="l" t="t" r="r" b="b"/>
              <a:pathLst>
                <a:path w="719125" h="174855">
                  <a:moveTo>
                    <a:pt x="0" y="0"/>
                  </a:moveTo>
                  <a:lnTo>
                    <a:pt x="719125" y="0"/>
                  </a:lnTo>
                  <a:lnTo>
                    <a:pt x="719125" y="174855"/>
                  </a:lnTo>
                  <a:lnTo>
                    <a:pt x="0" y="174855"/>
                  </a:lnTo>
                  <a:close/>
                </a:path>
              </a:pathLst>
            </a:custGeom>
            <a:solidFill>
              <a:srgbClr val="FFD18F"/>
            </a:solidFill>
          </p:spPr>
        </p:sp>
        <p:sp>
          <p:nvSpPr>
            <p:cNvPr id="22" name="TextBox 22"/>
            <p:cNvSpPr txBox="1"/>
            <p:nvPr/>
          </p:nvSpPr>
          <p:spPr>
            <a:xfrm>
              <a:off x="0" y="-38100"/>
              <a:ext cx="719125" cy="212955"/>
            </a:xfrm>
            <a:prstGeom prst="rect">
              <a:avLst/>
            </a:prstGeom>
          </p:spPr>
          <p:txBody>
            <a:bodyPr lIns="50800" tIns="50800" rIns="50800" bIns="50800" rtlCol="0" anchor="ctr"/>
            <a:lstStyle/>
            <a:p>
              <a:pPr algn="ctr">
                <a:lnSpc>
                  <a:spcPts val="2659"/>
                </a:lnSpc>
                <a:spcBef>
                  <a:spcPct val="0"/>
                </a:spcBef>
              </a:pPr>
              <a:endParaRPr/>
            </a:p>
          </p:txBody>
        </p:sp>
      </p:grpSp>
      <p:sp>
        <p:nvSpPr>
          <p:cNvPr id="23" name="Freeform 23"/>
          <p:cNvSpPr/>
          <p:nvPr/>
        </p:nvSpPr>
        <p:spPr>
          <a:xfrm rot="-4466260" flipV="1">
            <a:off x="12757552" y="1043413"/>
            <a:ext cx="1256897" cy="1144919"/>
          </a:xfrm>
          <a:custGeom>
            <a:avLst/>
            <a:gdLst/>
            <a:ahLst/>
            <a:cxnLst/>
            <a:rect l="l" t="t" r="r" b="b"/>
            <a:pathLst>
              <a:path w="1256897" h="1144919">
                <a:moveTo>
                  <a:pt x="0" y="1144919"/>
                </a:moveTo>
                <a:lnTo>
                  <a:pt x="1256897" y="1144919"/>
                </a:lnTo>
                <a:lnTo>
                  <a:pt x="1256897" y="0"/>
                </a:lnTo>
                <a:lnTo>
                  <a:pt x="0" y="0"/>
                </a:lnTo>
                <a:lnTo>
                  <a:pt x="0" y="1144919"/>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24" name="Freeform 24"/>
          <p:cNvSpPr/>
          <p:nvPr/>
        </p:nvSpPr>
        <p:spPr>
          <a:xfrm rot="-530135">
            <a:off x="9326833" y="6654510"/>
            <a:ext cx="1413706" cy="1503943"/>
          </a:xfrm>
          <a:custGeom>
            <a:avLst/>
            <a:gdLst/>
            <a:ahLst/>
            <a:cxnLst/>
            <a:rect l="l" t="t" r="r" b="b"/>
            <a:pathLst>
              <a:path w="1413706" h="1503943">
                <a:moveTo>
                  <a:pt x="0" y="0"/>
                </a:moveTo>
                <a:lnTo>
                  <a:pt x="1413706" y="0"/>
                </a:lnTo>
                <a:lnTo>
                  <a:pt x="1413706" y="1503942"/>
                </a:lnTo>
                <a:lnTo>
                  <a:pt x="0" y="1503942"/>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25" name="Freeform 25"/>
          <p:cNvSpPr/>
          <p:nvPr/>
        </p:nvSpPr>
        <p:spPr>
          <a:xfrm>
            <a:off x="8690806" y="1388336"/>
            <a:ext cx="1393416" cy="1405716"/>
          </a:xfrm>
          <a:custGeom>
            <a:avLst/>
            <a:gdLst/>
            <a:ahLst/>
            <a:cxnLst/>
            <a:rect l="l" t="t" r="r" b="b"/>
            <a:pathLst>
              <a:path w="1393416" h="1405716">
                <a:moveTo>
                  <a:pt x="0" y="0"/>
                </a:moveTo>
                <a:lnTo>
                  <a:pt x="1393416" y="0"/>
                </a:lnTo>
                <a:lnTo>
                  <a:pt x="1393416" y="1405715"/>
                </a:lnTo>
                <a:lnTo>
                  <a:pt x="0" y="1405715"/>
                </a:lnTo>
                <a:lnTo>
                  <a:pt x="0" y="0"/>
                </a:lnTo>
                <a:close/>
              </a:path>
            </a:pathLst>
          </a:custGeom>
          <a:blipFill>
            <a:blip r:embed="rId13">
              <a:extLst>
                <a:ext uri="{96DAC541-7B7A-43D3-8B79-37D633B846F1}">
                  <asvg:svgBlip xmlns:asvg="http://schemas.microsoft.com/office/drawing/2016/SVG/main" xmlns="" r:embed="rId14"/>
                </a:ext>
              </a:extLst>
            </a:blip>
            <a:stretch>
              <a:fillRect/>
            </a:stretch>
          </a:blipFill>
        </p:spPr>
      </p:sp>
      <p:sp>
        <p:nvSpPr>
          <p:cNvPr id="26" name="TextBox 26"/>
          <p:cNvSpPr txBox="1"/>
          <p:nvPr/>
        </p:nvSpPr>
        <p:spPr>
          <a:xfrm>
            <a:off x="11944234" y="8409078"/>
            <a:ext cx="2161843" cy="409575"/>
          </a:xfrm>
          <a:prstGeom prst="rect">
            <a:avLst/>
          </a:prstGeom>
        </p:spPr>
        <p:txBody>
          <a:bodyPr lIns="0" tIns="0" rIns="0" bIns="0" rtlCol="0" anchor="t">
            <a:spAutoFit/>
          </a:bodyPr>
          <a:lstStyle/>
          <a:p>
            <a:pPr algn="ctr">
              <a:lnSpc>
                <a:spcPts val="3000"/>
              </a:lnSpc>
            </a:pPr>
            <a:r>
              <a:rPr lang="en-US" sz="3000">
                <a:solidFill>
                  <a:srgbClr val="8F2527"/>
                </a:solidFill>
                <a:latin typeface="Source Sans 3"/>
                <a:ea typeface="Source Sans 3"/>
                <a:cs typeface="Source Sans 3"/>
                <a:sym typeface="Source Sans 3"/>
              </a:rPr>
              <a:t>Coffee</a:t>
            </a:r>
          </a:p>
        </p:txBody>
      </p:sp>
      <p:sp>
        <p:nvSpPr>
          <p:cNvPr id="27" name="TextBox 27"/>
          <p:cNvSpPr txBox="1"/>
          <p:nvPr/>
        </p:nvSpPr>
        <p:spPr>
          <a:xfrm>
            <a:off x="1028700" y="3619426"/>
            <a:ext cx="7203649" cy="3838575"/>
          </a:xfrm>
          <a:prstGeom prst="rect">
            <a:avLst/>
          </a:prstGeom>
        </p:spPr>
        <p:txBody>
          <a:bodyPr lIns="0" tIns="0" rIns="0" bIns="0" rtlCol="0" anchor="t">
            <a:spAutoFit/>
          </a:bodyPr>
          <a:lstStyle/>
          <a:p>
            <a:pPr algn="just">
              <a:lnSpc>
                <a:spcPts val="3000"/>
              </a:lnSpc>
            </a:pPr>
            <a:r>
              <a:rPr lang="en-US" sz="3000">
                <a:solidFill>
                  <a:srgbClr val="000000"/>
                </a:solidFill>
                <a:latin typeface="Source Sans 3"/>
                <a:ea typeface="Source Sans 3"/>
                <a:cs typeface="Source Sans 3"/>
                <a:sym typeface="Source Sans 3"/>
              </a:rPr>
              <a:t>Starbucks successfully uses digital micro learning modules to reduce skill gaps, improve consistency, and enhance employee engagement across its global stores (Starbucks, 2023). McDonald’s can benchmark this approach by adopting similar short, interactive learning tools to deliver continuous, flexible training that strengthens operational capability and supports rapid skill development.</a:t>
            </a:r>
          </a:p>
        </p:txBody>
      </p:sp>
      <p:sp>
        <p:nvSpPr>
          <p:cNvPr id="28" name="TextBox 28"/>
          <p:cNvSpPr txBox="1"/>
          <p:nvPr/>
        </p:nvSpPr>
        <p:spPr>
          <a:xfrm>
            <a:off x="12779538" y="6519826"/>
            <a:ext cx="2730429" cy="409575"/>
          </a:xfrm>
          <a:prstGeom prst="rect">
            <a:avLst/>
          </a:prstGeom>
        </p:spPr>
        <p:txBody>
          <a:bodyPr lIns="0" tIns="0" rIns="0" bIns="0" rtlCol="0" anchor="t">
            <a:spAutoFit/>
          </a:bodyPr>
          <a:lstStyle/>
          <a:p>
            <a:pPr algn="ctr">
              <a:lnSpc>
                <a:spcPts val="3000"/>
              </a:lnSpc>
              <a:spcBef>
                <a:spcPct val="0"/>
              </a:spcBef>
            </a:pPr>
            <a:r>
              <a:rPr lang="en-US" sz="3000">
                <a:solidFill>
                  <a:srgbClr val="000000"/>
                </a:solidFill>
                <a:latin typeface="Source Sans 3"/>
                <a:ea typeface="Source Sans 3"/>
                <a:cs typeface="Source Sans 3"/>
                <a:sym typeface="Source Sans 3"/>
              </a:rPr>
              <a:t>Starbucks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727402">
            <a:off x="-5694306" y="-6290169"/>
            <a:ext cx="9879516" cy="10277780"/>
          </a:xfrm>
          <a:custGeom>
            <a:avLst/>
            <a:gdLst/>
            <a:ahLst/>
            <a:cxnLst/>
            <a:rect l="l" t="t" r="r" b="b"/>
            <a:pathLst>
              <a:path w="9879516" h="10277780">
                <a:moveTo>
                  <a:pt x="0" y="0"/>
                </a:moveTo>
                <a:lnTo>
                  <a:pt x="9879516" y="0"/>
                </a:lnTo>
                <a:lnTo>
                  <a:pt x="9879516" y="10277780"/>
                </a:lnTo>
                <a:lnTo>
                  <a:pt x="0" y="10277780"/>
                </a:lnTo>
                <a:lnTo>
                  <a:pt x="0" y="0"/>
                </a:lnTo>
                <a:close/>
              </a:path>
            </a:pathLst>
          </a:custGeom>
          <a:blipFill>
            <a:blip r:embed="rId2">
              <a:alphaModFix amt="30000"/>
            </a:blip>
            <a:stretch>
              <a:fillRect/>
            </a:stretch>
          </a:blipFill>
        </p:spPr>
      </p:sp>
      <p:grpSp>
        <p:nvGrpSpPr>
          <p:cNvPr id="3" name="Group 3"/>
          <p:cNvGrpSpPr/>
          <p:nvPr/>
        </p:nvGrpSpPr>
        <p:grpSpPr>
          <a:xfrm rot="-210555">
            <a:off x="1278693" y="1835771"/>
            <a:ext cx="4827763" cy="1662767"/>
            <a:chOff x="0" y="0"/>
            <a:chExt cx="1271510" cy="437930"/>
          </a:xfrm>
        </p:grpSpPr>
        <p:sp>
          <p:nvSpPr>
            <p:cNvPr id="4" name="Freeform 4"/>
            <p:cNvSpPr/>
            <p:nvPr/>
          </p:nvSpPr>
          <p:spPr>
            <a:xfrm>
              <a:off x="0" y="0"/>
              <a:ext cx="1271510" cy="437930"/>
            </a:xfrm>
            <a:custGeom>
              <a:avLst/>
              <a:gdLst/>
              <a:ahLst/>
              <a:cxnLst/>
              <a:rect l="l" t="t" r="r" b="b"/>
              <a:pathLst>
                <a:path w="1271510" h="437930">
                  <a:moveTo>
                    <a:pt x="0" y="0"/>
                  </a:moveTo>
                  <a:lnTo>
                    <a:pt x="1271510" y="0"/>
                  </a:lnTo>
                  <a:lnTo>
                    <a:pt x="1271510" y="437930"/>
                  </a:lnTo>
                  <a:lnTo>
                    <a:pt x="0" y="437930"/>
                  </a:lnTo>
                  <a:close/>
                </a:path>
              </a:pathLst>
            </a:custGeom>
            <a:solidFill>
              <a:srgbClr val="FFD18F"/>
            </a:solidFill>
          </p:spPr>
        </p:sp>
        <p:sp>
          <p:nvSpPr>
            <p:cNvPr id="5" name="TextBox 5"/>
            <p:cNvSpPr txBox="1"/>
            <p:nvPr/>
          </p:nvSpPr>
          <p:spPr>
            <a:xfrm>
              <a:off x="0" y="-38100"/>
              <a:ext cx="1271510" cy="476030"/>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rot="-210555">
            <a:off x="1852425" y="1976569"/>
            <a:ext cx="3927913" cy="1549402"/>
          </a:xfrm>
          <a:prstGeom prst="rect">
            <a:avLst/>
          </a:prstGeom>
        </p:spPr>
        <p:txBody>
          <a:bodyPr lIns="0" tIns="0" rIns="0" bIns="0" rtlCol="0" anchor="t">
            <a:spAutoFit/>
          </a:bodyPr>
          <a:lstStyle/>
          <a:p>
            <a:pPr algn="ctr">
              <a:lnSpc>
                <a:spcPts val="4000"/>
              </a:lnSpc>
            </a:pPr>
            <a:r>
              <a:rPr lang="en-US" sz="4000">
                <a:solidFill>
                  <a:srgbClr val="8F2527"/>
                </a:solidFill>
                <a:latin typeface="Source Sans 3"/>
                <a:ea typeface="Source Sans 3"/>
                <a:cs typeface="Source Sans 3"/>
                <a:sym typeface="Source Sans 3"/>
              </a:rPr>
              <a:t>GLOBAL RECRUITMENT OVERVIEW</a:t>
            </a:r>
          </a:p>
        </p:txBody>
      </p:sp>
      <p:sp>
        <p:nvSpPr>
          <p:cNvPr id="7" name="Freeform 7"/>
          <p:cNvSpPr/>
          <p:nvPr/>
        </p:nvSpPr>
        <p:spPr>
          <a:xfrm rot="-5074294" flipV="1">
            <a:off x="385416" y="1811224"/>
            <a:ext cx="1794553" cy="1634675"/>
          </a:xfrm>
          <a:custGeom>
            <a:avLst/>
            <a:gdLst/>
            <a:ahLst/>
            <a:cxnLst/>
            <a:rect l="l" t="t" r="r" b="b"/>
            <a:pathLst>
              <a:path w="1794553" h="1634675">
                <a:moveTo>
                  <a:pt x="0" y="1634675"/>
                </a:moveTo>
                <a:lnTo>
                  <a:pt x="1794553" y="1634675"/>
                </a:lnTo>
                <a:lnTo>
                  <a:pt x="1794553" y="0"/>
                </a:lnTo>
                <a:lnTo>
                  <a:pt x="0" y="0"/>
                </a:lnTo>
                <a:lnTo>
                  <a:pt x="0" y="1634675"/>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8" name="Freeform 8"/>
          <p:cNvSpPr/>
          <p:nvPr/>
        </p:nvSpPr>
        <p:spPr>
          <a:xfrm flipH="1">
            <a:off x="5423192" y="2095193"/>
            <a:ext cx="1413706" cy="1503943"/>
          </a:xfrm>
          <a:custGeom>
            <a:avLst/>
            <a:gdLst/>
            <a:ahLst/>
            <a:cxnLst/>
            <a:rect l="l" t="t" r="r" b="b"/>
            <a:pathLst>
              <a:path w="1413706" h="1503943">
                <a:moveTo>
                  <a:pt x="1413706" y="0"/>
                </a:moveTo>
                <a:lnTo>
                  <a:pt x="0" y="0"/>
                </a:lnTo>
                <a:lnTo>
                  <a:pt x="0" y="1503943"/>
                </a:lnTo>
                <a:lnTo>
                  <a:pt x="1413706" y="1503943"/>
                </a:lnTo>
                <a:lnTo>
                  <a:pt x="1413706"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9" name="Freeform 9"/>
          <p:cNvSpPr/>
          <p:nvPr/>
        </p:nvSpPr>
        <p:spPr>
          <a:xfrm rot="7729064">
            <a:off x="12239482" y="4119410"/>
            <a:ext cx="9879516" cy="10277780"/>
          </a:xfrm>
          <a:custGeom>
            <a:avLst/>
            <a:gdLst/>
            <a:ahLst/>
            <a:cxnLst/>
            <a:rect l="l" t="t" r="r" b="b"/>
            <a:pathLst>
              <a:path w="9879516" h="10277780">
                <a:moveTo>
                  <a:pt x="0" y="0"/>
                </a:moveTo>
                <a:lnTo>
                  <a:pt x="9879516" y="0"/>
                </a:lnTo>
                <a:lnTo>
                  <a:pt x="9879516" y="10277780"/>
                </a:lnTo>
                <a:lnTo>
                  <a:pt x="0" y="10277780"/>
                </a:lnTo>
                <a:lnTo>
                  <a:pt x="0" y="0"/>
                </a:lnTo>
                <a:close/>
              </a:path>
            </a:pathLst>
          </a:custGeom>
          <a:blipFill>
            <a:blip r:embed="rId2">
              <a:alphaModFix amt="30000"/>
            </a:blip>
            <a:stretch>
              <a:fillRect/>
            </a:stretch>
          </a:blipFill>
        </p:spPr>
      </p:sp>
      <p:sp>
        <p:nvSpPr>
          <p:cNvPr id="10" name="Freeform 10"/>
          <p:cNvSpPr/>
          <p:nvPr/>
        </p:nvSpPr>
        <p:spPr>
          <a:xfrm rot="-391055">
            <a:off x="12050718" y="6883700"/>
            <a:ext cx="5862083" cy="2579316"/>
          </a:xfrm>
          <a:custGeom>
            <a:avLst/>
            <a:gdLst/>
            <a:ahLst/>
            <a:cxnLst/>
            <a:rect l="l" t="t" r="r" b="b"/>
            <a:pathLst>
              <a:path w="5862083" h="2579316">
                <a:moveTo>
                  <a:pt x="0" y="0"/>
                </a:moveTo>
                <a:lnTo>
                  <a:pt x="5862082" y="0"/>
                </a:lnTo>
                <a:lnTo>
                  <a:pt x="5862082" y="2579317"/>
                </a:lnTo>
                <a:lnTo>
                  <a:pt x="0" y="2579317"/>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11" name="TextBox 11"/>
          <p:cNvSpPr txBox="1"/>
          <p:nvPr/>
        </p:nvSpPr>
        <p:spPr>
          <a:xfrm>
            <a:off x="2369606" y="4348695"/>
            <a:ext cx="10475459" cy="3457575"/>
          </a:xfrm>
          <a:prstGeom prst="rect">
            <a:avLst/>
          </a:prstGeom>
        </p:spPr>
        <p:txBody>
          <a:bodyPr lIns="0" tIns="0" rIns="0" bIns="0" rtlCol="0" anchor="t">
            <a:spAutoFit/>
          </a:bodyPr>
          <a:lstStyle/>
          <a:p>
            <a:pPr algn="just">
              <a:lnSpc>
                <a:spcPts val="3000"/>
              </a:lnSpc>
            </a:pPr>
            <a:r>
              <a:rPr lang="en-US" sz="3000">
                <a:solidFill>
                  <a:srgbClr val="000000"/>
                </a:solidFill>
                <a:latin typeface="Source Sans 3"/>
                <a:ea typeface="Source Sans 3"/>
                <a:cs typeface="Source Sans 3"/>
                <a:sym typeface="Source Sans 3"/>
              </a:rPr>
              <a:t>McDonald’s hires more than one million employees each year, making it one of the world’s largest recruiters in the fast-food industry. Its recruitment process is fast-paced and high-volume, requiring efficient systems to meet continuous staffing needs. The company uses a mix of online applications, franchise-led recruitment, and walk-in hiring to attract diverse candidates globally.</a:t>
            </a:r>
          </a:p>
          <a:p>
            <a:pPr algn="l">
              <a:lnSpc>
                <a:spcPts val="3000"/>
              </a:lnSpc>
            </a:pPr>
            <a:endParaRPr lang="en-US" sz="3000">
              <a:solidFill>
                <a:srgbClr val="000000"/>
              </a:solidFill>
              <a:latin typeface="Source Sans 3"/>
              <a:ea typeface="Source Sans 3"/>
              <a:cs typeface="Source Sans 3"/>
              <a:sym typeface="Source Sans 3"/>
            </a:endParaRPr>
          </a:p>
          <a:p>
            <a:pPr algn="l">
              <a:lnSpc>
                <a:spcPts val="3000"/>
              </a:lnSpc>
            </a:pPr>
            <a:endParaRPr lang="en-US" sz="3000">
              <a:solidFill>
                <a:srgbClr val="000000"/>
              </a:solidFill>
              <a:latin typeface="Source Sans 3"/>
              <a:ea typeface="Source Sans 3"/>
              <a:cs typeface="Source Sans 3"/>
              <a:sym typeface="Source Sans 3"/>
            </a:endParaRPr>
          </a:p>
        </p:txBody>
      </p:sp>
      <p:sp>
        <p:nvSpPr>
          <p:cNvPr id="12" name="Freeform 12"/>
          <p:cNvSpPr/>
          <p:nvPr/>
        </p:nvSpPr>
        <p:spPr>
          <a:xfrm flipH="1">
            <a:off x="14486867" y="303479"/>
            <a:ext cx="3532896" cy="2543685"/>
          </a:xfrm>
          <a:custGeom>
            <a:avLst/>
            <a:gdLst/>
            <a:ahLst/>
            <a:cxnLst/>
            <a:rect l="l" t="t" r="r" b="b"/>
            <a:pathLst>
              <a:path w="3532896" h="2543685">
                <a:moveTo>
                  <a:pt x="3532896" y="0"/>
                </a:moveTo>
                <a:lnTo>
                  <a:pt x="0" y="0"/>
                </a:lnTo>
                <a:lnTo>
                  <a:pt x="0" y="2543685"/>
                </a:lnTo>
                <a:lnTo>
                  <a:pt x="3532896" y="2543685"/>
                </a:lnTo>
                <a:lnTo>
                  <a:pt x="3532896" y="0"/>
                </a:lnTo>
                <a:close/>
              </a:path>
            </a:pathLst>
          </a:custGeom>
          <a:blipFill>
            <a:blip r:embed="rId9"/>
            <a:stretch>
              <a:fillRect/>
            </a:stretch>
          </a:blipFill>
        </p:spPr>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3721530">
            <a:off x="-4330279" y="-7106002"/>
            <a:ext cx="9879516" cy="10277780"/>
          </a:xfrm>
          <a:custGeom>
            <a:avLst/>
            <a:gdLst/>
            <a:ahLst/>
            <a:cxnLst/>
            <a:rect l="l" t="t" r="r" b="b"/>
            <a:pathLst>
              <a:path w="9879516" h="10277780">
                <a:moveTo>
                  <a:pt x="0" y="0"/>
                </a:moveTo>
                <a:lnTo>
                  <a:pt x="9879516" y="0"/>
                </a:lnTo>
                <a:lnTo>
                  <a:pt x="9879516" y="10277779"/>
                </a:lnTo>
                <a:lnTo>
                  <a:pt x="0" y="10277779"/>
                </a:lnTo>
                <a:lnTo>
                  <a:pt x="0" y="0"/>
                </a:lnTo>
                <a:close/>
              </a:path>
            </a:pathLst>
          </a:custGeom>
          <a:blipFill>
            <a:blip r:embed="rId2">
              <a:alphaModFix amt="30000"/>
            </a:blip>
            <a:stretch>
              <a:fillRect/>
            </a:stretch>
          </a:blipFill>
        </p:spPr>
      </p:sp>
      <p:sp>
        <p:nvSpPr>
          <p:cNvPr id="3" name="Freeform 3"/>
          <p:cNvSpPr/>
          <p:nvPr/>
        </p:nvSpPr>
        <p:spPr>
          <a:xfrm>
            <a:off x="0" y="-394596"/>
            <a:ext cx="3302179" cy="3007985"/>
          </a:xfrm>
          <a:custGeom>
            <a:avLst/>
            <a:gdLst/>
            <a:ahLst/>
            <a:cxnLst/>
            <a:rect l="l" t="t" r="r" b="b"/>
            <a:pathLst>
              <a:path w="3302179" h="3007985">
                <a:moveTo>
                  <a:pt x="0" y="0"/>
                </a:moveTo>
                <a:lnTo>
                  <a:pt x="3302179" y="0"/>
                </a:lnTo>
                <a:lnTo>
                  <a:pt x="3302179" y="3007985"/>
                </a:lnTo>
                <a:lnTo>
                  <a:pt x="0" y="3007985"/>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4" name="Freeform 4"/>
          <p:cNvSpPr/>
          <p:nvPr/>
        </p:nvSpPr>
        <p:spPr>
          <a:xfrm>
            <a:off x="9808534" y="5677551"/>
            <a:ext cx="9975095" cy="6608500"/>
          </a:xfrm>
          <a:custGeom>
            <a:avLst/>
            <a:gdLst/>
            <a:ahLst/>
            <a:cxnLst/>
            <a:rect l="l" t="t" r="r" b="b"/>
            <a:pathLst>
              <a:path w="9975095" h="6608500">
                <a:moveTo>
                  <a:pt x="0" y="0"/>
                </a:moveTo>
                <a:lnTo>
                  <a:pt x="9975094" y="0"/>
                </a:lnTo>
                <a:lnTo>
                  <a:pt x="9975094" y="6608500"/>
                </a:lnTo>
                <a:lnTo>
                  <a:pt x="0" y="6608500"/>
                </a:lnTo>
                <a:lnTo>
                  <a:pt x="0" y="0"/>
                </a:lnTo>
                <a:close/>
              </a:path>
            </a:pathLst>
          </a:custGeom>
          <a:blipFill>
            <a:blip r:embed="rId5">
              <a:alphaModFix amt="25000"/>
              <a:extLst>
                <a:ext uri="{96DAC541-7B7A-43D3-8B79-37D633B846F1}">
                  <asvg:svgBlip xmlns:asvg="http://schemas.microsoft.com/office/drawing/2016/SVG/main" xmlns="" r:embed="rId6"/>
                </a:ext>
              </a:extLst>
            </a:blip>
            <a:stretch>
              <a:fillRect/>
            </a:stretch>
          </a:blipFill>
        </p:spPr>
      </p:sp>
      <p:sp>
        <p:nvSpPr>
          <p:cNvPr id="5" name="Freeform 5"/>
          <p:cNvSpPr/>
          <p:nvPr/>
        </p:nvSpPr>
        <p:spPr>
          <a:xfrm rot="1878945">
            <a:off x="2878849" y="6821221"/>
            <a:ext cx="7787287" cy="7787287"/>
          </a:xfrm>
          <a:custGeom>
            <a:avLst/>
            <a:gdLst/>
            <a:ahLst/>
            <a:cxnLst/>
            <a:rect l="l" t="t" r="r" b="b"/>
            <a:pathLst>
              <a:path w="7787287" h="7787287">
                <a:moveTo>
                  <a:pt x="0" y="0"/>
                </a:moveTo>
                <a:lnTo>
                  <a:pt x="7787287" y="0"/>
                </a:lnTo>
                <a:lnTo>
                  <a:pt x="7787287" y="7787287"/>
                </a:lnTo>
                <a:lnTo>
                  <a:pt x="0" y="7787287"/>
                </a:lnTo>
                <a:lnTo>
                  <a:pt x="0" y="0"/>
                </a:lnTo>
                <a:close/>
              </a:path>
            </a:pathLst>
          </a:custGeom>
          <a:blipFill>
            <a:blip r:embed="rId7"/>
            <a:stretch>
              <a:fillRect/>
            </a:stretch>
          </a:blipFill>
        </p:spPr>
      </p:sp>
      <p:sp>
        <p:nvSpPr>
          <p:cNvPr id="6" name="Freeform 6"/>
          <p:cNvSpPr/>
          <p:nvPr/>
        </p:nvSpPr>
        <p:spPr>
          <a:xfrm rot="2314462">
            <a:off x="4025818" y="-1804731"/>
            <a:ext cx="6763815" cy="6642608"/>
          </a:xfrm>
          <a:custGeom>
            <a:avLst/>
            <a:gdLst/>
            <a:ahLst/>
            <a:cxnLst/>
            <a:rect l="l" t="t" r="r" b="b"/>
            <a:pathLst>
              <a:path w="11607350" h="12090990">
                <a:moveTo>
                  <a:pt x="0" y="0"/>
                </a:moveTo>
                <a:lnTo>
                  <a:pt x="11607350" y="0"/>
                </a:lnTo>
                <a:lnTo>
                  <a:pt x="11607350" y="12090990"/>
                </a:lnTo>
                <a:lnTo>
                  <a:pt x="0" y="12090990"/>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sp>
        <p:nvSpPr>
          <p:cNvPr id="7" name="Freeform 7"/>
          <p:cNvSpPr/>
          <p:nvPr/>
        </p:nvSpPr>
        <p:spPr>
          <a:xfrm>
            <a:off x="13235225" y="-394596"/>
            <a:ext cx="5576044" cy="2696777"/>
          </a:xfrm>
          <a:custGeom>
            <a:avLst/>
            <a:gdLst/>
            <a:ahLst/>
            <a:cxnLst/>
            <a:rect l="l" t="t" r="r" b="b"/>
            <a:pathLst>
              <a:path w="5576044" h="2696777">
                <a:moveTo>
                  <a:pt x="0" y="0"/>
                </a:moveTo>
                <a:lnTo>
                  <a:pt x="5576043" y="0"/>
                </a:lnTo>
                <a:lnTo>
                  <a:pt x="5576043" y="2696777"/>
                </a:lnTo>
                <a:lnTo>
                  <a:pt x="0" y="2696777"/>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8" name="Freeform 8"/>
          <p:cNvSpPr/>
          <p:nvPr/>
        </p:nvSpPr>
        <p:spPr>
          <a:xfrm rot="-2092292">
            <a:off x="1618746" y="2527373"/>
            <a:ext cx="2187292" cy="1992425"/>
          </a:xfrm>
          <a:custGeom>
            <a:avLst/>
            <a:gdLst/>
            <a:ahLst/>
            <a:cxnLst/>
            <a:rect l="l" t="t" r="r" b="b"/>
            <a:pathLst>
              <a:path w="2187292" h="1992425">
                <a:moveTo>
                  <a:pt x="0" y="0"/>
                </a:moveTo>
                <a:lnTo>
                  <a:pt x="2187292" y="0"/>
                </a:lnTo>
                <a:lnTo>
                  <a:pt x="2187292" y="1992425"/>
                </a:lnTo>
                <a:lnTo>
                  <a:pt x="0" y="1992425"/>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9" name="Freeform 9"/>
          <p:cNvSpPr/>
          <p:nvPr/>
        </p:nvSpPr>
        <p:spPr>
          <a:xfrm rot="-1292870">
            <a:off x="15809027" y="2258868"/>
            <a:ext cx="1993808" cy="2057400"/>
          </a:xfrm>
          <a:custGeom>
            <a:avLst/>
            <a:gdLst/>
            <a:ahLst/>
            <a:cxnLst/>
            <a:rect l="l" t="t" r="r" b="b"/>
            <a:pathLst>
              <a:path w="1993808" h="2057400">
                <a:moveTo>
                  <a:pt x="0" y="0"/>
                </a:moveTo>
                <a:lnTo>
                  <a:pt x="1993807" y="0"/>
                </a:lnTo>
                <a:lnTo>
                  <a:pt x="1993807" y="2057400"/>
                </a:lnTo>
                <a:lnTo>
                  <a:pt x="0" y="2057400"/>
                </a:lnTo>
                <a:lnTo>
                  <a:pt x="0" y="0"/>
                </a:lnTo>
                <a:close/>
              </a:path>
            </a:pathLst>
          </a:custGeom>
          <a:blipFill>
            <a:blip r:embed="rId12">
              <a:extLst>
                <a:ext uri="{96DAC541-7B7A-43D3-8B79-37D633B846F1}">
                  <asvg:svgBlip xmlns:asvg="http://schemas.microsoft.com/office/drawing/2016/SVG/main" xmlns="" r:embed="rId13"/>
                </a:ext>
              </a:extLst>
            </a:blip>
            <a:stretch>
              <a:fillRect/>
            </a:stretch>
          </a:blipFill>
        </p:spPr>
      </p:sp>
      <p:sp>
        <p:nvSpPr>
          <p:cNvPr id="10" name="Freeform 10"/>
          <p:cNvSpPr/>
          <p:nvPr/>
        </p:nvSpPr>
        <p:spPr>
          <a:xfrm rot="-2431307" flipH="1">
            <a:off x="1982468" y="5374140"/>
            <a:ext cx="1087936" cy="6503964"/>
          </a:xfrm>
          <a:custGeom>
            <a:avLst/>
            <a:gdLst/>
            <a:ahLst/>
            <a:cxnLst/>
            <a:rect l="l" t="t" r="r" b="b"/>
            <a:pathLst>
              <a:path w="1087936" h="6503964">
                <a:moveTo>
                  <a:pt x="1087936" y="0"/>
                </a:moveTo>
                <a:lnTo>
                  <a:pt x="0" y="0"/>
                </a:lnTo>
                <a:lnTo>
                  <a:pt x="0" y="6503964"/>
                </a:lnTo>
                <a:lnTo>
                  <a:pt x="1087936" y="6503964"/>
                </a:lnTo>
                <a:lnTo>
                  <a:pt x="1087936" y="0"/>
                </a:lnTo>
                <a:close/>
              </a:path>
            </a:pathLst>
          </a:custGeom>
          <a:blipFill>
            <a:blip r:embed="rId14">
              <a:extLst>
                <a:ext uri="{96DAC541-7B7A-43D3-8B79-37D633B846F1}">
                  <asvg:svgBlip xmlns:asvg="http://schemas.microsoft.com/office/drawing/2016/SVG/main" xmlns="" r:embed="rId15"/>
                </a:ext>
              </a:extLst>
            </a:blip>
            <a:stretch>
              <a:fillRect/>
            </a:stretch>
          </a:blipFill>
        </p:spPr>
      </p:sp>
      <p:sp>
        <p:nvSpPr>
          <p:cNvPr id="11" name="Freeform 11"/>
          <p:cNvSpPr/>
          <p:nvPr/>
        </p:nvSpPr>
        <p:spPr>
          <a:xfrm>
            <a:off x="14628071" y="4966193"/>
            <a:ext cx="7319858" cy="7319858"/>
          </a:xfrm>
          <a:custGeom>
            <a:avLst/>
            <a:gdLst/>
            <a:ahLst/>
            <a:cxnLst/>
            <a:rect l="l" t="t" r="r" b="b"/>
            <a:pathLst>
              <a:path w="7319858" h="7319858">
                <a:moveTo>
                  <a:pt x="0" y="0"/>
                </a:moveTo>
                <a:lnTo>
                  <a:pt x="7319858" y="0"/>
                </a:lnTo>
                <a:lnTo>
                  <a:pt x="7319858" y="7319858"/>
                </a:lnTo>
                <a:lnTo>
                  <a:pt x="0" y="7319858"/>
                </a:lnTo>
                <a:lnTo>
                  <a:pt x="0" y="0"/>
                </a:lnTo>
                <a:close/>
              </a:path>
            </a:pathLst>
          </a:custGeom>
          <a:blipFill>
            <a:blip r:embed="rId16">
              <a:extLst>
                <a:ext uri="{96DAC541-7B7A-43D3-8B79-37D633B846F1}">
                  <asvg:svgBlip xmlns:asvg="http://schemas.microsoft.com/office/drawing/2016/SVG/main" xmlns="" r:embed="rId17"/>
                </a:ext>
              </a:extLst>
            </a:blip>
            <a:stretch>
              <a:fillRect/>
            </a:stretch>
          </a:blipFill>
        </p:spPr>
      </p:sp>
      <p:sp>
        <p:nvSpPr>
          <p:cNvPr id="12" name="TextBox 12"/>
          <p:cNvSpPr txBox="1"/>
          <p:nvPr/>
        </p:nvSpPr>
        <p:spPr>
          <a:xfrm rot="-373961">
            <a:off x="3466439" y="506661"/>
            <a:ext cx="9591083" cy="1211870"/>
          </a:xfrm>
          <a:prstGeom prst="rect">
            <a:avLst/>
          </a:prstGeom>
        </p:spPr>
        <p:txBody>
          <a:bodyPr lIns="0" tIns="0" rIns="0" bIns="0" rtlCol="0" anchor="t">
            <a:spAutoFit/>
          </a:bodyPr>
          <a:lstStyle/>
          <a:p>
            <a:pPr algn="ctr">
              <a:lnSpc>
                <a:spcPts val="11414"/>
              </a:lnSpc>
            </a:pPr>
            <a:r>
              <a:rPr lang="en-US" sz="3600" dirty="0">
                <a:solidFill>
                  <a:srgbClr val="8F2527"/>
                </a:solidFill>
                <a:latin typeface="Negrita Pro"/>
                <a:ea typeface="Negrita Pro"/>
                <a:cs typeface="Negrita Pro"/>
                <a:sym typeface="Negrita Pro"/>
              </a:rPr>
              <a:t>CURRENT RECRUITMENT POLICIES</a:t>
            </a:r>
          </a:p>
        </p:txBody>
      </p:sp>
      <p:sp>
        <p:nvSpPr>
          <p:cNvPr id="13" name="TextBox 13"/>
          <p:cNvSpPr txBox="1"/>
          <p:nvPr/>
        </p:nvSpPr>
        <p:spPr>
          <a:xfrm rot="-373961">
            <a:off x="5014807" y="4223147"/>
            <a:ext cx="9960933" cy="4488408"/>
          </a:xfrm>
          <a:prstGeom prst="rect">
            <a:avLst/>
          </a:prstGeom>
        </p:spPr>
        <p:txBody>
          <a:bodyPr wrap="square" lIns="0" tIns="0" rIns="0" bIns="0" rtlCol="0" anchor="t">
            <a:spAutoFit/>
          </a:bodyPr>
          <a:lstStyle/>
          <a:p>
            <a:pPr marL="685800" indent="-685800" algn="just">
              <a:lnSpc>
                <a:spcPts val="5018"/>
              </a:lnSpc>
              <a:buFont typeface="Wingdings" panose="05000000000000000000" pitchFamily="2" charset="2"/>
              <a:buChar char="v"/>
            </a:pPr>
            <a:r>
              <a:rPr lang="en-US" sz="5018" dirty="0" smtClean="0">
                <a:solidFill>
                  <a:srgbClr val="4B6455"/>
                </a:solidFill>
                <a:latin typeface="Negrita Pro"/>
                <a:ea typeface="Negrita Pro"/>
                <a:cs typeface="Negrita Pro"/>
                <a:sym typeface="Negrita Pro"/>
              </a:rPr>
              <a:t>Local </a:t>
            </a:r>
            <a:r>
              <a:rPr lang="en-US" sz="5018" dirty="0">
                <a:solidFill>
                  <a:srgbClr val="4B6455"/>
                </a:solidFill>
                <a:latin typeface="Negrita Pro"/>
                <a:ea typeface="Negrita Pro"/>
                <a:cs typeface="Negrita Pro"/>
                <a:sym typeface="Negrita Pro"/>
              </a:rPr>
              <a:t>hiring for cultural fit</a:t>
            </a:r>
          </a:p>
          <a:p>
            <a:pPr marL="685800" indent="-685800" algn="just">
              <a:lnSpc>
                <a:spcPts val="5018"/>
              </a:lnSpc>
              <a:buFont typeface="Wingdings" panose="05000000000000000000" pitchFamily="2" charset="2"/>
              <a:buChar char="v"/>
            </a:pPr>
            <a:endParaRPr lang="en-US" sz="5018" dirty="0">
              <a:solidFill>
                <a:srgbClr val="4B6455"/>
              </a:solidFill>
              <a:latin typeface="Negrita Pro"/>
              <a:ea typeface="Negrita Pro"/>
              <a:cs typeface="Negrita Pro"/>
              <a:sym typeface="Negrita Pro"/>
            </a:endParaRPr>
          </a:p>
          <a:p>
            <a:pPr marL="685800" indent="-685800" algn="just">
              <a:lnSpc>
                <a:spcPts val="5018"/>
              </a:lnSpc>
              <a:buFont typeface="Wingdings" panose="05000000000000000000" pitchFamily="2" charset="2"/>
              <a:buChar char="v"/>
            </a:pPr>
            <a:r>
              <a:rPr lang="en-US" sz="5018" dirty="0" smtClean="0">
                <a:solidFill>
                  <a:srgbClr val="4B6455"/>
                </a:solidFill>
                <a:latin typeface="Negrita Pro"/>
                <a:ea typeface="Negrita Pro"/>
                <a:cs typeface="Negrita Pro"/>
                <a:sym typeface="Negrita Pro"/>
              </a:rPr>
              <a:t>Online </a:t>
            </a:r>
            <a:r>
              <a:rPr lang="en-US" sz="5018" dirty="0">
                <a:solidFill>
                  <a:srgbClr val="4B6455"/>
                </a:solidFill>
                <a:latin typeface="Negrita Pro"/>
                <a:ea typeface="Negrita Pro"/>
                <a:cs typeface="Negrita Pro"/>
                <a:sym typeface="Negrita Pro"/>
              </a:rPr>
              <a:t>application portals</a:t>
            </a:r>
          </a:p>
          <a:p>
            <a:pPr marL="685800" indent="-685800" algn="just">
              <a:lnSpc>
                <a:spcPts val="5018"/>
              </a:lnSpc>
              <a:buFont typeface="Wingdings" panose="05000000000000000000" pitchFamily="2" charset="2"/>
              <a:buChar char="v"/>
            </a:pPr>
            <a:endParaRPr lang="en-US" sz="5018" dirty="0" smtClean="0">
              <a:solidFill>
                <a:srgbClr val="4B6455"/>
              </a:solidFill>
              <a:latin typeface="Negrita Pro"/>
              <a:ea typeface="Negrita Pro"/>
              <a:cs typeface="Negrita Pro"/>
              <a:sym typeface="Negrita Pro"/>
            </a:endParaRPr>
          </a:p>
          <a:p>
            <a:pPr marL="685800" indent="-685800" algn="just">
              <a:lnSpc>
                <a:spcPts val="5018"/>
              </a:lnSpc>
              <a:buFont typeface="Wingdings" panose="05000000000000000000" pitchFamily="2" charset="2"/>
              <a:buChar char="v"/>
            </a:pPr>
            <a:r>
              <a:rPr lang="en-US" sz="5018" dirty="0" smtClean="0">
                <a:solidFill>
                  <a:srgbClr val="4B6455"/>
                </a:solidFill>
                <a:latin typeface="Negrita Pro"/>
                <a:ea typeface="Negrita Pro"/>
                <a:cs typeface="Negrita Pro"/>
                <a:sym typeface="Negrita Pro"/>
              </a:rPr>
              <a:t>Youth-focused </a:t>
            </a:r>
            <a:r>
              <a:rPr lang="en-US" sz="5018" dirty="0">
                <a:solidFill>
                  <a:srgbClr val="4B6455"/>
                </a:solidFill>
                <a:latin typeface="Negrita Pro"/>
                <a:ea typeface="Negrita Pro"/>
                <a:cs typeface="Negrita Pro"/>
                <a:sym typeface="Negrita Pro"/>
              </a:rPr>
              <a:t>recruitment</a:t>
            </a:r>
          </a:p>
          <a:p>
            <a:pPr marL="685800" indent="-685800" algn="just">
              <a:lnSpc>
                <a:spcPts val="5018"/>
              </a:lnSpc>
              <a:buFont typeface="Wingdings" panose="05000000000000000000" pitchFamily="2" charset="2"/>
              <a:buChar char="v"/>
            </a:pPr>
            <a:endParaRPr lang="en-US" sz="5018" dirty="0">
              <a:solidFill>
                <a:srgbClr val="4B6455"/>
              </a:solidFill>
              <a:latin typeface="Negrita Pro"/>
              <a:ea typeface="Negrita Pro"/>
              <a:cs typeface="Negrita Pro"/>
              <a:sym typeface="Negrita Pro"/>
            </a:endParaRPr>
          </a:p>
          <a:p>
            <a:pPr marL="685800" indent="-685800" algn="just">
              <a:lnSpc>
                <a:spcPts val="5018"/>
              </a:lnSpc>
              <a:buFont typeface="Wingdings" panose="05000000000000000000" pitchFamily="2" charset="2"/>
              <a:buChar char="v"/>
            </a:pPr>
            <a:r>
              <a:rPr lang="en-US" sz="5018" dirty="0" smtClean="0">
                <a:solidFill>
                  <a:srgbClr val="4B6455"/>
                </a:solidFill>
                <a:latin typeface="Negrita Pro"/>
                <a:ea typeface="Negrita Pro"/>
                <a:cs typeface="Negrita Pro"/>
                <a:sym typeface="Negrita Pro"/>
              </a:rPr>
              <a:t>DEI </a:t>
            </a:r>
            <a:r>
              <a:rPr lang="en-US" sz="5018" dirty="0">
                <a:solidFill>
                  <a:srgbClr val="4B6455"/>
                </a:solidFill>
                <a:latin typeface="Negrita Pro"/>
                <a:ea typeface="Negrita Pro"/>
                <a:cs typeface="Negrita Pro"/>
                <a:sym typeface="Negrita Pro"/>
              </a:rPr>
              <a:t>policies embedded in hiring</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2944933">
            <a:off x="-3608608" y="-4287615"/>
            <a:ext cx="9879516" cy="10277780"/>
          </a:xfrm>
          <a:custGeom>
            <a:avLst/>
            <a:gdLst/>
            <a:ahLst/>
            <a:cxnLst/>
            <a:rect l="l" t="t" r="r" b="b"/>
            <a:pathLst>
              <a:path w="9879516" h="10277780">
                <a:moveTo>
                  <a:pt x="0" y="0"/>
                </a:moveTo>
                <a:lnTo>
                  <a:pt x="9879515" y="0"/>
                </a:lnTo>
                <a:lnTo>
                  <a:pt x="9879515" y="10277780"/>
                </a:lnTo>
                <a:lnTo>
                  <a:pt x="0" y="10277780"/>
                </a:lnTo>
                <a:lnTo>
                  <a:pt x="0" y="0"/>
                </a:lnTo>
                <a:close/>
              </a:path>
            </a:pathLst>
          </a:custGeom>
          <a:blipFill>
            <a:blip r:embed="rId2">
              <a:alphaModFix amt="30000"/>
            </a:blip>
            <a:stretch>
              <a:fillRect/>
            </a:stretch>
          </a:blipFill>
        </p:spPr>
      </p:sp>
      <p:sp>
        <p:nvSpPr>
          <p:cNvPr id="3" name="Freeform 3"/>
          <p:cNvSpPr/>
          <p:nvPr/>
        </p:nvSpPr>
        <p:spPr>
          <a:xfrm rot="9685506">
            <a:off x="15618107" y="3344973"/>
            <a:ext cx="7072898" cy="7358021"/>
          </a:xfrm>
          <a:custGeom>
            <a:avLst/>
            <a:gdLst/>
            <a:ahLst/>
            <a:cxnLst/>
            <a:rect l="l" t="t" r="r" b="b"/>
            <a:pathLst>
              <a:path w="7072898" h="7358021">
                <a:moveTo>
                  <a:pt x="0" y="0"/>
                </a:moveTo>
                <a:lnTo>
                  <a:pt x="7072898" y="0"/>
                </a:lnTo>
                <a:lnTo>
                  <a:pt x="7072898" y="7358021"/>
                </a:lnTo>
                <a:lnTo>
                  <a:pt x="0" y="7358021"/>
                </a:lnTo>
                <a:lnTo>
                  <a:pt x="0" y="0"/>
                </a:lnTo>
                <a:close/>
              </a:path>
            </a:pathLst>
          </a:custGeom>
          <a:blipFill>
            <a:blip r:embed="rId2">
              <a:alphaModFix amt="30000"/>
            </a:blip>
            <a:stretch>
              <a:fillRect/>
            </a:stretch>
          </a:blipFill>
        </p:spPr>
      </p:sp>
      <p:sp>
        <p:nvSpPr>
          <p:cNvPr id="4" name="Freeform 4"/>
          <p:cNvSpPr/>
          <p:nvPr/>
        </p:nvSpPr>
        <p:spPr>
          <a:xfrm>
            <a:off x="1279691" y="1540239"/>
            <a:ext cx="7167213" cy="7206522"/>
          </a:xfrm>
          <a:custGeom>
            <a:avLst/>
            <a:gdLst/>
            <a:ahLst/>
            <a:cxnLst/>
            <a:rect l="l" t="t" r="r" b="b"/>
            <a:pathLst>
              <a:path w="7167213" h="7206522">
                <a:moveTo>
                  <a:pt x="0" y="0"/>
                </a:moveTo>
                <a:lnTo>
                  <a:pt x="7167213" y="0"/>
                </a:lnTo>
                <a:lnTo>
                  <a:pt x="7167213" y="7206522"/>
                </a:lnTo>
                <a:lnTo>
                  <a:pt x="0" y="7206522"/>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5" name="Freeform 5"/>
          <p:cNvSpPr/>
          <p:nvPr/>
        </p:nvSpPr>
        <p:spPr>
          <a:xfrm>
            <a:off x="664040" y="7750548"/>
            <a:ext cx="2187292" cy="1992425"/>
          </a:xfrm>
          <a:custGeom>
            <a:avLst/>
            <a:gdLst/>
            <a:ahLst/>
            <a:cxnLst/>
            <a:rect l="l" t="t" r="r" b="b"/>
            <a:pathLst>
              <a:path w="2187292" h="1992425">
                <a:moveTo>
                  <a:pt x="0" y="0"/>
                </a:moveTo>
                <a:lnTo>
                  <a:pt x="2187292" y="0"/>
                </a:lnTo>
                <a:lnTo>
                  <a:pt x="2187292" y="1992425"/>
                </a:lnTo>
                <a:lnTo>
                  <a:pt x="0" y="1992425"/>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6" name="Freeform 6"/>
          <p:cNvSpPr/>
          <p:nvPr/>
        </p:nvSpPr>
        <p:spPr>
          <a:xfrm>
            <a:off x="16172524" y="270333"/>
            <a:ext cx="1742708" cy="1798292"/>
          </a:xfrm>
          <a:custGeom>
            <a:avLst/>
            <a:gdLst/>
            <a:ahLst/>
            <a:cxnLst/>
            <a:rect l="l" t="t" r="r" b="b"/>
            <a:pathLst>
              <a:path w="1742708" h="1798292">
                <a:moveTo>
                  <a:pt x="0" y="0"/>
                </a:moveTo>
                <a:lnTo>
                  <a:pt x="1742708" y="0"/>
                </a:lnTo>
                <a:lnTo>
                  <a:pt x="1742708" y="1798292"/>
                </a:lnTo>
                <a:lnTo>
                  <a:pt x="0" y="1798292"/>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7" name="Freeform 7"/>
          <p:cNvSpPr/>
          <p:nvPr/>
        </p:nvSpPr>
        <p:spPr>
          <a:xfrm rot="1892457">
            <a:off x="15986823" y="8050496"/>
            <a:ext cx="1983594" cy="1774415"/>
          </a:xfrm>
          <a:custGeom>
            <a:avLst/>
            <a:gdLst/>
            <a:ahLst/>
            <a:cxnLst/>
            <a:rect l="l" t="t" r="r" b="b"/>
            <a:pathLst>
              <a:path w="1983594" h="1774415">
                <a:moveTo>
                  <a:pt x="0" y="0"/>
                </a:moveTo>
                <a:lnTo>
                  <a:pt x="1983593" y="0"/>
                </a:lnTo>
                <a:lnTo>
                  <a:pt x="1983593" y="1774415"/>
                </a:lnTo>
                <a:lnTo>
                  <a:pt x="0" y="1774415"/>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8" name="Freeform 8"/>
          <p:cNvSpPr/>
          <p:nvPr/>
        </p:nvSpPr>
        <p:spPr>
          <a:xfrm flipH="1" flipV="1">
            <a:off x="4863298" y="-907014"/>
            <a:ext cx="2584994" cy="2354694"/>
          </a:xfrm>
          <a:custGeom>
            <a:avLst/>
            <a:gdLst/>
            <a:ahLst/>
            <a:cxnLst/>
            <a:rect l="l" t="t" r="r" b="b"/>
            <a:pathLst>
              <a:path w="2584994" h="2354694">
                <a:moveTo>
                  <a:pt x="2584994" y="2354694"/>
                </a:moveTo>
                <a:lnTo>
                  <a:pt x="0" y="2354694"/>
                </a:lnTo>
                <a:lnTo>
                  <a:pt x="0" y="0"/>
                </a:lnTo>
                <a:lnTo>
                  <a:pt x="2584994" y="0"/>
                </a:lnTo>
                <a:lnTo>
                  <a:pt x="2584994" y="2354694"/>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9" name="TextBox 9"/>
          <p:cNvSpPr txBox="1"/>
          <p:nvPr/>
        </p:nvSpPr>
        <p:spPr>
          <a:xfrm>
            <a:off x="9601200" y="1991721"/>
            <a:ext cx="6425332" cy="836768"/>
          </a:xfrm>
          <a:prstGeom prst="rect">
            <a:avLst/>
          </a:prstGeom>
        </p:spPr>
        <p:txBody>
          <a:bodyPr lIns="0" tIns="0" rIns="0" bIns="0" rtlCol="0" anchor="t">
            <a:spAutoFit/>
          </a:bodyPr>
          <a:lstStyle/>
          <a:p>
            <a:pPr>
              <a:lnSpc>
                <a:spcPts val="7500"/>
              </a:lnSpc>
            </a:pPr>
            <a:r>
              <a:rPr lang="en-US" sz="3600" dirty="0">
                <a:solidFill>
                  <a:srgbClr val="8F2527"/>
                </a:solidFill>
                <a:latin typeface="Negrita Pro"/>
                <a:ea typeface="Negrita Pro"/>
                <a:cs typeface="Negrita Pro"/>
                <a:sym typeface="Negrita Pro"/>
              </a:rPr>
              <a:t>SELECTION PROCESS</a:t>
            </a:r>
          </a:p>
        </p:txBody>
      </p:sp>
      <p:sp>
        <p:nvSpPr>
          <p:cNvPr id="12" name="TextBox 12"/>
          <p:cNvSpPr txBox="1"/>
          <p:nvPr/>
        </p:nvSpPr>
        <p:spPr>
          <a:xfrm>
            <a:off x="8610600" y="4000500"/>
            <a:ext cx="9067800" cy="3590727"/>
          </a:xfrm>
          <a:prstGeom prst="rect">
            <a:avLst/>
          </a:prstGeom>
        </p:spPr>
        <p:txBody>
          <a:bodyPr wrap="square" lIns="0" tIns="0" rIns="0" bIns="0" rtlCol="0" anchor="t">
            <a:spAutoFit/>
          </a:bodyPr>
          <a:lstStyle/>
          <a:p>
            <a:pPr marL="571500" indent="-571500">
              <a:lnSpc>
                <a:spcPts val="3999"/>
              </a:lnSpc>
              <a:buFont typeface="Wingdings" panose="05000000000000000000" pitchFamily="2" charset="2"/>
              <a:buChar char="Ø"/>
            </a:pPr>
            <a:r>
              <a:rPr lang="en-US" sz="3999" dirty="0">
                <a:solidFill>
                  <a:srgbClr val="8F2527"/>
                </a:solidFill>
                <a:latin typeface="Negrita Pro"/>
                <a:ea typeface="Negrita Pro"/>
                <a:cs typeface="Negrita Pro"/>
                <a:sym typeface="Negrita Pro"/>
              </a:rPr>
              <a:t>Online screening questions</a:t>
            </a:r>
          </a:p>
          <a:p>
            <a:pPr marL="571500" indent="-571500">
              <a:lnSpc>
                <a:spcPts val="3999"/>
              </a:lnSpc>
              <a:buFont typeface="Wingdings" panose="05000000000000000000" pitchFamily="2" charset="2"/>
              <a:buChar char="Ø"/>
            </a:pPr>
            <a:endParaRPr lang="en-US" sz="3999" dirty="0">
              <a:solidFill>
                <a:srgbClr val="8F2527"/>
              </a:solidFill>
              <a:latin typeface="Negrita Pro"/>
              <a:ea typeface="Negrita Pro"/>
              <a:cs typeface="Negrita Pro"/>
              <a:sym typeface="Negrita Pro"/>
            </a:endParaRPr>
          </a:p>
          <a:p>
            <a:pPr marL="571500" indent="-571500">
              <a:lnSpc>
                <a:spcPts val="3999"/>
              </a:lnSpc>
              <a:buFont typeface="Wingdings" panose="05000000000000000000" pitchFamily="2" charset="2"/>
              <a:buChar char="Ø"/>
            </a:pPr>
            <a:r>
              <a:rPr lang="en-US" sz="3999" dirty="0" smtClean="0">
                <a:solidFill>
                  <a:srgbClr val="8F2527"/>
                </a:solidFill>
                <a:latin typeface="Negrita Pro"/>
                <a:ea typeface="Negrita Pro"/>
                <a:cs typeface="Negrita Pro"/>
                <a:sym typeface="Negrita Pro"/>
              </a:rPr>
              <a:t>Personality </a:t>
            </a:r>
            <a:r>
              <a:rPr lang="en-US" sz="3999" dirty="0">
                <a:solidFill>
                  <a:srgbClr val="8F2527"/>
                </a:solidFill>
                <a:latin typeface="Negrita Pro"/>
                <a:ea typeface="Negrita Pro"/>
                <a:cs typeface="Negrita Pro"/>
                <a:sym typeface="Negrita Pro"/>
              </a:rPr>
              <a:t>assessments</a:t>
            </a:r>
          </a:p>
          <a:p>
            <a:pPr marL="571500" indent="-571500">
              <a:lnSpc>
                <a:spcPts val="3999"/>
              </a:lnSpc>
              <a:buFont typeface="Wingdings" panose="05000000000000000000" pitchFamily="2" charset="2"/>
              <a:buChar char="Ø"/>
            </a:pPr>
            <a:endParaRPr lang="en-US" sz="3999" dirty="0">
              <a:solidFill>
                <a:srgbClr val="8F2527"/>
              </a:solidFill>
              <a:latin typeface="Negrita Pro"/>
              <a:ea typeface="Negrita Pro"/>
              <a:cs typeface="Negrita Pro"/>
              <a:sym typeface="Negrita Pro"/>
            </a:endParaRPr>
          </a:p>
          <a:p>
            <a:pPr marL="571500" indent="-571500">
              <a:lnSpc>
                <a:spcPts val="3999"/>
              </a:lnSpc>
              <a:buFont typeface="Wingdings" panose="05000000000000000000" pitchFamily="2" charset="2"/>
              <a:buChar char="Ø"/>
            </a:pPr>
            <a:r>
              <a:rPr lang="en-US" sz="3999" dirty="0" smtClean="0">
                <a:solidFill>
                  <a:srgbClr val="8F2527"/>
                </a:solidFill>
                <a:latin typeface="Negrita Pro"/>
                <a:ea typeface="Negrita Pro"/>
                <a:cs typeface="Negrita Pro"/>
                <a:sym typeface="Negrita Pro"/>
              </a:rPr>
              <a:t>Structured </a:t>
            </a:r>
            <a:r>
              <a:rPr lang="en-US" sz="3999" dirty="0">
                <a:solidFill>
                  <a:srgbClr val="8F2527"/>
                </a:solidFill>
                <a:latin typeface="Negrita Pro"/>
                <a:ea typeface="Negrita Pro"/>
                <a:cs typeface="Negrita Pro"/>
                <a:sym typeface="Negrita Pro"/>
              </a:rPr>
              <a:t>interviews</a:t>
            </a:r>
          </a:p>
          <a:p>
            <a:pPr marL="571500" indent="-571500">
              <a:lnSpc>
                <a:spcPts val="3999"/>
              </a:lnSpc>
              <a:buFont typeface="Wingdings" panose="05000000000000000000" pitchFamily="2" charset="2"/>
              <a:buChar char="Ø"/>
            </a:pPr>
            <a:endParaRPr lang="en-US" sz="3999" dirty="0">
              <a:solidFill>
                <a:srgbClr val="8F2527"/>
              </a:solidFill>
              <a:latin typeface="Negrita Pro"/>
              <a:ea typeface="Negrita Pro"/>
              <a:cs typeface="Negrita Pro"/>
              <a:sym typeface="Negrita Pro"/>
            </a:endParaRPr>
          </a:p>
          <a:p>
            <a:pPr marL="571500" indent="-571500">
              <a:lnSpc>
                <a:spcPts val="3999"/>
              </a:lnSpc>
              <a:buFont typeface="Wingdings" panose="05000000000000000000" pitchFamily="2" charset="2"/>
              <a:buChar char="Ø"/>
            </a:pPr>
            <a:r>
              <a:rPr lang="en-US" sz="3999" dirty="0" smtClean="0">
                <a:solidFill>
                  <a:srgbClr val="8F2527"/>
                </a:solidFill>
                <a:latin typeface="Negrita Pro"/>
                <a:ea typeface="Negrita Pro"/>
                <a:cs typeface="Negrita Pro"/>
                <a:sym typeface="Negrita Pro"/>
              </a:rPr>
              <a:t>Skills </a:t>
            </a:r>
            <a:r>
              <a:rPr lang="en-US" sz="3999" dirty="0">
                <a:solidFill>
                  <a:srgbClr val="8F2527"/>
                </a:solidFill>
                <a:latin typeface="Negrita Pro"/>
                <a:ea typeface="Negrita Pro"/>
                <a:cs typeface="Negrita Pro"/>
                <a:sym typeface="Negrita Pro"/>
              </a:rPr>
              <a:t>and attitude-based evaluation</a:t>
            </a:r>
          </a:p>
        </p:txBody>
      </p:sp>
      <p:pic>
        <p:nvPicPr>
          <p:cNvPr id="13" name="Picture 12"/>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33400" y="1866900"/>
            <a:ext cx="7517181" cy="6781800"/>
          </a:xfrm>
          <a:prstGeom prst="rect">
            <a:avLst/>
          </a:prstGeo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151985">
            <a:off x="5080840" y="6360549"/>
            <a:ext cx="7696587" cy="8006853"/>
          </a:xfrm>
          <a:custGeom>
            <a:avLst/>
            <a:gdLst/>
            <a:ahLst/>
            <a:cxnLst/>
            <a:rect l="l" t="t" r="r" b="b"/>
            <a:pathLst>
              <a:path w="7696587" h="8006853">
                <a:moveTo>
                  <a:pt x="0" y="0"/>
                </a:moveTo>
                <a:lnTo>
                  <a:pt x="7696588" y="0"/>
                </a:lnTo>
                <a:lnTo>
                  <a:pt x="7696588" y="8006853"/>
                </a:lnTo>
                <a:lnTo>
                  <a:pt x="0" y="8006853"/>
                </a:lnTo>
                <a:lnTo>
                  <a:pt x="0" y="0"/>
                </a:lnTo>
                <a:close/>
              </a:path>
            </a:pathLst>
          </a:custGeom>
          <a:blipFill>
            <a:blip r:embed="rId2">
              <a:alphaModFix amt="30000"/>
            </a:blip>
            <a:stretch>
              <a:fillRect/>
            </a:stretch>
          </a:blipFill>
        </p:spPr>
      </p:sp>
      <p:sp>
        <p:nvSpPr>
          <p:cNvPr id="3" name="Freeform 3"/>
          <p:cNvSpPr/>
          <p:nvPr/>
        </p:nvSpPr>
        <p:spPr>
          <a:xfrm>
            <a:off x="5565913" y="6986478"/>
            <a:ext cx="7156174" cy="4114800"/>
          </a:xfrm>
          <a:custGeom>
            <a:avLst/>
            <a:gdLst/>
            <a:ahLst/>
            <a:cxnLst/>
            <a:rect l="l" t="t" r="r" b="b"/>
            <a:pathLst>
              <a:path w="7156174" h="4114800">
                <a:moveTo>
                  <a:pt x="0" y="0"/>
                </a:moveTo>
                <a:lnTo>
                  <a:pt x="7156174" y="0"/>
                </a:lnTo>
                <a:lnTo>
                  <a:pt x="7156174" y="4114800"/>
                </a:lnTo>
                <a:lnTo>
                  <a:pt x="0" y="411480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4" name="Freeform 4"/>
          <p:cNvSpPr/>
          <p:nvPr/>
        </p:nvSpPr>
        <p:spPr>
          <a:xfrm>
            <a:off x="1371600" y="3009900"/>
            <a:ext cx="2728521" cy="2738791"/>
          </a:xfrm>
          <a:custGeom>
            <a:avLst/>
            <a:gdLst/>
            <a:ahLst/>
            <a:cxnLst/>
            <a:rect l="l" t="t" r="r" b="b"/>
            <a:pathLst>
              <a:path w="2728521" h="2738791">
                <a:moveTo>
                  <a:pt x="0" y="0"/>
                </a:moveTo>
                <a:lnTo>
                  <a:pt x="2728521" y="0"/>
                </a:lnTo>
                <a:lnTo>
                  <a:pt x="2728521" y="2738791"/>
                </a:lnTo>
                <a:lnTo>
                  <a:pt x="0" y="2738791"/>
                </a:lnTo>
                <a:lnTo>
                  <a:pt x="0" y="0"/>
                </a:lnTo>
                <a:close/>
              </a:path>
            </a:pathLst>
          </a:custGeom>
          <a:blipFill>
            <a:blip r:embed="rId5">
              <a:alphaModFix amt="25000"/>
              <a:extLst>
                <a:ext uri="{96DAC541-7B7A-43D3-8B79-37D633B846F1}">
                  <asvg:svgBlip xmlns:asvg="http://schemas.microsoft.com/office/drawing/2016/SVG/main" xmlns="" r:embed="rId6"/>
                </a:ext>
              </a:extLst>
            </a:blip>
            <a:stretch>
              <a:fillRect/>
            </a:stretch>
          </a:blipFill>
        </p:spPr>
      </p:sp>
      <p:sp>
        <p:nvSpPr>
          <p:cNvPr id="5" name="Freeform 5"/>
          <p:cNvSpPr/>
          <p:nvPr/>
        </p:nvSpPr>
        <p:spPr>
          <a:xfrm>
            <a:off x="10896600" y="4533900"/>
            <a:ext cx="2728521" cy="2738791"/>
          </a:xfrm>
          <a:custGeom>
            <a:avLst/>
            <a:gdLst/>
            <a:ahLst/>
            <a:cxnLst/>
            <a:rect l="l" t="t" r="r" b="b"/>
            <a:pathLst>
              <a:path w="2728521" h="2738791">
                <a:moveTo>
                  <a:pt x="0" y="0"/>
                </a:moveTo>
                <a:lnTo>
                  <a:pt x="2728521" y="0"/>
                </a:lnTo>
                <a:lnTo>
                  <a:pt x="2728521" y="2738791"/>
                </a:lnTo>
                <a:lnTo>
                  <a:pt x="0" y="2738791"/>
                </a:lnTo>
                <a:lnTo>
                  <a:pt x="0" y="0"/>
                </a:lnTo>
                <a:close/>
              </a:path>
            </a:pathLst>
          </a:custGeom>
          <a:blipFill>
            <a:blip r:embed="rId5">
              <a:alphaModFix amt="25000"/>
              <a:extLst>
                <a:ext uri="{96DAC541-7B7A-43D3-8B79-37D633B846F1}">
                  <asvg:svgBlip xmlns:asvg="http://schemas.microsoft.com/office/drawing/2016/SVG/main" xmlns="" r:embed="rId6"/>
                </a:ext>
              </a:extLst>
            </a:blip>
            <a:stretch>
              <a:fillRect/>
            </a:stretch>
          </a:blipFill>
        </p:spPr>
      </p:sp>
      <p:sp>
        <p:nvSpPr>
          <p:cNvPr id="6" name="Freeform 6"/>
          <p:cNvSpPr/>
          <p:nvPr/>
        </p:nvSpPr>
        <p:spPr>
          <a:xfrm>
            <a:off x="4572000" y="3238500"/>
            <a:ext cx="2728521" cy="2738791"/>
          </a:xfrm>
          <a:custGeom>
            <a:avLst/>
            <a:gdLst/>
            <a:ahLst/>
            <a:cxnLst/>
            <a:rect l="l" t="t" r="r" b="b"/>
            <a:pathLst>
              <a:path w="2728521" h="2738791">
                <a:moveTo>
                  <a:pt x="0" y="0"/>
                </a:moveTo>
                <a:lnTo>
                  <a:pt x="2728520" y="0"/>
                </a:lnTo>
                <a:lnTo>
                  <a:pt x="2728520" y="2738792"/>
                </a:lnTo>
                <a:lnTo>
                  <a:pt x="0" y="2738792"/>
                </a:lnTo>
                <a:lnTo>
                  <a:pt x="0" y="0"/>
                </a:lnTo>
                <a:close/>
              </a:path>
            </a:pathLst>
          </a:custGeom>
          <a:blipFill>
            <a:blip r:embed="rId5">
              <a:alphaModFix amt="25000"/>
              <a:extLst>
                <a:ext uri="{96DAC541-7B7A-43D3-8B79-37D633B846F1}">
                  <asvg:svgBlip xmlns:asvg="http://schemas.microsoft.com/office/drawing/2016/SVG/main" xmlns="" r:embed="rId6"/>
                </a:ext>
              </a:extLst>
            </a:blip>
            <a:stretch>
              <a:fillRect/>
            </a:stretch>
          </a:blipFill>
        </p:spPr>
      </p:sp>
      <p:sp>
        <p:nvSpPr>
          <p:cNvPr id="7" name="Freeform 7"/>
          <p:cNvSpPr/>
          <p:nvPr/>
        </p:nvSpPr>
        <p:spPr>
          <a:xfrm>
            <a:off x="664040" y="7750548"/>
            <a:ext cx="2187292" cy="1992425"/>
          </a:xfrm>
          <a:custGeom>
            <a:avLst/>
            <a:gdLst/>
            <a:ahLst/>
            <a:cxnLst/>
            <a:rect l="l" t="t" r="r" b="b"/>
            <a:pathLst>
              <a:path w="2187292" h="1992425">
                <a:moveTo>
                  <a:pt x="0" y="0"/>
                </a:moveTo>
                <a:lnTo>
                  <a:pt x="2187292" y="0"/>
                </a:lnTo>
                <a:lnTo>
                  <a:pt x="2187292" y="1992425"/>
                </a:lnTo>
                <a:lnTo>
                  <a:pt x="0" y="1992425"/>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8" name="Freeform 8"/>
          <p:cNvSpPr/>
          <p:nvPr/>
        </p:nvSpPr>
        <p:spPr>
          <a:xfrm rot="-962514">
            <a:off x="15304531" y="389414"/>
            <a:ext cx="2195866" cy="2215250"/>
          </a:xfrm>
          <a:custGeom>
            <a:avLst/>
            <a:gdLst/>
            <a:ahLst/>
            <a:cxnLst/>
            <a:rect l="l" t="t" r="r" b="b"/>
            <a:pathLst>
              <a:path w="2195866" h="2215250">
                <a:moveTo>
                  <a:pt x="0" y="0"/>
                </a:moveTo>
                <a:lnTo>
                  <a:pt x="2195866" y="0"/>
                </a:lnTo>
                <a:lnTo>
                  <a:pt x="2195866" y="2215249"/>
                </a:lnTo>
                <a:lnTo>
                  <a:pt x="0" y="2215249"/>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9" name="Freeform 9"/>
          <p:cNvSpPr/>
          <p:nvPr/>
        </p:nvSpPr>
        <p:spPr>
          <a:xfrm rot="1972718" flipH="1">
            <a:off x="17032039" y="-112963"/>
            <a:ext cx="1882946" cy="1899567"/>
          </a:xfrm>
          <a:custGeom>
            <a:avLst/>
            <a:gdLst/>
            <a:ahLst/>
            <a:cxnLst/>
            <a:rect l="l" t="t" r="r" b="b"/>
            <a:pathLst>
              <a:path w="1882946" h="1899567">
                <a:moveTo>
                  <a:pt x="1882946" y="0"/>
                </a:moveTo>
                <a:lnTo>
                  <a:pt x="0" y="0"/>
                </a:lnTo>
                <a:lnTo>
                  <a:pt x="0" y="1899567"/>
                </a:lnTo>
                <a:lnTo>
                  <a:pt x="1882946" y="1899567"/>
                </a:lnTo>
                <a:lnTo>
                  <a:pt x="1882946"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10" name="Freeform 10"/>
          <p:cNvSpPr/>
          <p:nvPr/>
        </p:nvSpPr>
        <p:spPr>
          <a:xfrm flipH="1" flipV="1">
            <a:off x="14675225" y="4512030"/>
            <a:ext cx="1258612" cy="1146481"/>
          </a:xfrm>
          <a:custGeom>
            <a:avLst/>
            <a:gdLst/>
            <a:ahLst/>
            <a:cxnLst/>
            <a:rect l="l" t="t" r="r" b="b"/>
            <a:pathLst>
              <a:path w="1258612" h="1146481">
                <a:moveTo>
                  <a:pt x="1258612" y="1146480"/>
                </a:moveTo>
                <a:lnTo>
                  <a:pt x="0" y="1146480"/>
                </a:lnTo>
                <a:lnTo>
                  <a:pt x="0" y="0"/>
                </a:lnTo>
                <a:lnTo>
                  <a:pt x="1258612" y="0"/>
                </a:lnTo>
                <a:lnTo>
                  <a:pt x="1258612" y="114648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11" name="Freeform 11"/>
          <p:cNvSpPr/>
          <p:nvPr/>
        </p:nvSpPr>
        <p:spPr>
          <a:xfrm rot="-267913">
            <a:off x="15840757" y="8423599"/>
            <a:ext cx="1742708" cy="1798292"/>
          </a:xfrm>
          <a:custGeom>
            <a:avLst/>
            <a:gdLst/>
            <a:ahLst/>
            <a:cxnLst/>
            <a:rect l="l" t="t" r="r" b="b"/>
            <a:pathLst>
              <a:path w="1742708" h="1798292">
                <a:moveTo>
                  <a:pt x="0" y="0"/>
                </a:moveTo>
                <a:lnTo>
                  <a:pt x="1742708" y="0"/>
                </a:lnTo>
                <a:lnTo>
                  <a:pt x="1742708" y="1798292"/>
                </a:lnTo>
                <a:lnTo>
                  <a:pt x="0" y="1798292"/>
                </a:lnTo>
                <a:lnTo>
                  <a:pt x="0" y="0"/>
                </a:lnTo>
                <a:close/>
              </a:path>
            </a:pathLst>
          </a:custGeom>
          <a:blipFill>
            <a:blip r:embed="rId11">
              <a:extLst>
                <a:ext uri="{96DAC541-7B7A-43D3-8B79-37D633B846F1}">
                  <asvg:svgBlip xmlns:asvg="http://schemas.microsoft.com/office/drawing/2016/SVG/main" xmlns="" r:embed="rId12"/>
                </a:ext>
              </a:extLst>
            </a:blip>
            <a:stretch>
              <a:fillRect/>
            </a:stretch>
          </a:blipFill>
        </p:spPr>
      </p:sp>
      <p:sp>
        <p:nvSpPr>
          <p:cNvPr id="12" name="Freeform 12"/>
          <p:cNvSpPr/>
          <p:nvPr/>
        </p:nvSpPr>
        <p:spPr>
          <a:xfrm rot="-1677901">
            <a:off x="-3296132" y="-1945644"/>
            <a:ext cx="5564928" cy="5564928"/>
          </a:xfrm>
          <a:custGeom>
            <a:avLst/>
            <a:gdLst/>
            <a:ahLst/>
            <a:cxnLst/>
            <a:rect l="l" t="t" r="r" b="b"/>
            <a:pathLst>
              <a:path w="5564928" h="5564928">
                <a:moveTo>
                  <a:pt x="0" y="0"/>
                </a:moveTo>
                <a:lnTo>
                  <a:pt x="5564928" y="0"/>
                </a:lnTo>
                <a:lnTo>
                  <a:pt x="5564928" y="5564928"/>
                </a:lnTo>
                <a:lnTo>
                  <a:pt x="0" y="5564928"/>
                </a:lnTo>
                <a:lnTo>
                  <a:pt x="0" y="0"/>
                </a:lnTo>
                <a:close/>
              </a:path>
            </a:pathLst>
          </a:custGeom>
          <a:blipFill>
            <a:blip r:embed="rId13"/>
            <a:stretch>
              <a:fillRect/>
            </a:stretch>
          </a:blipFill>
        </p:spPr>
      </p:sp>
      <p:sp>
        <p:nvSpPr>
          <p:cNvPr id="13" name="Freeform 13"/>
          <p:cNvSpPr/>
          <p:nvPr/>
        </p:nvSpPr>
        <p:spPr>
          <a:xfrm>
            <a:off x="467897" y="1187792"/>
            <a:ext cx="1535499" cy="1595324"/>
          </a:xfrm>
          <a:custGeom>
            <a:avLst/>
            <a:gdLst/>
            <a:ahLst/>
            <a:cxnLst/>
            <a:rect l="l" t="t" r="r" b="b"/>
            <a:pathLst>
              <a:path w="1535499" h="1595324">
                <a:moveTo>
                  <a:pt x="0" y="0"/>
                </a:moveTo>
                <a:lnTo>
                  <a:pt x="1535499" y="0"/>
                </a:lnTo>
                <a:lnTo>
                  <a:pt x="1535499" y="1595324"/>
                </a:lnTo>
                <a:lnTo>
                  <a:pt x="0" y="1595324"/>
                </a:lnTo>
                <a:lnTo>
                  <a:pt x="0" y="0"/>
                </a:lnTo>
                <a:close/>
              </a:path>
            </a:pathLst>
          </a:custGeom>
          <a:blipFill>
            <a:blip r:embed="rId14">
              <a:extLst>
                <a:ext uri="{96DAC541-7B7A-43D3-8B79-37D633B846F1}">
                  <asvg:svgBlip xmlns:asvg="http://schemas.microsoft.com/office/drawing/2016/SVG/main" xmlns="" r:embed="rId15"/>
                </a:ext>
              </a:extLst>
            </a:blip>
            <a:stretch>
              <a:fillRect/>
            </a:stretch>
          </a:blipFill>
        </p:spPr>
      </p:sp>
      <p:sp>
        <p:nvSpPr>
          <p:cNvPr id="15" name="TextBox 15"/>
          <p:cNvSpPr txBox="1"/>
          <p:nvPr/>
        </p:nvSpPr>
        <p:spPr>
          <a:xfrm>
            <a:off x="914400" y="4305300"/>
            <a:ext cx="8229600" cy="384721"/>
          </a:xfrm>
          <a:prstGeom prst="rect">
            <a:avLst/>
          </a:prstGeom>
        </p:spPr>
        <p:txBody>
          <a:bodyPr wrap="square" lIns="0" tIns="0" rIns="0" bIns="0" rtlCol="0" anchor="t">
            <a:spAutoFit/>
          </a:bodyPr>
          <a:lstStyle/>
          <a:p>
            <a:pPr marL="457200" indent="-457200" algn="just">
              <a:lnSpc>
                <a:spcPts val="3000"/>
              </a:lnSpc>
              <a:buFont typeface="Wingdings" panose="05000000000000000000" pitchFamily="2" charset="2"/>
              <a:buChar char="Ø"/>
            </a:pPr>
            <a:r>
              <a:rPr lang="en-US" sz="3000" dirty="0">
                <a:solidFill>
                  <a:srgbClr val="8F2527"/>
                </a:solidFill>
                <a:latin typeface="Negrita Pro"/>
                <a:ea typeface="Negrita Pro"/>
                <a:cs typeface="Negrita Pro"/>
                <a:sym typeface="Negrita Pro"/>
              </a:rPr>
              <a:t>Conduct interviews and select </a:t>
            </a:r>
            <a:r>
              <a:rPr lang="en-US" sz="3000" dirty="0" smtClean="0">
                <a:solidFill>
                  <a:srgbClr val="8F2527"/>
                </a:solidFill>
                <a:latin typeface="Negrita Pro"/>
                <a:ea typeface="Negrita Pro"/>
                <a:cs typeface="Negrita Pro"/>
                <a:sym typeface="Negrita Pro"/>
              </a:rPr>
              <a:t>candidates</a:t>
            </a:r>
            <a:endParaRPr lang="en-US" sz="3000" dirty="0">
              <a:solidFill>
                <a:srgbClr val="8F2527"/>
              </a:solidFill>
              <a:latin typeface="Negrita Pro"/>
              <a:ea typeface="Negrita Pro"/>
              <a:cs typeface="Negrita Pro"/>
              <a:sym typeface="Negrita Pro"/>
            </a:endParaRPr>
          </a:p>
        </p:txBody>
      </p:sp>
      <p:sp>
        <p:nvSpPr>
          <p:cNvPr id="17" name="TextBox 17"/>
          <p:cNvSpPr txBox="1"/>
          <p:nvPr/>
        </p:nvSpPr>
        <p:spPr>
          <a:xfrm>
            <a:off x="8686800" y="6438900"/>
            <a:ext cx="4495800" cy="769441"/>
          </a:xfrm>
          <a:prstGeom prst="rect">
            <a:avLst/>
          </a:prstGeom>
        </p:spPr>
        <p:txBody>
          <a:bodyPr wrap="square" lIns="0" tIns="0" rIns="0" bIns="0" rtlCol="0" anchor="t">
            <a:spAutoFit/>
          </a:bodyPr>
          <a:lstStyle/>
          <a:p>
            <a:pPr marL="457200" indent="-457200" algn="just">
              <a:lnSpc>
                <a:spcPts val="3000"/>
              </a:lnSpc>
              <a:buFont typeface="Wingdings" panose="05000000000000000000" pitchFamily="2" charset="2"/>
              <a:buChar char="Ø"/>
            </a:pPr>
            <a:r>
              <a:rPr lang="en-US" sz="3000" dirty="0">
                <a:solidFill>
                  <a:srgbClr val="8F2527"/>
                </a:solidFill>
                <a:latin typeface="Negrita Pro"/>
                <a:ea typeface="Negrita Pro"/>
                <a:cs typeface="Negrita Pro"/>
                <a:sym typeface="Negrita Pro"/>
              </a:rPr>
              <a:t>Oversee onboarding</a:t>
            </a:r>
          </a:p>
          <a:p>
            <a:pPr algn="ctr">
              <a:lnSpc>
                <a:spcPts val="3000"/>
              </a:lnSpc>
            </a:pPr>
            <a:r>
              <a:rPr lang="en-US" sz="3000" dirty="0">
                <a:solidFill>
                  <a:srgbClr val="8F2527"/>
                </a:solidFill>
                <a:latin typeface="Negrita Pro"/>
                <a:ea typeface="Negrita Pro"/>
                <a:cs typeface="Negrita Pro"/>
                <a:sym typeface="Negrita Pro"/>
              </a:rPr>
              <a:t>                                        </a:t>
            </a:r>
          </a:p>
        </p:txBody>
      </p:sp>
      <p:sp>
        <p:nvSpPr>
          <p:cNvPr id="19" name="TextBox 19"/>
          <p:cNvSpPr txBox="1"/>
          <p:nvPr/>
        </p:nvSpPr>
        <p:spPr>
          <a:xfrm>
            <a:off x="3962400" y="5600700"/>
            <a:ext cx="6248400" cy="769441"/>
          </a:xfrm>
          <a:prstGeom prst="rect">
            <a:avLst/>
          </a:prstGeom>
        </p:spPr>
        <p:txBody>
          <a:bodyPr wrap="square" lIns="0" tIns="0" rIns="0" bIns="0" rtlCol="0" anchor="t">
            <a:spAutoFit/>
          </a:bodyPr>
          <a:lstStyle/>
          <a:p>
            <a:pPr marL="457200" indent="-457200" algn="just">
              <a:lnSpc>
                <a:spcPts val="3000"/>
              </a:lnSpc>
              <a:buFont typeface="Wingdings" panose="05000000000000000000" pitchFamily="2" charset="2"/>
              <a:buChar char="Ø"/>
            </a:pPr>
            <a:r>
              <a:rPr lang="en-US" sz="3000" dirty="0">
                <a:solidFill>
                  <a:srgbClr val="8F2527"/>
                </a:solidFill>
                <a:latin typeface="Negrita Pro"/>
                <a:ea typeface="Negrita Pro"/>
                <a:cs typeface="Negrita Pro"/>
                <a:sym typeface="Negrita Pro"/>
              </a:rPr>
              <a:t> Approve job requirements</a:t>
            </a:r>
          </a:p>
          <a:p>
            <a:pPr algn="ctr">
              <a:lnSpc>
                <a:spcPts val="3000"/>
              </a:lnSpc>
            </a:pPr>
            <a:r>
              <a:rPr lang="en-US" sz="3000" dirty="0">
                <a:solidFill>
                  <a:srgbClr val="8F2527"/>
                </a:solidFill>
                <a:latin typeface="Negrita Pro"/>
                <a:ea typeface="Negrita Pro"/>
                <a:cs typeface="Negrita Pro"/>
                <a:sym typeface="Negrita Pro"/>
              </a:rPr>
              <a:t>                            </a:t>
            </a:r>
          </a:p>
        </p:txBody>
      </p:sp>
      <p:sp>
        <p:nvSpPr>
          <p:cNvPr id="20" name="TextBox 20"/>
          <p:cNvSpPr txBox="1"/>
          <p:nvPr/>
        </p:nvSpPr>
        <p:spPr>
          <a:xfrm>
            <a:off x="2733462" y="1697529"/>
            <a:ext cx="11062450" cy="769441"/>
          </a:xfrm>
          <a:prstGeom prst="rect">
            <a:avLst/>
          </a:prstGeom>
        </p:spPr>
        <p:txBody>
          <a:bodyPr lIns="0" tIns="0" rIns="0" bIns="0" rtlCol="0" anchor="t">
            <a:spAutoFit/>
          </a:bodyPr>
          <a:lstStyle/>
          <a:p>
            <a:pPr algn="ctr">
              <a:lnSpc>
                <a:spcPts val="6000"/>
              </a:lnSpc>
            </a:pPr>
            <a:r>
              <a:rPr lang="en-US" sz="5000" b="1" dirty="0">
                <a:solidFill>
                  <a:srgbClr val="FA632A"/>
                </a:solidFill>
                <a:latin typeface="Franklin Gothic Demi Cond" panose="020B0706030402020204" pitchFamily="34" charset="0"/>
                <a:ea typeface="Public Sans"/>
                <a:cs typeface="Public Sans"/>
                <a:sym typeface="Public Sans"/>
              </a:rPr>
              <a:t>ROLE OF </a:t>
            </a:r>
            <a:r>
              <a:rPr lang="en-US" sz="5000" b="1" dirty="0" smtClean="0">
                <a:solidFill>
                  <a:srgbClr val="FA632A"/>
                </a:solidFill>
                <a:latin typeface="Franklin Gothic Demi Cond" panose="020B0706030402020204" pitchFamily="34" charset="0"/>
                <a:ea typeface="Public Sans"/>
                <a:cs typeface="Public Sans"/>
                <a:sym typeface="Public Sans"/>
              </a:rPr>
              <a:t>LINE </a:t>
            </a:r>
            <a:r>
              <a:rPr lang="en-US" sz="5000" b="1" dirty="0">
                <a:solidFill>
                  <a:srgbClr val="FA632A"/>
                </a:solidFill>
                <a:latin typeface="Franklin Gothic Demi Cond" panose="020B0706030402020204" pitchFamily="34" charset="0"/>
                <a:ea typeface="Public Sans"/>
                <a:cs typeface="Public Sans"/>
                <a:sym typeface="Public Sans"/>
              </a:rPr>
              <a:t>MANAGERS</a:t>
            </a:r>
          </a:p>
        </p:txBody>
      </p:sp>
      <p:sp>
        <p:nvSpPr>
          <p:cNvPr id="22" name="Freeform 22"/>
          <p:cNvSpPr/>
          <p:nvPr/>
        </p:nvSpPr>
        <p:spPr>
          <a:xfrm>
            <a:off x="953231" y="2028242"/>
            <a:ext cx="1453131" cy="1509747"/>
          </a:xfrm>
          <a:custGeom>
            <a:avLst/>
            <a:gdLst/>
            <a:ahLst/>
            <a:cxnLst/>
            <a:rect l="l" t="t" r="r" b="b"/>
            <a:pathLst>
              <a:path w="1453131" h="1509747">
                <a:moveTo>
                  <a:pt x="0" y="0"/>
                </a:moveTo>
                <a:lnTo>
                  <a:pt x="1453132" y="0"/>
                </a:lnTo>
                <a:lnTo>
                  <a:pt x="1453132" y="1509747"/>
                </a:lnTo>
                <a:lnTo>
                  <a:pt x="0" y="1509747"/>
                </a:lnTo>
                <a:lnTo>
                  <a:pt x="0" y="0"/>
                </a:lnTo>
                <a:close/>
              </a:path>
            </a:pathLst>
          </a:custGeom>
          <a:blipFill>
            <a:blip r:embed="rId14">
              <a:extLst>
                <a:ext uri="{96DAC541-7B7A-43D3-8B79-37D633B846F1}">
                  <asvg:svgBlip xmlns:asvg="http://schemas.microsoft.com/office/drawing/2016/SVG/main" xmlns="" r:embed="rId15"/>
                </a:ext>
              </a:extLst>
            </a:blip>
            <a:stretch>
              <a:fillRect/>
            </a:stretch>
          </a:blipFill>
        </p:spPr>
      </p:sp>
      <p:sp>
        <p:nvSpPr>
          <p:cNvPr id="24" name="TextBox 19"/>
          <p:cNvSpPr txBox="1"/>
          <p:nvPr/>
        </p:nvSpPr>
        <p:spPr>
          <a:xfrm>
            <a:off x="12573000" y="8039100"/>
            <a:ext cx="5105400" cy="769441"/>
          </a:xfrm>
          <a:prstGeom prst="rect">
            <a:avLst/>
          </a:prstGeom>
        </p:spPr>
        <p:txBody>
          <a:bodyPr wrap="square" lIns="0" tIns="0" rIns="0" bIns="0" rtlCol="0" anchor="t">
            <a:spAutoFit/>
          </a:bodyPr>
          <a:lstStyle/>
          <a:p>
            <a:pPr marL="457200" indent="-457200" algn="just">
              <a:lnSpc>
                <a:spcPts val="3000"/>
              </a:lnSpc>
              <a:buFont typeface="Wingdings" panose="05000000000000000000" pitchFamily="2" charset="2"/>
              <a:buChar char="Ø"/>
            </a:pPr>
            <a:r>
              <a:rPr lang="en-US" sz="3000" dirty="0">
                <a:solidFill>
                  <a:srgbClr val="8F2527"/>
                </a:solidFill>
                <a:latin typeface="Negrita Pro"/>
                <a:ea typeface="Negrita Pro"/>
                <a:cs typeface="Negrita Pro"/>
                <a:sym typeface="Negrita Pro"/>
              </a:rPr>
              <a:t> Manage staffing levels</a:t>
            </a:r>
          </a:p>
          <a:p>
            <a:pPr algn="ctr">
              <a:lnSpc>
                <a:spcPts val="3000"/>
              </a:lnSpc>
            </a:pPr>
            <a:r>
              <a:rPr lang="en-US" sz="3000" dirty="0" smtClean="0">
                <a:solidFill>
                  <a:srgbClr val="8F2527"/>
                </a:solidFill>
                <a:latin typeface="Negrita Pro"/>
                <a:ea typeface="Negrita Pro"/>
                <a:cs typeface="Negrita Pro"/>
                <a:sym typeface="Negrita Pro"/>
              </a:rPr>
              <a:t>                            </a:t>
            </a:r>
            <a:endParaRPr lang="en-US" sz="3000" dirty="0">
              <a:solidFill>
                <a:srgbClr val="8F2527"/>
              </a:solidFill>
              <a:latin typeface="Negrita Pro"/>
              <a:ea typeface="Negrita Pro"/>
              <a:cs typeface="Negrita Pro"/>
              <a:sym typeface="Negrita Pro"/>
            </a:endParaRPr>
          </a:p>
        </p:txBody>
      </p:sp>
      <p:pic>
        <p:nvPicPr>
          <p:cNvPr id="25" name="Picture 24"/>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3109956" y="3294018"/>
            <a:ext cx="5156199" cy="29003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1878945">
            <a:off x="-935083" y="-1753764"/>
            <a:ext cx="5564928" cy="5564928"/>
          </a:xfrm>
          <a:custGeom>
            <a:avLst/>
            <a:gdLst/>
            <a:ahLst/>
            <a:cxnLst/>
            <a:rect l="l" t="t" r="r" b="b"/>
            <a:pathLst>
              <a:path w="5564928" h="5564928">
                <a:moveTo>
                  <a:pt x="0" y="0"/>
                </a:moveTo>
                <a:lnTo>
                  <a:pt x="5564929" y="0"/>
                </a:lnTo>
                <a:lnTo>
                  <a:pt x="5564929" y="5564928"/>
                </a:lnTo>
                <a:lnTo>
                  <a:pt x="0" y="5564928"/>
                </a:lnTo>
                <a:lnTo>
                  <a:pt x="0" y="0"/>
                </a:lnTo>
                <a:close/>
              </a:path>
            </a:pathLst>
          </a:custGeom>
          <a:blipFill>
            <a:blip r:embed="rId2"/>
            <a:stretch>
              <a:fillRect/>
            </a:stretch>
          </a:blipFill>
        </p:spPr>
      </p:sp>
      <p:sp>
        <p:nvSpPr>
          <p:cNvPr id="3" name="Freeform 3"/>
          <p:cNvSpPr/>
          <p:nvPr/>
        </p:nvSpPr>
        <p:spPr>
          <a:xfrm>
            <a:off x="-1343379" y="1028700"/>
            <a:ext cx="5672154" cy="5579337"/>
          </a:xfrm>
          <a:custGeom>
            <a:avLst/>
            <a:gdLst/>
            <a:ahLst/>
            <a:cxnLst/>
            <a:rect l="l" t="t" r="r" b="b"/>
            <a:pathLst>
              <a:path w="5672154" h="5579337">
                <a:moveTo>
                  <a:pt x="0" y="0"/>
                </a:moveTo>
                <a:lnTo>
                  <a:pt x="5672154" y="0"/>
                </a:lnTo>
                <a:lnTo>
                  <a:pt x="5672154" y="5579337"/>
                </a:lnTo>
                <a:lnTo>
                  <a:pt x="0" y="5579337"/>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4" name="Freeform 4"/>
          <p:cNvSpPr/>
          <p:nvPr/>
        </p:nvSpPr>
        <p:spPr>
          <a:xfrm>
            <a:off x="3622534" y="555626"/>
            <a:ext cx="1680241" cy="1530547"/>
          </a:xfrm>
          <a:custGeom>
            <a:avLst/>
            <a:gdLst/>
            <a:ahLst/>
            <a:cxnLst/>
            <a:rect l="l" t="t" r="r" b="b"/>
            <a:pathLst>
              <a:path w="1680241" h="1530547">
                <a:moveTo>
                  <a:pt x="0" y="0"/>
                </a:moveTo>
                <a:lnTo>
                  <a:pt x="1680241" y="0"/>
                </a:lnTo>
                <a:lnTo>
                  <a:pt x="1680241" y="1530547"/>
                </a:lnTo>
                <a:lnTo>
                  <a:pt x="0" y="1530547"/>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5" name="Freeform 5"/>
          <p:cNvSpPr/>
          <p:nvPr/>
        </p:nvSpPr>
        <p:spPr>
          <a:xfrm rot="-6133656">
            <a:off x="-2992694" y="7547586"/>
            <a:ext cx="9879516" cy="10277780"/>
          </a:xfrm>
          <a:custGeom>
            <a:avLst/>
            <a:gdLst/>
            <a:ahLst/>
            <a:cxnLst/>
            <a:rect l="l" t="t" r="r" b="b"/>
            <a:pathLst>
              <a:path w="9879516" h="10277780">
                <a:moveTo>
                  <a:pt x="0" y="0"/>
                </a:moveTo>
                <a:lnTo>
                  <a:pt x="9879515" y="0"/>
                </a:lnTo>
                <a:lnTo>
                  <a:pt x="9879515" y="10277779"/>
                </a:lnTo>
                <a:lnTo>
                  <a:pt x="0" y="10277779"/>
                </a:lnTo>
                <a:lnTo>
                  <a:pt x="0" y="0"/>
                </a:lnTo>
                <a:close/>
              </a:path>
            </a:pathLst>
          </a:custGeom>
          <a:blipFill>
            <a:blip r:embed="rId7">
              <a:alphaModFix amt="30000"/>
            </a:blip>
            <a:stretch>
              <a:fillRect/>
            </a:stretch>
          </a:blipFill>
        </p:spPr>
      </p:sp>
      <p:sp>
        <p:nvSpPr>
          <p:cNvPr id="6" name="Freeform 6"/>
          <p:cNvSpPr/>
          <p:nvPr/>
        </p:nvSpPr>
        <p:spPr>
          <a:xfrm>
            <a:off x="1401198" y="6172200"/>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grpSp>
        <p:nvGrpSpPr>
          <p:cNvPr id="7" name="Group 7"/>
          <p:cNvGrpSpPr/>
          <p:nvPr/>
        </p:nvGrpSpPr>
        <p:grpSpPr>
          <a:xfrm>
            <a:off x="5889259" y="6437665"/>
            <a:ext cx="452850" cy="452850"/>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9A146"/>
            </a:solidFill>
          </p:spPr>
        </p:sp>
        <p:sp>
          <p:nvSpPr>
            <p:cNvPr id="9" name="TextBox 9"/>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5867400" y="5219700"/>
            <a:ext cx="452850" cy="452850"/>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9A146"/>
            </a:solidFill>
          </p:spPr>
        </p:sp>
        <p:sp>
          <p:nvSpPr>
            <p:cNvPr id="12" name="TextBox 12"/>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3" name="Freeform 13"/>
          <p:cNvSpPr/>
          <p:nvPr/>
        </p:nvSpPr>
        <p:spPr>
          <a:xfrm rot="-1972174">
            <a:off x="12778341" y="-4730910"/>
            <a:ext cx="9879516" cy="10277780"/>
          </a:xfrm>
          <a:custGeom>
            <a:avLst/>
            <a:gdLst/>
            <a:ahLst/>
            <a:cxnLst/>
            <a:rect l="l" t="t" r="r" b="b"/>
            <a:pathLst>
              <a:path w="9879516" h="10277780">
                <a:moveTo>
                  <a:pt x="0" y="0"/>
                </a:moveTo>
                <a:lnTo>
                  <a:pt x="9879515" y="0"/>
                </a:lnTo>
                <a:lnTo>
                  <a:pt x="9879515" y="10277780"/>
                </a:lnTo>
                <a:lnTo>
                  <a:pt x="0" y="10277780"/>
                </a:lnTo>
                <a:lnTo>
                  <a:pt x="0" y="0"/>
                </a:lnTo>
                <a:close/>
              </a:path>
            </a:pathLst>
          </a:custGeom>
          <a:blipFill>
            <a:blip r:embed="rId7">
              <a:alphaModFix amt="30000"/>
            </a:blip>
            <a:stretch>
              <a:fillRect/>
            </a:stretch>
          </a:blipFill>
        </p:spPr>
      </p:sp>
      <p:sp>
        <p:nvSpPr>
          <p:cNvPr id="14" name="Freeform 14"/>
          <p:cNvSpPr/>
          <p:nvPr/>
        </p:nvSpPr>
        <p:spPr>
          <a:xfrm rot="2231197">
            <a:off x="15924350" y="529892"/>
            <a:ext cx="1768512" cy="1582015"/>
          </a:xfrm>
          <a:custGeom>
            <a:avLst/>
            <a:gdLst/>
            <a:ahLst/>
            <a:cxnLst/>
            <a:rect l="l" t="t" r="r" b="b"/>
            <a:pathLst>
              <a:path w="1768512" h="1582015">
                <a:moveTo>
                  <a:pt x="0" y="0"/>
                </a:moveTo>
                <a:lnTo>
                  <a:pt x="1768512" y="0"/>
                </a:lnTo>
                <a:lnTo>
                  <a:pt x="1768512" y="1582014"/>
                </a:lnTo>
                <a:lnTo>
                  <a:pt x="0" y="1582014"/>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15" name="Freeform 15"/>
          <p:cNvSpPr/>
          <p:nvPr/>
        </p:nvSpPr>
        <p:spPr>
          <a:xfrm rot="794755">
            <a:off x="14255122" y="1716991"/>
            <a:ext cx="2308206" cy="2408944"/>
          </a:xfrm>
          <a:custGeom>
            <a:avLst/>
            <a:gdLst/>
            <a:ahLst/>
            <a:cxnLst/>
            <a:rect l="l" t="t" r="r" b="b"/>
            <a:pathLst>
              <a:path w="2308206" h="2408944">
                <a:moveTo>
                  <a:pt x="0" y="0"/>
                </a:moveTo>
                <a:lnTo>
                  <a:pt x="2308206" y="0"/>
                </a:lnTo>
                <a:lnTo>
                  <a:pt x="2308206" y="2408944"/>
                </a:lnTo>
                <a:lnTo>
                  <a:pt x="0" y="2408944"/>
                </a:lnTo>
                <a:lnTo>
                  <a:pt x="0" y="0"/>
                </a:lnTo>
                <a:close/>
              </a:path>
            </a:pathLst>
          </a:custGeom>
          <a:blipFill>
            <a:blip r:embed="rId12">
              <a:extLst>
                <a:ext uri="{96DAC541-7B7A-43D3-8B79-37D633B846F1}">
                  <asvg:svgBlip xmlns:asvg="http://schemas.microsoft.com/office/drawing/2016/SVG/main" xmlns="" r:embed="rId13"/>
                </a:ext>
              </a:extLst>
            </a:blip>
            <a:stretch>
              <a:fillRect/>
            </a:stretch>
          </a:blipFill>
        </p:spPr>
      </p:sp>
      <p:sp>
        <p:nvSpPr>
          <p:cNvPr id="16" name="TextBox 16"/>
          <p:cNvSpPr txBox="1"/>
          <p:nvPr/>
        </p:nvSpPr>
        <p:spPr>
          <a:xfrm>
            <a:off x="6517433" y="2225984"/>
            <a:ext cx="7702395" cy="817531"/>
          </a:xfrm>
          <a:prstGeom prst="rect">
            <a:avLst/>
          </a:prstGeom>
        </p:spPr>
        <p:txBody>
          <a:bodyPr lIns="0" tIns="0" rIns="0" bIns="0" rtlCol="0" anchor="t">
            <a:spAutoFit/>
          </a:bodyPr>
          <a:lstStyle/>
          <a:p>
            <a:pPr>
              <a:lnSpc>
                <a:spcPts val="7500"/>
              </a:lnSpc>
            </a:pPr>
            <a:r>
              <a:rPr lang="en-US" sz="3000" dirty="0">
                <a:solidFill>
                  <a:srgbClr val="8F2527"/>
                </a:solidFill>
                <a:latin typeface="Negrita Pro"/>
                <a:ea typeface="Negrita Pro"/>
                <a:cs typeface="Negrita Pro"/>
                <a:sym typeface="Negrita Pro"/>
              </a:rPr>
              <a:t>RECRUITMENT CHALLENGES</a:t>
            </a:r>
          </a:p>
        </p:txBody>
      </p:sp>
      <p:sp>
        <p:nvSpPr>
          <p:cNvPr id="18" name="TextBox 18"/>
          <p:cNvSpPr txBox="1"/>
          <p:nvPr/>
        </p:nvSpPr>
        <p:spPr>
          <a:xfrm>
            <a:off x="6517433" y="6425965"/>
            <a:ext cx="6893767" cy="500137"/>
          </a:xfrm>
          <a:prstGeom prst="rect">
            <a:avLst/>
          </a:prstGeom>
        </p:spPr>
        <p:txBody>
          <a:bodyPr wrap="square" lIns="0" tIns="0" rIns="0" bIns="0" rtlCol="0" anchor="t">
            <a:spAutoFit/>
          </a:bodyPr>
          <a:lstStyle/>
          <a:p>
            <a:pPr>
              <a:lnSpc>
                <a:spcPts val="3900"/>
              </a:lnSpc>
            </a:pPr>
            <a:r>
              <a:rPr lang="en-US" sz="3000" dirty="0">
                <a:solidFill>
                  <a:srgbClr val="FA632A"/>
                </a:solidFill>
                <a:latin typeface="Public Sans"/>
                <a:ea typeface="Public Sans"/>
                <a:cs typeface="Public Sans"/>
                <a:sym typeface="Public Sans"/>
              </a:rPr>
              <a:t>Negative employer brand perceptions</a:t>
            </a:r>
          </a:p>
        </p:txBody>
      </p:sp>
      <p:sp>
        <p:nvSpPr>
          <p:cNvPr id="20" name="TextBox 20"/>
          <p:cNvSpPr txBox="1"/>
          <p:nvPr/>
        </p:nvSpPr>
        <p:spPr>
          <a:xfrm>
            <a:off x="6629400" y="5219700"/>
            <a:ext cx="6781800" cy="500137"/>
          </a:xfrm>
          <a:prstGeom prst="rect">
            <a:avLst/>
          </a:prstGeom>
        </p:spPr>
        <p:txBody>
          <a:bodyPr wrap="square" lIns="0" tIns="0" rIns="0" bIns="0" rtlCol="0" anchor="t">
            <a:spAutoFit/>
          </a:bodyPr>
          <a:lstStyle/>
          <a:p>
            <a:pPr>
              <a:lnSpc>
                <a:spcPts val="3900"/>
              </a:lnSpc>
            </a:pPr>
            <a:r>
              <a:rPr lang="en-US" sz="3000" dirty="0">
                <a:solidFill>
                  <a:srgbClr val="FA632A"/>
                </a:solidFill>
                <a:latin typeface="Public Sans"/>
                <a:ea typeface="Public Sans"/>
                <a:cs typeface="Public Sans"/>
                <a:sym typeface="Public Sans"/>
              </a:rPr>
              <a:t>Competition from other fast-food chains</a:t>
            </a:r>
          </a:p>
        </p:txBody>
      </p:sp>
      <p:grpSp>
        <p:nvGrpSpPr>
          <p:cNvPr id="22" name="Group 10"/>
          <p:cNvGrpSpPr/>
          <p:nvPr/>
        </p:nvGrpSpPr>
        <p:grpSpPr>
          <a:xfrm>
            <a:off x="5791200" y="3924300"/>
            <a:ext cx="452850" cy="452850"/>
            <a:chOff x="0" y="0"/>
            <a:chExt cx="812800" cy="812800"/>
          </a:xfrm>
        </p:grpSpPr>
        <p:sp>
          <p:nvSpPr>
            <p:cNvPr id="23"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9A146"/>
            </a:solidFill>
          </p:spPr>
        </p:sp>
        <p:sp>
          <p:nvSpPr>
            <p:cNvPr id="24" name="TextBox 12"/>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5" name="TextBox 20"/>
          <p:cNvSpPr txBox="1"/>
          <p:nvPr/>
        </p:nvSpPr>
        <p:spPr>
          <a:xfrm>
            <a:off x="6555156" y="3852926"/>
            <a:ext cx="6094044" cy="500137"/>
          </a:xfrm>
          <a:prstGeom prst="rect">
            <a:avLst/>
          </a:prstGeom>
        </p:spPr>
        <p:txBody>
          <a:bodyPr wrap="square" lIns="0" tIns="0" rIns="0" bIns="0" rtlCol="0" anchor="t">
            <a:spAutoFit/>
          </a:bodyPr>
          <a:lstStyle/>
          <a:p>
            <a:pPr>
              <a:lnSpc>
                <a:spcPts val="3900"/>
              </a:lnSpc>
            </a:pPr>
            <a:r>
              <a:rPr lang="en-US" sz="3000" dirty="0">
                <a:solidFill>
                  <a:srgbClr val="FA632A"/>
                </a:solidFill>
                <a:latin typeface="Public Sans"/>
                <a:ea typeface="Public Sans"/>
                <a:cs typeface="Public Sans"/>
                <a:sym typeface="Public Sans"/>
              </a:rPr>
              <a:t>High </a:t>
            </a:r>
            <a:r>
              <a:rPr lang="en-US" sz="3000" dirty="0" smtClean="0">
                <a:solidFill>
                  <a:srgbClr val="FA632A"/>
                </a:solidFill>
                <a:latin typeface="Public Sans"/>
                <a:ea typeface="Public Sans"/>
                <a:cs typeface="Public Sans"/>
                <a:sym typeface="Public Sans"/>
              </a:rPr>
              <a:t>labor </a:t>
            </a:r>
            <a:r>
              <a:rPr lang="en-US" sz="3000" dirty="0">
                <a:solidFill>
                  <a:srgbClr val="FA632A"/>
                </a:solidFill>
                <a:latin typeface="Public Sans"/>
                <a:ea typeface="Public Sans"/>
                <a:cs typeface="Public Sans"/>
                <a:sym typeface="Public Sans"/>
              </a:rPr>
              <a:t>shortages in hospitality</a:t>
            </a:r>
          </a:p>
        </p:txBody>
      </p:sp>
      <p:grpSp>
        <p:nvGrpSpPr>
          <p:cNvPr id="26" name="Group 10"/>
          <p:cNvGrpSpPr/>
          <p:nvPr/>
        </p:nvGrpSpPr>
        <p:grpSpPr>
          <a:xfrm>
            <a:off x="5715000" y="7962900"/>
            <a:ext cx="452850" cy="452850"/>
            <a:chOff x="0" y="0"/>
            <a:chExt cx="812800" cy="812800"/>
          </a:xfrm>
        </p:grpSpPr>
        <p:sp>
          <p:nvSpPr>
            <p:cNvPr id="27"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9A146"/>
            </a:solidFill>
          </p:spPr>
        </p:sp>
        <p:sp>
          <p:nvSpPr>
            <p:cNvPr id="28" name="TextBox 12"/>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9" name="TextBox 18"/>
          <p:cNvSpPr txBox="1"/>
          <p:nvPr/>
        </p:nvSpPr>
        <p:spPr>
          <a:xfrm>
            <a:off x="6517433" y="7984601"/>
            <a:ext cx="7808167" cy="500137"/>
          </a:xfrm>
          <a:prstGeom prst="rect">
            <a:avLst/>
          </a:prstGeom>
        </p:spPr>
        <p:txBody>
          <a:bodyPr wrap="square" lIns="0" tIns="0" rIns="0" bIns="0" rtlCol="0" anchor="t">
            <a:spAutoFit/>
          </a:bodyPr>
          <a:lstStyle/>
          <a:p>
            <a:pPr>
              <a:lnSpc>
                <a:spcPts val="3900"/>
              </a:lnSpc>
            </a:pPr>
            <a:r>
              <a:rPr lang="en-US" sz="3000" dirty="0">
                <a:solidFill>
                  <a:srgbClr val="FA632A"/>
                </a:solidFill>
                <a:latin typeface="Public Sans"/>
                <a:ea typeface="Public Sans"/>
                <a:cs typeface="Public Sans"/>
                <a:sym typeface="Public Sans"/>
              </a:rPr>
              <a:t>High turnover hurting recruitment continuity</a:t>
            </a:r>
          </a:p>
        </p:txBody>
      </p:sp>
      <p:pic>
        <p:nvPicPr>
          <p:cNvPr id="31" name="Picture 30"/>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3685520" y="5829300"/>
            <a:ext cx="5029200" cy="2794000"/>
          </a:xfrm>
          <a:prstGeom prst="ellipse">
            <a:avLst/>
          </a:prstGeom>
          <a:ln>
            <a:noFill/>
          </a:ln>
          <a:effectLst>
            <a:softEdge rad="112500"/>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2396550">
            <a:off x="9429620" y="-4682537"/>
            <a:ext cx="9879516" cy="10277780"/>
          </a:xfrm>
          <a:custGeom>
            <a:avLst/>
            <a:gdLst/>
            <a:ahLst/>
            <a:cxnLst/>
            <a:rect l="l" t="t" r="r" b="b"/>
            <a:pathLst>
              <a:path w="9879516" h="10277780">
                <a:moveTo>
                  <a:pt x="0" y="0"/>
                </a:moveTo>
                <a:lnTo>
                  <a:pt x="9879516" y="0"/>
                </a:lnTo>
                <a:lnTo>
                  <a:pt x="9879516" y="10277780"/>
                </a:lnTo>
                <a:lnTo>
                  <a:pt x="0" y="10277780"/>
                </a:lnTo>
                <a:lnTo>
                  <a:pt x="0" y="0"/>
                </a:lnTo>
                <a:close/>
              </a:path>
            </a:pathLst>
          </a:custGeom>
          <a:blipFill>
            <a:blip r:embed="rId2">
              <a:alphaModFix amt="30000"/>
            </a:blip>
            <a:stretch>
              <a:fillRect/>
            </a:stretch>
          </a:blipFill>
        </p:spPr>
      </p:sp>
      <p:sp>
        <p:nvSpPr>
          <p:cNvPr id="3" name="TextBox 3"/>
          <p:cNvSpPr txBox="1"/>
          <p:nvPr/>
        </p:nvSpPr>
        <p:spPr>
          <a:xfrm>
            <a:off x="819284" y="1498700"/>
            <a:ext cx="9563100" cy="833562"/>
          </a:xfrm>
          <a:prstGeom prst="rect">
            <a:avLst/>
          </a:prstGeom>
        </p:spPr>
        <p:txBody>
          <a:bodyPr wrap="square" lIns="0" tIns="0" rIns="0" bIns="0" rtlCol="0" anchor="t">
            <a:spAutoFit/>
          </a:bodyPr>
          <a:lstStyle/>
          <a:p>
            <a:pPr algn="ctr">
              <a:lnSpc>
                <a:spcPts val="7500"/>
              </a:lnSpc>
            </a:pPr>
            <a:r>
              <a:rPr lang="en-US" sz="3500" dirty="0">
                <a:solidFill>
                  <a:srgbClr val="8F2527"/>
                </a:solidFill>
                <a:latin typeface="Negrita Pro"/>
                <a:ea typeface="Negrita Pro"/>
                <a:cs typeface="Negrita Pro"/>
                <a:sym typeface="Negrita Pro"/>
              </a:rPr>
              <a:t>STRATEGIC ALIGNMENT</a:t>
            </a:r>
          </a:p>
        </p:txBody>
      </p:sp>
      <p:sp>
        <p:nvSpPr>
          <p:cNvPr id="4" name="Freeform 4"/>
          <p:cNvSpPr/>
          <p:nvPr/>
        </p:nvSpPr>
        <p:spPr>
          <a:xfrm>
            <a:off x="13920651" y="1483571"/>
            <a:ext cx="7319858" cy="7319858"/>
          </a:xfrm>
          <a:custGeom>
            <a:avLst/>
            <a:gdLst/>
            <a:ahLst/>
            <a:cxnLst/>
            <a:rect l="l" t="t" r="r" b="b"/>
            <a:pathLst>
              <a:path w="7319858" h="7319858">
                <a:moveTo>
                  <a:pt x="0" y="0"/>
                </a:moveTo>
                <a:lnTo>
                  <a:pt x="7319858" y="0"/>
                </a:lnTo>
                <a:lnTo>
                  <a:pt x="7319858" y="7319858"/>
                </a:lnTo>
                <a:lnTo>
                  <a:pt x="0" y="7319858"/>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5" name="Group 5"/>
          <p:cNvGrpSpPr/>
          <p:nvPr/>
        </p:nvGrpSpPr>
        <p:grpSpPr>
          <a:xfrm>
            <a:off x="1028700" y="4024553"/>
            <a:ext cx="452850" cy="452850"/>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9A146"/>
            </a:soli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1656875" y="4012853"/>
            <a:ext cx="4989978" cy="461665"/>
          </a:xfrm>
          <a:prstGeom prst="rect">
            <a:avLst/>
          </a:prstGeom>
        </p:spPr>
        <p:txBody>
          <a:bodyPr lIns="0" tIns="0" rIns="0" bIns="0" rtlCol="0" anchor="t">
            <a:spAutoFit/>
          </a:bodyPr>
          <a:lstStyle/>
          <a:p>
            <a:pPr>
              <a:lnSpc>
                <a:spcPts val="3600"/>
              </a:lnSpc>
            </a:pPr>
            <a:r>
              <a:rPr lang="en-US" sz="3000" dirty="0">
                <a:solidFill>
                  <a:srgbClr val="000000"/>
                </a:solidFill>
                <a:latin typeface="Negrita Pro"/>
                <a:ea typeface="Negrita Pro"/>
                <a:cs typeface="Negrita Pro"/>
                <a:sym typeface="Negrita Pro"/>
              </a:rPr>
              <a:t>Operational efficiency</a:t>
            </a:r>
          </a:p>
        </p:txBody>
      </p:sp>
      <p:sp>
        <p:nvSpPr>
          <p:cNvPr id="9" name="Freeform 9"/>
          <p:cNvSpPr/>
          <p:nvPr/>
        </p:nvSpPr>
        <p:spPr>
          <a:xfrm rot="8660910">
            <a:off x="-3231170" y="6927111"/>
            <a:ext cx="7724460" cy="8035849"/>
          </a:xfrm>
          <a:custGeom>
            <a:avLst/>
            <a:gdLst/>
            <a:ahLst/>
            <a:cxnLst/>
            <a:rect l="l" t="t" r="r" b="b"/>
            <a:pathLst>
              <a:path w="7724460" h="8035849">
                <a:moveTo>
                  <a:pt x="0" y="0"/>
                </a:moveTo>
                <a:lnTo>
                  <a:pt x="7724460" y="0"/>
                </a:lnTo>
                <a:lnTo>
                  <a:pt x="7724460" y="8035850"/>
                </a:lnTo>
                <a:lnTo>
                  <a:pt x="0" y="8035850"/>
                </a:lnTo>
                <a:lnTo>
                  <a:pt x="0" y="0"/>
                </a:lnTo>
                <a:close/>
              </a:path>
            </a:pathLst>
          </a:custGeom>
          <a:blipFill>
            <a:blip r:embed="rId2">
              <a:alphaModFix amt="30000"/>
            </a:blip>
            <a:stretch>
              <a:fillRect/>
            </a:stretch>
          </a:blipFill>
        </p:spPr>
      </p:sp>
      <p:grpSp>
        <p:nvGrpSpPr>
          <p:cNvPr id="11" name="Group 11"/>
          <p:cNvGrpSpPr/>
          <p:nvPr/>
        </p:nvGrpSpPr>
        <p:grpSpPr>
          <a:xfrm>
            <a:off x="990600" y="5372100"/>
            <a:ext cx="452850" cy="45285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9A146"/>
            </a:solidFill>
          </p:spPr>
        </p:sp>
        <p:sp>
          <p:nvSpPr>
            <p:cNvPr id="13" name="TextBox 1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1676400" y="5448300"/>
            <a:ext cx="5582125" cy="461665"/>
          </a:xfrm>
          <a:prstGeom prst="rect">
            <a:avLst/>
          </a:prstGeom>
        </p:spPr>
        <p:txBody>
          <a:bodyPr wrap="square" lIns="0" tIns="0" rIns="0" bIns="0" rtlCol="0" anchor="t">
            <a:spAutoFit/>
          </a:bodyPr>
          <a:lstStyle/>
          <a:p>
            <a:pPr>
              <a:lnSpc>
                <a:spcPts val="3600"/>
              </a:lnSpc>
            </a:pPr>
            <a:r>
              <a:rPr lang="en-US" sz="3000" dirty="0">
                <a:solidFill>
                  <a:srgbClr val="000000"/>
                </a:solidFill>
                <a:latin typeface="Negrita Pro"/>
                <a:ea typeface="Negrita Pro"/>
                <a:cs typeface="Negrita Pro"/>
                <a:sym typeface="Negrita Pro"/>
              </a:rPr>
              <a:t>Customer service improvement</a:t>
            </a:r>
          </a:p>
        </p:txBody>
      </p:sp>
      <p:grpSp>
        <p:nvGrpSpPr>
          <p:cNvPr id="16" name="Group 16"/>
          <p:cNvGrpSpPr/>
          <p:nvPr/>
        </p:nvGrpSpPr>
        <p:grpSpPr>
          <a:xfrm>
            <a:off x="7467600" y="5448300"/>
            <a:ext cx="452850" cy="452850"/>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9A146"/>
            </a:solidFill>
          </p:spPr>
        </p:sp>
        <p:sp>
          <p:nvSpPr>
            <p:cNvPr id="18" name="TextBox 1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dirty="0"/>
            </a:p>
          </p:txBody>
        </p:sp>
      </p:grpSp>
      <p:sp>
        <p:nvSpPr>
          <p:cNvPr id="19" name="TextBox 19"/>
          <p:cNvSpPr txBox="1"/>
          <p:nvPr/>
        </p:nvSpPr>
        <p:spPr>
          <a:xfrm>
            <a:off x="8001000" y="5372100"/>
            <a:ext cx="5289334" cy="466744"/>
          </a:xfrm>
          <a:prstGeom prst="rect">
            <a:avLst/>
          </a:prstGeom>
        </p:spPr>
        <p:txBody>
          <a:bodyPr lIns="0" tIns="0" rIns="0" bIns="0" rtlCol="0" anchor="t">
            <a:spAutoFit/>
          </a:bodyPr>
          <a:lstStyle/>
          <a:p>
            <a:pPr>
              <a:lnSpc>
                <a:spcPts val="3600"/>
              </a:lnSpc>
            </a:pPr>
            <a:r>
              <a:rPr lang="en-US" sz="3000" dirty="0">
                <a:solidFill>
                  <a:srgbClr val="000000"/>
                </a:solidFill>
                <a:latin typeface="Negrita Pro"/>
                <a:ea typeface="Negrita Pro"/>
                <a:cs typeface="Negrita Pro"/>
                <a:sym typeface="Negrita Pro"/>
              </a:rPr>
              <a:t>Global expansion</a:t>
            </a:r>
          </a:p>
        </p:txBody>
      </p:sp>
      <p:grpSp>
        <p:nvGrpSpPr>
          <p:cNvPr id="21" name="Group 21"/>
          <p:cNvGrpSpPr/>
          <p:nvPr/>
        </p:nvGrpSpPr>
        <p:grpSpPr>
          <a:xfrm>
            <a:off x="7473459" y="4026728"/>
            <a:ext cx="452850" cy="452850"/>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9A146"/>
            </a:soli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4" name="TextBox 24"/>
          <p:cNvSpPr txBox="1"/>
          <p:nvPr/>
        </p:nvSpPr>
        <p:spPr>
          <a:xfrm>
            <a:off x="8101633" y="4015028"/>
            <a:ext cx="4798887" cy="461665"/>
          </a:xfrm>
          <a:prstGeom prst="rect">
            <a:avLst/>
          </a:prstGeom>
        </p:spPr>
        <p:txBody>
          <a:bodyPr lIns="0" tIns="0" rIns="0" bIns="0" rtlCol="0" anchor="t">
            <a:spAutoFit/>
          </a:bodyPr>
          <a:lstStyle/>
          <a:p>
            <a:pPr>
              <a:lnSpc>
                <a:spcPts val="3600"/>
              </a:lnSpc>
            </a:pPr>
            <a:r>
              <a:rPr lang="en-US" sz="3000" dirty="0">
                <a:solidFill>
                  <a:srgbClr val="000000"/>
                </a:solidFill>
                <a:latin typeface="Negrita Pro"/>
                <a:ea typeface="Negrita Pro"/>
                <a:cs typeface="Negrita Pro"/>
                <a:sym typeface="Negrita Pro"/>
              </a:rPr>
              <a:t>DEI targets</a:t>
            </a:r>
          </a:p>
        </p:txBody>
      </p:sp>
      <p:sp>
        <p:nvSpPr>
          <p:cNvPr id="26" name="Freeform 26"/>
          <p:cNvSpPr/>
          <p:nvPr/>
        </p:nvSpPr>
        <p:spPr>
          <a:xfrm rot="-250646" flipV="1">
            <a:off x="13700448" y="1028700"/>
            <a:ext cx="1809620" cy="1648399"/>
          </a:xfrm>
          <a:custGeom>
            <a:avLst/>
            <a:gdLst/>
            <a:ahLst/>
            <a:cxnLst/>
            <a:rect l="l" t="t" r="r" b="b"/>
            <a:pathLst>
              <a:path w="1809620" h="1648399">
                <a:moveTo>
                  <a:pt x="0" y="1648399"/>
                </a:moveTo>
                <a:lnTo>
                  <a:pt x="1809620" y="1648399"/>
                </a:lnTo>
                <a:lnTo>
                  <a:pt x="1809620" y="0"/>
                </a:lnTo>
                <a:lnTo>
                  <a:pt x="0" y="0"/>
                </a:lnTo>
                <a:lnTo>
                  <a:pt x="0" y="1648399"/>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27" name="Freeform 27"/>
          <p:cNvSpPr/>
          <p:nvPr/>
        </p:nvSpPr>
        <p:spPr>
          <a:xfrm rot="-267913">
            <a:off x="11782037" y="1991358"/>
            <a:ext cx="1380410" cy="1424438"/>
          </a:xfrm>
          <a:custGeom>
            <a:avLst/>
            <a:gdLst/>
            <a:ahLst/>
            <a:cxnLst/>
            <a:rect l="l" t="t" r="r" b="b"/>
            <a:pathLst>
              <a:path w="1380410" h="1424438">
                <a:moveTo>
                  <a:pt x="0" y="0"/>
                </a:moveTo>
                <a:lnTo>
                  <a:pt x="1380410" y="0"/>
                </a:lnTo>
                <a:lnTo>
                  <a:pt x="1380410" y="1424438"/>
                </a:lnTo>
                <a:lnTo>
                  <a:pt x="0" y="1424438"/>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28" name="Freeform 28"/>
          <p:cNvSpPr/>
          <p:nvPr/>
        </p:nvSpPr>
        <p:spPr>
          <a:xfrm>
            <a:off x="14240351" y="8572000"/>
            <a:ext cx="1535499" cy="1595324"/>
          </a:xfrm>
          <a:custGeom>
            <a:avLst/>
            <a:gdLst/>
            <a:ahLst/>
            <a:cxnLst/>
            <a:rect l="l" t="t" r="r" b="b"/>
            <a:pathLst>
              <a:path w="1535499" h="1595324">
                <a:moveTo>
                  <a:pt x="0" y="0"/>
                </a:moveTo>
                <a:lnTo>
                  <a:pt x="1535500" y="0"/>
                </a:lnTo>
                <a:lnTo>
                  <a:pt x="1535500" y="1595324"/>
                </a:lnTo>
                <a:lnTo>
                  <a:pt x="0" y="1595324"/>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29" name="Freeform 29"/>
          <p:cNvSpPr/>
          <p:nvPr/>
        </p:nvSpPr>
        <p:spPr>
          <a:xfrm>
            <a:off x="13642812" y="9070449"/>
            <a:ext cx="1453131" cy="1509747"/>
          </a:xfrm>
          <a:custGeom>
            <a:avLst/>
            <a:gdLst/>
            <a:ahLst/>
            <a:cxnLst/>
            <a:rect l="l" t="t" r="r" b="b"/>
            <a:pathLst>
              <a:path w="1453131" h="1509747">
                <a:moveTo>
                  <a:pt x="0" y="0"/>
                </a:moveTo>
                <a:lnTo>
                  <a:pt x="1453132" y="0"/>
                </a:lnTo>
                <a:lnTo>
                  <a:pt x="1453132" y="1509746"/>
                </a:lnTo>
                <a:lnTo>
                  <a:pt x="0" y="1509746"/>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30" name="Rectangle 29"/>
          <p:cNvSpPr/>
          <p:nvPr/>
        </p:nvSpPr>
        <p:spPr>
          <a:xfrm>
            <a:off x="3275688" y="2777516"/>
            <a:ext cx="4782463" cy="646331"/>
          </a:xfrm>
          <a:prstGeom prst="rect">
            <a:avLst/>
          </a:prstGeom>
        </p:spPr>
        <p:txBody>
          <a:bodyPr wrap="none">
            <a:spAutoFit/>
          </a:bodyPr>
          <a:lstStyle/>
          <a:p>
            <a:r>
              <a:rPr lang="en-GB" sz="3600" dirty="0">
                <a:latin typeface="Negrita Pro" panose="020B0604020202020204" charset="0"/>
              </a:rPr>
              <a:t>Recruitment supports</a:t>
            </a:r>
          </a:p>
        </p:txBody>
      </p:sp>
      <p:pic>
        <p:nvPicPr>
          <p:cNvPr id="32" name="Picture 31"/>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763000" y="1028700"/>
            <a:ext cx="2562225" cy="178117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33" name="Picture 32"/>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62000" y="5295900"/>
            <a:ext cx="10058400" cy="67056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4169005">
            <a:off x="15244434" y="3556191"/>
            <a:ext cx="5564928" cy="5564928"/>
          </a:xfrm>
          <a:custGeom>
            <a:avLst/>
            <a:gdLst/>
            <a:ahLst/>
            <a:cxnLst/>
            <a:rect l="l" t="t" r="r" b="b"/>
            <a:pathLst>
              <a:path w="5564928" h="5564928">
                <a:moveTo>
                  <a:pt x="0" y="0"/>
                </a:moveTo>
                <a:lnTo>
                  <a:pt x="5564928" y="0"/>
                </a:lnTo>
                <a:lnTo>
                  <a:pt x="5564928" y="5564929"/>
                </a:lnTo>
                <a:lnTo>
                  <a:pt x="0" y="5564929"/>
                </a:lnTo>
                <a:lnTo>
                  <a:pt x="0" y="0"/>
                </a:lnTo>
                <a:close/>
              </a:path>
            </a:pathLst>
          </a:custGeom>
          <a:blipFill>
            <a:blip r:embed="rId2"/>
            <a:stretch>
              <a:fillRect/>
            </a:stretch>
          </a:blipFill>
        </p:spPr>
      </p:sp>
      <p:sp>
        <p:nvSpPr>
          <p:cNvPr id="6" name="Freeform 6"/>
          <p:cNvSpPr/>
          <p:nvPr/>
        </p:nvSpPr>
        <p:spPr>
          <a:xfrm>
            <a:off x="10716173" y="-701806"/>
            <a:ext cx="3440425" cy="3459294"/>
          </a:xfrm>
          <a:custGeom>
            <a:avLst/>
            <a:gdLst/>
            <a:ahLst/>
            <a:cxnLst/>
            <a:rect l="l" t="t" r="r" b="b"/>
            <a:pathLst>
              <a:path w="3440425" h="3459294">
                <a:moveTo>
                  <a:pt x="0" y="0"/>
                </a:moveTo>
                <a:lnTo>
                  <a:pt x="3440425" y="0"/>
                </a:lnTo>
                <a:lnTo>
                  <a:pt x="3440425" y="3459294"/>
                </a:lnTo>
                <a:lnTo>
                  <a:pt x="0" y="3459294"/>
                </a:lnTo>
                <a:lnTo>
                  <a:pt x="0" y="0"/>
                </a:lnTo>
                <a:close/>
              </a:path>
            </a:pathLst>
          </a:custGeom>
          <a:blipFill>
            <a:blip r:embed="rId3">
              <a:extLst>
                <a:ext uri="{96DAC541-7B7A-43D3-8B79-37D633B846F1}">
                  <asvg:svgBlip xmlns:asvg="http://schemas.microsoft.com/office/drawing/2016/SVG/main" xmlns="" r:embed="rId10"/>
                </a:ext>
              </a:extLst>
            </a:blip>
            <a:stretch>
              <a:fillRect/>
            </a:stretch>
          </a:blipFill>
        </p:spPr>
      </p:sp>
      <p:sp>
        <p:nvSpPr>
          <p:cNvPr id="7" name="Freeform 7"/>
          <p:cNvSpPr/>
          <p:nvPr/>
        </p:nvSpPr>
        <p:spPr>
          <a:xfrm>
            <a:off x="9230547" y="7529513"/>
            <a:ext cx="3396398" cy="3459294"/>
          </a:xfrm>
          <a:custGeom>
            <a:avLst/>
            <a:gdLst/>
            <a:ahLst/>
            <a:cxnLst/>
            <a:rect l="l" t="t" r="r" b="b"/>
            <a:pathLst>
              <a:path w="3396398" h="3459294">
                <a:moveTo>
                  <a:pt x="0" y="0"/>
                </a:moveTo>
                <a:lnTo>
                  <a:pt x="3396397" y="0"/>
                </a:lnTo>
                <a:lnTo>
                  <a:pt x="3396397" y="3459293"/>
                </a:lnTo>
                <a:lnTo>
                  <a:pt x="0" y="3459293"/>
                </a:lnTo>
                <a:lnTo>
                  <a:pt x="0" y="0"/>
                </a:lnTo>
                <a:close/>
              </a:path>
            </a:pathLst>
          </a:custGeom>
          <a:blipFill>
            <a:blip r:embed="rId11">
              <a:extLst>
                <a:ext uri="{96DAC541-7B7A-43D3-8B79-37D633B846F1}">
                  <asvg:svgBlip xmlns:asvg="http://schemas.microsoft.com/office/drawing/2016/SVG/main" xmlns="" r:embed="rId12"/>
                </a:ext>
              </a:extLst>
            </a:blip>
            <a:stretch>
              <a:fillRect/>
            </a:stretch>
          </a:blipFill>
        </p:spPr>
      </p:sp>
      <p:sp>
        <p:nvSpPr>
          <p:cNvPr id="8" name="Freeform 8"/>
          <p:cNvSpPr/>
          <p:nvPr/>
        </p:nvSpPr>
        <p:spPr>
          <a:xfrm rot="-2164457">
            <a:off x="-3431469" y="-5840696"/>
            <a:ext cx="9879516" cy="10277780"/>
          </a:xfrm>
          <a:custGeom>
            <a:avLst/>
            <a:gdLst/>
            <a:ahLst/>
            <a:cxnLst/>
            <a:rect l="l" t="t" r="r" b="b"/>
            <a:pathLst>
              <a:path w="9879516" h="10277780">
                <a:moveTo>
                  <a:pt x="0" y="0"/>
                </a:moveTo>
                <a:lnTo>
                  <a:pt x="9879516" y="0"/>
                </a:lnTo>
                <a:lnTo>
                  <a:pt x="9879516" y="10277779"/>
                </a:lnTo>
                <a:lnTo>
                  <a:pt x="0" y="10277779"/>
                </a:lnTo>
                <a:lnTo>
                  <a:pt x="0" y="0"/>
                </a:lnTo>
                <a:close/>
              </a:path>
            </a:pathLst>
          </a:custGeom>
          <a:blipFill>
            <a:blip r:embed="rId13">
              <a:alphaModFix amt="30000"/>
            </a:blip>
            <a:stretch>
              <a:fillRect/>
            </a:stretch>
          </a:blipFill>
        </p:spPr>
      </p:sp>
      <p:sp>
        <p:nvSpPr>
          <p:cNvPr id="9" name="TextBox 9"/>
          <p:cNvSpPr txBox="1"/>
          <p:nvPr/>
        </p:nvSpPr>
        <p:spPr>
          <a:xfrm>
            <a:off x="1513347" y="2780622"/>
            <a:ext cx="6480074" cy="737381"/>
          </a:xfrm>
          <a:prstGeom prst="rect">
            <a:avLst/>
          </a:prstGeom>
        </p:spPr>
        <p:txBody>
          <a:bodyPr lIns="0" tIns="0" rIns="0" bIns="0" rtlCol="0" anchor="t">
            <a:spAutoFit/>
          </a:bodyPr>
          <a:lstStyle/>
          <a:p>
            <a:pPr>
              <a:lnSpc>
                <a:spcPts val="6500"/>
              </a:lnSpc>
            </a:pPr>
            <a:r>
              <a:rPr lang="en-US" sz="3500" dirty="0">
                <a:solidFill>
                  <a:srgbClr val="8F2527"/>
                </a:solidFill>
                <a:latin typeface="Negrita Pro"/>
                <a:ea typeface="Negrita Pro"/>
                <a:cs typeface="Negrita Pro"/>
                <a:sym typeface="Negrita Pro"/>
              </a:rPr>
              <a:t>RECOMMENDATIONS</a:t>
            </a:r>
          </a:p>
        </p:txBody>
      </p:sp>
      <p:sp>
        <p:nvSpPr>
          <p:cNvPr id="10" name="TextBox 10"/>
          <p:cNvSpPr txBox="1"/>
          <p:nvPr/>
        </p:nvSpPr>
        <p:spPr>
          <a:xfrm>
            <a:off x="1371600" y="4076701"/>
            <a:ext cx="9244726" cy="3323987"/>
          </a:xfrm>
          <a:prstGeom prst="rect">
            <a:avLst/>
          </a:prstGeom>
        </p:spPr>
        <p:txBody>
          <a:bodyPr wrap="square" lIns="0" tIns="0" rIns="0" bIns="0" rtlCol="0" anchor="t">
            <a:spAutoFit/>
          </a:bodyPr>
          <a:lstStyle/>
          <a:p>
            <a:pPr marL="571500" indent="-571500">
              <a:lnSpc>
                <a:spcPct val="150000"/>
              </a:lnSpc>
              <a:buFont typeface="Wingdings" panose="05000000000000000000" pitchFamily="2" charset="2"/>
              <a:buChar char="ü"/>
            </a:pPr>
            <a:r>
              <a:rPr lang="en-US" sz="3600" dirty="0">
                <a:solidFill>
                  <a:srgbClr val="000000"/>
                </a:solidFill>
                <a:latin typeface="Negrita Pro" panose="020B0604020202020204" charset="0"/>
                <a:ea typeface="Roboto"/>
                <a:cs typeface="Roboto"/>
                <a:sym typeface="Roboto"/>
              </a:rPr>
              <a:t>Use AI recruitment tools to reduce bias</a:t>
            </a:r>
          </a:p>
          <a:p>
            <a:pPr marL="571500" indent="-571500">
              <a:lnSpc>
                <a:spcPct val="150000"/>
              </a:lnSpc>
              <a:buFont typeface="Wingdings" panose="05000000000000000000" pitchFamily="2" charset="2"/>
              <a:buChar char="ü"/>
            </a:pPr>
            <a:r>
              <a:rPr lang="en-US" sz="3600" dirty="0">
                <a:solidFill>
                  <a:srgbClr val="000000"/>
                </a:solidFill>
                <a:latin typeface="Negrita Pro" panose="020B0604020202020204" charset="0"/>
                <a:ea typeface="Roboto"/>
                <a:cs typeface="Roboto"/>
                <a:sym typeface="Roboto"/>
              </a:rPr>
              <a:t>Build global talent pipelines</a:t>
            </a:r>
          </a:p>
          <a:p>
            <a:pPr marL="571500" indent="-571500">
              <a:lnSpc>
                <a:spcPct val="150000"/>
              </a:lnSpc>
              <a:buFont typeface="Wingdings" panose="05000000000000000000" pitchFamily="2" charset="2"/>
              <a:buChar char="ü"/>
            </a:pPr>
            <a:r>
              <a:rPr lang="en-US" sz="3600" dirty="0">
                <a:solidFill>
                  <a:srgbClr val="000000"/>
                </a:solidFill>
                <a:latin typeface="Negrita Pro" panose="020B0604020202020204" charset="0"/>
                <a:ea typeface="Roboto"/>
                <a:cs typeface="Roboto"/>
                <a:sym typeface="Roboto"/>
              </a:rPr>
              <a:t>Introduce referral bonuses</a:t>
            </a:r>
          </a:p>
          <a:p>
            <a:pPr marL="571500" indent="-571500">
              <a:lnSpc>
                <a:spcPct val="150000"/>
              </a:lnSpc>
              <a:buFont typeface="Wingdings" panose="05000000000000000000" pitchFamily="2" charset="2"/>
              <a:buChar char="ü"/>
            </a:pPr>
            <a:r>
              <a:rPr lang="en-US" sz="3600" dirty="0">
                <a:solidFill>
                  <a:srgbClr val="000000"/>
                </a:solidFill>
                <a:latin typeface="Negrita Pro" panose="020B0604020202020204" charset="0"/>
                <a:ea typeface="Roboto"/>
                <a:cs typeface="Roboto"/>
                <a:sym typeface="Roboto"/>
              </a:rPr>
              <a:t>Enhance employer branding campaigns</a:t>
            </a:r>
          </a:p>
        </p:txBody>
      </p:sp>
      <p:sp>
        <p:nvSpPr>
          <p:cNvPr id="11" name="Freeform 11"/>
          <p:cNvSpPr/>
          <p:nvPr/>
        </p:nvSpPr>
        <p:spPr>
          <a:xfrm rot="438111" flipH="1">
            <a:off x="8995761" y="1351901"/>
            <a:ext cx="1622947" cy="1637273"/>
          </a:xfrm>
          <a:custGeom>
            <a:avLst/>
            <a:gdLst/>
            <a:ahLst/>
            <a:cxnLst/>
            <a:rect l="l" t="t" r="r" b="b"/>
            <a:pathLst>
              <a:path w="1622947" h="1637273">
                <a:moveTo>
                  <a:pt x="1622946" y="0"/>
                </a:moveTo>
                <a:lnTo>
                  <a:pt x="0" y="0"/>
                </a:lnTo>
                <a:lnTo>
                  <a:pt x="0" y="1637273"/>
                </a:lnTo>
                <a:lnTo>
                  <a:pt x="1622946" y="1637273"/>
                </a:lnTo>
                <a:lnTo>
                  <a:pt x="1622946" y="0"/>
                </a:lnTo>
                <a:close/>
              </a:path>
            </a:pathLst>
          </a:custGeom>
          <a:blipFill>
            <a:blip r:embed="rId14">
              <a:extLst>
                <a:ext uri="{96DAC541-7B7A-43D3-8B79-37D633B846F1}">
                  <asvg:svgBlip xmlns:asvg="http://schemas.microsoft.com/office/drawing/2016/SVG/main" xmlns="" r:embed="rId15"/>
                </a:ext>
              </a:extLst>
            </a:blip>
            <a:stretch>
              <a:fillRect/>
            </a:stretch>
          </a:blipFill>
        </p:spPr>
      </p:sp>
      <p:sp>
        <p:nvSpPr>
          <p:cNvPr id="12" name="Freeform 12"/>
          <p:cNvSpPr/>
          <p:nvPr/>
        </p:nvSpPr>
        <p:spPr>
          <a:xfrm rot="-267913">
            <a:off x="13045182" y="8119553"/>
            <a:ext cx="1429436" cy="1475028"/>
          </a:xfrm>
          <a:custGeom>
            <a:avLst/>
            <a:gdLst/>
            <a:ahLst/>
            <a:cxnLst/>
            <a:rect l="l" t="t" r="r" b="b"/>
            <a:pathLst>
              <a:path w="1429436" h="1475028">
                <a:moveTo>
                  <a:pt x="0" y="0"/>
                </a:moveTo>
                <a:lnTo>
                  <a:pt x="1429437" y="0"/>
                </a:lnTo>
                <a:lnTo>
                  <a:pt x="1429437" y="1475028"/>
                </a:lnTo>
                <a:lnTo>
                  <a:pt x="0" y="1475028"/>
                </a:lnTo>
                <a:lnTo>
                  <a:pt x="0" y="0"/>
                </a:lnTo>
                <a:close/>
              </a:path>
            </a:pathLst>
          </a:custGeom>
          <a:blipFill>
            <a:blip r:embed="rId16">
              <a:extLst>
                <a:ext uri="{96DAC541-7B7A-43D3-8B79-37D633B846F1}">
                  <asvg:svgBlip xmlns:asvg="http://schemas.microsoft.com/office/drawing/2016/SVG/main" xmlns="" r:embed="rId17"/>
                </a:ext>
              </a:extLst>
            </a:blip>
            <a:stretch>
              <a:fillRect/>
            </a:stretch>
          </a:blipFill>
        </p:spPr>
      </p:sp>
      <p:sp>
        <p:nvSpPr>
          <p:cNvPr id="13" name="Freeform 13"/>
          <p:cNvSpPr/>
          <p:nvPr/>
        </p:nvSpPr>
        <p:spPr>
          <a:xfrm rot="1506922" flipH="1" flipV="1">
            <a:off x="16250364" y="-102132"/>
            <a:ext cx="1256897" cy="1144919"/>
          </a:xfrm>
          <a:custGeom>
            <a:avLst/>
            <a:gdLst/>
            <a:ahLst/>
            <a:cxnLst/>
            <a:rect l="l" t="t" r="r" b="b"/>
            <a:pathLst>
              <a:path w="1256897" h="1144919">
                <a:moveTo>
                  <a:pt x="1256897" y="1144919"/>
                </a:moveTo>
                <a:lnTo>
                  <a:pt x="0" y="1144919"/>
                </a:lnTo>
                <a:lnTo>
                  <a:pt x="0" y="0"/>
                </a:lnTo>
                <a:lnTo>
                  <a:pt x="1256897" y="0"/>
                </a:lnTo>
                <a:lnTo>
                  <a:pt x="1256897" y="1144919"/>
                </a:lnTo>
                <a:close/>
              </a:path>
            </a:pathLst>
          </a:custGeom>
          <a:blipFill>
            <a:blip r:embed="rId18">
              <a:extLst>
                <a:ext uri="{96DAC541-7B7A-43D3-8B79-37D633B846F1}">
                  <asvg:svgBlip xmlns:asvg="http://schemas.microsoft.com/office/drawing/2016/SVG/main" xmlns="" r:embed="rId19"/>
                </a:ext>
              </a:extLst>
            </a:blip>
            <a:stretch>
              <a:fillRect/>
            </a:stretch>
          </a:blipFill>
        </p:spPr>
      </p:sp>
      <p:sp>
        <p:nvSpPr>
          <p:cNvPr id="14" name="Freeform 14"/>
          <p:cNvSpPr/>
          <p:nvPr/>
        </p:nvSpPr>
        <p:spPr>
          <a:xfrm rot="2231197">
            <a:off x="16898103" y="8550037"/>
            <a:ext cx="1585436" cy="1418245"/>
          </a:xfrm>
          <a:custGeom>
            <a:avLst/>
            <a:gdLst/>
            <a:ahLst/>
            <a:cxnLst/>
            <a:rect l="l" t="t" r="r" b="b"/>
            <a:pathLst>
              <a:path w="1585436" h="1418245">
                <a:moveTo>
                  <a:pt x="0" y="0"/>
                </a:moveTo>
                <a:lnTo>
                  <a:pt x="1585436" y="0"/>
                </a:lnTo>
                <a:lnTo>
                  <a:pt x="1585436" y="1418245"/>
                </a:lnTo>
                <a:lnTo>
                  <a:pt x="0" y="1418245"/>
                </a:lnTo>
                <a:lnTo>
                  <a:pt x="0" y="0"/>
                </a:lnTo>
                <a:close/>
              </a:path>
            </a:pathLst>
          </a:custGeom>
          <a:blipFill>
            <a:blip r:embed="rId20">
              <a:extLst>
                <a:ext uri="{96DAC541-7B7A-43D3-8B79-37D633B846F1}">
                  <asvg:svgBlip xmlns:asvg="http://schemas.microsoft.com/office/drawing/2016/SVG/main" xmlns="" r:embed="rId21"/>
                </a:ext>
              </a:extLst>
            </a:blip>
            <a:stretch>
              <a:fillRect/>
            </a:stretch>
          </a:blipFill>
        </p:spPr>
      </p:sp>
      <p:sp>
        <p:nvSpPr>
          <p:cNvPr id="15" name="Freeform 15"/>
          <p:cNvSpPr/>
          <p:nvPr/>
        </p:nvSpPr>
        <p:spPr>
          <a:xfrm rot="-224350" flipV="1">
            <a:off x="720805" y="773663"/>
            <a:ext cx="1585085" cy="1443868"/>
          </a:xfrm>
          <a:custGeom>
            <a:avLst/>
            <a:gdLst/>
            <a:ahLst/>
            <a:cxnLst/>
            <a:rect l="l" t="t" r="r" b="b"/>
            <a:pathLst>
              <a:path w="1585085" h="1443868">
                <a:moveTo>
                  <a:pt x="0" y="1443868"/>
                </a:moveTo>
                <a:lnTo>
                  <a:pt x="1585084" y="1443868"/>
                </a:lnTo>
                <a:lnTo>
                  <a:pt x="1585084" y="0"/>
                </a:lnTo>
                <a:lnTo>
                  <a:pt x="0" y="0"/>
                </a:lnTo>
                <a:lnTo>
                  <a:pt x="0" y="1443868"/>
                </a:lnTo>
                <a:close/>
              </a:path>
            </a:pathLst>
          </a:custGeom>
          <a:blipFill>
            <a:blip r:embed="rId18">
              <a:extLst>
                <a:ext uri="{96DAC541-7B7A-43D3-8B79-37D633B846F1}">
                  <asvg:svgBlip xmlns:asvg="http://schemas.microsoft.com/office/drawing/2016/SVG/main" xmlns="" r:embed="rId19"/>
                </a:ext>
              </a:extLst>
            </a:blip>
            <a:stretch>
              <a:fillRect/>
            </a:stretch>
          </a:blipFill>
        </p:spPr>
      </p:sp>
      <p:sp>
        <p:nvSpPr>
          <p:cNvPr id="16" name="Freeform 16"/>
          <p:cNvSpPr/>
          <p:nvPr/>
        </p:nvSpPr>
        <p:spPr>
          <a:xfrm rot="-4451544">
            <a:off x="-1595244" y="9483192"/>
            <a:ext cx="7785233" cy="7335450"/>
          </a:xfrm>
          <a:custGeom>
            <a:avLst/>
            <a:gdLst/>
            <a:ahLst/>
            <a:cxnLst/>
            <a:rect l="l" t="t" r="r" b="b"/>
            <a:pathLst>
              <a:path w="7785233" h="7335450">
                <a:moveTo>
                  <a:pt x="0" y="0"/>
                </a:moveTo>
                <a:lnTo>
                  <a:pt x="7785233" y="0"/>
                </a:lnTo>
                <a:lnTo>
                  <a:pt x="7785233" y="7335450"/>
                </a:lnTo>
                <a:lnTo>
                  <a:pt x="0" y="7335450"/>
                </a:lnTo>
                <a:lnTo>
                  <a:pt x="0" y="0"/>
                </a:lnTo>
                <a:close/>
              </a:path>
            </a:pathLst>
          </a:custGeom>
          <a:blipFill>
            <a:blip r:embed="rId13">
              <a:alphaModFix amt="30000"/>
            </a:blip>
            <a:stretch>
              <a:fillRect t="-5205" b="-5205"/>
            </a:stretch>
          </a:blipFill>
        </p:spPr>
      </p:sp>
      <p:pic>
        <p:nvPicPr>
          <p:cNvPr id="17" name="Picture 16"/>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10688891" y="3096513"/>
            <a:ext cx="7765814" cy="43731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grpSp>
        <p:nvGrpSpPr>
          <p:cNvPr id="2" name="Group 2"/>
          <p:cNvGrpSpPr/>
          <p:nvPr/>
        </p:nvGrpSpPr>
        <p:grpSpPr>
          <a:xfrm rot="-210555">
            <a:off x="1251890" y="1330779"/>
            <a:ext cx="7914767" cy="1290709"/>
            <a:chOff x="0" y="0"/>
            <a:chExt cx="1328242" cy="339940"/>
          </a:xfrm>
        </p:grpSpPr>
        <p:sp>
          <p:nvSpPr>
            <p:cNvPr id="3" name="Freeform 3"/>
            <p:cNvSpPr/>
            <p:nvPr/>
          </p:nvSpPr>
          <p:spPr>
            <a:xfrm>
              <a:off x="0" y="0"/>
              <a:ext cx="1328242" cy="339940"/>
            </a:xfrm>
            <a:custGeom>
              <a:avLst/>
              <a:gdLst/>
              <a:ahLst/>
              <a:cxnLst/>
              <a:rect l="l" t="t" r="r" b="b"/>
              <a:pathLst>
                <a:path w="1328242" h="339940">
                  <a:moveTo>
                    <a:pt x="0" y="0"/>
                  </a:moveTo>
                  <a:lnTo>
                    <a:pt x="1328242" y="0"/>
                  </a:lnTo>
                  <a:lnTo>
                    <a:pt x="1328242" y="339940"/>
                  </a:lnTo>
                  <a:lnTo>
                    <a:pt x="0" y="339940"/>
                  </a:lnTo>
                  <a:close/>
                </a:path>
              </a:pathLst>
            </a:custGeom>
            <a:solidFill>
              <a:srgbClr val="FFD18F"/>
            </a:solidFill>
          </p:spPr>
        </p:sp>
        <p:sp>
          <p:nvSpPr>
            <p:cNvPr id="4" name="TextBox 4"/>
            <p:cNvSpPr txBox="1"/>
            <p:nvPr/>
          </p:nvSpPr>
          <p:spPr>
            <a:xfrm>
              <a:off x="0" y="-38100"/>
              <a:ext cx="1328242" cy="378040"/>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rot="-210555">
            <a:off x="1645956" y="1581575"/>
            <a:ext cx="7513208" cy="769441"/>
          </a:xfrm>
          <a:prstGeom prst="rect">
            <a:avLst/>
          </a:prstGeom>
        </p:spPr>
        <p:txBody>
          <a:bodyPr wrap="square" lIns="0" tIns="0" rIns="0" bIns="0" rtlCol="0" anchor="t">
            <a:spAutoFit/>
          </a:bodyPr>
          <a:lstStyle/>
          <a:p>
            <a:pPr lvl="0">
              <a:lnSpc>
                <a:spcPts val="6000"/>
              </a:lnSpc>
              <a:spcBef>
                <a:spcPct val="0"/>
              </a:spcBef>
            </a:pPr>
            <a:r>
              <a:rPr lang="en-US" sz="3600" dirty="0">
                <a:solidFill>
                  <a:srgbClr val="191919"/>
                </a:solidFill>
                <a:latin typeface="Public Sans"/>
                <a:ea typeface="Public Sans"/>
                <a:cs typeface="Public Sans"/>
                <a:sym typeface="Public Sans"/>
              </a:rPr>
              <a:t>DEI OVERVIEW AT MCDONALD'S</a:t>
            </a:r>
          </a:p>
        </p:txBody>
      </p:sp>
      <p:sp>
        <p:nvSpPr>
          <p:cNvPr id="6" name="Freeform 6"/>
          <p:cNvSpPr/>
          <p:nvPr/>
        </p:nvSpPr>
        <p:spPr>
          <a:xfrm rot="-5074294" flipV="1">
            <a:off x="131424" y="1757166"/>
            <a:ext cx="1794553" cy="1634675"/>
          </a:xfrm>
          <a:custGeom>
            <a:avLst/>
            <a:gdLst/>
            <a:ahLst/>
            <a:cxnLst/>
            <a:rect l="l" t="t" r="r" b="b"/>
            <a:pathLst>
              <a:path w="1794553" h="1634675">
                <a:moveTo>
                  <a:pt x="0" y="1634674"/>
                </a:moveTo>
                <a:lnTo>
                  <a:pt x="1794552" y="1634674"/>
                </a:lnTo>
                <a:lnTo>
                  <a:pt x="1794552" y="0"/>
                </a:lnTo>
                <a:lnTo>
                  <a:pt x="0" y="0"/>
                </a:lnTo>
                <a:lnTo>
                  <a:pt x="0" y="1634674"/>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7" name="Freeform 7"/>
          <p:cNvSpPr/>
          <p:nvPr/>
        </p:nvSpPr>
        <p:spPr>
          <a:xfrm rot="3831997">
            <a:off x="7594717" y="-6321608"/>
            <a:ext cx="9879516" cy="10277780"/>
          </a:xfrm>
          <a:custGeom>
            <a:avLst/>
            <a:gdLst/>
            <a:ahLst/>
            <a:cxnLst/>
            <a:rect l="l" t="t" r="r" b="b"/>
            <a:pathLst>
              <a:path w="9879516" h="10277780">
                <a:moveTo>
                  <a:pt x="0" y="0"/>
                </a:moveTo>
                <a:lnTo>
                  <a:pt x="9879515" y="0"/>
                </a:lnTo>
                <a:lnTo>
                  <a:pt x="9879515" y="10277779"/>
                </a:lnTo>
                <a:lnTo>
                  <a:pt x="0" y="10277779"/>
                </a:lnTo>
                <a:lnTo>
                  <a:pt x="0" y="0"/>
                </a:lnTo>
                <a:close/>
              </a:path>
            </a:pathLst>
          </a:custGeom>
          <a:blipFill>
            <a:blip r:embed="rId4">
              <a:alphaModFix amt="30000"/>
            </a:blip>
            <a:stretch>
              <a:fillRect/>
            </a:stretch>
          </a:blipFill>
        </p:spPr>
      </p:sp>
      <p:grpSp>
        <p:nvGrpSpPr>
          <p:cNvPr id="10" name="Group 10"/>
          <p:cNvGrpSpPr/>
          <p:nvPr/>
        </p:nvGrpSpPr>
        <p:grpSpPr>
          <a:xfrm rot="-121543">
            <a:off x="8185379" y="3438351"/>
            <a:ext cx="4203499" cy="5819949"/>
            <a:chOff x="0" y="0"/>
            <a:chExt cx="651232" cy="901662"/>
          </a:xfrm>
        </p:grpSpPr>
        <p:sp>
          <p:nvSpPr>
            <p:cNvPr id="11" name="Freeform 11"/>
            <p:cNvSpPr/>
            <p:nvPr/>
          </p:nvSpPr>
          <p:spPr>
            <a:xfrm>
              <a:off x="0" y="0"/>
              <a:ext cx="651232" cy="901662"/>
            </a:xfrm>
            <a:custGeom>
              <a:avLst/>
              <a:gdLst/>
              <a:ahLst/>
              <a:cxnLst/>
              <a:rect l="l" t="t" r="r" b="b"/>
              <a:pathLst>
                <a:path w="651232" h="901662">
                  <a:moveTo>
                    <a:pt x="64462" y="0"/>
                  </a:moveTo>
                  <a:lnTo>
                    <a:pt x="586770" y="0"/>
                  </a:lnTo>
                  <a:cubicBezTo>
                    <a:pt x="622371" y="0"/>
                    <a:pt x="651232" y="28861"/>
                    <a:pt x="651232" y="64462"/>
                  </a:cubicBezTo>
                  <a:lnTo>
                    <a:pt x="651232" y="837200"/>
                  </a:lnTo>
                  <a:cubicBezTo>
                    <a:pt x="651232" y="872802"/>
                    <a:pt x="622371" y="901662"/>
                    <a:pt x="586770" y="901662"/>
                  </a:cubicBezTo>
                  <a:lnTo>
                    <a:pt x="64462" y="901662"/>
                  </a:lnTo>
                  <a:cubicBezTo>
                    <a:pt x="28861" y="901662"/>
                    <a:pt x="0" y="872802"/>
                    <a:pt x="0" y="837200"/>
                  </a:cubicBezTo>
                  <a:lnTo>
                    <a:pt x="0" y="64462"/>
                  </a:lnTo>
                  <a:cubicBezTo>
                    <a:pt x="0" y="28861"/>
                    <a:pt x="28861" y="0"/>
                    <a:pt x="64462" y="0"/>
                  </a:cubicBezTo>
                  <a:close/>
                </a:path>
              </a:pathLst>
            </a:custGeom>
            <a:blipFill>
              <a:blip r:embed="rId5"/>
              <a:stretch>
                <a:fillRect t="-4101" b="-4101"/>
              </a:stretch>
            </a:blipFill>
            <a:ln w="95250" cap="rnd">
              <a:solidFill>
                <a:srgbClr val="FFFFFF"/>
              </a:solidFill>
              <a:prstDash val="solid"/>
              <a:round/>
            </a:ln>
          </p:spPr>
        </p:sp>
      </p:grpSp>
      <p:grpSp>
        <p:nvGrpSpPr>
          <p:cNvPr id="15" name="Group 15"/>
          <p:cNvGrpSpPr/>
          <p:nvPr/>
        </p:nvGrpSpPr>
        <p:grpSpPr>
          <a:xfrm>
            <a:off x="11360685" y="7942899"/>
            <a:ext cx="2730429" cy="663903"/>
            <a:chOff x="0" y="0"/>
            <a:chExt cx="719125" cy="174855"/>
          </a:xfrm>
        </p:grpSpPr>
        <p:sp>
          <p:nvSpPr>
            <p:cNvPr id="16" name="Freeform 16"/>
            <p:cNvSpPr/>
            <p:nvPr/>
          </p:nvSpPr>
          <p:spPr>
            <a:xfrm>
              <a:off x="0" y="0"/>
              <a:ext cx="719125" cy="174855"/>
            </a:xfrm>
            <a:custGeom>
              <a:avLst/>
              <a:gdLst/>
              <a:ahLst/>
              <a:cxnLst/>
              <a:rect l="l" t="t" r="r" b="b"/>
              <a:pathLst>
                <a:path w="719125" h="174855">
                  <a:moveTo>
                    <a:pt x="0" y="0"/>
                  </a:moveTo>
                  <a:lnTo>
                    <a:pt x="719125" y="0"/>
                  </a:lnTo>
                  <a:lnTo>
                    <a:pt x="719125" y="174855"/>
                  </a:lnTo>
                  <a:lnTo>
                    <a:pt x="0" y="174855"/>
                  </a:lnTo>
                  <a:close/>
                </a:path>
              </a:pathLst>
            </a:custGeom>
            <a:solidFill>
              <a:srgbClr val="FFD18F"/>
            </a:solidFill>
          </p:spPr>
        </p:sp>
        <p:sp>
          <p:nvSpPr>
            <p:cNvPr id="17" name="TextBox 17"/>
            <p:cNvSpPr txBox="1"/>
            <p:nvPr/>
          </p:nvSpPr>
          <p:spPr>
            <a:xfrm>
              <a:off x="0" y="-38100"/>
              <a:ext cx="719125" cy="212955"/>
            </a:xfrm>
            <a:prstGeom prst="rect">
              <a:avLst/>
            </a:prstGeom>
          </p:spPr>
          <p:txBody>
            <a:bodyPr lIns="50800" tIns="50800" rIns="50800" bIns="50800" rtlCol="0" anchor="ctr"/>
            <a:lstStyle/>
            <a:p>
              <a:pPr algn="ctr">
                <a:lnSpc>
                  <a:spcPts val="2659"/>
                </a:lnSpc>
                <a:spcBef>
                  <a:spcPct val="0"/>
                </a:spcBef>
              </a:pPr>
              <a:endParaRPr/>
            </a:p>
          </p:txBody>
        </p:sp>
      </p:grpSp>
      <p:sp>
        <p:nvSpPr>
          <p:cNvPr id="21" name="Freeform 21"/>
          <p:cNvSpPr/>
          <p:nvPr/>
        </p:nvSpPr>
        <p:spPr>
          <a:xfrm rot="-9916179">
            <a:off x="-5491045" y="4769464"/>
            <a:ext cx="10607463" cy="11035072"/>
          </a:xfrm>
          <a:custGeom>
            <a:avLst/>
            <a:gdLst/>
            <a:ahLst/>
            <a:cxnLst/>
            <a:rect l="l" t="t" r="r" b="b"/>
            <a:pathLst>
              <a:path w="10607463" h="11035072">
                <a:moveTo>
                  <a:pt x="0" y="0"/>
                </a:moveTo>
                <a:lnTo>
                  <a:pt x="10607463" y="0"/>
                </a:lnTo>
                <a:lnTo>
                  <a:pt x="10607463" y="11035072"/>
                </a:lnTo>
                <a:lnTo>
                  <a:pt x="0" y="11035072"/>
                </a:lnTo>
                <a:lnTo>
                  <a:pt x="0" y="0"/>
                </a:lnTo>
                <a:close/>
              </a:path>
            </a:pathLst>
          </a:custGeom>
          <a:blipFill>
            <a:blip r:embed="rId4">
              <a:alphaModFix amt="30000"/>
            </a:blip>
            <a:stretch>
              <a:fillRect/>
            </a:stretch>
          </a:blipFill>
        </p:spPr>
      </p:sp>
      <p:sp>
        <p:nvSpPr>
          <p:cNvPr id="25" name="Freeform 25"/>
          <p:cNvSpPr/>
          <p:nvPr/>
        </p:nvSpPr>
        <p:spPr>
          <a:xfrm flipH="1">
            <a:off x="5638193" y="1729221"/>
            <a:ext cx="1413706" cy="1503943"/>
          </a:xfrm>
          <a:custGeom>
            <a:avLst/>
            <a:gdLst/>
            <a:ahLst/>
            <a:cxnLst/>
            <a:rect l="l" t="t" r="r" b="b"/>
            <a:pathLst>
              <a:path w="1413706" h="1503943">
                <a:moveTo>
                  <a:pt x="1413706" y="0"/>
                </a:moveTo>
                <a:lnTo>
                  <a:pt x="0" y="0"/>
                </a:lnTo>
                <a:lnTo>
                  <a:pt x="0" y="1503942"/>
                </a:lnTo>
                <a:lnTo>
                  <a:pt x="1413706" y="1503942"/>
                </a:lnTo>
                <a:lnTo>
                  <a:pt x="1413706" y="0"/>
                </a:lnTo>
                <a:close/>
              </a:path>
            </a:pathLst>
          </a:custGeom>
          <a:blipFill>
            <a:blip r:embed="rId6">
              <a:extLst>
                <a:ext uri="{96DAC541-7B7A-43D3-8B79-37D633B846F1}">
                  <asvg:svgBlip xmlns:asvg="http://schemas.microsoft.com/office/drawing/2016/SVG/main" xmlns="" r:embed="rId8"/>
                </a:ext>
              </a:extLst>
            </a:blip>
            <a:stretch>
              <a:fillRect/>
            </a:stretch>
          </a:blipFill>
        </p:spPr>
      </p:sp>
      <p:sp>
        <p:nvSpPr>
          <p:cNvPr id="26" name="Freeform 26"/>
          <p:cNvSpPr/>
          <p:nvPr/>
        </p:nvSpPr>
        <p:spPr>
          <a:xfrm>
            <a:off x="642778" y="8433224"/>
            <a:ext cx="4144447" cy="2984002"/>
          </a:xfrm>
          <a:custGeom>
            <a:avLst/>
            <a:gdLst/>
            <a:ahLst/>
            <a:cxnLst/>
            <a:rect l="l" t="t" r="r" b="b"/>
            <a:pathLst>
              <a:path w="4144447" h="2984002">
                <a:moveTo>
                  <a:pt x="0" y="0"/>
                </a:moveTo>
                <a:lnTo>
                  <a:pt x="4144447" y="0"/>
                </a:lnTo>
                <a:lnTo>
                  <a:pt x="4144447" y="2984002"/>
                </a:lnTo>
                <a:lnTo>
                  <a:pt x="0" y="2984002"/>
                </a:lnTo>
                <a:lnTo>
                  <a:pt x="0" y="0"/>
                </a:lnTo>
                <a:close/>
              </a:path>
            </a:pathLst>
          </a:custGeom>
          <a:blipFill>
            <a:blip r:embed="rId9"/>
            <a:stretch>
              <a:fillRect/>
            </a:stretch>
          </a:blipFill>
        </p:spPr>
      </p:sp>
      <p:sp>
        <p:nvSpPr>
          <p:cNvPr id="27" name="Freeform 27"/>
          <p:cNvSpPr/>
          <p:nvPr/>
        </p:nvSpPr>
        <p:spPr>
          <a:xfrm rot="869017" flipH="1">
            <a:off x="-377547" y="7703961"/>
            <a:ext cx="1680684" cy="1457994"/>
          </a:xfrm>
          <a:custGeom>
            <a:avLst/>
            <a:gdLst/>
            <a:ahLst/>
            <a:cxnLst/>
            <a:rect l="l" t="t" r="r" b="b"/>
            <a:pathLst>
              <a:path w="1680684" h="1457994">
                <a:moveTo>
                  <a:pt x="1680684" y="0"/>
                </a:moveTo>
                <a:lnTo>
                  <a:pt x="0" y="0"/>
                </a:lnTo>
                <a:lnTo>
                  <a:pt x="0" y="1457994"/>
                </a:lnTo>
                <a:lnTo>
                  <a:pt x="1680684" y="1457994"/>
                </a:lnTo>
                <a:lnTo>
                  <a:pt x="1680684"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28" name="Freeform 28"/>
          <p:cNvSpPr/>
          <p:nvPr/>
        </p:nvSpPr>
        <p:spPr>
          <a:xfrm rot="869017">
            <a:off x="1438310" y="9330053"/>
            <a:ext cx="1680684" cy="1457994"/>
          </a:xfrm>
          <a:custGeom>
            <a:avLst/>
            <a:gdLst/>
            <a:ahLst/>
            <a:cxnLst/>
            <a:rect l="l" t="t" r="r" b="b"/>
            <a:pathLst>
              <a:path w="1680684" h="1457994">
                <a:moveTo>
                  <a:pt x="0" y="0"/>
                </a:moveTo>
                <a:lnTo>
                  <a:pt x="1680684" y="0"/>
                </a:lnTo>
                <a:lnTo>
                  <a:pt x="1680684" y="1457993"/>
                </a:lnTo>
                <a:lnTo>
                  <a:pt x="0" y="1457993"/>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30" name="TextBox 30"/>
          <p:cNvSpPr txBox="1"/>
          <p:nvPr/>
        </p:nvSpPr>
        <p:spPr>
          <a:xfrm>
            <a:off x="11644978" y="8093875"/>
            <a:ext cx="2161843" cy="409639"/>
          </a:xfrm>
          <a:prstGeom prst="rect">
            <a:avLst/>
          </a:prstGeom>
        </p:spPr>
        <p:txBody>
          <a:bodyPr lIns="0" tIns="0" rIns="0" bIns="0" rtlCol="0" anchor="t">
            <a:spAutoFit/>
          </a:bodyPr>
          <a:lstStyle/>
          <a:p>
            <a:pPr algn="ctr">
              <a:lnSpc>
                <a:spcPts val="3000"/>
              </a:lnSpc>
            </a:pPr>
            <a:r>
              <a:rPr lang="en-US" sz="3000">
                <a:solidFill>
                  <a:srgbClr val="8F2527"/>
                </a:solidFill>
                <a:latin typeface="Negrita Pro"/>
                <a:ea typeface="Negrita Pro"/>
                <a:cs typeface="Negrita Pro"/>
                <a:sym typeface="Negrita Pro"/>
              </a:rPr>
              <a:t>Fish Meat</a:t>
            </a:r>
          </a:p>
        </p:txBody>
      </p:sp>
      <p:sp>
        <p:nvSpPr>
          <p:cNvPr id="32" name="TextBox 32"/>
          <p:cNvSpPr txBox="1"/>
          <p:nvPr/>
        </p:nvSpPr>
        <p:spPr>
          <a:xfrm>
            <a:off x="1066800" y="3238500"/>
            <a:ext cx="6705600" cy="4488408"/>
          </a:xfrm>
          <a:prstGeom prst="rect">
            <a:avLst/>
          </a:prstGeom>
        </p:spPr>
        <p:txBody>
          <a:bodyPr wrap="square" lIns="0" tIns="0" rIns="0" bIns="0" rtlCol="0" anchor="t">
            <a:spAutoFit/>
          </a:bodyPr>
          <a:lstStyle/>
          <a:p>
            <a:pPr lvl="0" algn="just">
              <a:lnSpc>
                <a:spcPts val="4985"/>
              </a:lnSpc>
              <a:spcBef>
                <a:spcPct val="0"/>
              </a:spcBef>
            </a:pPr>
            <a:r>
              <a:rPr lang="en-US" sz="2000" dirty="0">
                <a:solidFill>
                  <a:schemeClr val="accent2"/>
                </a:solidFill>
                <a:latin typeface="Negrita Pro" panose="020B0604020202020204" charset="0"/>
                <a:ea typeface="Public Sans"/>
                <a:cs typeface="Public Sans"/>
                <a:sym typeface="Public Sans"/>
              </a:rPr>
              <a:t>McDonald’s employs over 150 nationalities worldwide, reflecting its commitment to diversity. DEI is central to the company’s values, with a strong focus on promoting gender equity, fostering cultural diversity, and creating inclusive workplaces. These initiatives aim to enhance employee engagement, innovation, and global workforce cohesion (McDonald’s, 2022).</a:t>
            </a:r>
          </a:p>
        </p:txBody>
      </p:sp>
      <p:sp>
        <p:nvSpPr>
          <p:cNvPr id="35" name="Freeform 35"/>
          <p:cNvSpPr/>
          <p:nvPr/>
        </p:nvSpPr>
        <p:spPr>
          <a:xfrm rot="-7936850">
            <a:off x="14126480" y="8012126"/>
            <a:ext cx="7854522" cy="8171154"/>
          </a:xfrm>
          <a:custGeom>
            <a:avLst/>
            <a:gdLst/>
            <a:ahLst/>
            <a:cxnLst/>
            <a:rect l="l" t="t" r="r" b="b"/>
            <a:pathLst>
              <a:path w="7854522" h="8171154">
                <a:moveTo>
                  <a:pt x="0" y="0"/>
                </a:moveTo>
                <a:lnTo>
                  <a:pt x="7854522" y="0"/>
                </a:lnTo>
                <a:lnTo>
                  <a:pt x="7854522" y="8171155"/>
                </a:lnTo>
                <a:lnTo>
                  <a:pt x="0" y="8171155"/>
                </a:lnTo>
                <a:lnTo>
                  <a:pt x="0" y="0"/>
                </a:lnTo>
                <a:close/>
              </a:path>
            </a:pathLst>
          </a:custGeom>
          <a:blipFill>
            <a:blip r:embed="rId4">
              <a:alphaModFix amt="30000"/>
            </a:blip>
            <a:stretch>
              <a:fillRect/>
            </a:stretch>
          </a:blipFill>
        </p:spPr>
      </p:sp>
      <p:sp>
        <p:nvSpPr>
          <p:cNvPr id="36" name="Freeform 36"/>
          <p:cNvSpPr/>
          <p:nvPr/>
        </p:nvSpPr>
        <p:spPr>
          <a:xfrm flipH="1">
            <a:off x="14827649" y="7122219"/>
            <a:ext cx="2877871" cy="2621479"/>
          </a:xfrm>
          <a:custGeom>
            <a:avLst/>
            <a:gdLst/>
            <a:ahLst/>
            <a:cxnLst/>
            <a:rect l="l" t="t" r="r" b="b"/>
            <a:pathLst>
              <a:path w="2877871" h="2621479">
                <a:moveTo>
                  <a:pt x="2877871" y="0"/>
                </a:moveTo>
                <a:lnTo>
                  <a:pt x="0" y="0"/>
                </a:lnTo>
                <a:lnTo>
                  <a:pt x="0" y="2621479"/>
                </a:lnTo>
                <a:lnTo>
                  <a:pt x="2877871" y="2621479"/>
                </a:lnTo>
                <a:lnTo>
                  <a:pt x="2877871" y="0"/>
                </a:lnTo>
                <a:close/>
              </a:path>
            </a:pathLst>
          </a:custGeom>
          <a:blipFill>
            <a:blip r:embed="rId2">
              <a:extLst>
                <a:ext uri="{96DAC541-7B7A-43D3-8B79-37D633B846F1}">
                  <asvg:svgBlip xmlns:asvg="http://schemas.microsoft.com/office/drawing/2016/SVG/main" xmlns="" r:embed="rId3"/>
                </a:ext>
              </a:extLst>
            </a:blip>
            <a:stretch>
              <a:fillRect/>
            </a:stretch>
          </a:blipFill>
        </p:spPr>
      </p:sp>
      <p:pic>
        <p:nvPicPr>
          <p:cNvPr id="37" name="Picture 36"/>
          <p:cNvPicPr>
            <a:picLocks noChangeAspect="1"/>
          </p:cNvPicPr>
          <p:nvPr/>
        </p:nvPicPr>
        <p:blipFill>
          <a:blip r:embed="rId12"/>
          <a:stretch>
            <a:fillRect/>
          </a:stretch>
        </p:blipFill>
        <p:spPr>
          <a:xfrm>
            <a:off x="12346979" y="22548"/>
            <a:ext cx="5941022" cy="3343328"/>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3" name="TextBox 3"/>
          <p:cNvSpPr txBox="1"/>
          <p:nvPr/>
        </p:nvSpPr>
        <p:spPr>
          <a:xfrm>
            <a:off x="3429000" y="1104900"/>
            <a:ext cx="10780942" cy="880626"/>
          </a:xfrm>
          <a:prstGeom prst="rect">
            <a:avLst/>
          </a:prstGeom>
        </p:spPr>
        <p:txBody>
          <a:bodyPr lIns="0" tIns="0" rIns="0" bIns="0" rtlCol="0" anchor="t">
            <a:spAutoFit/>
          </a:bodyPr>
          <a:lstStyle/>
          <a:p>
            <a:pPr algn="ctr">
              <a:lnSpc>
                <a:spcPts val="7500"/>
              </a:lnSpc>
            </a:pPr>
            <a:r>
              <a:rPr lang="en-US" sz="5400" dirty="0">
                <a:solidFill>
                  <a:srgbClr val="8F2527"/>
                </a:solidFill>
                <a:latin typeface="Franklin Gothic Demi Cond" panose="020B0706030402020204" pitchFamily="34" charset="0"/>
                <a:ea typeface="Negrita Pro"/>
                <a:cs typeface="Negrita Pro"/>
                <a:sym typeface="Negrita Pro"/>
              </a:rPr>
              <a:t>CURRENT DEI POLICIES</a:t>
            </a:r>
          </a:p>
        </p:txBody>
      </p:sp>
      <p:sp>
        <p:nvSpPr>
          <p:cNvPr id="9" name="TextBox 9"/>
          <p:cNvSpPr txBox="1"/>
          <p:nvPr/>
        </p:nvSpPr>
        <p:spPr>
          <a:xfrm>
            <a:off x="8417582" y="6102021"/>
            <a:ext cx="6553200" cy="500137"/>
          </a:xfrm>
          <a:prstGeom prst="rect">
            <a:avLst/>
          </a:prstGeom>
        </p:spPr>
        <p:txBody>
          <a:bodyPr wrap="square" lIns="0" tIns="0" rIns="0" bIns="0" rtlCol="0" anchor="t">
            <a:spAutoFit/>
          </a:bodyPr>
          <a:lstStyle/>
          <a:p>
            <a:pPr algn="ctr">
              <a:lnSpc>
                <a:spcPts val="3900"/>
              </a:lnSpc>
              <a:spcBef>
                <a:spcPct val="0"/>
              </a:spcBef>
            </a:pPr>
            <a:r>
              <a:rPr lang="en-US" sz="2800" dirty="0">
                <a:solidFill>
                  <a:schemeClr val="accent2"/>
                </a:solidFill>
                <a:latin typeface="Franklin Gothic Demi Cond" panose="020B0706030402020204" pitchFamily="34" charset="0"/>
                <a:ea typeface="Public Sans"/>
                <a:cs typeface="Public Sans"/>
                <a:sym typeface="Public Sans"/>
              </a:rPr>
              <a:t>Anti-discrimination policies</a:t>
            </a:r>
          </a:p>
        </p:txBody>
      </p:sp>
      <p:sp>
        <p:nvSpPr>
          <p:cNvPr id="11" name="TextBox 11"/>
          <p:cNvSpPr txBox="1"/>
          <p:nvPr/>
        </p:nvSpPr>
        <p:spPr>
          <a:xfrm>
            <a:off x="8417582" y="7094812"/>
            <a:ext cx="9220200" cy="500137"/>
          </a:xfrm>
          <a:prstGeom prst="rect">
            <a:avLst/>
          </a:prstGeom>
        </p:spPr>
        <p:txBody>
          <a:bodyPr wrap="square" lIns="0" tIns="0" rIns="0" bIns="0" rtlCol="0" anchor="t">
            <a:spAutoFit/>
          </a:bodyPr>
          <a:lstStyle/>
          <a:p>
            <a:pPr algn="just">
              <a:lnSpc>
                <a:spcPts val="3900"/>
              </a:lnSpc>
              <a:spcBef>
                <a:spcPct val="0"/>
              </a:spcBef>
            </a:pPr>
            <a:r>
              <a:rPr lang="en-US" sz="2800" dirty="0">
                <a:solidFill>
                  <a:schemeClr val="accent2"/>
                </a:solidFill>
                <a:latin typeface="Franklin Gothic Demi Cond" panose="020B0706030402020204" pitchFamily="34" charset="0"/>
                <a:ea typeface="Public Sans"/>
                <a:cs typeface="Public Sans"/>
                <a:sym typeface="Public Sans"/>
              </a:rPr>
              <a:t>Employee Resource Groups (</a:t>
            </a:r>
            <a:r>
              <a:rPr lang="en-US" sz="2800" dirty="0" err="1">
                <a:solidFill>
                  <a:schemeClr val="accent2"/>
                </a:solidFill>
                <a:latin typeface="Franklin Gothic Demi Cond" panose="020B0706030402020204" pitchFamily="34" charset="0"/>
                <a:ea typeface="Public Sans"/>
                <a:cs typeface="Public Sans"/>
                <a:sym typeface="Public Sans"/>
              </a:rPr>
              <a:t>Women@McD</a:t>
            </a:r>
            <a:r>
              <a:rPr lang="en-US" sz="2800" dirty="0">
                <a:solidFill>
                  <a:schemeClr val="accent2"/>
                </a:solidFill>
                <a:latin typeface="Franklin Gothic Demi Cond" panose="020B0706030402020204" pitchFamily="34" charset="0"/>
                <a:ea typeface="Public Sans"/>
                <a:cs typeface="Public Sans"/>
                <a:sym typeface="Public Sans"/>
              </a:rPr>
              <a:t>, Pride </a:t>
            </a:r>
            <a:r>
              <a:rPr lang="en-US" sz="2800" dirty="0" smtClean="0">
                <a:solidFill>
                  <a:schemeClr val="accent2"/>
                </a:solidFill>
                <a:latin typeface="Franklin Gothic Demi Cond" panose="020B0706030402020204" pitchFamily="34" charset="0"/>
                <a:ea typeface="Public Sans"/>
                <a:cs typeface="Public Sans"/>
                <a:sym typeface="Public Sans"/>
              </a:rPr>
              <a:t>Network)</a:t>
            </a:r>
            <a:endParaRPr lang="en-US" sz="2800" dirty="0">
              <a:solidFill>
                <a:schemeClr val="accent2"/>
              </a:solidFill>
              <a:latin typeface="Franklin Gothic Demi Cond" panose="020B0706030402020204" pitchFamily="34" charset="0"/>
              <a:ea typeface="Public Sans"/>
              <a:cs typeface="Public Sans"/>
              <a:sym typeface="Public Sans"/>
            </a:endParaRPr>
          </a:p>
        </p:txBody>
      </p:sp>
      <p:sp>
        <p:nvSpPr>
          <p:cNvPr id="13" name="TextBox 13"/>
          <p:cNvSpPr txBox="1"/>
          <p:nvPr/>
        </p:nvSpPr>
        <p:spPr>
          <a:xfrm>
            <a:off x="1392006" y="3335874"/>
            <a:ext cx="6403352" cy="359073"/>
          </a:xfrm>
          <a:prstGeom prst="rect">
            <a:avLst/>
          </a:prstGeom>
        </p:spPr>
        <p:txBody>
          <a:bodyPr wrap="square" lIns="0" tIns="0" rIns="0" bIns="0" rtlCol="0" anchor="t">
            <a:spAutoFit/>
          </a:bodyPr>
          <a:lstStyle/>
          <a:p>
            <a:pPr algn="ctr">
              <a:lnSpc>
                <a:spcPts val="2800"/>
              </a:lnSpc>
            </a:pPr>
            <a:r>
              <a:rPr lang="en-US" sz="2800" dirty="0">
                <a:solidFill>
                  <a:schemeClr val="accent2"/>
                </a:solidFill>
                <a:latin typeface="Franklin Gothic Demi Cond" panose="020B0706030402020204" pitchFamily="34" charset="0"/>
                <a:ea typeface="Public Sans"/>
                <a:cs typeface="Public Sans"/>
                <a:sym typeface="Public Sans"/>
              </a:rPr>
              <a:t>Global DEI strategy (launched 2020</a:t>
            </a:r>
            <a:endParaRPr lang="en-US" sz="2800" dirty="0">
              <a:solidFill>
                <a:schemeClr val="accent2"/>
              </a:solidFill>
              <a:latin typeface="Franklin Gothic Demi Cond" panose="020B0706030402020204" pitchFamily="34" charset="0"/>
              <a:ea typeface="Negrita Pro"/>
              <a:cs typeface="Negrita Pro"/>
              <a:sym typeface="Negrita Pro"/>
            </a:endParaRPr>
          </a:p>
        </p:txBody>
      </p:sp>
      <p:sp>
        <p:nvSpPr>
          <p:cNvPr id="15" name="TextBox 15"/>
          <p:cNvSpPr txBox="1"/>
          <p:nvPr/>
        </p:nvSpPr>
        <p:spPr>
          <a:xfrm>
            <a:off x="2248167" y="4348602"/>
            <a:ext cx="5023784" cy="500137"/>
          </a:xfrm>
          <a:prstGeom prst="rect">
            <a:avLst/>
          </a:prstGeom>
        </p:spPr>
        <p:txBody>
          <a:bodyPr wrap="square" lIns="0" tIns="0" rIns="0" bIns="0" rtlCol="0" anchor="t">
            <a:spAutoFit/>
          </a:bodyPr>
          <a:lstStyle/>
          <a:p>
            <a:pPr algn="just">
              <a:lnSpc>
                <a:spcPts val="3900"/>
              </a:lnSpc>
              <a:spcBef>
                <a:spcPct val="0"/>
              </a:spcBef>
            </a:pPr>
            <a:r>
              <a:rPr lang="en-US" sz="2800" dirty="0">
                <a:solidFill>
                  <a:schemeClr val="accent2"/>
                </a:solidFill>
                <a:latin typeface="Franklin Gothic Demi Cond" panose="020B0706030402020204" pitchFamily="34" charset="0"/>
                <a:ea typeface="Public Sans"/>
                <a:cs typeface="Public Sans"/>
                <a:sym typeface="Public Sans"/>
              </a:rPr>
              <a:t>Leadership diversity targets</a:t>
            </a:r>
          </a:p>
        </p:txBody>
      </p:sp>
      <p:sp>
        <p:nvSpPr>
          <p:cNvPr id="21" name="Freeform 21"/>
          <p:cNvSpPr/>
          <p:nvPr/>
        </p:nvSpPr>
        <p:spPr>
          <a:xfrm>
            <a:off x="14531805" y="0"/>
            <a:ext cx="3756195" cy="1816632"/>
          </a:xfrm>
          <a:custGeom>
            <a:avLst/>
            <a:gdLst/>
            <a:ahLst/>
            <a:cxnLst/>
            <a:rect l="l" t="t" r="r" b="b"/>
            <a:pathLst>
              <a:path w="3756195" h="1816632">
                <a:moveTo>
                  <a:pt x="0" y="0"/>
                </a:moveTo>
                <a:lnTo>
                  <a:pt x="3756195" y="0"/>
                </a:lnTo>
                <a:lnTo>
                  <a:pt x="3756195" y="1816632"/>
                </a:lnTo>
                <a:lnTo>
                  <a:pt x="0" y="1816632"/>
                </a:lnTo>
                <a:lnTo>
                  <a:pt x="0" y="0"/>
                </a:lnTo>
                <a:close/>
              </a:path>
            </a:pathLst>
          </a:custGeom>
          <a:blipFill>
            <a:blip r:embed="rId2">
              <a:extLst>
                <a:ext uri="{96DAC541-7B7A-43D3-8B79-37D633B846F1}">
                  <asvg:svgBlip xmlns:asvg="http://schemas.microsoft.com/office/drawing/2016/SVG/main" xmlns="" r:embed="rId8"/>
                </a:ext>
              </a:extLst>
            </a:blip>
            <a:stretch>
              <a:fillRect/>
            </a:stretch>
          </a:blipFill>
        </p:spPr>
      </p:sp>
      <p:sp>
        <p:nvSpPr>
          <p:cNvPr id="22" name="Freeform 22"/>
          <p:cNvSpPr/>
          <p:nvPr/>
        </p:nvSpPr>
        <p:spPr>
          <a:xfrm rot="-6912394" flipV="1">
            <a:off x="-199479" y="9051253"/>
            <a:ext cx="1415983" cy="1289832"/>
          </a:xfrm>
          <a:custGeom>
            <a:avLst/>
            <a:gdLst/>
            <a:ahLst/>
            <a:cxnLst/>
            <a:rect l="l" t="t" r="r" b="b"/>
            <a:pathLst>
              <a:path w="1415983" h="1289832">
                <a:moveTo>
                  <a:pt x="0" y="1289832"/>
                </a:moveTo>
                <a:lnTo>
                  <a:pt x="1415984" y="1289832"/>
                </a:lnTo>
                <a:lnTo>
                  <a:pt x="1415984" y="0"/>
                </a:lnTo>
                <a:lnTo>
                  <a:pt x="0" y="0"/>
                </a:lnTo>
                <a:lnTo>
                  <a:pt x="0" y="1289832"/>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23" name="Freeform 23"/>
          <p:cNvSpPr/>
          <p:nvPr/>
        </p:nvSpPr>
        <p:spPr>
          <a:xfrm rot="-6912394" flipV="1">
            <a:off x="16926043" y="9642084"/>
            <a:ext cx="1415983" cy="1289832"/>
          </a:xfrm>
          <a:custGeom>
            <a:avLst/>
            <a:gdLst/>
            <a:ahLst/>
            <a:cxnLst/>
            <a:rect l="l" t="t" r="r" b="b"/>
            <a:pathLst>
              <a:path w="1415983" h="1289832">
                <a:moveTo>
                  <a:pt x="0" y="1289832"/>
                </a:moveTo>
                <a:lnTo>
                  <a:pt x="1415983" y="1289832"/>
                </a:lnTo>
                <a:lnTo>
                  <a:pt x="1415983" y="0"/>
                </a:lnTo>
                <a:lnTo>
                  <a:pt x="0" y="0"/>
                </a:lnTo>
                <a:lnTo>
                  <a:pt x="0" y="1289832"/>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24" name="Freeform 24"/>
          <p:cNvSpPr/>
          <p:nvPr/>
        </p:nvSpPr>
        <p:spPr>
          <a:xfrm rot="-267913" flipH="1" flipV="1">
            <a:off x="662298" y="578151"/>
            <a:ext cx="1429436" cy="1475028"/>
          </a:xfrm>
          <a:custGeom>
            <a:avLst/>
            <a:gdLst/>
            <a:ahLst/>
            <a:cxnLst/>
            <a:rect l="l" t="t" r="r" b="b"/>
            <a:pathLst>
              <a:path w="1429436" h="1475028">
                <a:moveTo>
                  <a:pt x="1429436" y="1475028"/>
                </a:moveTo>
                <a:lnTo>
                  <a:pt x="0" y="1475028"/>
                </a:lnTo>
                <a:lnTo>
                  <a:pt x="0" y="0"/>
                </a:lnTo>
                <a:lnTo>
                  <a:pt x="1429436" y="0"/>
                </a:lnTo>
                <a:lnTo>
                  <a:pt x="1429436" y="1475028"/>
                </a:lnTo>
                <a:close/>
              </a:path>
            </a:pathLst>
          </a:custGeom>
          <a:blipFill>
            <a:blip r:embed="rId11">
              <a:extLst>
                <a:ext uri="{96DAC541-7B7A-43D3-8B79-37D633B846F1}">
                  <asvg:svgBlip xmlns:asvg="http://schemas.microsoft.com/office/drawing/2016/SVG/main" xmlns="" r:embed="rId12"/>
                </a:ext>
              </a:extLst>
            </a:blip>
            <a:stretch>
              <a:fillRect/>
            </a:stretch>
          </a:blipFill>
        </p:spPr>
      </p:sp>
      <p:sp>
        <p:nvSpPr>
          <p:cNvPr id="25" name="Freeform 25"/>
          <p:cNvSpPr/>
          <p:nvPr/>
        </p:nvSpPr>
        <p:spPr>
          <a:xfrm flipH="1">
            <a:off x="736872" y="9696169"/>
            <a:ext cx="1413706" cy="1503943"/>
          </a:xfrm>
          <a:custGeom>
            <a:avLst/>
            <a:gdLst/>
            <a:ahLst/>
            <a:cxnLst/>
            <a:rect l="l" t="t" r="r" b="b"/>
            <a:pathLst>
              <a:path w="1413706" h="1503943">
                <a:moveTo>
                  <a:pt x="1413706" y="0"/>
                </a:moveTo>
                <a:lnTo>
                  <a:pt x="0" y="0"/>
                </a:lnTo>
                <a:lnTo>
                  <a:pt x="0" y="1503943"/>
                </a:lnTo>
                <a:lnTo>
                  <a:pt x="1413706" y="1503943"/>
                </a:lnTo>
                <a:lnTo>
                  <a:pt x="1413706" y="0"/>
                </a:lnTo>
                <a:close/>
              </a:path>
            </a:pathLst>
          </a:custGeom>
          <a:blipFill>
            <a:blip r:embed="rId13">
              <a:extLst>
                <a:ext uri="{96DAC541-7B7A-43D3-8B79-37D633B846F1}">
                  <asvg:svgBlip xmlns:asvg="http://schemas.microsoft.com/office/drawing/2016/SVG/main" xmlns="" r:embed="rId14"/>
                </a:ext>
              </a:extLst>
            </a:blip>
            <a:stretch>
              <a:fillRect/>
            </a:stretch>
          </a:blipFill>
        </p:spPr>
      </p:sp>
      <p:sp>
        <p:nvSpPr>
          <p:cNvPr id="26" name="Freeform 26"/>
          <p:cNvSpPr/>
          <p:nvPr/>
        </p:nvSpPr>
        <p:spPr>
          <a:xfrm rot="-6912394" flipV="1">
            <a:off x="16926043" y="1676541"/>
            <a:ext cx="1415983" cy="1289832"/>
          </a:xfrm>
          <a:custGeom>
            <a:avLst/>
            <a:gdLst/>
            <a:ahLst/>
            <a:cxnLst/>
            <a:rect l="l" t="t" r="r" b="b"/>
            <a:pathLst>
              <a:path w="1415983" h="1289832">
                <a:moveTo>
                  <a:pt x="0" y="1289832"/>
                </a:moveTo>
                <a:lnTo>
                  <a:pt x="1415983" y="1289832"/>
                </a:lnTo>
                <a:lnTo>
                  <a:pt x="1415983" y="0"/>
                </a:lnTo>
                <a:lnTo>
                  <a:pt x="0" y="0"/>
                </a:lnTo>
                <a:lnTo>
                  <a:pt x="0" y="1289832"/>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10" name="AutoShape 2" descr="McDonald's joins the plant revolution ..."/>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AutoShape 4" descr="McDonald's joins the plant revolution ..."/>
          <p:cNvSpPr>
            <a:spLocks noChangeAspect="1" noChangeArrowheads="1"/>
          </p:cNvSpPr>
          <p:nvPr/>
        </p:nvSpPr>
        <p:spPr bwMode="auto">
          <a:xfrm>
            <a:off x="307975" y="7937"/>
            <a:ext cx="3992550" cy="399256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6" name="Picture 15"/>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8879389" y="2230703"/>
            <a:ext cx="5695950" cy="3549941"/>
          </a:xfrm>
          <a:prstGeom prst="rect">
            <a:avLst/>
          </a:prstGeom>
        </p:spPr>
      </p:pic>
      <p:pic>
        <p:nvPicPr>
          <p:cNvPr id="28" name="Picture 27"/>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2466686" y="5436333"/>
            <a:ext cx="4259836" cy="4259836"/>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2541782">
            <a:off x="-5864370" y="3921060"/>
            <a:ext cx="9879516" cy="10277780"/>
          </a:xfrm>
          <a:custGeom>
            <a:avLst/>
            <a:gdLst/>
            <a:ahLst/>
            <a:cxnLst/>
            <a:rect l="l" t="t" r="r" b="b"/>
            <a:pathLst>
              <a:path w="9879516" h="10277780">
                <a:moveTo>
                  <a:pt x="0" y="0"/>
                </a:moveTo>
                <a:lnTo>
                  <a:pt x="9879516" y="0"/>
                </a:lnTo>
                <a:lnTo>
                  <a:pt x="9879516" y="10277780"/>
                </a:lnTo>
                <a:lnTo>
                  <a:pt x="0" y="10277780"/>
                </a:lnTo>
                <a:lnTo>
                  <a:pt x="0" y="0"/>
                </a:lnTo>
                <a:close/>
              </a:path>
            </a:pathLst>
          </a:custGeom>
          <a:blipFill>
            <a:blip r:embed="rId2">
              <a:alphaModFix amt="30000"/>
            </a:blip>
            <a:stretch>
              <a:fillRect/>
            </a:stretch>
          </a:blipFill>
        </p:spPr>
      </p:sp>
      <p:sp>
        <p:nvSpPr>
          <p:cNvPr id="3" name="Freeform 3"/>
          <p:cNvSpPr/>
          <p:nvPr/>
        </p:nvSpPr>
        <p:spPr>
          <a:xfrm rot="1878945">
            <a:off x="-638120" y="-2896688"/>
            <a:ext cx="6128647" cy="6128647"/>
          </a:xfrm>
          <a:custGeom>
            <a:avLst/>
            <a:gdLst/>
            <a:ahLst/>
            <a:cxnLst/>
            <a:rect l="l" t="t" r="r" b="b"/>
            <a:pathLst>
              <a:path w="6128647" h="6128647">
                <a:moveTo>
                  <a:pt x="0" y="0"/>
                </a:moveTo>
                <a:lnTo>
                  <a:pt x="6128647" y="0"/>
                </a:lnTo>
                <a:lnTo>
                  <a:pt x="6128647" y="6128647"/>
                </a:lnTo>
                <a:lnTo>
                  <a:pt x="0" y="6128647"/>
                </a:lnTo>
                <a:lnTo>
                  <a:pt x="0" y="0"/>
                </a:lnTo>
                <a:close/>
              </a:path>
            </a:pathLst>
          </a:custGeom>
          <a:blipFill>
            <a:blip r:embed="rId3"/>
            <a:stretch>
              <a:fillRect/>
            </a:stretch>
          </a:blipFill>
        </p:spPr>
      </p:sp>
      <p:sp>
        <p:nvSpPr>
          <p:cNvPr id="4" name="Freeform 4"/>
          <p:cNvSpPr/>
          <p:nvPr/>
        </p:nvSpPr>
        <p:spPr>
          <a:xfrm flipH="1">
            <a:off x="0" y="167636"/>
            <a:ext cx="5576044" cy="2696777"/>
          </a:xfrm>
          <a:custGeom>
            <a:avLst/>
            <a:gdLst/>
            <a:ahLst/>
            <a:cxnLst/>
            <a:rect l="l" t="t" r="r" b="b"/>
            <a:pathLst>
              <a:path w="5576044" h="2696777">
                <a:moveTo>
                  <a:pt x="5576044" y="0"/>
                </a:moveTo>
                <a:lnTo>
                  <a:pt x="0" y="0"/>
                </a:lnTo>
                <a:lnTo>
                  <a:pt x="0" y="2696777"/>
                </a:lnTo>
                <a:lnTo>
                  <a:pt x="5576044" y="2696777"/>
                </a:lnTo>
                <a:lnTo>
                  <a:pt x="5576044"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6" name="Freeform 6"/>
          <p:cNvSpPr/>
          <p:nvPr/>
        </p:nvSpPr>
        <p:spPr>
          <a:xfrm rot="-3192131">
            <a:off x="-1252076" y="5113984"/>
            <a:ext cx="5530530" cy="4112703"/>
          </a:xfrm>
          <a:custGeom>
            <a:avLst/>
            <a:gdLst/>
            <a:ahLst/>
            <a:cxnLst/>
            <a:rect l="l" t="t" r="r" b="b"/>
            <a:pathLst>
              <a:path w="5530530" h="4112703">
                <a:moveTo>
                  <a:pt x="0" y="0"/>
                </a:moveTo>
                <a:lnTo>
                  <a:pt x="5530530" y="0"/>
                </a:lnTo>
                <a:lnTo>
                  <a:pt x="5530530" y="4112703"/>
                </a:lnTo>
                <a:lnTo>
                  <a:pt x="0" y="4112703"/>
                </a:lnTo>
                <a:lnTo>
                  <a:pt x="0" y="0"/>
                </a:lnTo>
                <a:close/>
              </a:path>
            </a:pathLst>
          </a:custGeom>
          <a:blipFill>
            <a:blip r:embed="rId6">
              <a:extLst>
                <a:ext uri="{96DAC541-7B7A-43D3-8B79-37D633B846F1}">
                  <asvg:svgBlip xmlns:asvg="http://schemas.microsoft.com/office/drawing/2016/SVG/main" xmlns="" r:embed="rId9"/>
                </a:ext>
              </a:extLst>
            </a:blip>
            <a:stretch>
              <a:fillRect/>
            </a:stretch>
          </a:blipFill>
        </p:spPr>
      </p:sp>
      <p:sp>
        <p:nvSpPr>
          <p:cNvPr id="7" name="TextBox 7"/>
          <p:cNvSpPr txBox="1"/>
          <p:nvPr/>
        </p:nvSpPr>
        <p:spPr>
          <a:xfrm>
            <a:off x="3774494" y="2320975"/>
            <a:ext cx="8179996" cy="1365758"/>
          </a:xfrm>
          <a:prstGeom prst="rect">
            <a:avLst/>
          </a:prstGeom>
        </p:spPr>
        <p:txBody>
          <a:bodyPr lIns="0" tIns="0" rIns="0" bIns="0" rtlCol="0" anchor="t">
            <a:spAutoFit/>
          </a:bodyPr>
          <a:lstStyle/>
          <a:p>
            <a:pPr algn="ctr">
              <a:lnSpc>
                <a:spcPts val="12999"/>
              </a:lnSpc>
            </a:pPr>
            <a:r>
              <a:rPr lang="en-US" sz="3600" dirty="0">
                <a:solidFill>
                  <a:srgbClr val="8F2527"/>
                </a:solidFill>
                <a:latin typeface="Negrita Pro"/>
                <a:ea typeface="Negrita Pro"/>
                <a:cs typeface="Negrita Pro"/>
                <a:sym typeface="Negrita Pro"/>
              </a:rPr>
              <a:t>ROLE OF LINE MANAGERS</a:t>
            </a:r>
          </a:p>
        </p:txBody>
      </p:sp>
      <p:sp>
        <p:nvSpPr>
          <p:cNvPr id="8" name="TextBox 8"/>
          <p:cNvSpPr txBox="1"/>
          <p:nvPr/>
        </p:nvSpPr>
        <p:spPr>
          <a:xfrm>
            <a:off x="5334000" y="4305300"/>
            <a:ext cx="7263437" cy="5283498"/>
          </a:xfrm>
          <a:prstGeom prst="rect">
            <a:avLst/>
          </a:prstGeom>
        </p:spPr>
        <p:txBody>
          <a:bodyPr lIns="0" tIns="0" rIns="0" bIns="0" rtlCol="0" anchor="t">
            <a:spAutoFit/>
          </a:bodyPr>
          <a:lstStyle/>
          <a:p>
            <a:pPr marL="457200" indent="-457200" algn="just">
              <a:lnSpc>
                <a:spcPts val="6000"/>
              </a:lnSpc>
              <a:buFont typeface="Wingdings" panose="05000000000000000000" pitchFamily="2" charset="2"/>
              <a:buChar char="q"/>
            </a:pPr>
            <a:r>
              <a:rPr lang="en-US" sz="3200" dirty="0">
                <a:solidFill>
                  <a:srgbClr val="000000"/>
                </a:solidFill>
                <a:latin typeface="Negrita Pro"/>
                <a:ea typeface="Negrita Pro"/>
                <a:cs typeface="Negrita Pro"/>
                <a:sym typeface="Negrita Pro"/>
              </a:rPr>
              <a:t>Promote inclusive culture</a:t>
            </a:r>
          </a:p>
          <a:p>
            <a:pPr marL="457200" indent="-457200" algn="just">
              <a:lnSpc>
                <a:spcPts val="6000"/>
              </a:lnSpc>
              <a:buFont typeface="Wingdings" panose="05000000000000000000" pitchFamily="2" charset="2"/>
              <a:buChar char="q"/>
            </a:pPr>
            <a:endParaRPr lang="en-US" sz="3200" dirty="0">
              <a:solidFill>
                <a:srgbClr val="000000"/>
              </a:solidFill>
              <a:latin typeface="Negrita Pro"/>
              <a:ea typeface="Negrita Pro"/>
              <a:cs typeface="Negrita Pro"/>
              <a:sym typeface="Negrita Pro"/>
            </a:endParaRPr>
          </a:p>
          <a:p>
            <a:pPr marL="457200" indent="-457200" algn="just">
              <a:lnSpc>
                <a:spcPts val="6000"/>
              </a:lnSpc>
              <a:buFont typeface="Wingdings" panose="05000000000000000000" pitchFamily="2" charset="2"/>
              <a:buChar char="q"/>
            </a:pPr>
            <a:r>
              <a:rPr lang="en-US" sz="3200" dirty="0">
                <a:solidFill>
                  <a:srgbClr val="000000"/>
                </a:solidFill>
                <a:latin typeface="Negrita Pro"/>
                <a:ea typeface="Negrita Pro"/>
                <a:cs typeface="Negrita Pro"/>
                <a:sym typeface="Negrita Pro"/>
              </a:rPr>
              <a:t>Address discrimination/harassment</a:t>
            </a:r>
          </a:p>
          <a:p>
            <a:pPr marL="457200" indent="-457200" algn="just">
              <a:lnSpc>
                <a:spcPts val="6000"/>
              </a:lnSpc>
              <a:buFont typeface="Wingdings" panose="05000000000000000000" pitchFamily="2" charset="2"/>
              <a:buChar char="q"/>
            </a:pPr>
            <a:endParaRPr lang="en-US" sz="3200" dirty="0">
              <a:solidFill>
                <a:srgbClr val="000000"/>
              </a:solidFill>
              <a:latin typeface="Negrita Pro"/>
              <a:ea typeface="Negrita Pro"/>
              <a:cs typeface="Negrita Pro"/>
              <a:sym typeface="Negrita Pro"/>
            </a:endParaRPr>
          </a:p>
          <a:p>
            <a:pPr marL="457200" indent="-457200" algn="just">
              <a:lnSpc>
                <a:spcPts val="6000"/>
              </a:lnSpc>
              <a:buFont typeface="Wingdings" panose="05000000000000000000" pitchFamily="2" charset="2"/>
              <a:buChar char="q"/>
            </a:pPr>
            <a:r>
              <a:rPr lang="en-US" sz="3200" dirty="0">
                <a:solidFill>
                  <a:srgbClr val="000000"/>
                </a:solidFill>
                <a:latin typeface="Negrita Pro"/>
                <a:ea typeface="Negrita Pro"/>
                <a:cs typeface="Negrita Pro"/>
                <a:sym typeface="Negrita Pro"/>
              </a:rPr>
              <a:t>Ensure equal opportunities</a:t>
            </a:r>
          </a:p>
          <a:p>
            <a:pPr marL="457200" indent="-457200" algn="just">
              <a:lnSpc>
                <a:spcPts val="6000"/>
              </a:lnSpc>
              <a:buFont typeface="Wingdings" panose="05000000000000000000" pitchFamily="2" charset="2"/>
              <a:buChar char="q"/>
            </a:pPr>
            <a:endParaRPr lang="en-US" sz="3200" dirty="0">
              <a:solidFill>
                <a:srgbClr val="000000"/>
              </a:solidFill>
              <a:latin typeface="Negrita Pro"/>
              <a:ea typeface="Negrita Pro"/>
              <a:cs typeface="Negrita Pro"/>
              <a:sym typeface="Negrita Pro"/>
            </a:endParaRPr>
          </a:p>
          <a:p>
            <a:pPr marL="457200" indent="-457200" algn="just">
              <a:lnSpc>
                <a:spcPts val="6000"/>
              </a:lnSpc>
              <a:buFont typeface="Wingdings" panose="05000000000000000000" pitchFamily="2" charset="2"/>
              <a:buChar char="q"/>
            </a:pPr>
            <a:r>
              <a:rPr lang="en-US" sz="3200" dirty="0">
                <a:solidFill>
                  <a:srgbClr val="000000"/>
                </a:solidFill>
                <a:latin typeface="Negrita Pro"/>
                <a:ea typeface="Negrita Pro"/>
                <a:cs typeface="Negrita Pro"/>
                <a:sym typeface="Negrita Pro"/>
              </a:rPr>
              <a:t>Implement fair scheduling</a:t>
            </a:r>
          </a:p>
        </p:txBody>
      </p:sp>
      <p:sp>
        <p:nvSpPr>
          <p:cNvPr id="9" name="Freeform 9"/>
          <p:cNvSpPr/>
          <p:nvPr/>
        </p:nvSpPr>
        <p:spPr>
          <a:xfrm flipH="1" flipV="1">
            <a:off x="13703970" y="-1884190"/>
            <a:ext cx="6824533" cy="6044587"/>
          </a:xfrm>
          <a:custGeom>
            <a:avLst/>
            <a:gdLst/>
            <a:ahLst/>
            <a:cxnLst/>
            <a:rect l="l" t="t" r="r" b="b"/>
            <a:pathLst>
              <a:path w="6824533" h="6044587">
                <a:moveTo>
                  <a:pt x="6824534" y="6044587"/>
                </a:moveTo>
                <a:lnTo>
                  <a:pt x="0" y="6044587"/>
                </a:lnTo>
                <a:lnTo>
                  <a:pt x="0" y="0"/>
                </a:lnTo>
                <a:lnTo>
                  <a:pt x="6824534" y="0"/>
                </a:lnTo>
                <a:lnTo>
                  <a:pt x="6824534" y="6044587"/>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10" name="Freeform 10"/>
          <p:cNvSpPr/>
          <p:nvPr/>
        </p:nvSpPr>
        <p:spPr>
          <a:xfrm rot="-1741947">
            <a:off x="14776432" y="5602653"/>
            <a:ext cx="8134907" cy="8462842"/>
          </a:xfrm>
          <a:custGeom>
            <a:avLst/>
            <a:gdLst/>
            <a:ahLst/>
            <a:cxnLst/>
            <a:rect l="l" t="t" r="r" b="b"/>
            <a:pathLst>
              <a:path w="8134907" h="8462842">
                <a:moveTo>
                  <a:pt x="0" y="0"/>
                </a:moveTo>
                <a:lnTo>
                  <a:pt x="8134907" y="0"/>
                </a:lnTo>
                <a:lnTo>
                  <a:pt x="8134907" y="8462842"/>
                </a:lnTo>
                <a:lnTo>
                  <a:pt x="0" y="8462842"/>
                </a:lnTo>
                <a:lnTo>
                  <a:pt x="0" y="0"/>
                </a:lnTo>
                <a:close/>
              </a:path>
            </a:pathLst>
          </a:custGeom>
          <a:blipFill>
            <a:blip r:embed="rId2">
              <a:alphaModFix amt="30000"/>
            </a:blip>
            <a:stretch>
              <a:fillRect/>
            </a:stretch>
          </a:blipFill>
        </p:spPr>
      </p:sp>
      <p:sp>
        <p:nvSpPr>
          <p:cNvPr id="11" name="Freeform 11"/>
          <p:cNvSpPr/>
          <p:nvPr/>
        </p:nvSpPr>
        <p:spPr>
          <a:xfrm flipH="1">
            <a:off x="14500504" y="6824219"/>
            <a:ext cx="3205016" cy="2919478"/>
          </a:xfrm>
          <a:custGeom>
            <a:avLst/>
            <a:gdLst/>
            <a:ahLst/>
            <a:cxnLst/>
            <a:rect l="l" t="t" r="r" b="b"/>
            <a:pathLst>
              <a:path w="3205016" h="2919478">
                <a:moveTo>
                  <a:pt x="3205016" y="0"/>
                </a:moveTo>
                <a:lnTo>
                  <a:pt x="0" y="0"/>
                </a:lnTo>
                <a:lnTo>
                  <a:pt x="0" y="2919479"/>
                </a:lnTo>
                <a:lnTo>
                  <a:pt x="3205016" y="2919479"/>
                </a:lnTo>
                <a:lnTo>
                  <a:pt x="3205016" y="0"/>
                </a:lnTo>
                <a:close/>
              </a:path>
            </a:pathLst>
          </a:custGeom>
          <a:blipFill>
            <a:blip r:embed="rId12">
              <a:extLst>
                <a:ext uri="{96DAC541-7B7A-43D3-8B79-37D633B846F1}">
                  <asvg:svgBlip xmlns:asvg="http://schemas.microsoft.com/office/drawing/2016/SVG/main" xmlns="" r:embed="rId13"/>
                </a:ext>
              </a:extLst>
            </a:blip>
            <a:stretch>
              <a:fillRect/>
            </a:stretch>
          </a:blipFill>
        </p:spPr>
      </p:sp>
      <p:sp>
        <p:nvSpPr>
          <p:cNvPr id="12" name="Freeform 12"/>
          <p:cNvSpPr/>
          <p:nvPr/>
        </p:nvSpPr>
        <p:spPr>
          <a:xfrm flipH="1">
            <a:off x="14461691" y="2864413"/>
            <a:ext cx="1956209" cy="1973477"/>
          </a:xfrm>
          <a:custGeom>
            <a:avLst/>
            <a:gdLst/>
            <a:ahLst/>
            <a:cxnLst/>
            <a:rect l="l" t="t" r="r" b="b"/>
            <a:pathLst>
              <a:path w="1956209" h="1973477">
                <a:moveTo>
                  <a:pt x="1956209" y="0"/>
                </a:moveTo>
                <a:lnTo>
                  <a:pt x="0" y="0"/>
                </a:lnTo>
                <a:lnTo>
                  <a:pt x="0" y="1973477"/>
                </a:lnTo>
                <a:lnTo>
                  <a:pt x="1956209" y="1973477"/>
                </a:lnTo>
                <a:lnTo>
                  <a:pt x="1956209" y="0"/>
                </a:lnTo>
                <a:close/>
              </a:path>
            </a:pathLst>
          </a:custGeom>
          <a:blipFill>
            <a:blip r:embed="rId14">
              <a:extLst>
                <a:ext uri="{96DAC541-7B7A-43D3-8B79-37D633B846F1}">
                  <asvg:svgBlip xmlns:asvg="http://schemas.microsoft.com/office/drawing/2016/SVG/main" xmlns="" r:embed="rId15"/>
                </a:ext>
              </a:extLst>
            </a:blip>
            <a:stretch>
              <a:fillRect/>
            </a:stretch>
          </a:blipFill>
        </p:spPr>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151985">
            <a:off x="5080840" y="6360549"/>
            <a:ext cx="7696587" cy="8006853"/>
          </a:xfrm>
          <a:custGeom>
            <a:avLst/>
            <a:gdLst/>
            <a:ahLst/>
            <a:cxnLst/>
            <a:rect l="l" t="t" r="r" b="b"/>
            <a:pathLst>
              <a:path w="7696587" h="8006853">
                <a:moveTo>
                  <a:pt x="0" y="0"/>
                </a:moveTo>
                <a:lnTo>
                  <a:pt x="7696588" y="0"/>
                </a:lnTo>
                <a:lnTo>
                  <a:pt x="7696588" y="8006853"/>
                </a:lnTo>
                <a:lnTo>
                  <a:pt x="0" y="8006853"/>
                </a:lnTo>
                <a:lnTo>
                  <a:pt x="0" y="0"/>
                </a:lnTo>
                <a:close/>
              </a:path>
            </a:pathLst>
          </a:custGeom>
          <a:blipFill>
            <a:blip r:embed="rId2">
              <a:alphaModFix amt="30000"/>
            </a:blip>
            <a:stretch>
              <a:fillRect/>
            </a:stretch>
          </a:blipFill>
        </p:spPr>
      </p:sp>
      <p:sp>
        <p:nvSpPr>
          <p:cNvPr id="3" name="Freeform 3"/>
          <p:cNvSpPr/>
          <p:nvPr/>
        </p:nvSpPr>
        <p:spPr>
          <a:xfrm>
            <a:off x="5565913" y="6986478"/>
            <a:ext cx="7156174" cy="4114800"/>
          </a:xfrm>
          <a:custGeom>
            <a:avLst/>
            <a:gdLst/>
            <a:ahLst/>
            <a:cxnLst/>
            <a:rect l="l" t="t" r="r" b="b"/>
            <a:pathLst>
              <a:path w="7156174" h="4114800">
                <a:moveTo>
                  <a:pt x="0" y="0"/>
                </a:moveTo>
                <a:lnTo>
                  <a:pt x="7156174" y="0"/>
                </a:lnTo>
                <a:lnTo>
                  <a:pt x="7156174" y="4114800"/>
                </a:lnTo>
                <a:lnTo>
                  <a:pt x="0" y="411480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4" name="Freeform 4"/>
          <p:cNvSpPr/>
          <p:nvPr/>
        </p:nvSpPr>
        <p:spPr>
          <a:xfrm>
            <a:off x="2743812" y="5390070"/>
            <a:ext cx="2728521" cy="2738791"/>
          </a:xfrm>
          <a:custGeom>
            <a:avLst/>
            <a:gdLst/>
            <a:ahLst/>
            <a:cxnLst/>
            <a:rect l="l" t="t" r="r" b="b"/>
            <a:pathLst>
              <a:path w="2728521" h="2738791">
                <a:moveTo>
                  <a:pt x="0" y="0"/>
                </a:moveTo>
                <a:lnTo>
                  <a:pt x="2728521" y="0"/>
                </a:lnTo>
                <a:lnTo>
                  <a:pt x="2728521" y="2738791"/>
                </a:lnTo>
                <a:lnTo>
                  <a:pt x="0" y="2738791"/>
                </a:lnTo>
                <a:lnTo>
                  <a:pt x="0" y="0"/>
                </a:lnTo>
                <a:close/>
              </a:path>
            </a:pathLst>
          </a:custGeom>
          <a:blipFill>
            <a:blip r:embed="rId5">
              <a:alphaModFix amt="25000"/>
              <a:extLst>
                <a:ext uri="{96DAC541-7B7A-43D3-8B79-37D633B846F1}">
                  <asvg:svgBlip xmlns:asvg="http://schemas.microsoft.com/office/drawing/2016/SVG/main" xmlns="" r:embed="rId6"/>
                </a:ext>
              </a:extLst>
            </a:blip>
            <a:stretch>
              <a:fillRect/>
            </a:stretch>
          </a:blipFill>
        </p:spPr>
      </p:sp>
      <p:sp>
        <p:nvSpPr>
          <p:cNvPr id="5" name="Freeform 5"/>
          <p:cNvSpPr/>
          <p:nvPr/>
        </p:nvSpPr>
        <p:spPr>
          <a:xfrm>
            <a:off x="12815667" y="5390070"/>
            <a:ext cx="2728521" cy="2738791"/>
          </a:xfrm>
          <a:custGeom>
            <a:avLst/>
            <a:gdLst/>
            <a:ahLst/>
            <a:cxnLst/>
            <a:rect l="l" t="t" r="r" b="b"/>
            <a:pathLst>
              <a:path w="2728521" h="2738791">
                <a:moveTo>
                  <a:pt x="0" y="0"/>
                </a:moveTo>
                <a:lnTo>
                  <a:pt x="2728521" y="0"/>
                </a:lnTo>
                <a:lnTo>
                  <a:pt x="2728521" y="2738791"/>
                </a:lnTo>
                <a:lnTo>
                  <a:pt x="0" y="2738791"/>
                </a:lnTo>
                <a:lnTo>
                  <a:pt x="0" y="0"/>
                </a:lnTo>
                <a:close/>
              </a:path>
            </a:pathLst>
          </a:custGeom>
          <a:blipFill>
            <a:blip r:embed="rId5">
              <a:alphaModFix amt="25000"/>
              <a:extLst>
                <a:ext uri="{96DAC541-7B7A-43D3-8B79-37D633B846F1}">
                  <asvg:svgBlip xmlns:asvg="http://schemas.microsoft.com/office/drawing/2016/SVG/main" xmlns="" r:embed="rId6"/>
                </a:ext>
              </a:extLst>
            </a:blip>
            <a:stretch>
              <a:fillRect/>
            </a:stretch>
          </a:blipFill>
        </p:spPr>
      </p:sp>
      <p:sp>
        <p:nvSpPr>
          <p:cNvPr id="6" name="Freeform 6"/>
          <p:cNvSpPr/>
          <p:nvPr/>
        </p:nvSpPr>
        <p:spPr>
          <a:xfrm>
            <a:off x="5181600" y="3009900"/>
            <a:ext cx="2728521" cy="2738791"/>
          </a:xfrm>
          <a:custGeom>
            <a:avLst/>
            <a:gdLst/>
            <a:ahLst/>
            <a:cxnLst/>
            <a:rect l="l" t="t" r="r" b="b"/>
            <a:pathLst>
              <a:path w="2728521" h="2738791">
                <a:moveTo>
                  <a:pt x="0" y="0"/>
                </a:moveTo>
                <a:lnTo>
                  <a:pt x="2728520" y="0"/>
                </a:lnTo>
                <a:lnTo>
                  <a:pt x="2728520" y="2738792"/>
                </a:lnTo>
                <a:lnTo>
                  <a:pt x="0" y="2738792"/>
                </a:lnTo>
                <a:lnTo>
                  <a:pt x="0" y="0"/>
                </a:lnTo>
                <a:close/>
              </a:path>
            </a:pathLst>
          </a:custGeom>
          <a:blipFill>
            <a:blip r:embed="rId5">
              <a:alphaModFix amt="25000"/>
              <a:extLst>
                <a:ext uri="{96DAC541-7B7A-43D3-8B79-37D633B846F1}">
                  <asvg:svgBlip xmlns:asvg="http://schemas.microsoft.com/office/drawing/2016/SVG/main" xmlns="" r:embed="rId6"/>
                </a:ext>
              </a:extLst>
            </a:blip>
            <a:stretch>
              <a:fillRect/>
            </a:stretch>
          </a:blipFill>
        </p:spPr>
      </p:sp>
      <p:sp>
        <p:nvSpPr>
          <p:cNvPr id="7" name="Freeform 7"/>
          <p:cNvSpPr/>
          <p:nvPr/>
        </p:nvSpPr>
        <p:spPr>
          <a:xfrm>
            <a:off x="664040" y="7750548"/>
            <a:ext cx="2187292" cy="1992425"/>
          </a:xfrm>
          <a:custGeom>
            <a:avLst/>
            <a:gdLst/>
            <a:ahLst/>
            <a:cxnLst/>
            <a:rect l="l" t="t" r="r" b="b"/>
            <a:pathLst>
              <a:path w="2187292" h="1992425">
                <a:moveTo>
                  <a:pt x="0" y="0"/>
                </a:moveTo>
                <a:lnTo>
                  <a:pt x="2187292" y="0"/>
                </a:lnTo>
                <a:lnTo>
                  <a:pt x="2187292" y="1992425"/>
                </a:lnTo>
                <a:lnTo>
                  <a:pt x="0" y="1992425"/>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8" name="Freeform 8"/>
          <p:cNvSpPr/>
          <p:nvPr/>
        </p:nvSpPr>
        <p:spPr>
          <a:xfrm rot="-962514">
            <a:off x="15304531" y="389414"/>
            <a:ext cx="2195866" cy="2215250"/>
          </a:xfrm>
          <a:custGeom>
            <a:avLst/>
            <a:gdLst/>
            <a:ahLst/>
            <a:cxnLst/>
            <a:rect l="l" t="t" r="r" b="b"/>
            <a:pathLst>
              <a:path w="2195866" h="2215250">
                <a:moveTo>
                  <a:pt x="0" y="0"/>
                </a:moveTo>
                <a:lnTo>
                  <a:pt x="2195866" y="0"/>
                </a:lnTo>
                <a:lnTo>
                  <a:pt x="2195866" y="2215249"/>
                </a:lnTo>
                <a:lnTo>
                  <a:pt x="0" y="2215249"/>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9" name="Freeform 9"/>
          <p:cNvSpPr/>
          <p:nvPr/>
        </p:nvSpPr>
        <p:spPr>
          <a:xfrm rot="1972718" flipH="1">
            <a:off x="17032039" y="-112963"/>
            <a:ext cx="1882946" cy="1899567"/>
          </a:xfrm>
          <a:custGeom>
            <a:avLst/>
            <a:gdLst/>
            <a:ahLst/>
            <a:cxnLst/>
            <a:rect l="l" t="t" r="r" b="b"/>
            <a:pathLst>
              <a:path w="1882946" h="1899567">
                <a:moveTo>
                  <a:pt x="1882946" y="0"/>
                </a:moveTo>
                <a:lnTo>
                  <a:pt x="0" y="0"/>
                </a:lnTo>
                <a:lnTo>
                  <a:pt x="0" y="1899567"/>
                </a:lnTo>
                <a:lnTo>
                  <a:pt x="1882946" y="1899567"/>
                </a:lnTo>
                <a:lnTo>
                  <a:pt x="1882946"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10" name="Freeform 10"/>
          <p:cNvSpPr/>
          <p:nvPr/>
        </p:nvSpPr>
        <p:spPr>
          <a:xfrm flipH="1" flipV="1">
            <a:off x="14675225" y="4512030"/>
            <a:ext cx="1258612" cy="1146481"/>
          </a:xfrm>
          <a:custGeom>
            <a:avLst/>
            <a:gdLst/>
            <a:ahLst/>
            <a:cxnLst/>
            <a:rect l="l" t="t" r="r" b="b"/>
            <a:pathLst>
              <a:path w="1258612" h="1146481">
                <a:moveTo>
                  <a:pt x="1258612" y="1146480"/>
                </a:moveTo>
                <a:lnTo>
                  <a:pt x="0" y="1146480"/>
                </a:lnTo>
                <a:lnTo>
                  <a:pt x="0" y="0"/>
                </a:lnTo>
                <a:lnTo>
                  <a:pt x="1258612" y="0"/>
                </a:lnTo>
                <a:lnTo>
                  <a:pt x="1258612" y="114648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11" name="Freeform 11"/>
          <p:cNvSpPr/>
          <p:nvPr/>
        </p:nvSpPr>
        <p:spPr>
          <a:xfrm rot="-267913">
            <a:off x="15706796" y="8085820"/>
            <a:ext cx="1742708" cy="1798292"/>
          </a:xfrm>
          <a:custGeom>
            <a:avLst/>
            <a:gdLst/>
            <a:ahLst/>
            <a:cxnLst/>
            <a:rect l="l" t="t" r="r" b="b"/>
            <a:pathLst>
              <a:path w="1742708" h="1798292">
                <a:moveTo>
                  <a:pt x="0" y="0"/>
                </a:moveTo>
                <a:lnTo>
                  <a:pt x="1742708" y="0"/>
                </a:lnTo>
                <a:lnTo>
                  <a:pt x="1742708" y="1798292"/>
                </a:lnTo>
                <a:lnTo>
                  <a:pt x="0" y="1798292"/>
                </a:lnTo>
                <a:lnTo>
                  <a:pt x="0" y="0"/>
                </a:lnTo>
                <a:close/>
              </a:path>
            </a:pathLst>
          </a:custGeom>
          <a:blipFill>
            <a:blip r:embed="rId11">
              <a:extLst>
                <a:ext uri="{96DAC541-7B7A-43D3-8B79-37D633B846F1}">
                  <asvg:svgBlip xmlns:asvg="http://schemas.microsoft.com/office/drawing/2016/SVG/main" xmlns="" r:embed="rId12"/>
                </a:ext>
              </a:extLst>
            </a:blip>
            <a:stretch>
              <a:fillRect/>
            </a:stretch>
          </a:blipFill>
        </p:spPr>
      </p:sp>
      <p:sp>
        <p:nvSpPr>
          <p:cNvPr id="12" name="Freeform 12"/>
          <p:cNvSpPr/>
          <p:nvPr/>
        </p:nvSpPr>
        <p:spPr>
          <a:xfrm rot="-1677901">
            <a:off x="-3296132" y="-1945644"/>
            <a:ext cx="5564928" cy="5564928"/>
          </a:xfrm>
          <a:custGeom>
            <a:avLst/>
            <a:gdLst/>
            <a:ahLst/>
            <a:cxnLst/>
            <a:rect l="l" t="t" r="r" b="b"/>
            <a:pathLst>
              <a:path w="5564928" h="5564928">
                <a:moveTo>
                  <a:pt x="0" y="0"/>
                </a:moveTo>
                <a:lnTo>
                  <a:pt x="5564928" y="0"/>
                </a:lnTo>
                <a:lnTo>
                  <a:pt x="5564928" y="5564928"/>
                </a:lnTo>
                <a:lnTo>
                  <a:pt x="0" y="5564928"/>
                </a:lnTo>
                <a:lnTo>
                  <a:pt x="0" y="0"/>
                </a:lnTo>
                <a:close/>
              </a:path>
            </a:pathLst>
          </a:custGeom>
          <a:blipFill>
            <a:blip r:embed="rId13"/>
            <a:stretch>
              <a:fillRect/>
            </a:stretch>
          </a:blipFill>
        </p:spPr>
      </p:sp>
      <p:sp>
        <p:nvSpPr>
          <p:cNvPr id="13" name="Freeform 13"/>
          <p:cNvSpPr/>
          <p:nvPr/>
        </p:nvSpPr>
        <p:spPr>
          <a:xfrm>
            <a:off x="467897" y="1187792"/>
            <a:ext cx="1535499" cy="1595324"/>
          </a:xfrm>
          <a:custGeom>
            <a:avLst/>
            <a:gdLst/>
            <a:ahLst/>
            <a:cxnLst/>
            <a:rect l="l" t="t" r="r" b="b"/>
            <a:pathLst>
              <a:path w="1535499" h="1595324">
                <a:moveTo>
                  <a:pt x="0" y="0"/>
                </a:moveTo>
                <a:lnTo>
                  <a:pt x="1535499" y="0"/>
                </a:lnTo>
                <a:lnTo>
                  <a:pt x="1535499" y="1595324"/>
                </a:lnTo>
                <a:lnTo>
                  <a:pt x="0" y="1595324"/>
                </a:lnTo>
                <a:lnTo>
                  <a:pt x="0" y="0"/>
                </a:lnTo>
                <a:close/>
              </a:path>
            </a:pathLst>
          </a:custGeom>
          <a:blipFill>
            <a:blip r:embed="rId14">
              <a:extLst>
                <a:ext uri="{96DAC541-7B7A-43D3-8B79-37D633B846F1}">
                  <asvg:svgBlip xmlns:asvg="http://schemas.microsoft.com/office/drawing/2016/SVG/main" xmlns="" r:embed="rId15"/>
                </a:ext>
              </a:extLst>
            </a:blip>
            <a:stretch>
              <a:fillRect/>
            </a:stretch>
          </a:blipFill>
        </p:spPr>
      </p:sp>
      <p:sp>
        <p:nvSpPr>
          <p:cNvPr id="19" name="TextBox 19"/>
          <p:cNvSpPr txBox="1"/>
          <p:nvPr/>
        </p:nvSpPr>
        <p:spPr>
          <a:xfrm>
            <a:off x="2667000" y="3619500"/>
            <a:ext cx="11201400" cy="3770263"/>
          </a:xfrm>
          <a:prstGeom prst="rect">
            <a:avLst/>
          </a:prstGeom>
        </p:spPr>
        <p:txBody>
          <a:bodyPr wrap="square" lIns="0" tIns="0" rIns="0" bIns="0" rtlCol="0" anchor="t">
            <a:spAutoFit/>
          </a:bodyPr>
          <a:lstStyle/>
          <a:p>
            <a:pPr marL="457200" indent="-457200">
              <a:lnSpc>
                <a:spcPct val="150000"/>
              </a:lnSpc>
              <a:buFont typeface="Wingdings" panose="05000000000000000000" pitchFamily="2" charset="2"/>
              <a:buChar char="Ø"/>
            </a:pPr>
            <a:r>
              <a:rPr lang="en-US" sz="3000" dirty="0">
                <a:solidFill>
                  <a:schemeClr val="accent2"/>
                </a:solidFill>
                <a:latin typeface="Negrita Pro" panose="020B0604020202020204" charset="0"/>
                <a:ea typeface="Public Sans"/>
                <a:cs typeface="Public Sans"/>
                <a:sym typeface="Public Sans"/>
              </a:rPr>
              <a:t>Gender imbalance in senior </a:t>
            </a:r>
            <a:r>
              <a:rPr lang="en-US" sz="3000" dirty="0" smtClean="0">
                <a:solidFill>
                  <a:schemeClr val="accent2"/>
                </a:solidFill>
                <a:latin typeface="Negrita Pro" panose="020B0604020202020204" charset="0"/>
                <a:ea typeface="Public Sans"/>
                <a:cs typeface="Public Sans"/>
                <a:sym typeface="Public Sans"/>
              </a:rPr>
              <a:t>roles</a:t>
            </a:r>
          </a:p>
          <a:p>
            <a:pPr marL="457200" indent="-457200">
              <a:lnSpc>
                <a:spcPct val="150000"/>
              </a:lnSpc>
              <a:buFont typeface="Wingdings" panose="05000000000000000000" pitchFamily="2" charset="2"/>
              <a:buChar char="Ø"/>
            </a:pPr>
            <a:r>
              <a:rPr lang="en-US" sz="3000" dirty="0">
                <a:solidFill>
                  <a:schemeClr val="accent2"/>
                </a:solidFill>
                <a:latin typeface="Negrita Pro" panose="020B0604020202020204" charset="0"/>
                <a:ea typeface="Public Sans"/>
                <a:cs typeface="Public Sans"/>
                <a:sym typeface="Public Sans"/>
              </a:rPr>
              <a:t> </a:t>
            </a:r>
            <a:r>
              <a:rPr lang="en-US" sz="3000" dirty="0" smtClean="0">
                <a:solidFill>
                  <a:schemeClr val="accent2"/>
                </a:solidFill>
                <a:latin typeface="Negrita Pro" panose="020B0604020202020204" charset="0"/>
                <a:ea typeface="Public Sans"/>
                <a:cs typeface="Public Sans"/>
                <a:sym typeface="Public Sans"/>
              </a:rPr>
              <a:t>Cultural </a:t>
            </a:r>
            <a:r>
              <a:rPr lang="en-US" sz="3000" dirty="0">
                <a:solidFill>
                  <a:schemeClr val="accent2"/>
                </a:solidFill>
                <a:latin typeface="Negrita Pro" panose="020B0604020202020204" charset="0"/>
                <a:ea typeface="Public Sans"/>
                <a:cs typeface="Public Sans"/>
                <a:sym typeface="Public Sans"/>
              </a:rPr>
              <a:t>conflicts in global teams</a:t>
            </a:r>
          </a:p>
          <a:p>
            <a:pPr marL="457200" indent="-457200">
              <a:lnSpc>
                <a:spcPct val="150000"/>
              </a:lnSpc>
              <a:buFont typeface="Wingdings" panose="05000000000000000000" pitchFamily="2" charset="2"/>
              <a:buChar char="Ø"/>
            </a:pPr>
            <a:r>
              <a:rPr lang="en-US" sz="3000" dirty="0">
                <a:solidFill>
                  <a:schemeClr val="accent2"/>
                </a:solidFill>
                <a:latin typeface="Negrita Pro" panose="020B0604020202020204" charset="0"/>
                <a:ea typeface="Public Sans"/>
                <a:cs typeface="Public Sans"/>
                <a:sym typeface="Public Sans"/>
              </a:rPr>
              <a:t>Perceived discrimination lawsuits in the </a:t>
            </a:r>
            <a:r>
              <a:rPr lang="en-US" sz="3000" dirty="0" smtClean="0">
                <a:solidFill>
                  <a:schemeClr val="accent2"/>
                </a:solidFill>
                <a:latin typeface="Negrita Pro" panose="020B0604020202020204" charset="0"/>
                <a:ea typeface="Public Sans"/>
                <a:cs typeface="Public Sans"/>
                <a:sym typeface="Public Sans"/>
              </a:rPr>
              <a:t>US</a:t>
            </a:r>
            <a:endParaRPr lang="en-US" sz="3000" dirty="0">
              <a:solidFill>
                <a:schemeClr val="accent2"/>
              </a:solidFill>
              <a:latin typeface="Negrita Pro" panose="020B0604020202020204" charset="0"/>
              <a:ea typeface="Public Sans"/>
              <a:cs typeface="Public Sans"/>
              <a:sym typeface="Public Sans"/>
            </a:endParaRPr>
          </a:p>
          <a:p>
            <a:pPr marL="457200" indent="-457200">
              <a:lnSpc>
                <a:spcPct val="150000"/>
              </a:lnSpc>
              <a:buFont typeface="Wingdings" panose="05000000000000000000" pitchFamily="2" charset="2"/>
              <a:buChar char="Ø"/>
            </a:pPr>
            <a:r>
              <a:rPr lang="en-US" sz="3000" dirty="0">
                <a:solidFill>
                  <a:schemeClr val="accent2"/>
                </a:solidFill>
                <a:latin typeface="Negrita Pro" panose="020B0604020202020204" charset="0"/>
                <a:ea typeface="Public Sans"/>
                <a:cs typeface="Public Sans"/>
                <a:sym typeface="Public Sans"/>
              </a:rPr>
              <a:t>Ensuring inclusion across franchise locations</a:t>
            </a:r>
          </a:p>
          <a:p>
            <a:pPr>
              <a:lnSpc>
                <a:spcPts val="3900"/>
              </a:lnSpc>
            </a:pPr>
            <a:endParaRPr lang="en-US" sz="3000" dirty="0">
              <a:solidFill>
                <a:srgbClr val="191919"/>
              </a:solidFill>
              <a:latin typeface="Public Sans"/>
              <a:ea typeface="Public Sans"/>
              <a:cs typeface="Public Sans"/>
              <a:sym typeface="Public Sans"/>
            </a:endParaRPr>
          </a:p>
          <a:p>
            <a:pPr>
              <a:lnSpc>
                <a:spcPts val="3900"/>
              </a:lnSpc>
            </a:pPr>
            <a:endParaRPr lang="en-US" sz="3000" dirty="0">
              <a:solidFill>
                <a:srgbClr val="191919"/>
              </a:solidFill>
              <a:latin typeface="Public Sans"/>
              <a:ea typeface="Public Sans"/>
              <a:cs typeface="Public Sans"/>
              <a:sym typeface="Public Sans"/>
            </a:endParaRPr>
          </a:p>
        </p:txBody>
      </p:sp>
      <p:sp>
        <p:nvSpPr>
          <p:cNvPr id="20" name="TextBox 20"/>
          <p:cNvSpPr txBox="1"/>
          <p:nvPr/>
        </p:nvSpPr>
        <p:spPr>
          <a:xfrm>
            <a:off x="3505200" y="1638300"/>
            <a:ext cx="11062450" cy="836768"/>
          </a:xfrm>
          <a:prstGeom prst="rect">
            <a:avLst/>
          </a:prstGeom>
        </p:spPr>
        <p:txBody>
          <a:bodyPr lIns="0" tIns="0" rIns="0" bIns="0" rtlCol="0" anchor="t">
            <a:spAutoFit/>
          </a:bodyPr>
          <a:lstStyle/>
          <a:p>
            <a:pPr algn="ctr">
              <a:lnSpc>
                <a:spcPts val="7500"/>
              </a:lnSpc>
            </a:pPr>
            <a:r>
              <a:rPr lang="en-US" sz="3600" dirty="0">
                <a:solidFill>
                  <a:srgbClr val="8F2527"/>
                </a:solidFill>
                <a:latin typeface="Negrita Pro"/>
                <a:ea typeface="Negrita Pro"/>
                <a:cs typeface="Negrita Pro"/>
                <a:sym typeface="Negrita Pro"/>
              </a:rPr>
              <a:t>KEY DEI CHALLENGES</a:t>
            </a:r>
          </a:p>
        </p:txBody>
      </p:sp>
      <p:sp>
        <p:nvSpPr>
          <p:cNvPr id="22" name="Freeform 22"/>
          <p:cNvSpPr/>
          <p:nvPr/>
        </p:nvSpPr>
        <p:spPr>
          <a:xfrm>
            <a:off x="953231" y="2028242"/>
            <a:ext cx="1453131" cy="1509747"/>
          </a:xfrm>
          <a:custGeom>
            <a:avLst/>
            <a:gdLst/>
            <a:ahLst/>
            <a:cxnLst/>
            <a:rect l="l" t="t" r="r" b="b"/>
            <a:pathLst>
              <a:path w="1453131" h="1509747">
                <a:moveTo>
                  <a:pt x="0" y="0"/>
                </a:moveTo>
                <a:lnTo>
                  <a:pt x="1453132" y="0"/>
                </a:lnTo>
                <a:lnTo>
                  <a:pt x="1453132" y="1509747"/>
                </a:lnTo>
                <a:lnTo>
                  <a:pt x="0" y="1509747"/>
                </a:lnTo>
                <a:lnTo>
                  <a:pt x="0" y="0"/>
                </a:lnTo>
                <a:close/>
              </a:path>
            </a:pathLst>
          </a:custGeom>
          <a:blipFill>
            <a:blip r:embed="rId14">
              <a:extLst>
                <a:ext uri="{96DAC541-7B7A-43D3-8B79-37D633B846F1}">
                  <asvg:svgBlip xmlns:asvg="http://schemas.microsoft.com/office/drawing/2016/SVG/main" xmlns="" r:embed="rId15"/>
                </a:ext>
              </a:extLst>
            </a:blip>
            <a:stretch>
              <a:fillRect/>
            </a:stretch>
          </a:blipFill>
        </p:spPr>
      </p:sp>
      <p:pic>
        <p:nvPicPr>
          <p:cNvPr id="23" name="Picture 22"/>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0591800" y="1714500"/>
            <a:ext cx="8191500" cy="56769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1878945">
            <a:off x="-935083" y="-1753764"/>
            <a:ext cx="5564928" cy="5564928"/>
          </a:xfrm>
          <a:custGeom>
            <a:avLst/>
            <a:gdLst/>
            <a:ahLst/>
            <a:cxnLst/>
            <a:rect l="l" t="t" r="r" b="b"/>
            <a:pathLst>
              <a:path w="5564928" h="5564928">
                <a:moveTo>
                  <a:pt x="0" y="0"/>
                </a:moveTo>
                <a:lnTo>
                  <a:pt x="5564929" y="0"/>
                </a:lnTo>
                <a:lnTo>
                  <a:pt x="5564929" y="5564928"/>
                </a:lnTo>
                <a:lnTo>
                  <a:pt x="0" y="5564928"/>
                </a:lnTo>
                <a:lnTo>
                  <a:pt x="0" y="0"/>
                </a:lnTo>
                <a:close/>
              </a:path>
            </a:pathLst>
          </a:custGeom>
          <a:blipFill>
            <a:blip r:embed="rId2"/>
            <a:stretch>
              <a:fillRect/>
            </a:stretch>
          </a:blipFill>
        </p:spPr>
      </p:sp>
      <p:sp>
        <p:nvSpPr>
          <p:cNvPr id="3" name="Freeform 3"/>
          <p:cNvSpPr/>
          <p:nvPr/>
        </p:nvSpPr>
        <p:spPr>
          <a:xfrm>
            <a:off x="-1343379" y="1028700"/>
            <a:ext cx="5672154" cy="5579337"/>
          </a:xfrm>
          <a:custGeom>
            <a:avLst/>
            <a:gdLst/>
            <a:ahLst/>
            <a:cxnLst/>
            <a:rect l="l" t="t" r="r" b="b"/>
            <a:pathLst>
              <a:path w="5672154" h="5579337">
                <a:moveTo>
                  <a:pt x="0" y="0"/>
                </a:moveTo>
                <a:lnTo>
                  <a:pt x="5672154" y="0"/>
                </a:lnTo>
                <a:lnTo>
                  <a:pt x="5672154" y="5579337"/>
                </a:lnTo>
                <a:lnTo>
                  <a:pt x="0" y="5579337"/>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4" name="Freeform 4"/>
          <p:cNvSpPr/>
          <p:nvPr/>
        </p:nvSpPr>
        <p:spPr>
          <a:xfrm>
            <a:off x="3622534" y="555626"/>
            <a:ext cx="1680241" cy="1530547"/>
          </a:xfrm>
          <a:custGeom>
            <a:avLst/>
            <a:gdLst/>
            <a:ahLst/>
            <a:cxnLst/>
            <a:rect l="l" t="t" r="r" b="b"/>
            <a:pathLst>
              <a:path w="1680241" h="1530547">
                <a:moveTo>
                  <a:pt x="0" y="0"/>
                </a:moveTo>
                <a:lnTo>
                  <a:pt x="1680241" y="0"/>
                </a:lnTo>
                <a:lnTo>
                  <a:pt x="1680241" y="1530547"/>
                </a:lnTo>
                <a:lnTo>
                  <a:pt x="0" y="1530547"/>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5" name="Freeform 5"/>
          <p:cNvSpPr/>
          <p:nvPr/>
        </p:nvSpPr>
        <p:spPr>
          <a:xfrm rot="-6133656">
            <a:off x="-2992694" y="7547586"/>
            <a:ext cx="9879516" cy="10277780"/>
          </a:xfrm>
          <a:custGeom>
            <a:avLst/>
            <a:gdLst/>
            <a:ahLst/>
            <a:cxnLst/>
            <a:rect l="l" t="t" r="r" b="b"/>
            <a:pathLst>
              <a:path w="9879516" h="10277780">
                <a:moveTo>
                  <a:pt x="0" y="0"/>
                </a:moveTo>
                <a:lnTo>
                  <a:pt x="9879515" y="0"/>
                </a:lnTo>
                <a:lnTo>
                  <a:pt x="9879515" y="10277779"/>
                </a:lnTo>
                <a:lnTo>
                  <a:pt x="0" y="10277779"/>
                </a:lnTo>
                <a:lnTo>
                  <a:pt x="0" y="0"/>
                </a:lnTo>
                <a:close/>
              </a:path>
            </a:pathLst>
          </a:custGeom>
          <a:blipFill>
            <a:blip r:embed="rId7">
              <a:alphaModFix amt="30000"/>
            </a:blip>
            <a:stretch>
              <a:fillRect/>
            </a:stretch>
          </a:blipFill>
        </p:spPr>
      </p:sp>
      <p:sp>
        <p:nvSpPr>
          <p:cNvPr id="6" name="Freeform 6"/>
          <p:cNvSpPr/>
          <p:nvPr/>
        </p:nvSpPr>
        <p:spPr>
          <a:xfrm>
            <a:off x="1401198" y="6172200"/>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sp>
        <p:nvSpPr>
          <p:cNvPr id="13" name="Freeform 13"/>
          <p:cNvSpPr/>
          <p:nvPr/>
        </p:nvSpPr>
        <p:spPr>
          <a:xfrm rot="-1972174">
            <a:off x="12778341" y="-4730910"/>
            <a:ext cx="9879516" cy="10277780"/>
          </a:xfrm>
          <a:custGeom>
            <a:avLst/>
            <a:gdLst/>
            <a:ahLst/>
            <a:cxnLst/>
            <a:rect l="l" t="t" r="r" b="b"/>
            <a:pathLst>
              <a:path w="9879516" h="10277780">
                <a:moveTo>
                  <a:pt x="0" y="0"/>
                </a:moveTo>
                <a:lnTo>
                  <a:pt x="9879515" y="0"/>
                </a:lnTo>
                <a:lnTo>
                  <a:pt x="9879515" y="10277780"/>
                </a:lnTo>
                <a:lnTo>
                  <a:pt x="0" y="10277780"/>
                </a:lnTo>
                <a:lnTo>
                  <a:pt x="0" y="0"/>
                </a:lnTo>
                <a:close/>
              </a:path>
            </a:pathLst>
          </a:custGeom>
          <a:blipFill>
            <a:blip r:embed="rId7">
              <a:alphaModFix amt="30000"/>
            </a:blip>
            <a:stretch>
              <a:fillRect/>
            </a:stretch>
          </a:blipFill>
        </p:spPr>
      </p:sp>
      <p:sp>
        <p:nvSpPr>
          <p:cNvPr id="14" name="Freeform 14"/>
          <p:cNvSpPr/>
          <p:nvPr/>
        </p:nvSpPr>
        <p:spPr>
          <a:xfrm rot="2231197">
            <a:off x="15924350" y="529892"/>
            <a:ext cx="1768512" cy="1582015"/>
          </a:xfrm>
          <a:custGeom>
            <a:avLst/>
            <a:gdLst/>
            <a:ahLst/>
            <a:cxnLst/>
            <a:rect l="l" t="t" r="r" b="b"/>
            <a:pathLst>
              <a:path w="1768512" h="1582015">
                <a:moveTo>
                  <a:pt x="0" y="0"/>
                </a:moveTo>
                <a:lnTo>
                  <a:pt x="1768512" y="0"/>
                </a:lnTo>
                <a:lnTo>
                  <a:pt x="1768512" y="1582014"/>
                </a:lnTo>
                <a:lnTo>
                  <a:pt x="0" y="1582014"/>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15" name="Freeform 15"/>
          <p:cNvSpPr/>
          <p:nvPr/>
        </p:nvSpPr>
        <p:spPr>
          <a:xfrm rot="794755">
            <a:off x="14255122" y="1716991"/>
            <a:ext cx="2308206" cy="2408944"/>
          </a:xfrm>
          <a:custGeom>
            <a:avLst/>
            <a:gdLst/>
            <a:ahLst/>
            <a:cxnLst/>
            <a:rect l="l" t="t" r="r" b="b"/>
            <a:pathLst>
              <a:path w="2308206" h="2408944">
                <a:moveTo>
                  <a:pt x="0" y="0"/>
                </a:moveTo>
                <a:lnTo>
                  <a:pt x="2308206" y="0"/>
                </a:lnTo>
                <a:lnTo>
                  <a:pt x="2308206" y="2408944"/>
                </a:lnTo>
                <a:lnTo>
                  <a:pt x="0" y="2408944"/>
                </a:lnTo>
                <a:lnTo>
                  <a:pt x="0" y="0"/>
                </a:lnTo>
                <a:close/>
              </a:path>
            </a:pathLst>
          </a:custGeom>
          <a:blipFill>
            <a:blip r:embed="rId12">
              <a:extLst>
                <a:ext uri="{96DAC541-7B7A-43D3-8B79-37D633B846F1}">
                  <asvg:svgBlip xmlns:asvg="http://schemas.microsoft.com/office/drawing/2016/SVG/main" xmlns="" r:embed="rId13"/>
                </a:ext>
              </a:extLst>
            </a:blip>
            <a:stretch>
              <a:fillRect/>
            </a:stretch>
          </a:blipFill>
        </p:spPr>
      </p:sp>
      <p:sp>
        <p:nvSpPr>
          <p:cNvPr id="16" name="TextBox 16"/>
          <p:cNvSpPr txBox="1"/>
          <p:nvPr/>
        </p:nvSpPr>
        <p:spPr>
          <a:xfrm>
            <a:off x="5331442" y="1997538"/>
            <a:ext cx="7702395" cy="833562"/>
          </a:xfrm>
          <a:prstGeom prst="rect">
            <a:avLst/>
          </a:prstGeom>
        </p:spPr>
        <p:txBody>
          <a:bodyPr lIns="0" tIns="0" rIns="0" bIns="0" rtlCol="0" anchor="t">
            <a:spAutoFit/>
          </a:bodyPr>
          <a:lstStyle/>
          <a:p>
            <a:pPr>
              <a:lnSpc>
                <a:spcPts val="7500"/>
              </a:lnSpc>
            </a:pPr>
            <a:r>
              <a:rPr lang="en-US" sz="3500" dirty="0">
                <a:solidFill>
                  <a:srgbClr val="8F2527"/>
                </a:solidFill>
                <a:latin typeface="Negrita Pro"/>
                <a:ea typeface="Negrita Pro"/>
                <a:cs typeface="Negrita Pro"/>
                <a:sym typeface="Negrita Pro"/>
              </a:rPr>
              <a:t>STRATEGIC ALIGNMENT</a:t>
            </a:r>
          </a:p>
        </p:txBody>
      </p:sp>
      <p:sp>
        <p:nvSpPr>
          <p:cNvPr id="17" name="TextBox 17"/>
          <p:cNvSpPr txBox="1"/>
          <p:nvPr/>
        </p:nvSpPr>
        <p:spPr>
          <a:xfrm>
            <a:off x="5302774" y="4079875"/>
            <a:ext cx="8032225" cy="5170646"/>
          </a:xfrm>
          <a:prstGeom prst="rect">
            <a:avLst/>
          </a:prstGeom>
        </p:spPr>
        <p:txBody>
          <a:bodyPr wrap="square" lIns="0" tIns="0" rIns="0" bIns="0" rtlCol="0" anchor="t">
            <a:spAutoFit/>
          </a:bodyPr>
          <a:lstStyle/>
          <a:p>
            <a:pPr algn="ctr">
              <a:lnSpc>
                <a:spcPct val="150000"/>
              </a:lnSpc>
            </a:pPr>
            <a:r>
              <a:rPr lang="en-US" sz="2800" dirty="0">
                <a:solidFill>
                  <a:srgbClr val="191919"/>
                </a:solidFill>
                <a:latin typeface="Negrita Pro" panose="020B0604020202020204" charset="0"/>
                <a:ea typeface="Public Sans"/>
                <a:cs typeface="Public Sans"/>
                <a:sym typeface="Public Sans"/>
              </a:rPr>
              <a:t>D</a:t>
            </a:r>
            <a:r>
              <a:rPr lang="en-US" sz="2800" b="1" dirty="0">
                <a:solidFill>
                  <a:srgbClr val="191919"/>
                </a:solidFill>
                <a:latin typeface="Negrita Pro" panose="020B0604020202020204" charset="0"/>
                <a:ea typeface="Public Sans Bold"/>
                <a:cs typeface="Public Sans Bold"/>
                <a:sym typeface="Public Sans Bold"/>
              </a:rPr>
              <a:t>EI supports:</a:t>
            </a:r>
          </a:p>
          <a:p>
            <a:pPr marL="457200" indent="-457200" algn="just">
              <a:lnSpc>
                <a:spcPct val="150000"/>
              </a:lnSpc>
              <a:buFont typeface="Wingdings" panose="05000000000000000000" pitchFamily="2" charset="2"/>
              <a:buChar char="v"/>
            </a:pPr>
            <a:r>
              <a:rPr lang="en-US" sz="2800" b="1" dirty="0">
                <a:solidFill>
                  <a:srgbClr val="191919"/>
                </a:solidFill>
                <a:latin typeface="Negrita Pro" panose="020B0604020202020204" charset="0"/>
                <a:ea typeface="Public Sans Bold"/>
                <a:cs typeface="Public Sans Bold"/>
                <a:sym typeface="Public Sans Bold"/>
              </a:rPr>
              <a:t>Innovation through diverse </a:t>
            </a:r>
            <a:r>
              <a:rPr lang="en-US" sz="2800" b="1" dirty="0" smtClean="0">
                <a:solidFill>
                  <a:srgbClr val="191919"/>
                </a:solidFill>
                <a:latin typeface="Negrita Pro" panose="020B0604020202020204" charset="0"/>
                <a:ea typeface="Public Sans Bold"/>
                <a:cs typeface="Public Sans Bold"/>
                <a:sym typeface="Public Sans Bold"/>
              </a:rPr>
              <a:t>perspectives</a:t>
            </a:r>
            <a:endParaRPr lang="en-US" sz="2800" b="1" dirty="0">
              <a:solidFill>
                <a:srgbClr val="191919"/>
              </a:solidFill>
              <a:latin typeface="Negrita Pro" panose="020B0604020202020204" charset="0"/>
              <a:ea typeface="Public Sans Bold"/>
              <a:cs typeface="Public Sans Bold"/>
              <a:sym typeface="Public Sans Bold"/>
            </a:endParaRPr>
          </a:p>
          <a:p>
            <a:pPr marL="457200" indent="-457200" algn="just">
              <a:lnSpc>
                <a:spcPct val="150000"/>
              </a:lnSpc>
              <a:buFont typeface="Wingdings" panose="05000000000000000000" pitchFamily="2" charset="2"/>
              <a:buChar char="v"/>
            </a:pPr>
            <a:endParaRPr lang="en-US" sz="2800" b="1" dirty="0">
              <a:solidFill>
                <a:srgbClr val="191919"/>
              </a:solidFill>
              <a:latin typeface="Negrita Pro" panose="020B0604020202020204" charset="0"/>
              <a:ea typeface="Public Sans Bold"/>
              <a:cs typeface="Public Sans Bold"/>
              <a:sym typeface="Public Sans Bold"/>
            </a:endParaRPr>
          </a:p>
          <a:p>
            <a:pPr marL="457200" indent="-457200" algn="just">
              <a:lnSpc>
                <a:spcPct val="150000"/>
              </a:lnSpc>
              <a:buFont typeface="Wingdings" panose="05000000000000000000" pitchFamily="2" charset="2"/>
              <a:buChar char="v"/>
            </a:pPr>
            <a:r>
              <a:rPr lang="en-US" sz="2800" b="1" dirty="0">
                <a:solidFill>
                  <a:srgbClr val="191919"/>
                </a:solidFill>
                <a:latin typeface="Negrita Pro" panose="020B0604020202020204" charset="0"/>
                <a:ea typeface="Public Sans Bold"/>
                <a:cs typeface="Public Sans Bold"/>
                <a:sym typeface="Public Sans Bold"/>
              </a:rPr>
              <a:t>Stronger employer branding</a:t>
            </a:r>
          </a:p>
          <a:p>
            <a:pPr marL="457200" indent="-457200" algn="just">
              <a:lnSpc>
                <a:spcPct val="150000"/>
              </a:lnSpc>
              <a:buFont typeface="Wingdings" panose="05000000000000000000" pitchFamily="2" charset="2"/>
              <a:buChar char="v"/>
            </a:pPr>
            <a:endParaRPr lang="en-US" sz="2800" b="1" dirty="0">
              <a:solidFill>
                <a:srgbClr val="191919"/>
              </a:solidFill>
              <a:latin typeface="Negrita Pro" panose="020B0604020202020204" charset="0"/>
              <a:ea typeface="Public Sans Bold"/>
              <a:cs typeface="Public Sans Bold"/>
              <a:sym typeface="Public Sans Bold"/>
            </a:endParaRPr>
          </a:p>
          <a:p>
            <a:pPr marL="457200" indent="-457200" algn="just">
              <a:lnSpc>
                <a:spcPct val="150000"/>
              </a:lnSpc>
              <a:buFont typeface="Wingdings" panose="05000000000000000000" pitchFamily="2" charset="2"/>
              <a:buChar char="v"/>
            </a:pPr>
            <a:r>
              <a:rPr lang="en-US" sz="2800" b="1" dirty="0">
                <a:solidFill>
                  <a:srgbClr val="191919"/>
                </a:solidFill>
                <a:latin typeface="Negrita Pro" panose="020B0604020202020204" charset="0"/>
                <a:ea typeface="Public Sans Bold"/>
                <a:cs typeface="Public Sans Bold"/>
                <a:sym typeface="Public Sans Bold"/>
              </a:rPr>
              <a:t>Fair and equitable treatment</a:t>
            </a:r>
          </a:p>
          <a:p>
            <a:pPr marL="457200" indent="-457200" algn="just">
              <a:lnSpc>
                <a:spcPct val="150000"/>
              </a:lnSpc>
              <a:buFont typeface="Wingdings" panose="05000000000000000000" pitchFamily="2" charset="2"/>
              <a:buChar char="v"/>
            </a:pPr>
            <a:endParaRPr lang="en-US" sz="2800" b="1" dirty="0">
              <a:solidFill>
                <a:srgbClr val="191919"/>
              </a:solidFill>
              <a:latin typeface="Negrita Pro" panose="020B0604020202020204" charset="0"/>
              <a:ea typeface="Public Sans Bold"/>
              <a:cs typeface="Public Sans Bold"/>
              <a:sym typeface="Public Sans Bold"/>
            </a:endParaRPr>
          </a:p>
          <a:p>
            <a:pPr marL="457200" indent="-457200" algn="just">
              <a:lnSpc>
                <a:spcPct val="150000"/>
              </a:lnSpc>
              <a:buFont typeface="Wingdings" panose="05000000000000000000" pitchFamily="2" charset="2"/>
              <a:buChar char="v"/>
            </a:pPr>
            <a:r>
              <a:rPr lang="en-US" sz="2800" b="1" dirty="0">
                <a:solidFill>
                  <a:srgbClr val="191919"/>
                </a:solidFill>
                <a:latin typeface="Negrita Pro" panose="020B0604020202020204" charset="0"/>
                <a:ea typeface="Public Sans Bold"/>
                <a:cs typeface="Public Sans Bold"/>
                <a:sym typeface="Public Sans Bold"/>
              </a:rPr>
              <a:t>Compliance with global </a:t>
            </a:r>
            <a:r>
              <a:rPr lang="en-US" sz="2800" b="1" dirty="0" err="1">
                <a:solidFill>
                  <a:srgbClr val="191919"/>
                </a:solidFill>
                <a:latin typeface="Negrita Pro" panose="020B0604020202020204" charset="0"/>
                <a:ea typeface="Public Sans Bold"/>
                <a:cs typeface="Public Sans Bold"/>
                <a:sym typeface="Public Sans Bold"/>
              </a:rPr>
              <a:t>labour</a:t>
            </a:r>
            <a:r>
              <a:rPr lang="en-US" sz="2800" b="1" dirty="0">
                <a:solidFill>
                  <a:srgbClr val="191919"/>
                </a:solidFill>
                <a:latin typeface="Negrita Pro" panose="020B0604020202020204" charset="0"/>
                <a:ea typeface="Public Sans Bold"/>
                <a:cs typeface="Public Sans Bold"/>
                <a:sym typeface="Public Sans Bold"/>
              </a:rPr>
              <a:t> laws</a:t>
            </a:r>
          </a:p>
        </p:txBody>
      </p:sp>
      <p:pic>
        <p:nvPicPr>
          <p:cNvPr id="22" name="Picture 21"/>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1606212" y="5448300"/>
            <a:ext cx="6681788" cy="3754316"/>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2396550">
            <a:off x="9429620" y="-4682537"/>
            <a:ext cx="9879516" cy="10277780"/>
          </a:xfrm>
          <a:custGeom>
            <a:avLst/>
            <a:gdLst/>
            <a:ahLst/>
            <a:cxnLst/>
            <a:rect l="l" t="t" r="r" b="b"/>
            <a:pathLst>
              <a:path w="9879516" h="10277780">
                <a:moveTo>
                  <a:pt x="0" y="0"/>
                </a:moveTo>
                <a:lnTo>
                  <a:pt x="9879516" y="0"/>
                </a:lnTo>
                <a:lnTo>
                  <a:pt x="9879516" y="10277780"/>
                </a:lnTo>
                <a:lnTo>
                  <a:pt x="0" y="10277780"/>
                </a:lnTo>
                <a:lnTo>
                  <a:pt x="0" y="0"/>
                </a:lnTo>
                <a:close/>
              </a:path>
            </a:pathLst>
          </a:custGeom>
          <a:blipFill>
            <a:blip r:embed="rId2">
              <a:alphaModFix amt="30000"/>
            </a:blip>
            <a:stretch>
              <a:fillRect/>
            </a:stretch>
          </a:blipFill>
        </p:spPr>
      </p:sp>
      <p:sp>
        <p:nvSpPr>
          <p:cNvPr id="3" name="TextBox 3"/>
          <p:cNvSpPr txBox="1"/>
          <p:nvPr/>
        </p:nvSpPr>
        <p:spPr>
          <a:xfrm>
            <a:off x="1028700" y="1502621"/>
            <a:ext cx="7000687" cy="836768"/>
          </a:xfrm>
          <a:prstGeom prst="rect">
            <a:avLst/>
          </a:prstGeom>
        </p:spPr>
        <p:txBody>
          <a:bodyPr lIns="0" tIns="0" rIns="0" bIns="0" rtlCol="0" anchor="t">
            <a:spAutoFit/>
          </a:bodyPr>
          <a:lstStyle/>
          <a:p>
            <a:pPr algn="just">
              <a:lnSpc>
                <a:spcPts val="7500"/>
              </a:lnSpc>
            </a:pPr>
            <a:r>
              <a:rPr lang="en-US" sz="3600" dirty="0">
                <a:solidFill>
                  <a:srgbClr val="8F2527"/>
                </a:solidFill>
                <a:latin typeface="Negrita Pro"/>
                <a:ea typeface="Negrita Pro"/>
                <a:cs typeface="Negrita Pro"/>
                <a:sym typeface="Negrita Pro"/>
              </a:rPr>
              <a:t>RECOMMENDATIONS</a:t>
            </a:r>
          </a:p>
        </p:txBody>
      </p:sp>
      <p:sp>
        <p:nvSpPr>
          <p:cNvPr id="4" name="Freeform 4"/>
          <p:cNvSpPr/>
          <p:nvPr/>
        </p:nvSpPr>
        <p:spPr>
          <a:xfrm>
            <a:off x="13920651" y="1483571"/>
            <a:ext cx="7319858" cy="7319858"/>
          </a:xfrm>
          <a:custGeom>
            <a:avLst/>
            <a:gdLst/>
            <a:ahLst/>
            <a:cxnLst/>
            <a:rect l="l" t="t" r="r" b="b"/>
            <a:pathLst>
              <a:path w="7319858" h="7319858">
                <a:moveTo>
                  <a:pt x="0" y="0"/>
                </a:moveTo>
                <a:lnTo>
                  <a:pt x="7319858" y="0"/>
                </a:lnTo>
                <a:lnTo>
                  <a:pt x="7319858" y="7319858"/>
                </a:lnTo>
                <a:lnTo>
                  <a:pt x="0" y="7319858"/>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5" name="Group 5"/>
          <p:cNvGrpSpPr/>
          <p:nvPr/>
        </p:nvGrpSpPr>
        <p:grpSpPr>
          <a:xfrm>
            <a:off x="3352800" y="3619500"/>
            <a:ext cx="452850" cy="452850"/>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9A146"/>
            </a:soli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4495800" y="3619500"/>
            <a:ext cx="8534400" cy="3231654"/>
          </a:xfrm>
          <a:prstGeom prst="rect">
            <a:avLst/>
          </a:prstGeom>
        </p:spPr>
        <p:txBody>
          <a:bodyPr wrap="square" lIns="0" tIns="0" rIns="0" bIns="0" rtlCol="0" anchor="t">
            <a:spAutoFit/>
          </a:bodyPr>
          <a:lstStyle/>
          <a:p>
            <a:pPr>
              <a:lnSpc>
                <a:spcPts val="3600"/>
              </a:lnSpc>
            </a:pPr>
            <a:r>
              <a:rPr lang="en-US" sz="3000" dirty="0">
                <a:solidFill>
                  <a:srgbClr val="000000"/>
                </a:solidFill>
                <a:latin typeface="Negrita Pro"/>
                <a:ea typeface="Negrita Pro"/>
                <a:cs typeface="Negrita Pro"/>
                <a:sym typeface="Negrita Pro"/>
              </a:rPr>
              <a:t>Global DEI dashboard for tracking metrics</a:t>
            </a:r>
          </a:p>
          <a:p>
            <a:pPr>
              <a:lnSpc>
                <a:spcPts val="3600"/>
              </a:lnSpc>
            </a:pPr>
            <a:endParaRPr lang="en-US" sz="3000" dirty="0">
              <a:solidFill>
                <a:srgbClr val="000000"/>
              </a:solidFill>
              <a:latin typeface="Negrita Pro"/>
              <a:ea typeface="Negrita Pro"/>
              <a:cs typeface="Negrita Pro"/>
              <a:sym typeface="Negrita Pro"/>
            </a:endParaRPr>
          </a:p>
          <a:p>
            <a:pPr>
              <a:lnSpc>
                <a:spcPts val="3600"/>
              </a:lnSpc>
            </a:pPr>
            <a:r>
              <a:rPr lang="en-US" sz="3000" dirty="0">
                <a:solidFill>
                  <a:srgbClr val="000000"/>
                </a:solidFill>
                <a:latin typeface="Negrita Pro"/>
                <a:ea typeface="Negrita Pro"/>
                <a:cs typeface="Negrita Pro"/>
                <a:sym typeface="Negrita Pro"/>
              </a:rPr>
              <a:t>Inclusive leadership certification</a:t>
            </a:r>
          </a:p>
          <a:p>
            <a:pPr>
              <a:lnSpc>
                <a:spcPts val="3600"/>
              </a:lnSpc>
            </a:pPr>
            <a:endParaRPr lang="en-US" sz="3000" dirty="0">
              <a:solidFill>
                <a:srgbClr val="000000"/>
              </a:solidFill>
              <a:latin typeface="Negrita Pro"/>
              <a:ea typeface="Negrita Pro"/>
              <a:cs typeface="Negrita Pro"/>
              <a:sym typeface="Negrita Pro"/>
            </a:endParaRPr>
          </a:p>
          <a:p>
            <a:pPr>
              <a:lnSpc>
                <a:spcPts val="3600"/>
              </a:lnSpc>
            </a:pPr>
            <a:r>
              <a:rPr lang="en-US" sz="3000" dirty="0">
                <a:solidFill>
                  <a:srgbClr val="000000"/>
                </a:solidFill>
                <a:latin typeface="Negrita Pro"/>
                <a:ea typeface="Negrita Pro"/>
                <a:cs typeface="Negrita Pro"/>
                <a:sym typeface="Negrita Pro"/>
              </a:rPr>
              <a:t>Anonymous reporting tools</a:t>
            </a:r>
          </a:p>
          <a:p>
            <a:pPr>
              <a:lnSpc>
                <a:spcPts val="3600"/>
              </a:lnSpc>
            </a:pPr>
            <a:endParaRPr lang="en-US" sz="3000" dirty="0">
              <a:solidFill>
                <a:srgbClr val="000000"/>
              </a:solidFill>
              <a:latin typeface="Negrita Pro"/>
              <a:ea typeface="Negrita Pro"/>
              <a:cs typeface="Negrita Pro"/>
              <a:sym typeface="Negrita Pro"/>
            </a:endParaRPr>
          </a:p>
          <a:p>
            <a:pPr>
              <a:lnSpc>
                <a:spcPts val="3600"/>
              </a:lnSpc>
            </a:pPr>
            <a:r>
              <a:rPr lang="en-US" sz="3000" dirty="0">
                <a:solidFill>
                  <a:srgbClr val="000000"/>
                </a:solidFill>
                <a:latin typeface="Negrita Pro"/>
                <a:ea typeface="Negrita Pro"/>
                <a:cs typeface="Negrita Pro"/>
                <a:sym typeface="Negrita Pro"/>
              </a:rPr>
              <a:t>Mentorship for women and minority employees</a:t>
            </a:r>
          </a:p>
        </p:txBody>
      </p:sp>
      <p:sp>
        <p:nvSpPr>
          <p:cNvPr id="9" name="Freeform 9"/>
          <p:cNvSpPr/>
          <p:nvPr/>
        </p:nvSpPr>
        <p:spPr>
          <a:xfrm rot="8660910">
            <a:off x="-2344408" y="7022563"/>
            <a:ext cx="7724460" cy="8035849"/>
          </a:xfrm>
          <a:custGeom>
            <a:avLst/>
            <a:gdLst/>
            <a:ahLst/>
            <a:cxnLst/>
            <a:rect l="l" t="t" r="r" b="b"/>
            <a:pathLst>
              <a:path w="7724460" h="8035849">
                <a:moveTo>
                  <a:pt x="0" y="0"/>
                </a:moveTo>
                <a:lnTo>
                  <a:pt x="7724460" y="0"/>
                </a:lnTo>
                <a:lnTo>
                  <a:pt x="7724460" y="8035850"/>
                </a:lnTo>
                <a:lnTo>
                  <a:pt x="0" y="8035850"/>
                </a:lnTo>
                <a:lnTo>
                  <a:pt x="0" y="0"/>
                </a:lnTo>
                <a:close/>
              </a:path>
            </a:pathLst>
          </a:custGeom>
          <a:blipFill>
            <a:blip r:embed="rId2">
              <a:alphaModFix amt="30000"/>
            </a:blip>
            <a:stretch>
              <a:fillRect/>
            </a:stretch>
          </a:blipFill>
        </p:spPr>
      </p:sp>
      <p:grpSp>
        <p:nvGrpSpPr>
          <p:cNvPr id="11" name="Group 11"/>
          <p:cNvGrpSpPr/>
          <p:nvPr/>
        </p:nvGrpSpPr>
        <p:grpSpPr>
          <a:xfrm>
            <a:off x="3426364" y="6398304"/>
            <a:ext cx="452850" cy="45285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9A146"/>
            </a:solidFill>
          </p:spPr>
        </p:sp>
        <p:sp>
          <p:nvSpPr>
            <p:cNvPr id="13" name="TextBox 1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dirty="0"/>
            </a:p>
          </p:txBody>
        </p:sp>
      </p:grpSp>
      <p:grpSp>
        <p:nvGrpSpPr>
          <p:cNvPr id="16" name="Group 16"/>
          <p:cNvGrpSpPr/>
          <p:nvPr/>
        </p:nvGrpSpPr>
        <p:grpSpPr>
          <a:xfrm>
            <a:off x="3403705" y="5528311"/>
            <a:ext cx="452850" cy="452850"/>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9A146"/>
            </a:solidFill>
          </p:spPr>
        </p:sp>
        <p:sp>
          <p:nvSpPr>
            <p:cNvPr id="18" name="TextBox 1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3378924" y="4536075"/>
            <a:ext cx="452850" cy="452850"/>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9A146"/>
            </a:soli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6" name="Freeform 26"/>
          <p:cNvSpPr/>
          <p:nvPr/>
        </p:nvSpPr>
        <p:spPr>
          <a:xfrm rot="-250646" flipV="1">
            <a:off x="13700448" y="1028700"/>
            <a:ext cx="1809620" cy="1648399"/>
          </a:xfrm>
          <a:custGeom>
            <a:avLst/>
            <a:gdLst/>
            <a:ahLst/>
            <a:cxnLst/>
            <a:rect l="l" t="t" r="r" b="b"/>
            <a:pathLst>
              <a:path w="1809620" h="1648399">
                <a:moveTo>
                  <a:pt x="0" y="1648399"/>
                </a:moveTo>
                <a:lnTo>
                  <a:pt x="1809620" y="1648399"/>
                </a:lnTo>
                <a:lnTo>
                  <a:pt x="1809620" y="0"/>
                </a:lnTo>
                <a:lnTo>
                  <a:pt x="0" y="0"/>
                </a:lnTo>
                <a:lnTo>
                  <a:pt x="0" y="1648399"/>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27" name="Freeform 27"/>
          <p:cNvSpPr/>
          <p:nvPr/>
        </p:nvSpPr>
        <p:spPr>
          <a:xfrm rot="-267913">
            <a:off x="11782037" y="1991358"/>
            <a:ext cx="1380410" cy="1424438"/>
          </a:xfrm>
          <a:custGeom>
            <a:avLst/>
            <a:gdLst/>
            <a:ahLst/>
            <a:cxnLst/>
            <a:rect l="l" t="t" r="r" b="b"/>
            <a:pathLst>
              <a:path w="1380410" h="1424438">
                <a:moveTo>
                  <a:pt x="0" y="0"/>
                </a:moveTo>
                <a:lnTo>
                  <a:pt x="1380410" y="0"/>
                </a:lnTo>
                <a:lnTo>
                  <a:pt x="1380410" y="1424438"/>
                </a:lnTo>
                <a:lnTo>
                  <a:pt x="0" y="1424438"/>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28" name="Freeform 28"/>
          <p:cNvSpPr/>
          <p:nvPr/>
        </p:nvSpPr>
        <p:spPr>
          <a:xfrm>
            <a:off x="14240351" y="8572000"/>
            <a:ext cx="1535499" cy="1595324"/>
          </a:xfrm>
          <a:custGeom>
            <a:avLst/>
            <a:gdLst/>
            <a:ahLst/>
            <a:cxnLst/>
            <a:rect l="l" t="t" r="r" b="b"/>
            <a:pathLst>
              <a:path w="1535499" h="1595324">
                <a:moveTo>
                  <a:pt x="0" y="0"/>
                </a:moveTo>
                <a:lnTo>
                  <a:pt x="1535500" y="0"/>
                </a:lnTo>
                <a:lnTo>
                  <a:pt x="1535500" y="1595324"/>
                </a:lnTo>
                <a:lnTo>
                  <a:pt x="0" y="1595324"/>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29" name="Freeform 29"/>
          <p:cNvSpPr/>
          <p:nvPr/>
        </p:nvSpPr>
        <p:spPr>
          <a:xfrm>
            <a:off x="13642812" y="9070449"/>
            <a:ext cx="1453131" cy="1509747"/>
          </a:xfrm>
          <a:custGeom>
            <a:avLst/>
            <a:gdLst/>
            <a:ahLst/>
            <a:cxnLst/>
            <a:rect l="l" t="t" r="r" b="b"/>
            <a:pathLst>
              <a:path w="1453131" h="1509747">
                <a:moveTo>
                  <a:pt x="0" y="0"/>
                </a:moveTo>
                <a:lnTo>
                  <a:pt x="1453132" y="0"/>
                </a:lnTo>
                <a:lnTo>
                  <a:pt x="1453132" y="1509746"/>
                </a:lnTo>
                <a:lnTo>
                  <a:pt x="0" y="1509746"/>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7028541">
            <a:off x="15049496" y="-2637670"/>
            <a:ext cx="12169591" cy="12660173"/>
          </a:xfrm>
          <a:custGeom>
            <a:avLst/>
            <a:gdLst/>
            <a:ahLst/>
            <a:cxnLst/>
            <a:rect l="l" t="t" r="r" b="b"/>
            <a:pathLst>
              <a:path w="12169591" h="12660173">
                <a:moveTo>
                  <a:pt x="0" y="0"/>
                </a:moveTo>
                <a:lnTo>
                  <a:pt x="12169591" y="0"/>
                </a:lnTo>
                <a:lnTo>
                  <a:pt x="12169591" y="12660172"/>
                </a:lnTo>
                <a:lnTo>
                  <a:pt x="0" y="12660172"/>
                </a:lnTo>
                <a:lnTo>
                  <a:pt x="0" y="0"/>
                </a:lnTo>
                <a:close/>
              </a:path>
            </a:pathLst>
          </a:custGeom>
          <a:blipFill>
            <a:blip r:embed="rId2">
              <a:alphaModFix amt="30000"/>
            </a:blip>
            <a:stretch>
              <a:fillRect/>
            </a:stretch>
          </a:blipFill>
        </p:spPr>
      </p:sp>
      <p:grpSp>
        <p:nvGrpSpPr>
          <p:cNvPr id="3" name="Group 3"/>
          <p:cNvGrpSpPr/>
          <p:nvPr/>
        </p:nvGrpSpPr>
        <p:grpSpPr>
          <a:xfrm>
            <a:off x="13460501" y="1402817"/>
            <a:ext cx="3798799" cy="3798799"/>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25046" r="-25046"/>
              </a:stretch>
            </a:blipFill>
            <a:ln w="95250" cap="sq">
              <a:solidFill>
                <a:srgbClr val="FFFFFF"/>
              </a:solidFill>
              <a:prstDash val="solid"/>
              <a:miter/>
            </a:ln>
          </p:spPr>
        </p:sp>
      </p:grpSp>
      <p:grpSp>
        <p:nvGrpSpPr>
          <p:cNvPr id="5" name="Group 5"/>
          <p:cNvGrpSpPr/>
          <p:nvPr/>
        </p:nvGrpSpPr>
        <p:grpSpPr>
          <a:xfrm>
            <a:off x="14150510" y="3843669"/>
            <a:ext cx="2418781" cy="484106"/>
            <a:chOff x="0" y="0"/>
            <a:chExt cx="637045" cy="127501"/>
          </a:xfrm>
        </p:grpSpPr>
        <p:sp>
          <p:nvSpPr>
            <p:cNvPr id="6" name="Freeform 6"/>
            <p:cNvSpPr/>
            <p:nvPr/>
          </p:nvSpPr>
          <p:spPr>
            <a:xfrm>
              <a:off x="0" y="0"/>
              <a:ext cx="637045" cy="127501"/>
            </a:xfrm>
            <a:custGeom>
              <a:avLst/>
              <a:gdLst/>
              <a:ahLst/>
              <a:cxnLst/>
              <a:rect l="l" t="t" r="r" b="b"/>
              <a:pathLst>
                <a:path w="637045" h="127501">
                  <a:moveTo>
                    <a:pt x="0" y="0"/>
                  </a:moveTo>
                  <a:lnTo>
                    <a:pt x="637045" y="0"/>
                  </a:lnTo>
                  <a:lnTo>
                    <a:pt x="637045" y="127501"/>
                  </a:lnTo>
                  <a:lnTo>
                    <a:pt x="0" y="127501"/>
                  </a:lnTo>
                  <a:close/>
                </a:path>
              </a:pathLst>
            </a:custGeom>
            <a:solidFill>
              <a:srgbClr val="FFD18F"/>
            </a:solidFill>
          </p:spPr>
        </p:sp>
        <p:sp>
          <p:nvSpPr>
            <p:cNvPr id="7" name="TextBox 7"/>
            <p:cNvSpPr txBox="1"/>
            <p:nvPr/>
          </p:nvSpPr>
          <p:spPr>
            <a:xfrm>
              <a:off x="0" y="-38100"/>
              <a:ext cx="637045" cy="165601"/>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028700" y="5459501"/>
            <a:ext cx="3798799" cy="3798799"/>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t="-27591"/>
              </a:stretch>
            </a:blipFill>
            <a:ln w="95250" cap="sq">
              <a:solidFill>
                <a:srgbClr val="FFFFFF"/>
              </a:solidFill>
              <a:prstDash val="solid"/>
              <a:miter/>
            </a:ln>
          </p:spPr>
        </p:sp>
      </p:grpSp>
      <p:grpSp>
        <p:nvGrpSpPr>
          <p:cNvPr id="10" name="Group 10"/>
          <p:cNvGrpSpPr/>
          <p:nvPr/>
        </p:nvGrpSpPr>
        <p:grpSpPr>
          <a:xfrm>
            <a:off x="1718709" y="7900353"/>
            <a:ext cx="2418781" cy="484106"/>
            <a:chOff x="0" y="0"/>
            <a:chExt cx="637045" cy="127501"/>
          </a:xfrm>
        </p:grpSpPr>
        <p:sp>
          <p:nvSpPr>
            <p:cNvPr id="11" name="Freeform 11"/>
            <p:cNvSpPr/>
            <p:nvPr/>
          </p:nvSpPr>
          <p:spPr>
            <a:xfrm>
              <a:off x="0" y="0"/>
              <a:ext cx="637045" cy="127501"/>
            </a:xfrm>
            <a:custGeom>
              <a:avLst/>
              <a:gdLst/>
              <a:ahLst/>
              <a:cxnLst/>
              <a:rect l="l" t="t" r="r" b="b"/>
              <a:pathLst>
                <a:path w="637045" h="127501">
                  <a:moveTo>
                    <a:pt x="0" y="0"/>
                  </a:moveTo>
                  <a:lnTo>
                    <a:pt x="637045" y="0"/>
                  </a:lnTo>
                  <a:lnTo>
                    <a:pt x="637045" y="127501"/>
                  </a:lnTo>
                  <a:lnTo>
                    <a:pt x="0" y="127501"/>
                  </a:lnTo>
                  <a:close/>
                </a:path>
              </a:pathLst>
            </a:custGeom>
            <a:solidFill>
              <a:srgbClr val="FFD18F"/>
            </a:solidFill>
          </p:spPr>
        </p:sp>
        <p:sp>
          <p:nvSpPr>
            <p:cNvPr id="12" name="TextBox 12"/>
            <p:cNvSpPr txBox="1"/>
            <p:nvPr/>
          </p:nvSpPr>
          <p:spPr>
            <a:xfrm>
              <a:off x="0" y="-38100"/>
              <a:ext cx="637045" cy="165601"/>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rot="-210555">
            <a:off x="5597146" y="2219466"/>
            <a:ext cx="7459375" cy="2151250"/>
            <a:chOff x="0" y="0"/>
            <a:chExt cx="1964609" cy="566584"/>
          </a:xfrm>
        </p:grpSpPr>
        <p:sp>
          <p:nvSpPr>
            <p:cNvPr id="14" name="Freeform 14"/>
            <p:cNvSpPr/>
            <p:nvPr/>
          </p:nvSpPr>
          <p:spPr>
            <a:xfrm>
              <a:off x="0" y="0"/>
              <a:ext cx="1964609" cy="566584"/>
            </a:xfrm>
            <a:custGeom>
              <a:avLst/>
              <a:gdLst/>
              <a:ahLst/>
              <a:cxnLst/>
              <a:rect l="l" t="t" r="r" b="b"/>
              <a:pathLst>
                <a:path w="1964609" h="566584">
                  <a:moveTo>
                    <a:pt x="0" y="0"/>
                  </a:moveTo>
                  <a:lnTo>
                    <a:pt x="1964609" y="0"/>
                  </a:lnTo>
                  <a:lnTo>
                    <a:pt x="1964609" y="566584"/>
                  </a:lnTo>
                  <a:lnTo>
                    <a:pt x="0" y="566584"/>
                  </a:lnTo>
                  <a:close/>
                </a:path>
              </a:pathLst>
            </a:custGeom>
            <a:solidFill>
              <a:srgbClr val="FFD18F"/>
            </a:solidFill>
          </p:spPr>
        </p:sp>
        <p:sp>
          <p:nvSpPr>
            <p:cNvPr id="15" name="TextBox 15"/>
            <p:cNvSpPr txBox="1"/>
            <p:nvPr/>
          </p:nvSpPr>
          <p:spPr>
            <a:xfrm>
              <a:off x="0" y="-38100"/>
              <a:ext cx="1964609" cy="604684"/>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rot="-210555">
            <a:off x="6492284" y="2390082"/>
            <a:ext cx="5657312" cy="1952625"/>
          </a:xfrm>
          <a:prstGeom prst="rect">
            <a:avLst/>
          </a:prstGeom>
        </p:spPr>
        <p:txBody>
          <a:bodyPr lIns="0" tIns="0" rIns="0" bIns="0" rtlCol="0" anchor="t">
            <a:spAutoFit/>
          </a:bodyPr>
          <a:lstStyle/>
          <a:p>
            <a:pPr>
              <a:lnSpc>
                <a:spcPts val="7560"/>
              </a:lnSpc>
            </a:pPr>
            <a:r>
              <a:rPr lang="en-US" sz="8000" dirty="0">
                <a:solidFill>
                  <a:srgbClr val="14110F"/>
                </a:solidFill>
                <a:latin typeface="Public Sans"/>
                <a:ea typeface="Public Sans"/>
                <a:cs typeface="Public Sans"/>
                <a:sym typeface="Public Sans"/>
              </a:rPr>
              <a:t>CASE EXAMPLE</a:t>
            </a:r>
          </a:p>
        </p:txBody>
      </p:sp>
      <p:sp>
        <p:nvSpPr>
          <p:cNvPr id="17" name="Freeform 17"/>
          <p:cNvSpPr/>
          <p:nvPr/>
        </p:nvSpPr>
        <p:spPr>
          <a:xfrm rot="-5074294" flipV="1">
            <a:off x="4740602" y="3457297"/>
            <a:ext cx="1794553" cy="1634675"/>
          </a:xfrm>
          <a:custGeom>
            <a:avLst/>
            <a:gdLst/>
            <a:ahLst/>
            <a:cxnLst/>
            <a:rect l="l" t="t" r="r" b="b"/>
            <a:pathLst>
              <a:path w="1794553" h="1634675">
                <a:moveTo>
                  <a:pt x="0" y="1634675"/>
                </a:moveTo>
                <a:lnTo>
                  <a:pt x="1794553" y="1634675"/>
                </a:lnTo>
                <a:lnTo>
                  <a:pt x="1794553" y="0"/>
                </a:lnTo>
                <a:lnTo>
                  <a:pt x="0" y="0"/>
                </a:lnTo>
                <a:lnTo>
                  <a:pt x="0" y="1634675"/>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8" name="Freeform 18"/>
          <p:cNvSpPr/>
          <p:nvPr/>
        </p:nvSpPr>
        <p:spPr>
          <a:xfrm flipH="1">
            <a:off x="12204045" y="3243852"/>
            <a:ext cx="1413706" cy="1503943"/>
          </a:xfrm>
          <a:custGeom>
            <a:avLst/>
            <a:gdLst/>
            <a:ahLst/>
            <a:cxnLst/>
            <a:rect l="l" t="t" r="r" b="b"/>
            <a:pathLst>
              <a:path w="1413706" h="1503943">
                <a:moveTo>
                  <a:pt x="1413706" y="0"/>
                </a:moveTo>
                <a:lnTo>
                  <a:pt x="0" y="0"/>
                </a:lnTo>
                <a:lnTo>
                  <a:pt x="0" y="1503943"/>
                </a:lnTo>
                <a:lnTo>
                  <a:pt x="1413706" y="1503943"/>
                </a:lnTo>
                <a:lnTo>
                  <a:pt x="1413706"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39" name="Freeform 39"/>
          <p:cNvSpPr/>
          <p:nvPr/>
        </p:nvSpPr>
        <p:spPr>
          <a:xfrm rot="-2218188" flipV="1">
            <a:off x="370184" y="5152930"/>
            <a:ext cx="1256897" cy="1144919"/>
          </a:xfrm>
          <a:custGeom>
            <a:avLst/>
            <a:gdLst/>
            <a:ahLst/>
            <a:cxnLst/>
            <a:rect l="l" t="t" r="r" b="b"/>
            <a:pathLst>
              <a:path w="1256897" h="1144919">
                <a:moveTo>
                  <a:pt x="0" y="1144919"/>
                </a:moveTo>
                <a:lnTo>
                  <a:pt x="1256897" y="1144919"/>
                </a:lnTo>
                <a:lnTo>
                  <a:pt x="1256897" y="0"/>
                </a:lnTo>
                <a:lnTo>
                  <a:pt x="0" y="0"/>
                </a:lnTo>
                <a:lnTo>
                  <a:pt x="0" y="1144919"/>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40" name="Freeform 40"/>
          <p:cNvSpPr/>
          <p:nvPr/>
        </p:nvSpPr>
        <p:spPr>
          <a:xfrm rot="5881597" flipH="1">
            <a:off x="4793652" y="631075"/>
            <a:ext cx="2092173" cy="2110641"/>
          </a:xfrm>
          <a:custGeom>
            <a:avLst/>
            <a:gdLst/>
            <a:ahLst/>
            <a:cxnLst/>
            <a:rect l="l" t="t" r="r" b="b"/>
            <a:pathLst>
              <a:path w="2092173" h="2110641">
                <a:moveTo>
                  <a:pt x="2092173" y="0"/>
                </a:moveTo>
                <a:lnTo>
                  <a:pt x="0" y="0"/>
                </a:lnTo>
                <a:lnTo>
                  <a:pt x="0" y="2110642"/>
                </a:lnTo>
                <a:lnTo>
                  <a:pt x="2092173" y="2110642"/>
                </a:lnTo>
                <a:lnTo>
                  <a:pt x="2092173" y="0"/>
                </a:lnTo>
                <a:close/>
              </a:path>
            </a:pathLst>
          </a:custGeom>
          <a:blipFill>
            <a:blip r:embed="rId9">
              <a:extLst>
                <a:ext uri="{96DAC541-7B7A-43D3-8B79-37D633B846F1}">
                  <asvg:svgBlip xmlns:asvg="http://schemas.microsoft.com/office/drawing/2016/SVG/main" xmlns="" r:embed="rId14"/>
                </a:ext>
              </a:extLst>
            </a:blip>
            <a:stretch>
              <a:fillRect/>
            </a:stretch>
          </a:blipFill>
        </p:spPr>
      </p:sp>
      <p:sp>
        <p:nvSpPr>
          <p:cNvPr id="41" name="TextBox 41"/>
          <p:cNvSpPr txBox="1"/>
          <p:nvPr/>
        </p:nvSpPr>
        <p:spPr>
          <a:xfrm>
            <a:off x="14674533" y="3944434"/>
            <a:ext cx="1370735" cy="330200"/>
          </a:xfrm>
          <a:prstGeom prst="rect">
            <a:avLst/>
          </a:prstGeom>
        </p:spPr>
        <p:txBody>
          <a:bodyPr lIns="0" tIns="0" rIns="0" bIns="0" rtlCol="0" anchor="t">
            <a:spAutoFit/>
          </a:bodyPr>
          <a:lstStyle/>
          <a:p>
            <a:pPr algn="ctr">
              <a:lnSpc>
                <a:spcPts val="2500"/>
              </a:lnSpc>
            </a:pPr>
            <a:r>
              <a:rPr lang="en-US" sz="2500">
                <a:solidFill>
                  <a:srgbClr val="8F2527"/>
                </a:solidFill>
                <a:latin typeface="Source Sans 3"/>
                <a:ea typeface="Source Sans 3"/>
                <a:cs typeface="Source Sans 3"/>
                <a:sym typeface="Source Sans 3"/>
              </a:rPr>
              <a:t>Burger</a:t>
            </a:r>
          </a:p>
        </p:txBody>
      </p:sp>
      <p:sp>
        <p:nvSpPr>
          <p:cNvPr id="42" name="TextBox 42"/>
          <p:cNvSpPr txBox="1"/>
          <p:nvPr/>
        </p:nvSpPr>
        <p:spPr>
          <a:xfrm>
            <a:off x="1892398" y="8001118"/>
            <a:ext cx="2071402" cy="330200"/>
          </a:xfrm>
          <a:prstGeom prst="rect">
            <a:avLst/>
          </a:prstGeom>
        </p:spPr>
        <p:txBody>
          <a:bodyPr lIns="0" tIns="0" rIns="0" bIns="0" rtlCol="0" anchor="t">
            <a:spAutoFit/>
          </a:bodyPr>
          <a:lstStyle/>
          <a:p>
            <a:pPr algn="ctr">
              <a:lnSpc>
                <a:spcPts val="2500"/>
              </a:lnSpc>
            </a:pPr>
            <a:r>
              <a:rPr lang="en-US" sz="2500">
                <a:solidFill>
                  <a:srgbClr val="8F2527"/>
                </a:solidFill>
                <a:latin typeface="Source Sans 3"/>
                <a:ea typeface="Source Sans 3"/>
                <a:cs typeface="Source Sans 3"/>
                <a:sym typeface="Source Sans 3"/>
              </a:rPr>
              <a:t>Fried Rice</a:t>
            </a:r>
          </a:p>
        </p:txBody>
      </p:sp>
      <p:sp>
        <p:nvSpPr>
          <p:cNvPr id="47" name="Freeform 47"/>
          <p:cNvSpPr/>
          <p:nvPr/>
        </p:nvSpPr>
        <p:spPr>
          <a:xfrm rot="3197289">
            <a:off x="-5125296" y="-5488705"/>
            <a:ext cx="8228969" cy="8560696"/>
          </a:xfrm>
          <a:custGeom>
            <a:avLst/>
            <a:gdLst/>
            <a:ahLst/>
            <a:cxnLst/>
            <a:rect l="l" t="t" r="r" b="b"/>
            <a:pathLst>
              <a:path w="8228969" h="8560696">
                <a:moveTo>
                  <a:pt x="0" y="0"/>
                </a:moveTo>
                <a:lnTo>
                  <a:pt x="8228969" y="0"/>
                </a:lnTo>
                <a:lnTo>
                  <a:pt x="8228969" y="8560696"/>
                </a:lnTo>
                <a:lnTo>
                  <a:pt x="0" y="8560696"/>
                </a:lnTo>
                <a:lnTo>
                  <a:pt x="0" y="0"/>
                </a:lnTo>
                <a:close/>
              </a:path>
            </a:pathLst>
          </a:custGeom>
          <a:blipFill>
            <a:blip r:embed="rId2">
              <a:alphaModFix amt="30000"/>
            </a:blip>
            <a:stretch>
              <a:fillRect/>
            </a:stretch>
          </a:blipFill>
        </p:spPr>
      </p:sp>
      <p:sp>
        <p:nvSpPr>
          <p:cNvPr id="48" name="Rectangle 47"/>
          <p:cNvSpPr/>
          <p:nvPr/>
        </p:nvSpPr>
        <p:spPr>
          <a:xfrm>
            <a:off x="5943600" y="4610100"/>
            <a:ext cx="8610600" cy="5078313"/>
          </a:xfrm>
          <a:prstGeom prst="rect">
            <a:avLst/>
          </a:prstGeom>
        </p:spPr>
        <p:txBody>
          <a:bodyPr wrap="square">
            <a:spAutoFit/>
          </a:bodyPr>
          <a:lstStyle/>
          <a:p>
            <a:pPr algn="just">
              <a:lnSpc>
                <a:spcPct val="150000"/>
              </a:lnSpc>
            </a:pPr>
            <a:r>
              <a:rPr lang="en-US" sz="2400" dirty="0">
                <a:solidFill>
                  <a:schemeClr val="accent2"/>
                </a:solidFill>
                <a:latin typeface="Negrita Pro" panose="020B0604020202020204" charset="0"/>
              </a:rPr>
              <a:t>Coca-Cola’s global DEI training </a:t>
            </a:r>
            <a:r>
              <a:rPr lang="en-US" sz="2400" dirty="0" err="1">
                <a:solidFill>
                  <a:schemeClr val="accent2"/>
                </a:solidFill>
                <a:latin typeface="Negrita Pro" panose="020B0604020202020204" charset="0"/>
              </a:rPr>
              <a:t>programmes</a:t>
            </a:r>
            <a:r>
              <a:rPr lang="en-US" sz="2400" dirty="0">
                <a:solidFill>
                  <a:schemeClr val="accent2"/>
                </a:solidFill>
                <a:latin typeface="Negrita Pro" panose="020B0604020202020204" charset="0"/>
              </a:rPr>
              <a:t> successfully increased leadership diversity and promoted inclusive practices across its international operations (Coca-Cola, 2022). McDonald’s can adopt similar frameworks by implementing comprehensive DEI training, establishing employee resource groups, and tracking diversity metrics globally. This approach would strengthen leadership representation, enhance workplace inclusion, and align DEI initiatives with McDonald’s strategic goals</a:t>
            </a:r>
            <a:endParaRPr lang="en-GB" sz="2400" dirty="0">
              <a:solidFill>
                <a:schemeClr val="accent2"/>
              </a:solidFill>
              <a:latin typeface="Negrita Pro" panose="020B0604020202020204" charset="0"/>
            </a:endParaRPr>
          </a:p>
        </p:txBody>
      </p:sp>
      <p:pic>
        <p:nvPicPr>
          <p:cNvPr id="49" name="Picture 48"/>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371600" y="1790700"/>
            <a:ext cx="2895600" cy="344379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857047">
            <a:off x="12095097" y="-5138890"/>
            <a:ext cx="9420646" cy="10277780"/>
          </a:xfrm>
          <a:custGeom>
            <a:avLst/>
            <a:gdLst/>
            <a:ahLst/>
            <a:cxnLst/>
            <a:rect l="l" t="t" r="r" b="b"/>
            <a:pathLst>
              <a:path w="9420646" h="10277780">
                <a:moveTo>
                  <a:pt x="0" y="0"/>
                </a:moveTo>
                <a:lnTo>
                  <a:pt x="9420646" y="0"/>
                </a:lnTo>
                <a:lnTo>
                  <a:pt x="9420646" y="10277780"/>
                </a:lnTo>
                <a:lnTo>
                  <a:pt x="0" y="10277780"/>
                </a:lnTo>
                <a:lnTo>
                  <a:pt x="0" y="0"/>
                </a:lnTo>
                <a:close/>
              </a:path>
            </a:pathLst>
          </a:custGeom>
          <a:blipFill>
            <a:blip r:embed="rId2">
              <a:alphaModFix amt="30000"/>
            </a:blip>
            <a:stretch>
              <a:fillRect r="-4870"/>
            </a:stretch>
          </a:blipFill>
        </p:spPr>
      </p:sp>
      <p:sp>
        <p:nvSpPr>
          <p:cNvPr id="3" name="TextBox 3"/>
          <p:cNvSpPr txBox="1"/>
          <p:nvPr/>
        </p:nvSpPr>
        <p:spPr>
          <a:xfrm>
            <a:off x="3750864" y="1892832"/>
            <a:ext cx="10780942" cy="810607"/>
          </a:xfrm>
          <a:prstGeom prst="rect">
            <a:avLst/>
          </a:prstGeom>
        </p:spPr>
        <p:txBody>
          <a:bodyPr lIns="0" tIns="0" rIns="0" bIns="0" rtlCol="0" anchor="t">
            <a:spAutoFit/>
          </a:bodyPr>
          <a:lstStyle/>
          <a:p>
            <a:pPr>
              <a:lnSpc>
                <a:spcPts val="6000"/>
              </a:lnSpc>
            </a:pPr>
            <a:r>
              <a:rPr lang="en-US" sz="8000" dirty="0">
                <a:solidFill>
                  <a:srgbClr val="14110F"/>
                </a:solidFill>
                <a:latin typeface="Public Sans"/>
                <a:ea typeface="Public Sans"/>
                <a:cs typeface="Public Sans"/>
                <a:sym typeface="Public Sans"/>
              </a:rPr>
              <a:t>GROUP CONCLUSION </a:t>
            </a:r>
          </a:p>
        </p:txBody>
      </p:sp>
      <p:sp>
        <p:nvSpPr>
          <p:cNvPr id="14" name="TextBox 14"/>
          <p:cNvSpPr txBox="1"/>
          <p:nvPr/>
        </p:nvSpPr>
        <p:spPr>
          <a:xfrm>
            <a:off x="4267200" y="3238500"/>
            <a:ext cx="7924800" cy="5478423"/>
          </a:xfrm>
          <a:prstGeom prst="rect">
            <a:avLst/>
          </a:prstGeom>
        </p:spPr>
        <p:txBody>
          <a:bodyPr wrap="square" lIns="0" tIns="0" rIns="0" bIns="0" rtlCol="0" anchor="t">
            <a:spAutoFit/>
          </a:bodyPr>
          <a:lstStyle/>
          <a:p>
            <a:pPr algn="just">
              <a:lnSpc>
                <a:spcPct val="150000"/>
              </a:lnSpc>
            </a:pPr>
            <a:r>
              <a:rPr lang="en-US" sz="2400" dirty="0">
                <a:solidFill>
                  <a:schemeClr val="accent2"/>
                </a:solidFill>
                <a:latin typeface="Negrita Pro" panose="020B0604020202020204" charset="0"/>
                <a:ea typeface="Public Sans"/>
                <a:cs typeface="Public Sans"/>
                <a:sym typeface="Public Sans"/>
              </a:rPr>
              <a:t>McDonald’s HR practices must balance global consistency with local adaptation. Recruitment ensures talent availability in its high-turnover workforce, while training builds employee capabilities and maintains service quality. DEI initiatives strengthen workplace culture and global reputation. Line managers are pivotal in implementing HR strategies. Addressing these challenges enhances productivity, customer experience, and supports long-term competitiveness across McDonald’s international operations.</a:t>
            </a:r>
          </a:p>
        </p:txBody>
      </p:sp>
      <p:sp>
        <p:nvSpPr>
          <p:cNvPr id="21" name="Freeform 21"/>
          <p:cNvSpPr/>
          <p:nvPr/>
        </p:nvSpPr>
        <p:spPr>
          <a:xfrm>
            <a:off x="14531805" y="0"/>
            <a:ext cx="3756195" cy="1816632"/>
          </a:xfrm>
          <a:custGeom>
            <a:avLst/>
            <a:gdLst/>
            <a:ahLst/>
            <a:cxnLst/>
            <a:rect l="l" t="t" r="r" b="b"/>
            <a:pathLst>
              <a:path w="3756195" h="1816632">
                <a:moveTo>
                  <a:pt x="0" y="0"/>
                </a:moveTo>
                <a:lnTo>
                  <a:pt x="3756195" y="0"/>
                </a:lnTo>
                <a:lnTo>
                  <a:pt x="3756195" y="1816632"/>
                </a:lnTo>
                <a:lnTo>
                  <a:pt x="0" y="1816632"/>
                </a:lnTo>
                <a:lnTo>
                  <a:pt x="0" y="0"/>
                </a:lnTo>
                <a:close/>
              </a:path>
            </a:pathLst>
          </a:custGeom>
          <a:blipFill>
            <a:blip r:embed="rId3">
              <a:extLst>
                <a:ext uri="{96DAC541-7B7A-43D3-8B79-37D633B846F1}">
                  <asvg:svgBlip xmlns:asvg="http://schemas.microsoft.com/office/drawing/2016/SVG/main" xmlns="" r:embed="rId8"/>
                </a:ext>
              </a:extLst>
            </a:blip>
            <a:stretch>
              <a:fillRect/>
            </a:stretch>
          </a:blipFill>
        </p:spPr>
      </p:sp>
      <p:sp>
        <p:nvSpPr>
          <p:cNvPr id="22" name="Freeform 22"/>
          <p:cNvSpPr/>
          <p:nvPr/>
        </p:nvSpPr>
        <p:spPr>
          <a:xfrm rot="-6912394" flipV="1">
            <a:off x="-199479" y="9051253"/>
            <a:ext cx="1415983" cy="1289832"/>
          </a:xfrm>
          <a:custGeom>
            <a:avLst/>
            <a:gdLst/>
            <a:ahLst/>
            <a:cxnLst/>
            <a:rect l="l" t="t" r="r" b="b"/>
            <a:pathLst>
              <a:path w="1415983" h="1289832">
                <a:moveTo>
                  <a:pt x="0" y="1289832"/>
                </a:moveTo>
                <a:lnTo>
                  <a:pt x="1415984" y="1289832"/>
                </a:lnTo>
                <a:lnTo>
                  <a:pt x="1415984" y="0"/>
                </a:lnTo>
                <a:lnTo>
                  <a:pt x="0" y="0"/>
                </a:lnTo>
                <a:lnTo>
                  <a:pt x="0" y="1289832"/>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23" name="Freeform 23"/>
          <p:cNvSpPr/>
          <p:nvPr/>
        </p:nvSpPr>
        <p:spPr>
          <a:xfrm rot="-6912394" flipV="1">
            <a:off x="16926043" y="9642084"/>
            <a:ext cx="1415983" cy="1289832"/>
          </a:xfrm>
          <a:custGeom>
            <a:avLst/>
            <a:gdLst/>
            <a:ahLst/>
            <a:cxnLst/>
            <a:rect l="l" t="t" r="r" b="b"/>
            <a:pathLst>
              <a:path w="1415983" h="1289832">
                <a:moveTo>
                  <a:pt x="0" y="1289832"/>
                </a:moveTo>
                <a:lnTo>
                  <a:pt x="1415983" y="1289832"/>
                </a:lnTo>
                <a:lnTo>
                  <a:pt x="1415983" y="0"/>
                </a:lnTo>
                <a:lnTo>
                  <a:pt x="0" y="0"/>
                </a:lnTo>
                <a:lnTo>
                  <a:pt x="0" y="1289832"/>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24" name="Freeform 24"/>
          <p:cNvSpPr/>
          <p:nvPr/>
        </p:nvSpPr>
        <p:spPr>
          <a:xfrm rot="-267913" flipH="1" flipV="1">
            <a:off x="662298" y="578151"/>
            <a:ext cx="1429436" cy="1475028"/>
          </a:xfrm>
          <a:custGeom>
            <a:avLst/>
            <a:gdLst/>
            <a:ahLst/>
            <a:cxnLst/>
            <a:rect l="l" t="t" r="r" b="b"/>
            <a:pathLst>
              <a:path w="1429436" h="1475028">
                <a:moveTo>
                  <a:pt x="1429436" y="1475028"/>
                </a:moveTo>
                <a:lnTo>
                  <a:pt x="0" y="1475028"/>
                </a:lnTo>
                <a:lnTo>
                  <a:pt x="0" y="0"/>
                </a:lnTo>
                <a:lnTo>
                  <a:pt x="1429436" y="0"/>
                </a:lnTo>
                <a:lnTo>
                  <a:pt x="1429436" y="1475028"/>
                </a:lnTo>
                <a:close/>
              </a:path>
            </a:pathLst>
          </a:custGeom>
          <a:blipFill>
            <a:blip r:embed="rId11">
              <a:extLst>
                <a:ext uri="{96DAC541-7B7A-43D3-8B79-37D633B846F1}">
                  <asvg:svgBlip xmlns:asvg="http://schemas.microsoft.com/office/drawing/2016/SVG/main" xmlns="" r:embed="rId12"/>
                </a:ext>
              </a:extLst>
            </a:blip>
            <a:stretch>
              <a:fillRect/>
            </a:stretch>
          </a:blipFill>
        </p:spPr>
      </p:sp>
      <p:sp>
        <p:nvSpPr>
          <p:cNvPr id="25" name="Freeform 25"/>
          <p:cNvSpPr/>
          <p:nvPr/>
        </p:nvSpPr>
        <p:spPr>
          <a:xfrm flipH="1">
            <a:off x="736872" y="9696169"/>
            <a:ext cx="1413706" cy="1503943"/>
          </a:xfrm>
          <a:custGeom>
            <a:avLst/>
            <a:gdLst/>
            <a:ahLst/>
            <a:cxnLst/>
            <a:rect l="l" t="t" r="r" b="b"/>
            <a:pathLst>
              <a:path w="1413706" h="1503943">
                <a:moveTo>
                  <a:pt x="1413706" y="0"/>
                </a:moveTo>
                <a:lnTo>
                  <a:pt x="0" y="0"/>
                </a:lnTo>
                <a:lnTo>
                  <a:pt x="0" y="1503943"/>
                </a:lnTo>
                <a:lnTo>
                  <a:pt x="1413706" y="1503943"/>
                </a:lnTo>
                <a:lnTo>
                  <a:pt x="1413706" y="0"/>
                </a:lnTo>
                <a:close/>
              </a:path>
            </a:pathLst>
          </a:custGeom>
          <a:blipFill>
            <a:blip r:embed="rId13">
              <a:extLst>
                <a:ext uri="{96DAC541-7B7A-43D3-8B79-37D633B846F1}">
                  <asvg:svgBlip xmlns:asvg="http://schemas.microsoft.com/office/drawing/2016/SVG/main" xmlns="" r:embed="rId14"/>
                </a:ext>
              </a:extLst>
            </a:blip>
            <a:stretch>
              <a:fillRect/>
            </a:stretch>
          </a:blipFill>
        </p:spPr>
      </p:sp>
      <p:sp>
        <p:nvSpPr>
          <p:cNvPr id="26" name="Freeform 26"/>
          <p:cNvSpPr/>
          <p:nvPr/>
        </p:nvSpPr>
        <p:spPr>
          <a:xfrm rot="-6912394" flipV="1">
            <a:off x="16926043" y="1676541"/>
            <a:ext cx="1415983" cy="1289832"/>
          </a:xfrm>
          <a:custGeom>
            <a:avLst/>
            <a:gdLst/>
            <a:ahLst/>
            <a:cxnLst/>
            <a:rect l="l" t="t" r="r" b="b"/>
            <a:pathLst>
              <a:path w="1415983" h="1289832">
                <a:moveTo>
                  <a:pt x="0" y="1289832"/>
                </a:moveTo>
                <a:lnTo>
                  <a:pt x="1415983" y="1289832"/>
                </a:lnTo>
                <a:lnTo>
                  <a:pt x="1415983" y="0"/>
                </a:lnTo>
                <a:lnTo>
                  <a:pt x="0" y="0"/>
                </a:lnTo>
                <a:lnTo>
                  <a:pt x="0" y="1289832"/>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27" name="Freeform 27"/>
          <p:cNvSpPr/>
          <p:nvPr/>
        </p:nvSpPr>
        <p:spPr>
          <a:xfrm rot="875151">
            <a:off x="-6916334" y="-8463185"/>
            <a:ext cx="9879516" cy="10277780"/>
          </a:xfrm>
          <a:custGeom>
            <a:avLst/>
            <a:gdLst/>
            <a:ahLst/>
            <a:cxnLst/>
            <a:rect l="l" t="t" r="r" b="b"/>
            <a:pathLst>
              <a:path w="9879516" h="10277780">
                <a:moveTo>
                  <a:pt x="0" y="0"/>
                </a:moveTo>
                <a:lnTo>
                  <a:pt x="9879516" y="0"/>
                </a:lnTo>
                <a:lnTo>
                  <a:pt x="9879516" y="10277780"/>
                </a:lnTo>
                <a:lnTo>
                  <a:pt x="0" y="10277780"/>
                </a:lnTo>
                <a:lnTo>
                  <a:pt x="0" y="0"/>
                </a:lnTo>
                <a:close/>
              </a:path>
            </a:pathLst>
          </a:custGeom>
          <a:blipFill>
            <a:blip r:embed="rId2">
              <a:alphaModFix amt="30000"/>
            </a:blip>
            <a:stretch>
              <a:fillRect/>
            </a:stretch>
          </a:blipFill>
        </p:spPr>
      </p:sp>
      <p:pic>
        <p:nvPicPr>
          <p:cNvPr id="32" name="Picture 31"/>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rot="19853627">
            <a:off x="13076081" y="4489066"/>
            <a:ext cx="3871468" cy="213361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rot="-1532360">
            <a:off x="9777223" y="-3711169"/>
            <a:ext cx="9879516" cy="10277780"/>
          </a:xfrm>
          <a:custGeom>
            <a:avLst/>
            <a:gdLst/>
            <a:ahLst/>
            <a:cxnLst/>
            <a:rect l="l" t="t" r="r" b="b"/>
            <a:pathLst>
              <a:path w="9879516" h="10277780">
                <a:moveTo>
                  <a:pt x="0" y="0"/>
                </a:moveTo>
                <a:lnTo>
                  <a:pt x="9879516" y="0"/>
                </a:lnTo>
                <a:lnTo>
                  <a:pt x="9879516" y="10277780"/>
                </a:lnTo>
                <a:lnTo>
                  <a:pt x="0" y="10277780"/>
                </a:lnTo>
                <a:lnTo>
                  <a:pt x="0" y="0"/>
                </a:lnTo>
                <a:close/>
              </a:path>
            </a:pathLst>
          </a:custGeom>
          <a:blipFill>
            <a:blip r:embed="rId2">
              <a:alphaModFix amt="30000"/>
            </a:blip>
            <a:stretch>
              <a:fillRect/>
            </a:stretch>
          </a:blipFill>
        </p:spPr>
      </p:sp>
      <p:sp>
        <p:nvSpPr>
          <p:cNvPr id="3" name="Freeform 3"/>
          <p:cNvSpPr/>
          <p:nvPr/>
        </p:nvSpPr>
        <p:spPr>
          <a:xfrm rot="1383577">
            <a:off x="12623218" y="5766401"/>
            <a:ext cx="7787287" cy="7787287"/>
          </a:xfrm>
          <a:custGeom>
            <a:avLst/>
            <a:gdLst/>
            <a:ahLst/>
            <a:cxnLst/>
            <a:rect l="l" t="t" r="r" b="b"/>
            <a:pathLst>
              <a:path w="7787287" h="7787287">
                <a:moveTo>
                  <a:pt x="0" y="0"/>
                </a:moveTo>
                <a:lnTo>
                  <a:pt x="7787287" y="0"/>
                </a:lnTo>
                <a:lnTo>
                  <a:pt x="7787287" y="7787287"/>
                </a:lnTo>
                <a:lnTo>
                  <a:pt x="0" y="7787287"/>
                </a:lnTo>
                <a:lnTo>
                  <a:pt x="0" y="0"/>
                </a:lnTo>
                <a:close/>
              </a:path>
            </a:pathLst>
          </a:custGeom>
          <a:blipFill>
            <a:blip r:embed="rId3"/>
            <a:stretch>
              <a:fillRect/>
            </a:stretch>
          </a:blipFill>
        </p:spPr>
      </p:sp>
      <p:sp>
        <p:nvSpPr>
          <p:cNvPr id="5" name="Freeform 5"/>
          <p:cNvSpPr/>
          <p:nvPr/>
        </p:nvSpPr>
        <p:spPr>
          <a:xfrm rot="-5268945" flipV="1">
            <a:off x="10701241" y="7698150"/>
            <a:ext cx="1415983" cy="1289832"/>
          </a:xfrm>
          <a:custGeom>
            <a:avLst/>
            <a:gdLst/>
            <a:ahLst/>
            <a:cxnLst/>
            <a:rect l="l" t="t" r="r" b="b"/>
            <a:pathLst>
              <a:path w="1415983" h="1289832">
                <a:moveTo>
                  <a:pt x="0" y="1289832"/>
                </a:moveTo>
                <a:lnTo>
                  <a:pt x="1415983" y="1289832"/>
                </a:lnTo>
                <a:lnTo>
                  <a:pt x="1415983" y="0"/>
                </a:lnTo>
                <a:lnTo>
                  <a:pt x="0" y="0"/>
                </a:lnTo>
                <a:lnTo>
                  <a:pt x="0" y="1289832"/>
                </a:lnTo>
                <a:close/>
              </a:path>
            </a:pathLst>
          </a:custGeom>
          <a:blipFill>
            <a:blip r:embed="rId4">
              <a:extLst>
                <a:ext uri="{96DAC541-7B7A-43D3-8B79-37D633B846F1}">
                  <asvg:svgBlip xmlns:asvg="http://schemas.microsoft.com/office/drawing/2016/SVG/main" xmlns="" r:embed="rId7"/>
                </a:ext>
              </a:extLst>
            </a:blip>
            <a:stretch>
              <a:fillRect/>
            </a:stretch>
          </a:blipFill>
        </p:spPr>
      </p:sp>
      <p:sp>
        <p:nvSpPr>
          <p:cNvPr id="6" name="Freeform 6"/>
          <p:cNvSpPr/>
          <p:nvPr/>
        </p:nvSpPr>
        <p:spPr>
          <a:xfrm rot="783602">
            <a:off x="16079384" y="3410752"/>
            <a:ext cx="1263863" cy="1304174"/>
          </a:xfrm>
          <a:custGeom>
            <a:avLst/>
            <a:gdLst/>
            <a:ahLst/>
            <a:cxnLst/>
            <a:rect l="l" t="t" r="r" b="b"/>
            <a:pathLst>
              <a:path w="1263863" h="1304174">
                <a:moveTo>
                  <a:pt x="0" y="0"/>
                </a:moveTo>
                <a:lnTo>
                  <a:pt x="1263863" y="0"/>
                </a:lnTo>
                <a:lnTo>
                  <a:pt x="1263863" y="1304174"/>
                </a:lnTo>
                <a:lnTo>
                  <a:pt x="0" y="1304174"/>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sp>
        <p:nvSpPr>
          <p:cNvPr id="7" name="Freeform 7"/>
          <p:cNvSpPr/>
          <p:nvPr/>
        </p:nvSpPr>
        <p:spPr>
          <a:xfrm rot="-1693174">
            <a:off x="10604990" y="-955494"/>
            <a:ext cx="5024679" cy="5015543"/>
          </a:xfrm>
          <a:custGeom>
            <a:avLst/>
            <a:gdLst/>
            <a:ahLst/>
            <a:cxnLst/>
            <a:rect l="l" t="t" r="r" b="b"/>
            <a:pathLst>
              <a:path w="5024679" h="5015543">
                <a:moveTo>
                  <a:pt x="0" y="0"/>
                </a:moveTo>
                <a:lnTo>
                  <a:pt x="5024679" y="0"/>
                </a:lnTo>
                <a:lnTo>
                  <a:pt x="5024679" y="5015543"/>
                </a:lnTo>
                <a:lnTo>
                  <a:pt x="0" y="5015543"/>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14" name="TextBox 14"/>
          <p:cNvSpPr txBox="1"/>
          <p:nvPr/>
        </p:nvSpPr>
        <p:spPr>
          <a:xfrm>
            <a:off x="3687966" y="2222613"/>
            <a:ext cx="5827521" cy="1000125"/>
          </a:xfrm>
          <a:prstGeom prst="rect">
            <a:avLst/>
          </a:prstGeom>
        </p:spPr>
        <p:txBody>
          <a:bodyPr lIns="0" tIns="0" rIns="0" bIns="0" rtlCol="0" anchor="t">
            <a:spAutoFit/>
          </a:bodyPr>
          <a:lstStyle/>
          <a:p>
            <a:pPr>
              <a:lnSpc>
                <a:spcPts val="7500"/>
              </a:lnSpc>
            </a:pPr>
            <a:r>
              <a:rPr lang="en-US" sz="7500" dirty="0">
                <a:solidFill>
                  <a:srgbClr val="8F2527"/>
                </a:solidFill>
                <a:latin typeface="Source Sans 3"/>
                <a:ea typeface="Source Sans 3"/>
                <a:cs typeface="Source Sans 3"/>
                <a:sym typeface="Source Sans 3"/>
              </a:rPr>
              <a:t>References</a:t>
            </a:r>
          </a:p>
        </p:txBody>
      </p:sp>
      <p:sp>
        <p:nvSpPr>
          <p:cNvPr id="15" name="TextBox 15"/>
          <p:cNvSpPr txBox="1"/>
          <p:nvPr/>
        </p:nvSpPr>
        <p:spPr>
          <a:xfrm>
            <a:off x="2667000" y="3390900"/>
            <a:ext cx="11076259" cy="5745163"/>
          </a:xfrm>
          <a:prstGeom prst="rect">
            <a:avLst/>
          </a:prstGeom>
        </p:spPr>
        <p:txBody>
          <a:bodyPr wrap="square" lIns="0" tIns="0" rIns="0" bIns="0" rtlCol="0" anchor="t">
            <a:spAutoFit/>
          </a:bodyPr>
          <a:lstStyle/>
          <a:p>
            <a:pPr>
              <a:lnSpc>
                <a:spcPts val="2800"/>
              </a:lnSpc>
            </a:pPr>
            <a:r>
              <a:rPr lang="en-US" sz="2000" dirty="0">
                <a:solidFill>
                  <a:srgbClr val="000000"/>
                </a:solidFill>
                <a:latin typeface="Roboto"/>
                <a:ea typeface="Roboto"/>
                <a:cs typeface="Roboto"/>
                <a:sym typeface="Roboto"/>
              </a:rPr>
              <a:t>Armstrong, M. (2020) Armstrong’s Handbook of Human Resource Management Practice. 15th </a:t>
            </a:r>
            <a:r>
              <a:rPr lang="en-US" sz="2000" dirty="0" err="1">
                <a:solidFill>
                  <a:srgbClr val="000000"/>
                </a:solidFill>
                <a:latin typeface="Roboto"/>
                <a:ea typeface="Roboto"/>
                <a:cs typeface="Roboto"/>
                <a:sym typeface="Roboto"/>
              </a:rPr>
              <a:t>edn</a:t>
            </a:r>
            <a:r>
              <a:rPr lang="en-US" sz="2000" dirty="0">
                <a:solidFill>
                  <a:srgbClr val="000000"/>
                </a:solidFill>
                <a:latin typeface="Roboto"/>
                <a:ea typeface="Roboto"/>
                <a:cs typeface="Roboto"/>
                <a:sym typeface="Roboto"/>
              </a:rPr>
              <a:t>. London: </a:t>
            </a:r>
            <a:r>
              <a:rPr lang="en-US" sz="2000" dirty="0" err="1">
                <a:solidFill>
                  <a:srgbClr val="000000"/>
                </a:solidFill>
                <a:latin typeface="Roboto"/>
                <a:ea typeface="Roboto"/>
                <a:cs typeface="Roboto"/>
                <a:sym typeface="Roboto"/>
              </a:rPr>
              <a:t>Kogan</a:t>
            </a:r>
            <a:r>
              <a:rPr lang="en-US" sz="2000" dirty="0">
                <a:solidFill>
                  <a:srgbClr val="000000"/>
                </a:solidFill>
                <a:latin typeface="Roboto"/>
                <a:ea typeface="Roboto"/>
                <a:cs typeface="Roboto"/>
                <a:sym typeface="Roboto"/>
              </a:rPr>
              <a:t> Page.</a:t>
            </a:r>
          </a:p>
          <a:p>
            <a:pPr>
              <a:lnSpc>
                <a:spcPts val="2800"/>
              </a:lnSpc>
            </a:pPr>
            <a:r>
              <a:rPr lang="en-US" sz="2000" dirty="0">
                <a:solidFill>
                  <a:srgbClr val="000000"/>
                </a:solidFill>
                <a:latin typeface="Roboto"/>
                <a:ea typeface="Roboto"/>
                <a:cs typeface="Roboto"/>
                <a:sym typeface="Roboto"/>
              </a:rPr>
              <a:t>•Boxall, P. and Purcell, J. (2016) Strategy and Human Resource Management. 4th </a:t>
            </a:r>
            <a:r>
              <a:rPr lang="en-US" sz="2000" dirty="0" err="1">
                <a:solidFill>
                  <a:srgbClr val="000000"/>
                </a:solidFill>
                <a:latin typeface="Roboto"/>
                <a:ea typeface="Roboto"/>
                <a:cs typeface="Roboto"/>
                <a:sym typeface="Roboto"/>
              </a:rPr>
              <a:t>edn</a:t>
            </a:r>
            <a:r>
              <a:rPr lang="en-US" sz="2000" dirty="0">
                <a:solidFill>
                  <a:srgbClr val="000000"/>
                </a:solidFill>
                <a:latin typeface="Roboto"/>
                <a:ea typeface="Roboto"/>
                <a:cs typeface="Roboto"/>
                <a:sym typeface="Roboto"/>
              </a:rPr>
              <a:t>. London: Palgrave Macmillan.</a:t>
            </a:r>
          </a:p>
          <a:p>
            <a:pPr>
              <a:lnSpc>
                <a:spcPts val="2800"/>
              </a:lnSpc>
            </a:pPr>
            <a:r>
              <a:rPr lang="en-US" sz="2000" dirty="0">
                <a:solidFill>
                  <a:srgbClr val="000000"/>
                </a:solidFill>
                <a:latin typeface="Roboto"/>
                <a:ea typeface="Roboto"/>
                <a:cs typeface="Roboto"/>
                <a:sym typeface="Roboto"/>
              </a:rPr>
              <a:t>•Coca-Cola (2022) Global Diversity, Equity &amp; Inclusion Report. Available at: https://www.coca-colacompany.com/diversity-equity-inclusion  </a:t>
            </a:r>
          </a:p>
          <a:p>
            <a:pPr>
              <a:lnSpc>
                <a:spcPts val="2800"/>
              </a:lnSpc>
            </a:pPr>
            <a:r>
              <a:rPr lang="en-US" sz="2000" dirty="0">
                <a:solidFill>
                  <a:srgbClr val="000000"/>
                </a:solidFill>
                <a:latin typeface="Roboto"/>
                <a:ea typeface="Roboto"/>
                <a:cs typeface="Roboto"/>
                <a:sym typeface="Roboto"/>
              </a:rPr>
              <a:t>•Deloitte (2023) Global Human Capital Trends 2023. Available at: https://www2.deloitte.com/global/en/pages/human-capital/articles/global-human-capital-trends.html  </a:t>
            </a:r>
          </a:p>
          <a:p>
            <a:pPr>
              <a:lnSpc>
                <a:spcPts val="2800"/>
              </a:lnSpc>
            </a:pPr>
            <a:r>
              <a:rPr lang="en-US" sz="2000" dirty="0">
                <a:solidFill>
                  <a:srgbClr val="000000"/>
                </a:solidFill>
                <a:latin typeface="Roboto"/>
                <a:ea typeface="Roboto"/>
                <a:cs typeface="Roboto"/>
                <a:sym typeface="Roboto"/>
              </a:rPr>
              <a:t>•McDonald’s Corporation (2023) Annual Report 2023. Available at: https://corporate.mcdonalds.com/corpmcd/investor-relations/annual-report.html </a:t>
            </a:r>
          </a:p>
          <a:p>
            <a:pPr>
              <a:lnSpc>
                <a:spcPts val="2800"/>
              </a:lnSpc>
            </a:pPr>
            <a:r>
              <a:rPr lang="en-US" sz="2000" dirty="0">
                <a:solidFill>
                  <a:srgbClr val="000000"/>
                </a:solidFill>
                <a:latin typeface="Roboto"/>
                <a:ea typeface="Roboto"/>
                <a:cs typeface="Roboto"/>
                <a:sym typeface="Roboto"/>
              </a:rPr>
              <a:t>•McDonald’s (2022) Diversity, Equity &amp; Inclusion Report. Available at: https://corporate.mcdonalds.com/corpmcd/our-purpose-and-impact/jobs-inclusion-and-empowerment/diversity-and-inclusion.html</a:t>
            </a:r>
          </a:p>
          <a:p>
            <a:pPr>
              <a:lnSpc>
                <a:spcPts val="2800"/>
              </a:lnSpc>
            </a:pPr>
            <a:r>
              <a:rPr lang="en-US" sz="2000" dirty="0">
                <a:solidFill>
                  <a:srgbClr val="000000"/>
                </a:solidFill>
                <a:latin typeface="Roboto"/>
                <a:ea typeface="Roboto"/>
                <a:cs typeface="Roboto"/>
                <a:sym typeface="Roboto"/>
              </a:rPr>
              <a:t>•Starbucks (2023) Digital Learning and Employee Development Case Study. Available at: https://www.starbucks.com/careers/learning-development </a:t>
            </a:r>
          </a:p>
        </p:txBody>
      </p:sp>
      <p:sp>
        <p:nvSpPr>
          <p:cNvPr id="19" name="Freeform 19"/>
          <p:cNvSpPr/>
          <p:nvPr/>
        </p:nvSpPr>
        <p:spPr>
          <a:xfrm rot="-392960">
            <a:off x="-9940780" y="-435375"/>
            <a:ext cx="11750737" cy="12224434"/>
          </a:xfrm>
          <a:custGeom>
            <a:avLst/>
            <a:gdLst/>
            <a:ahLst/>
            <a:cxnLst/>
            <a:rect l="l" t="t" r="r" b="b"/>
            <a:pathLst>
              <a:path w="11750737" h="12224434">
                <a:moveTo>
                  <a:pt x="0" y="0"/>
                </a:moveTo>
                <a:lnTo>
                  <a:pt x="11750737" y="0"/>
                </a:lnTo>
                <a:lnTo>
                  <a:pt x="11750737" y="12224434"/>
                </a:lnTo>
                <a:lnTo>
                  <a:pt x="0" y="12224434"/>
                </a:lnTo>
                <a:lnTo>
                  <a:pt x="0" y="0"/>
                </a:lnTo>
                <a:close/>
              </a:path>
            </a:pathLst>
          </a:custGeom>
          <a:blipFill>
            <a:blip r:embed="rId2">
              <a:alphaModFix amt="30000"/>
            </a:blip>
            <a:stretch>
              <a:fillRect/>
            </a:stretch>
          </a:blipFill>
        </p:spPr>
      </p:sp>
      <p:sp>
        <p:nvSpPr>
          <p:cNvPr id="20" name="Freeform 20"/>
          <p:cNvSpPr/>
          <p:nvPr/>
        </p:nvSpPr>
        <p:spPr>
          <a:xfrm rot="-4237551" flipV="1">
            <a:off x="1242754" y="5936669"/>
            <a:ext cx="1552858" cy="1414512"/>
          </a:xfrm>
          <a:custGeom>
            <a:avLst/>
            <a:gdLst/>
            <a:ahLst/>
            <a:cxnLst/>
            <a:rect l="l" t="t" r="r" b="b"/>
            <a:pathLst>
              <a:path w="1552858" h="1414512">
                <a:moveTo>
                  <a:pt x="0" y="1414512"/>
                </a:moveTo>
                <a:lnTo>
                  <a:pt x="1552858" y="1414512"/>
                </a:lnTo>
                <a:lnTo>
                  <a:pt x="1552858" y="0"/>
                </a:lnTo>
                <a:lnTo>
                  <a:pt x="0" y="0"/>
                </a:lnTo>
                <a:lnTo>
                  <a:pt x="0" y="1414512"/>
                </a:lnTo>
                <a:close/>
              </a:path>
            </a:pathLst>
          </a:custGeom>
          <a:blipFill>
            <a:blip r:embed="rId4">
              <a:extLst>
                <a:ext uri="{96DAC541-7B7A-43D3-8B79-37D633B846F1}">
                  <asvg:svgBlip xmlns:asvg="http://schemas.microsoft.com/office/drawing/2016/SVG/main" xmlns="" r:embed="rId7"/>
                </a:ext>
              </a:extLst>
            </a:blip>
            <a:stretch>
              <a:fillRect/>
            </a:stretch>
          </a:blipFill>
        </p:spPr>
      </p:sp>
      <p:sp>
        <p:nvSpPr>
          <p:cNvPr id="21" name="Freeform 21"/>
          <p:cNvSpPr/>
          <p:nvPr/>
        </p:nvSpPr>
        <p:spPr>
          <a:xfrm rot="1431762" flipH="1">
            <a:off x="343281" y="1088187"/>
            <a:ext cx="1827554" cy="1843687"/>
          </a:xfrm>
          <a:custGeom>
            <a:avLst/>
            <a:gdLst/>
            <a:ahLst/>
            <a:cxnLst/>
            <a:rect l="l" t="t" r="r" b="b"/>
            <a:pathLst>
              <a:path w="1827554" h="1843687">
                <a:moveTo>
                  <a:pt x="1827555" y="0"/>
                </a:moveTo>
                <a:lnTo>
                  <a:pt x="0" y="0"/>
                </a:lnTo>
                <a:lnTo>
                  <a:pt x="0" y="1843687"/>
                </a:lnTo>
                <a:lnTo>
                  <a:pt x="1827555" y="1843687"/>
                </a:lnTo>
                <a:lnTo>
                  <a:pt x="1827555" y="0"/>
                </a:lnTo>
                <a:close/>
              </a:path>
            </a:pathLst>
          </a:custGeom>
          <a:blipFill>
            <a:blip r:embed="rId12">
              <a:extLst>
                <a:ext uri="{96DAC541-7B7A-43D3-8B79-37D633B846F1}">
                  <asvg:svgBlip xmlns:asvg="http://schemas.microsoft.com/office/drawing/2016/SVG/main" xmlns="" r:embed="rId13"/>
                </a:ext>
              </a:extLst>
            </a:blip>
            <a:stretch>
              <a:fillRect/>
            </a:stretch>
          </a:blipFill>
        </p:spPr>
      </p:sp>
      <p:sp>
        <p:nvSpPr>
          <p:cNvPr id="22" name="Freeform 22"/>
          <p:cNvSpPr/>
          <p:nvPr/>
        </p:nvSpPr>
        <p:spPr>
          <a:xfrm flipH="1">
            <a:off x="778823" y="3583680"/>
            <a:ext cx="1413706" cy="1503943"/>
          </a:xfrm>
          <a:custGeom>
            <a:avLst/>
            <a:gdLst/>
            <a:ahLst/>
            <a:cxnLst/>
            <a:rect l="l" t="t" r="r" b="b"/>
            <a:pathLst>
              <a:path w="1413706" h="1503943">
                <a:moveTo>
                  <a:pt x="1413706" y="0"/>
                </a:moveTo>
                <a:lnTo>
                  <a:pt x="0" y="0"/>
                </a:lnTo>
                <a:lnTo>
                  <a:pt x="0" y="1503943"/>
                </a:lnTo>
                <a:lnTo>
                  <a:pt x="1413706" y="1503943"/>
                </a:lnTo>
                <a:lnTo>
                  <a:pt x="1413706" y="0"/>
                </a:lnTo>
                <a:close/>
              </a:path>
            </a:pathLst>
          </a:custGeom>
          <a:blipFill>
            <a:blip r:embed="rId14">
              <a:extLst>
                <a:ext uri="{96DAC541-7B7A-43D3-8B79-37D633B846F1}">
                  <asvg:svgBlip xmlns:asvg="http://schemas.microsoft.com/office/drawing/2016/SVG/main" xmlns="" r:embed="rId15"/>
                </a:ext>
              </a:extLst>
            </a:blip>
            <a:stretch>
              <a:fillRect/>
            </a:stretch>
          </a:blipFill>
        </p:spPr>
      </p:sp>
      <p:sp>
        <p:nvSpPr>
          <p:cNvPr id="23" name="Freeform 23"/>
          <p:cNvSpPr/>
          <p:nvPr/>
        </p:nvSpPr>
        <p:spPr>
          <a:xfrm>
            <a:off x="530493" y="8150298"/>
            <a:ext cx="1453131" cy="1509747"/>
          </a:xfrm>
          <a:custGeom>
            <a:avLst/>
            <a:gdLst/>
            <a:ahLst/>
            <a:cxnLst/>
            <a:rect l="l" t="t" r="r" b="b"/>
            <a:pathLst>
              <a:path w="1453131" h="1509747">
                <a:moveTo>
                  <a:pt x="0" y="0"/>
                </a:moveTo>
                <a:lnTo>
                  <a:pt x="1453131" y="0"/>
                </a:lnTo>
                <a:lnTo>
                  <a:pt x="1453131" y="1509747"/>
                </a:lnTo>
                <a:lnTo>
                  <a:pt x="0" y="1509747"/>
                </a:lnTo>
                <a:lnTo>
                  <a:pt x="0" y="0"/>
                </a:lnTo>
                <a:close/>
              </a:path>
            </a:pathLst>
          </a:custGeom>
          <a:blipFill>
            <a:blip r:embed="rId16">
              <a:extLst>
                <a:ext uri="{96DAC541-7B7A-43D3-8B79-37D633B846F1}">
                  <asvg:svgBlip xmlns:asvg="http://schemas.microsoft.com/office/drawing/2016/SVG/main" xmlns="" r:embed="rId17"/>
                </a:ext>
              </a:extLst>
            </a:blip>
            <a:stretch>
              <a:fillRect/>
            </a:stretch>
          </a:blipFill>
        </p:spPr>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DF7E9"/>
        </a:solidFill>
        <a:effectLst/>
      </p:bgPr>
    </p:bg>
    <p:spTree>
      <p:nvGrpSpPr>
        <p:cNvPr id="1" name=""/>
        <p:cNvGrpSpPr/>
        <p:nvPr/>
      </p:nvGrpSpPr>
      <p:grpSpPr>
        <a:xfrm>
          <a:off x="0" y="0"/>
          <a:ext cx="0" cy="0"/>
          <a:chOff x="0" y="0"/>
          <a:chExt cx="0" cy="0"/>
        </a:xfrm>
      </p:grpSpPr>
      <p:sp>
        <p:nvSpPr>
          <p:cNvPr id="2" name="Freeform 2"/>
          <p:cNvSpPr/>
          <p:nvPr/>
        </p:nvSpPr>
        <p:spPr>
          <a:xfrm>
            <a:off x="-3253036" y="-699752"/>
            <a:ext cx="8019559" cy="8531446"/>
          </a:xfrm>
          <a:custGeom>
            <a:avLst/>
            <a:gdLst/>
            <a:ahLst/>
            <a:cxnLst/>
            <a:rect l="l" t="t" r="r" b="b"/>
            <a:pathLst>
              <a:path w="8019559" h="8531446">
                <a:moveTo>
                  <a:pt x="0" y="0"/>
                </a:moveTo>
                <a:lnTo>
                  <a:pt x="8019559" y="0"/>
                </a:lnTo>
                <a:lnTo>
                  <a:pt x="8019559" y="8531446"/>
                </a:lnTo>
                <a:lnTo>
                  <a:pt x="0" y="8531446"/>
                </a:lnTo>
                <a:lnTo>
                  <a:pt x="0" y="0"/>
                </a:lnTo>
                <a:close/>
              </a:path>
            </a:pathLst>
          </a:custGeom>
          <a:blipFill>
            <a:blip r:embed="rId2">
              <a:alphaModFix amt="19999"/>
              <a:extLst>
                <a:ext uri="{96DAC541-7B7A-43D3-8B79-37D633B846F1}">
                  <asvg:svgBlip xmlns:asvg="http://schemas.microsoft.com/office/drawing/2016/SVG/main" xmlns="" r:embed="rId3"/>
                </a:ext>
              </a:extLst>
            </a:blip>
            <a:stretch>
              <a:fillRect/>
            </a:stretch>
          </a:blipFill>
        </p:spPr>
      </p:sp>
      <p:sp>
        <p:nvSpPr>
          <p:cNvPr id="3" name="Freeform 3"/>
          <p:cNvSpPr/>
          <p:nvPr/>
        </p:nvSpPr>
        <p:spPr>
          <a:xfrm rot="1383577">
            <a:off x="2930279" y="6821221"/>
            <a:ext cx="7787287" cy="7787287"/>
          </a:xfrm>
          <a:custGeom>
            <a:avLst/>
            <a:gdLst/>
            <a:ahLst/>
            <a:cxnLst/>
            <a:rect l="l" t="t" r="r" b="b"/>
            <a:pathLst>
              <a:path w="7787287" h="7787287">
                <a:moveTo>
                  <a:pt x="0" y="0"/>
                </a:moveTo>
                <a:lnTo>
                  <a:pt x="7787287" y="0"/>
                </a:lnTo>
                <a:lnTo>
                  <a:pt x="7787287" y="7787287"/>
                </a:lnTo>
                <a:lnTo>
                  <a:pt x="0" y="7787287"/>
                </a:lnTo>
                <a:lnTo>
                  <a:pt x="0" y="0"/>
                </a:lnTo>
                <a:close/>
              </a:path>
            </a:pathLst>
          </a:custGeom>
          <a:blipFill>
            <a:blip r:embed="rId4"/>
            <a:stretch>
              <a:fillRect/>
            </a:stretch>
          </a:blipFill>
        </p:spPr>
      </p:sp>
      <p:sp>
        <p:nvSpPr>
          <p:cNvPr id="4" name="Freeform 4"/>
          <p:cNvSpPr/>
          <p:nvPr/>
        </p:nvSpPr>
        <p:spPr>
          <a:xfrm>
            <a:off x="13147928" y="-1147650"/>
            <a:ext cx="8019559" cy="8531446"/>
          </a:xfrm>
          <a:custGeom>
            <a:avLst/>
            <a:gdLst/>
            <a:ahLst/>
            <a:cxnLst/>
            <a:rect l="l" t="t" r="r" b="b"/>
            <a:pathLst>
              <a:path w="8019559" h="8531446">
                <a:moveTo>
                  <a:pt x="0" y="0"/>
                </a:moveTo>
                <a:lnTo>
                  <a:pt x="8019559" y="0"/>
                </a:lnTo>
                <a:lnTo>
                  <a:pt x="8019559" y="8531446"/>
                </a:lnTo>
                <a:lnTo>
                  <a:pt x="0" y="8531446"/>
                </a:lnTo>
                <a:lnTo>
                  <a:pt x="0" y="0"/>
                </a:lnTo>
                <a:close/>
              </a:path>
            </a:pathLst>
          </a:custGeom>
          <a:blipFill>
            <a:blip r:embed="rId2">
              <a:alphaModFix amt="19999"/>
              <a:extLst>
                <a:ext uri="{96DAC541-7B7A-43D3-8B79-37D633B846F1}">
                  <asvg:svgBlip xmlns:asvg="http://schemas.microsoft.com/office/drawing/2016/SVG/main" xmlns="" r:embed="rId3"/>
                </a:ext>
              </a:extLst>
            </a:blip>
            <a:stretch>
              <a:fillRect/>
            </a:stretch>
          </a:blipFill>
        </p:spPr>
      </p:sp>
      <p:sp>
        <p:nvSpPr>
          <p:cNvPr id="5" name="Freeform 5"/>
          <p:cNvSpPr/>
          <p:nvPr/>
        </p:nvSpPr>
        <p:spPr>
          <a:xfrm>
            <a:off x="5578222" y="6702677"/>
            <a:ext cx="7234414" cy="7168647"/>
          </a:xfrm>
          <a:custGeom>
            <a:avLst/>
            <a:gdLst/>
            <a:ahLst/>
            <a:cxnLst/>
            <a:rect l="l" t="t" r="r" b="b"/>
            <a:pathLst>
              <a:path w="7234414" h="7168647">
                <a:moveTo>
                  <a:pt x="0" y="0"/>
                </a:moveTo>
                <a:lnTo>
                  <a:pt x="7234415" y="0"/>
                </a:lnTo>
                <a:lnTo>
                  <a:pt x="7234415" y="7168646"/>
                </a:lnTo>
                <a:lnTo>
                  <a:pt x="0" y="7168646"/>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6" name="Freeform 6"/>
          <p:cNvSpPr/>
          <p:nvPr/>
        </p:nvSpPr>
        <p:spPr>
          <a:xfrm rot="1345949" flipH="1" flipV="1">
            <a:off x="15073594" y="928915"/>
            <a:ext cx="2051229" cy="1868483"/>
          </a:xfrm>
          <a:custGeom>
            <a:avLst/>
            <a:gdLst/>
            <a:ahLst/>
            <a:cxnLst/>
            <a:rect l="l" t="t" r="r" b="b"/>
            <a:pathLst>
              <a:path w="2051229" h="1868483">
                <a:moveTo>
                  <a:pt x="2051229" y="1868483"/>
                </a:moveTo>
                <a:lnTo>
                  <a:pt x="0" y="1868483"/>
                </a:lnTo>
                <a:lnTo>
                  <a:pt x="0" y="0"/>
                </a:lnTo>
                <a:lnTo>
                  <a:pt x="2051229" y="0"/>
                </a:lnTo>
                <a:lnTo>
                  <a:pt x="2051229" y="1868483"/>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7" name="Freeform 7"/>
          <p:cNvSpPr/>
          <p:nvPr/>
        </p:nvSpPr>
        <p:spPr>
          <a:xfrm>
            <a:off x="16302868" y="-262982"/>
            <a:ext cx="1912863" cy="1742445"/>
          </a:xfrm>
          <a:custGeom>
            <a:avLst/>
            <a:gdLst/>
            <a:ahLst/>
            <a:cxnLst/>
            <a:rect l="l" t="t" r="r" b="b"/>
            <a:pathLst>
              <a:path w="1912863" h="1742445">
                <a:moveTo>
                  <a:pt x="0" y="0"/>
                </a:moveTo>
                <a:lnTo>
                  <a:pt x="1912864" y="0"/>
                </a:lnTo>
                <a:lnTo>
                  <a:pt x="1912864" y="1742444"/>
                </a:lnTo>
                <a:lnTo>
                  <a:pt x="0" y="1742444"/>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8" name="Freeform 8"/>
          <p:cNvSpPr/>
          <p:nvPr/>
        </p:nvSpPr>
        <p:spPr>
          <a:xfrm>
            <a:off x="3450346" y="6932548"/>
            <a:ext cx="1742708" cy="1798292"/>
          </a:xfrm>
          <a:custGeom>
            <a:avLst/>
            <a:gdLst/>
            <a:ahLst/>
            <a:cxnLst/>
            <a:rect l="l" t="t" r="r" b="b"/>
            <a:pathLst>
              <a:path w="1742708" h="1798292">
                <a:moveTo>
                  <a:pt x="0" y="0"/>
                </a:moveTo>
                <a:lnTo>
                  <a:pt x="1742708" y="0"/>
                </a:lnTo>
                <a:lnTo>
                  <a:pt x="1742708" y="1798292"/>
                </a:lnTo>
                <a:lnTo>
                  <a:pt x="0" y="1798292"/>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9" name="Freeform 9"/>
          <p:cNvSpPr/>
          <p:nvPr/>
        </p:nvSpPr>
        <p:spPr>
          <a:xfrm flipH="1">
            <a:off x="0" y="0"/>
            <a:ext cx="4387413" cy="2121912"/>
          </a:xfrm>
          <a:custGeom>
            <a:avLst/>
            <a:gdLst/>
            <a:ahLst/>
            <a:cxnLst/>
            <a:rect l="l" t="t" r="r" b="b"/>
            <a:pathLst>
              <a:path w="4387413" h="2121912">
                <a:moveTo>
                  <a:pt x="4387413" y="0"/>
                </a:moveTo>
                <a:lnTo>
                  <a:pt x="0" y="0"/>
                </a:lnTo>
                <a:lnTo>
                  <a:pt x="0" y="2121912"/>
                </a:lnTo>
                <a:lnTo>
                  <a:pt x="4387413" y="2121912"/>
                </a:lnTo>
                <a:lnTo>
                  <a:pt x="4387413" y="0"/>
                </a:lnTo>
                <a:close/>
              </a:path>
            </a:pathLst>
          </a:custGeom>
          <a:blipFill>
            <a:blip r:embed="rId11">
              <a:extLst>
                <a:ext uri="{96DAC541-7B7A-43D3-8B79-37D633B846F1}">
                  <asvg:svgBlip xmlns:asvg="http://schemas.microsoft.com/office/drawing/2016/SVG/main" xmlns="" r:embed="rId12"/>
                </a:ext>
              </a:extLst>
            </a:blip>
            <a:stretch>
              <a:fillRect/>
            </a:stretch>
          </a:blipFill>
        </p:spPr>
      </p:sp>
      <p:sp>
        <p:nvSpPr>
          <p:cNvPr id="10" name="Freeform 10"/>
          <p:cNvSpPr/>
          <p:nvPr/>
        </p:nvSpPr>
        <p:spPr>
          <a:xfrm>
            <a:off x="13465654" y="3977116"/>
            <a:ext cx="5674429" cy="5910864"/>
          </a:xfrm>
          <a:custGeom>
            <a:avLst/>
            <a:gdLst/>
            <a:ahLst/>
            <a:cxnLst/>
            <a:rect l="l" t="t" r="r" b="b"/>
            <a:pathLst>
              <a:path w="5674429" h="5910864">
                <a:moveTo>
                  <a:pt x="0" y="0"/>
                </a:moveTo>
                <a:lnTo>
                  <a:pt x="5674429" y="0"/>
                </a:lnTo>
                <a:lnTo>
                  <a:pt x="5674429" y="5910864"/>
                </a:lnTo>
                <a:lnTo>
                  <a:pt x="0" y="5910864"/>
                </a:lnTo>
                <a:lnTo>
                  <a:pt x="0" y="0"/>
                </a:lnTo>
                <a:close/>
              </a:path>
            </a:pathLst>
          </a:custGeom>
          <a:blipFill>
            <a:blip r:embed="rId13">
              <a:extLst>
                <a:ext uri="{96DAC541-7B7A-43D3-8B79-37D633B846F1}">
                  <asvg:svgBlip xmlns:asvg="http://schemas.microsoft.com/office/drawing/2016/SVG/main" xmlns="" r:embed="rId14"/>
                </a:ext>
              </a:extLst>
            </a:blip>
            <a:stretch>
              <a:fillRect/>
            </a:stretch>
          </a:blipFill>
        </p:spPr>
      </p:sp>
      <p:sp>
        <p:nvSpPr>
          <p:cNvPr id="11" name="Freeform 11"/>
          <p:cNvSpPr/>
          <p:nvPr/>
        </p:nvSpPr>
        <p:spPr>
          <a:xfrm flipH="1">
            <a:off x="14237002" y="5358110"/>
            <a:ext cx="3503491" cy="3919989"/>
          </a:xfrm>
          <a:custGeom>
            <a:avLst/>
            <a:gdLst/>
            <a:ahLst/>
            <a:cxnLst/>
            <a:rect l="l" t="t" r="r" b="b"/>
            <a:pathLst>
              <a:path w="3503491" h="3919989">
                <a:moveTo>
                  <a:pt x="3503491" y="0"/>
                </a:moveTo>
                <a:lnTo>
                  <a:pt x="0" y="0"/>
                </a:lnTo>
                <a:lnTo>
                  <a:pt x="0" y="3919989"/>
                </a:lnTo>
                <a:lnTo>
                  <a:pt x="3503491" y="3919989"/>
                </a:lnTo>
                <a:lnTo>
                  <a:pt x="3503491" y="0"/>
                </a:lnTo>
                <a:close/>
              </a:path>
            </a:pathLst>
          </a:custGeom>
          <a:blipFill>
            <a:blip r:embed="rId15"/>
            <a:stretch>
              <a:fillRect/>
            </a:stretch>
          </a:blipFill>
        </p:spPr>
      </p:sp>
      <p:sp>
        <p:nvSpPr>
          <p:cNvPr id="12" name="Freeform 12"/>
          <p:cNvSpPr/>
          <p:nvPr/>
        </p:nvSpPr>
        <p:spPr>
          <a:xfrm>
            <a:off x="-1866379" y="2314963"/>
            <a:ext cx="5246245" cy="5236706"/>
          </a:xfrm>
          <a:custGeom>
            <a:avLst/>
            <a:gdLst/>
            <a:ahLst/>
            <a:cxnLst/>
            <a:rect l="l" t="t" r="r" b="b"/>
            <a:pathLst>
              <a:path w="5246245" h="5236706">
                <a:moveTo>
                  <a:pt x="0" y="0"/>
                </a:moveTo>
                <a:lnTo>
                  <a:pt x="5246245" y="0"/>
                </a:lnTo>
                <a:lnTo>
                  <a:pt x="5246245" y="5236707"/>
                </a:lnTo>
                <a:lnTo>
                  <a:pt x="0" y="5236707"/>
                </a:lnTo>
                <a:lnTo>
                  <a:pt x="0" y="0"/>
                </a:lnTo>
                <a:close/>
              </a:path>
            </a:pathLst>
          </a:custGeom>
          <a:blipFill>
            <a:blip r:embed="rId16">
              <a:extLst>
                <a:ext uri="{96DAC541-7B7A-43D3-8B79-37D633B846F1}">
                  <asvg:svgBlip xmlns:asvg="http://schemas.microsoft.com/office/drawing/2016/SVG/main" xmlns="" r:embed="rId17"/>
                </a:ext>
              </a:extLst>
            </a:blip>
            <a:stretch>
              <a:fillRect/>
            </a:stretch>
          </a:blipFill>
        </p:spPr>
      </p:sp>
      <p:sp>
        <p:nvSpPr>
          <p:cNvPr id="13" name="TextBox 13"/>
          <p:cNvSpPr txBox="1"/>
          <p:nvPr/>
        </p:nvSpPr>
        <p:spPr>
          <a:xfrm>
            <a:off x="5043390" y="2134358"/>
            <a:ext cx="8201220" cy="1457202"/>
          </a:xfrm>
          <a:prstGeom prst="rect">
            <a:avLst/>
          </a:prstGeom>
        </p:spPr>
        <p:txBody>
          <a:bodyPr lIns="0" tIns="0" rIns="0" bIns="0" rtlCol="0" anchor="t">
            <a:spAutoFit/>
          </a:bodyPr>
          <a:lstStyle/>
          <a:p>
            <a:pPr algn="ctr">
              <a:lnSpc>
                <a:spcPts val="10960"/>
              </a:lnSpc>
            </a:pPr>
            <a:r>
              <a:rPr lang="en-US" sz="10960">
                <a:solidFill>
                  <a:srgbClr val="8F2527"/>
                </a:solidFill>
                <a:latin typeface="Source Sans 3"/>
                <a:ea typeface="Source Sans 3"/>
                <a:cs typeface="Source Sans 3"/>
                <a:sym typeface="Source Sans 3"/>
              </a:rPr>
              <a:t>Thank You</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146</TotalTime>
  <Words>927</Words>
  <Application>Microsoft Office PowerPoint</Application>
  <PresentationFormat>Custom</PresentationFormat>
  <Paragraphs>147</Paragraphs>
  <Slides>26</Slides>
  <Notes>0</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26</vt:i4>
      </vt:variant>
    </vt:vector>
  </HeadingPairs>
  <TitlesOfParts>
    <vt:vector size="40" baseType="lpstr">
      <vt:lpstr>Negrita Pro</vt:lpstr>
      <vt:lpstr>Source Sans 3</vt:lpstr>
      <vt:lpstr>Franklin Gothic Demi Cond</vt:lpstr>
      <vt:lpstr>Wingdings</vt:lpstr>
      <vt:lpstr>Roboto</vt:lpstr>
      <vt:lpstr>Source Sans 3 Bold</vt:lpstr>
      <vt:lpstr>Roboto Bold</vt:lpstr>
      <vt:lpstr>Canva Sans Bold</vt:lpstr>
      <vt:lpstr>Public Sans Bold</vt:lpstr>
      <vt:lpstr>Antic</vt:lpstr>
      <vt:lpstr>Public Sans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Brown Illustration World Food Day Presentation</dc:title>
  <dc:creator>MLC</dc:creator>
  <cp:lastModifiedBy>Khan Gadget</cp:lastModifiedBy>
  <cp:revision>13</cp:revision>
  <dcterms:created xsi:type="dcterms:W3CDTF">2006-08-16T00:00:00Z</dcterms:created>
  <dcterms:modified xsi:type="dcterms:W3CDTF">2025-11-30T17:49:59Z</dcterms:modified>
  <dc:identifier>DAG6HrOiqV4</dc:identifier>
</cp:coreProperties>
</file>