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6" r:id="rId4"/>
    <p:sldId id="264" r:id="rId5"/>
    <p:sldId id="259" r:id="rId6"/>
    <p:sldId id="260" r:id="rId7"/>
    <p:sldId id="263" r:id="rId8"/>
    <p:sldId id="261" r:id="rId9"/>
    <p:sldId id="262" r:id="rId10"/>
    <p:sldId id="265" r:id="rId11"/>
    <p:sldId id="267" r:id="rId12"/>
    <p:sldId id="268"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451FF0-5650-4E18-9E19-C3F90BF315B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BAFFB3B-92CF-4FA2-A2E5-178C626C5683}">
      <dgm:prSet/>
      <dgm:spPr/>
      <dgm:t>
        <a:bodyPr/>
        <a:lstStyle/>
        <a:p>
          <a:r>
            <a:rPr lang="en-GB"/>
            <a:t>Poverty </a:t>
          </a:r>
          <a:endParaRPr lang="en-US"/>
        </a:p>
      </dgm:t>
    </dgm:pt>
    <dgm:pt modelId="{323A2487-A26F-4238-B55B-4CF2CBBC015F}" type="parTrans" cxnId="{A5C6838E-7299-496B-B6CF-132EB718C9BC}">
      <dgm:prSet/>
      <dgm:spPr/>
      <dgm:t>
        <a:bodyPr/>
        <a:lstStyle/>
        <a:p>
          <a:endParaRPr lang="en-US"/>
        </a:p>
      </dgm:t>
    </dgm:pt>
    <dgm:pt modelId="{BAB55AEE-2587-479D-82FF-DABFCD21C280}" type="sibTrans" cxnId="{A5C6838E-7299-496B-B6CF-132EB718C9BC}">
      <dgm:prSet/>
      <dgm:spPr/>
      <dgm:t>
        <a:bodyPr/>
        <a:lstStyle/>
        <a:p>
          <a:endParaRPr lang="en-US"/>
        </a:p>
      </dgm:t>
    </dgm:pt>
    <dgm:pt modelId="{C9201EF6-AC97-42D1-9D32-E6AF29D87D03}">
      <dgm:prSet/>
      <dgm:spPr/>
      <dgm:t>
        <a:bodyPr/>
        <a:lstStyle/>
        <a:p>
          <a:r>
            <a:rPr lang="en-GB"/>
            <a:t>Poor health</a:t>
          </a:r>
          <a:endParaRPr lang="en-US"/>
        </a:p>
      </dgm:t>
    </dgm:pt>
    <dgm:pt modelId="{C42DF0A5-F1C1-4438-9E57-479F4417CE2E}" type="parTrans" cxnId="{CBED6D26-50AF-44FE-980A-635E1770B540}">
      <dgm:prSet/>
      <dgm:spPr/>
      <dgm:t>
        <a:bodyPr/>
        <a:lstStyle/>
        <a:p>
          <a:endParaRPr lang="en-US"/>
        </a:p>
      </dgm:t>
    </dgm:pt>
    <dgm:pt modelId="{7F062370-FCE9-49EA-9EE0-2CD0EAC98485}" type="sibTrans" cxnId="{CBED6D26-50AF-44FE-980A-635E1770B540}">
      <dgm:prSet/>
      <dgm:spPr/>
      <dgm:t>
        <a:bodyPr/>
        <a:lstStyle/>
        <a:p>
          <a:endParaRPr lang="en-US"/>
        </a:p>
      </dgm:t>
    </dgm:pt>
    <dgm:pt modelId="{DB73A0A4-FABC-4E0C-8518-286296D4E56F}">
      <dgm:prSet/>
      <dgm:spPr/>
      <dgm:t>
        <a:bodyPr/>
        <a:lstStyle/>
        <a:p>
          <a:r>
            <a:rPr lang="en-GB" dirty="0"/>
            <a:t>Increasing economy</a:t>
          </a:r>
          <a:endParaRPr lang="en-US" dirty="0"/>
        </a:p>
      </dgm:t>
    </dgm:pt>
    <dgm:pt modelId="{53B9C103-722E-47A5-A038-80008EDC0AB7}" type="parTrans" cxnId="{B6D3FAE6-B725-4287-9539-D5434E94AE6B}">
      <dgm:prSet/>
      <dgm:spPr/>
      <dgm:t>
        <a:bodyPr/>
        <a:lstStyle/>
        <a:p>
          <a:endParaRPr lang="en-US"/>
        </a:p>
      </dgm:t>
    </dgm:pt>
    <dgm:pt modelId="{63C3D7CC-CF53-4DD2-83A3-5C687D3C7D60}" type="sibTrans" cxnId="{B6D3FAE6-B725-4287-9539-D5434E94AE6B}">
      <dgm:prSet/>
      <dgm:spPr/>
      <dgm:t>
        <a:bodyPr/>
        <a:lstStyle/>
        <a:p>
          <a:endParaRPr lang="en-US"/>
        </a:p>
      </dgm:t>
    </dgm:pt>
    <dgm:pt modelId="{702F5C7D-2C08-4EF8-B018-885778E6EDA1}">
      <dgm:prSet/>
      <dgm:spPr/>
      <dgm:t>
        <a:bodyPr/>
        <a:lstStyle/>
        <a:p>
          <a:r>
            <a:rPr lang="en-GB"/>
            <a:t>Equality</a:t>
          </a:r>
          <a:endParaRPr lang="en-US"/>
        </a:p>
      </dgm:t>
    </dgm:pt>
    <dgm:pt modelId="{83E934BF-2CB1-45B1-80EF-4ABA6C459F31}" type="parTrans" cxnId="{E4AC8EF0-3C45-47FE-A777-DE2E7A7E51AD}">
      <dgm:prSet/>
      <dgm:spPr/>
      <dgm:t>
        <a:bodyPr/>
        <a:lstStyle/>
        <a:p>
          <a:endParaRPr lang="en-US"/>
        </a:p>
      </dgm:t>
    </dgm:pt>
    <dgm:pt modelId="{AAC1942F-56F7-450C-9FA0-624CA28C1067}" type="sibTrans" cxnId="{E4AC8EF0-3C45-47FE-A777-DE2E7A7E51AD}">
      <dgm:prSet/>
      <dgm:spPr/>
      <dgm:t>
        <a:bodyPr/>
        <a:lstStyle/>
        <a:p>
          <a:endParaRPr lang="en-US"/>
        </a:p>
      </dgm:t>
    </dgm:pt>
    <dgm:pt modelId="{D266EB4B-1367-4019-BDA2-DA0BCD64B7DF}" type="pres">
      <dgm:prSet presAssocID="{87451FF0-5650-4E18-9E19-C3F90BF315B6}" presName="root" presStyleCnt="0">
        <dgm:presLayoutVars>
          <dgm:dir/>
          <dgm:resizeHandles val="exact"/>
        </dgm:presLayoutVars>
      </dgm:prSet>
      <dgm:spPr/>
    </dgm:pt>
    <dgm:pt modelId="{EE00F6E3-C6A2-4186-9228-60CDAC74F424}" type="pres">
      <dgm:prSet presAssocID="{EBAFFB3B-92CF-4FA2-A2E5-178C626C5683}" presName="compNode" presStyleCnt="0"/>
      <dgm:spPr/>
    </dgm:pt>
    <dgm:pt modelId="{1480CCA5-4C84-4F97-A940-53910CA6D1B4}" type="pres">
      <dgm:prSet presAssocID="{EBAFFB3B-92CF-4FA2-A2E5-178C626C5683}" presName="bgRect" presStyleLbl="bgShp" presStyleIdx="0" presStyleCnt="4"/>
      <dgm:spPr/>
    </dgm:pt>
    <dgm:pt modelId="{C8BB2B11-8D74-44D8-B8AC-F2C612ABB6DD}" type="pres">
      <dgm:prSet presAssocID="{EBAFFB3B-92CF-4FA2-A2E5-178C626C56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0CA0F0C8-2AAC-46D9-8ABB-30A499341DB3}" type="pres">
      <dgm:prSet presAssocID="{EBAFFB3B-92CF-4FA2-A2E5-178C626C5683}" presName="spaceRect" presStyleCnt="0"/>
      <dgm:spPr/>
    </dgm:pt>
    <dgm:pt modelId="{20D4176C-DB17-4045-9BDE-674B2C38D3C5}" type="pres">
      <dgm:prSet presAssocID="{EBAFFB3B-92CF-4FA2-A2E5-178C626C5683}" presName="parTx" presStyleLbl="revTx" presStyleIdx="0" presStyleCnt="4">
        <dgm:presLayoutVars>
          <dgm:chMax val="0"/>
          <dgm:chPref val="0"/>
        </dgm:presLayoutVars>
      </dgm:prSet>
      <dgm:spPr/>
    </dgm:pt>
    <dgm:pt modelId="{70078827-D88F-4BE5-812E-043370E7189E}" type="pres">
      <dgm:prSet presAssocID="{BAB55AEE-2587-479D-82FF-DABFCD21C280}" presName="sibTrans" presStyleCnt="0"/>
      <dgm:spPr/>
    </dgm:pt>
    <dgm:pt modelId="{F66ECCBD-8779-4FCA-9813-FC7BE34803AE}" type="pres">
      <dgm:prSet presAssocID="{C9201EF6-AC97-42D1-9D32-E6AF29D87D03}" presName="compNode" presStyleCnt="0"/>
      <dgm:spPr/>
    </dgm:pt>
    <dgm:pt modelId="{76135430-A543-4405-99BB-C09B613D57B4}" type="pres">
      <dgm:prSet presAssocID="{C9201EF6-AC97-42D1-9D32-E6AF29D87D03}" presName="bgRect" presStyleLbl="bgShp" presStyleIdx="1" presStyleCnt="4"/>
      <dgm:spPr/>
    </dgm:pt>
    <dgm:pt modelId="{68F0C810-0844-4D61-A5B6-C34DB963AF01}" type="pres">
      <dgm:prSet presAssocID="{C9201EF6-AC97-42D1-9D32-E6AF29D87D0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22F1BF23-18ED-4F1C-8148-0C6ED697E643}" type="pres">
      <dgm:prSet presAssocID="{C9201EF6-AC97-42D1-9D32-E6AF29D87D03}" presName="spaceRect" presStyleCnt="0"/>
      <dgm:spPr/>
    </dgm:pt>
    <dgm:pt modelId="{614CF63A-B2AB-44FF-8929-62A729DEEC20}" type="pres">
      <dgm:prSet presAssocID="{C9201EF6-AC97-42D1-9D32-E6AF29D87D03}" presName="parTx" presStyleLbl="revTx" presStyleIdx="1" presStyleCnt="4">
        <dgm:presLayoutVars>
          <dgm:chMax val="0"/>
          <dgm:chPref val="0"/>
        </dgm:presLayoutVars>
      </dgm:prSet>
      <dgm:spPr/>
    </dgm:pt>
    <dgm:pt modelId="{64C3F60F-530E-42C1-A55E-711F7496840B}" type="pres">
      <dgm:prSet presAssocID="{7F062370-FCE9-49EA-9EE0-2CD0EAC98485}" presName="sibTrans" presStyleCnt="0"/>
      <dgm:spPr/>
    </dgm:pt>
    <dgm:pt modelId="{B8A4B4C7-2F29-42D7-9A30-F06BA95DE9BF}" type="pres">
      <dgm:prSet presAssocID="{DB73A0A4-FABC-4E0C-8518-286296D4E56F}" presName="compNode" presStyleCnt="0"/>
      <dgm:spPr/>
    </dgm:pt>
    <dgm:pt modelId="{D735774B-06DC-45DA-8C5E-420E83C22923}" type="pres">
      <dgm:prSet presAssocID="{DB73A0A4-FABC-4E0C-8518-286296D4E56F}" presName="bgRect" presStyleLbl="bgShp" presStyleIdx="2" presStyleCnt="4"/>
      <dgm:spPr/>
    </dgm:pt>
    <dgm:pt modelId="{56C56A05-E684-4BAF-A991-FCF2BF8995A0}" type="pres">
      <dgm:prSet presAssocID="{DB73A0A4-FABC-4E0C-8518-286296D4E5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A8F1715-33F6-4B34-BCDB-4D4346CE2595}" type="pres">
      <dgm:prSet presAssocID="{DB73A0A4-FABC-4E0C-8518-286296D4E56F}" presName="spaceRect" presStyleCnt="0"/>
      <dgm:spPr/>
    </dgm:pt>
    <dgm:pt modelId="{CA8811C2-E7EC-4E4F-B4C1-5B450AB8BDD5}" type="pres">
      <dgm:prSet presAssocID="{DB73A0A4-FABC-4E0C-8518-286296D4E56F}" presName="parTx" presStyleLbl="revTx" presStyleIdx="2" presStyleCnt="4">
        <dgm:presLayoutVars>
          <dgm:chMax val="0"/>
          <dgm:chPref val="0"/>
        </dgm:presLayoutVars>
      </dgm:prSet>
      <dgm:spPr/>
    </dgm:pt>
    <dgm:pt modelId="{8670FAAF-09D6-4F49-B68E-F495D958CCA8}" type="pres">
      <dgm:prSet presAssocID="{63C3D7CC-CF53-4DD2-83A3-5C687D3C7D60}" presName="sibTrans" presStyleCnt="0"/>
      <dgm:spPr/>
    </dgm:pt>
    <dgm:pt modelId="{41A48E53-29DA-4B4C-BF39-AFE8894ADDE0}" type="pres">
      <dgm:prSet presAssocID="{702F5C7D-2C08-4EF8-B018-885778E6EDA1}" presName="compNode" presStyleCnt="0"/>
      <dgm:spPr/>
    </dgm:pt>
    <dgm:pt modelId="{07348D4F-48A0-417F-8D8C-8DA64D2C9A12}" type="pres">
      <dgm:prSet presAssocID="{702F5C7D-2C08-4EF8-B018-885778E6EDA1}" presName="bgRect" presStyleLbl="bgShp" presStyleIdx="3" presStyleCnt="4"/>
      <dgm:spPr/>
    </dgm:pt>
    <dgm:pt modelId="{BCDED530-4C8C-439F-A35A-E8EFFDECECCC}" type="pres">
      <dgm:prSet presAssocID="{702F5C7D-2C08-4EF8-B018-885778E6ED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F5DA87CF-C174-4747-8DE6-16677FCF7208}" type="pres">
      <dgm:prSet presAssocID="{702F5C7D-2C08-4EF8-B018-885778E6EDA1}" presName="spaceRect" presStyleCnt="0"/>
      <dgm:spPr/>
    </dgm:pt>
    <dgm:pt modelId="{8E74C37A-91D6-4A8F-85EE-35B8BD3ABD9D}" type="pres">
      <dgm:prSet presAssocID="{702F5C7D-2C08-4EF8-B018-885778E6EDA1}" presName="parTx" presStyleLbl="revTx" presStyleIdx="3" presStyleCnt="4">
        <dgm:presLayoutVars>
          <dgm:chMax val="0"/>
          <dgm:chPref val="0"/>
        </dgm:presLayoutVars>
      </dgm:prSet>
      <dgm:spPr/>
    </dgm:pt>
  </dgm:ptLst>
  <dgm:cxnLst>
    <dgm:cxn modelId="{39DBA404-DE77-40EE-84D0-6CF007BAF3AB}" type="presOf" srcId="{DB73A0A4-FABC-4E0C-8518-286296D4E56F}" destId="{CA8811C2-E7EC-4E4F-B4C1-5B450AB8BDD5}" srcOrd="0" destOrd="0" presId="urn:microsoft.com/office/officeart/2018/2/layout/IconVerticalSolidList"/>
    <dgm:cxn modelId="{CBED6D26-50AF-44FE-980A-635E1770B540}" srcId="{87451FF0-5650-4E18-9E19-C3F90BF315B6}" destId="{C9201EF6-AC97-42D1-9D32-E6AF29D87D03}" srcOrd="1" destOrd="0" parTransId="{C42DF0A5-F1C1-4438-9E57-479F4417CE2E}" sibTransId="{7F062370-FCE9-49EA-9EE0-2CD0EAC98485}"/>
    <dgm:cxn modelId="{7DD27B5F-C054-41DE-B99D-EDD6D56FCC75}" type="presOf" srcId="{C9201EF6-AC97-42D1-9D32-E6AF29D87D03}" destId="{614CF63A-B2AB-44FF-8929-62A729DEEC20}" srcOrd="0" destOrd="0" presId="urn:microsoft.com/office/officeart/2018/2/layout/IconVerticalSolidList"/>
    <dgm:cxn modelId="{80F71461-6D41-48F5-8A05-C154FF773161}" type="presOf" srcId="{EBAFFB3B-92CF-4FA2-A2E5-178C626C5683}" destId="{20D4176C-DB17-4045-9BDE-674B2C38D3C5}" srcOrd="0" destOrd="0" presId="urn:microsoft.com/office/officeart/2018/2/layout/IconVerticalSolidList"/>
    <dgm:cxn modelId="{5CC22055-691F-41F8-81A8-DA3B2F67DFD4}" type="presOf" srcId="{702F5C7D-2C08-4EF8-B018-885778E6EDA1}" destId="{8E74C37A-91D6-4A8F-85EE-35B8BD3ABD9D}" srcOrd="0" destOrd="0" presId="urn:microsoft.com/office/officeart/2018/2/layout/IconVerticalSolidList"/>
    <dgm:cxn modelId="{A5C6838E-7299-496B-B6CF-132EB718C9BC}" srcId="{87451FF0-5650-4E18-9E19-C3F90BF315B6}" destId="{EBAFFB3B-92CF-4FA2-A2E5-178C626C5683}" srcOrd="0" destOrd="0" parTransId="{323A2487-A26F-4238-B55B-4CF2CBBC015F}" sibTransId="{BAB55AEE-2587-479D-82FF-DABFCD21C280}"/>
    <dgm:cxn modelId="{AA6DE4AF-B026-4B79-AFF3-45F9D0711FB1}" type="presOf" srcId="{87451FF0-5650-4E18-9E19-C3F90BF315B6}" destId="{D266EB4B-1367-4019-BDA2-DA0BCD64B7DF}" srcOrd="0" destOrd="0" presId="urn:microsoft.com/office/officeart/2018/2/layout/IconVerticalSolidList"/>
    <dgm:cxn modelId="{B6D3FAE6-B725-4287-9539-D5434E94AE6B}" srcId="{87451FF0-5650-4E18-9E19-C3F90BF315B6}" destId="{DB73A0A4-FABC-4E0C-8518-286296D4E56F}" srcOrd="2" destOrd="0" parTransId="{53B9C103-722E-47A5-A038-80008EDC0AB7}" sibTransId="{63C3D7CC-CF53-4DD2-83A3-5C687D3C7D60}"/>
    <dgm:cxn modelId="{E4AC8EF0-3C45-47FE-A777-DE2E7A7E51AD}" srcId="{87451FF0-5650-4E18-9E19-C3F90BF315B6}" destId="{702F5C7D-2C08-4EF8-B018-885778E6EDA1}" srcOrd="3" destOrd="0" parTransId="{83E934BF-2CB1-45B1-80EF-4ABA6C459F31}" sibTransId="{AAC1942F-56F7-450C-9FA0-624CA28C1067}"/>
    <dgm:cxn modelId="{BA34E193-AE26-403C-A1D8-3B2D522ABC92}" type="presParOf" srcId="{D266EB4B-1367-4019-BDA2-DA0BCD64B7DF}" destId="{EE00F6E3-C6A2-4186-9228-60CDAC74F424}" srcOrd="0" destOrd="0" presId="urn:microsoft.com/office/officeart/2018/2/layout/IconVerticalSolidList"/>
    <dgm:cxn modelId="{ADF2C249-264C-4048-9137-F92A49151A9E}" type="presParOf" srcId="{EE00F6E3-C6A2-4186-9228-60CDAC74F424}" destId="{1480CCA5-4C84-4F97-A940-53910CA6D1B4}" srcOrd="0" destOrd="0" presId="urn:microsoft.com/office/officeart/2018/2/layout/IconVerticalSolidList"/>
    <dgm:cxn modelId="{2A9E6004-E21F-4B2D-B65F-9EFBD48299AF}" type="presParOf" srcId="{EE00F6E3-C6A2-4186-9228-60CDAC74F424}" destId="{C8BB2B11-8D74-44D8-B8AC-F2C612ABB6DD}" srcOrd="1" destOrd="0" presId="urn:microsoft.com/office/officeart/2018/2/layout/IconVerticalSolidList"/>
    <dgm:cxn modelId="{14134F03-D41F-4945-B197-93E2AAD69211}" type="presParOf" srcId="{EE00F6E3-C6A2-4186-9228-60CDAC74F424}" destId="{0CA0F0C8-2AAC-46D9-8ABB-30A499341DB3}" srcOrd="2" destOrd="0" presId="urn:microsoft.com/office/officeart/2018/2/layout/IconVerticalSolidList"/>
    <dgm:cxn modelId="{69800E76-14B6-4F6D-BB33-8F3A99A19547}" type="presParOf" srcId="{EE00F6E3-C6A2-4186-9228-60CDAC74F424}" destId="{20D4176C-DB17-4045-9BDE-674B2C38D3C5}" srcOrd="3" destOrd="0" presId="urn:microsoft.com/office/officeart/2018/2/layout/IconVerticalSolidList"/>
    <dgm:cxn modelId="{94AC18C0-32CF-4200-B81B-93CDFF363790}" type="presParOf" srcId="{D266EB4B-1367-4019-BDA2-DA0BCD64B7DF}" destId="{70078827-D88F-4BE5-812E-043370E7189E}" srcOrd="1" destOrd="0" presId="urn:microsoft.com/office/officeart/2018/2/layout/IconVerticalSolidList"/>
    <dgm:cxn modelId="{60052EBF-BE7B-41B0-89F9-7841F68AA79C}" type="presParOf" srcId="{D266EB4B-1367-4019-BDA2-DA0BCD64B7DF}" destId="{F66ECCBD-8779-4FCA-9813-FC7BE34803AE}" srcOrd="2" destOrd="0" presId="urn:microsoft.com/office/officeart/2018/2/layout/IconVerticalSolidList"/>
    <dgm:cxn modelId="{2245BD5F-D59C-4365-AB72-78BEE77749DF}" type="presParOf" srcId="{F66ECCBD-8779-4FCA-9813-FC7BE34803AE}" destId="{76135430-A543-4405-99BB-C09B613D57B4}" srcOrd="0" destOrd="0" presId="urn:microsoft.com/office/officeart/2018/2/layout/IconVerticalSolidList"/>
    <dgm:cxn modelId="{00E7DE3F-F7BE-4013-B9AF-B8823BB296DD}" type="presParOf" srcId="{F66ECCBD-8779-4FCA-9813-FC7BE34803AE}" destId="{68F0C810-0844-4D61-A5B6-C34DB963AF01}" srcOrd="1" destOrd="0" presId="urn:microsoft.com/office/officeart/2018/2/layout/IconVerticalSolidList"/>
    <dgm:cxn modelId="{0B447831-51E7-417C-9C7D-EA26369B56CE}" type="presParOf" srcId="{F66ECCBD-8779-4FCA-9813-FC7BE34803AE}" destId="{22F1BF23-18ED-4F1C-8148-0C6ED697E643}" srcOrd="2" destOrd="0" presId="urn:microsoft.com/office/officeart/2018/2/layout/IconVerticalSolidList"/>
    <dgm:cxn modelId="{E1E88C87-2F9C-4868-88F6-205307EA5CF3}" type="presParOf" srcId="{F66ECCBD-8779-4FCA-9813-FC7BE34803AE}" destId="{614CF63A-B2AB-44FF-8929-62A729DEEC20}" srcOrd="3" destOrd="0" presId="urn:microsoft.com/office/officeart/2018/2/layout/IconVerticalSolidList"/>
    <dgm:cxn modelId="{870AF522-96EA-4DB2-AD8D-F9DF3356194F}" type="presParOf" srcId="{D266EB4B-1367-4019-BDA2-DA0BCD64B7DF}" destId="{64C3F60F-530E-42C1-A55E-711F7496840B}" srcOrd="3" destOrd="0" presId="urn:microsoft.com/office/officeart/2018/2/layout/IconVerticalSolidList"/>
    <dgm:cxn modelId="{DBA581B9-16A6-457A-BA2E-4EB685D84AA1}" type="presParOf" srcId="{D266EB4B-1367-4019-BDA2-DA0BCD64B7DF}" destId="{B8A4B4C7-2F29-42D7-9A30-F06BA95DE9BF}" srcOrd="4" destOrd="0" presId="urn:microsoft.com/office/officeart/2018/2/layout/IconVerticalSolidList"/>
    <dgm:cxn modelId="{B467CBF2-EAAE-4A92-80BD-9BACB2FF21A9}" type="presParOf" srcId="{B8A4B4C7-2F29-42D7-9A30-F06BA95DE9BF}" destId="{D735774B-06DC-45DA-8C5E-420E83C22923}" srcOrd="0" destOrd="0" presId="urn:microsoft.com/office/officeart/2018/2/layout/IconVerticalSolidList"/>
    <dgm:cxn modelId="{B2735BBD-44E4-4592-8647-8F627593E92C}" type="presParOf" srcId="{B8A4B4C7-2F29-42D7-9A30-F06BA95DE9BF}" destId="{56C56A05-E684-4BAF-A991-FCF2BF8995A0}" srcOrd="1" destOrd="0" presId="urn:microsoft.com/office/officeart/2018/2/layout/IconVerticalSolidList"/>
    <dgm:cxn modelId="{9701590B-2C94-43E3-B62B-D4C33C42B905}" type="presParOf" srcId="{B8A4B4C7-2F29-42D7-9A30-F06BA95DE9BF}" destId="{AA8F1715-33F6-4B34-BCDB-4D4346CE2595}" srcOrd="2" destOrd="0" presId="urn:microsoft.com/office/officeart/2018/2/layout/IconVerticalSolidList"/>
    <dgm:cxn modelId="{A295BE0F-4DBF-45F8-9B02-8AE79C6857FD}" type="presParOf" srcId="{B8A4B4C7-2F29-42D7-9A30-F06BA95DE9BF}" destId="{CA8811C2-E7EC-4E4F-B4C1-5B450AB8BDD5}" srcOrd="3" destOrd="0" presId="urn:microsoft.com/office/officeart/2018/2/layout/IconVerticalSolidList"/>
    <dgm:cxn modelId="{1DE75327-5D03-45E5-B092-2A9C59628A1D}" type="presParOf" srcId="{D266EB4B-1367-4019-BDA2-DA0BCD64B7DF}" destId="{8670FAAF-09D6-4F49-B68E-F495D958CCA8}" srcOrd="5" destOrd="0" presId="urn:microsoft.com/office/officeart/2018/2/layout/IconVerticalSolidList"/>
    <dgm:cxn modelId="{E27F26D7-37DB-4D6F-8D45-8F6182BF9613}" type="presParOf" srcId="{D266EB4B-1367-4019-BDA2-DA0BCD64B7DF}" destId="{41A48E53-29DA-4B4C-BF39-AFE8894ADDE0}" srcOrd="6" destOrd="0" presId="urn:microsoft.com/office/officeart/2018/2/layout/IconVerticalSolidList"/>
    <dgm:cxn modelId="{DB3C3462-8468-47B2-96BB-93A3EADD157A}" type="presParOf" srcId="{41A48E53-29DA-4B4C-BF39-AFE8894ADDE0}" destId="{07348D4F-48A0-417F-8D8C-8DA64D2C9A12}" srcOrd="0" destOrd="0" presId="urn:microsoft.com/office/officeart/2018/2/layout/IconVerticalSolidList"/>
    <dgm:cxn modelId="{8DEA540F-B956-4322-9D48-60231D8D2465}" type="presParOf" srcId="{41A48E53-29DA-4B4C-BF39-AFE8894ADDE0}" destId="{BCDED530-4C8C-439F-A35A-E8EFFDECECCC}" srcOrd="1" destOrd="0" presId="urn:microsoft.com/office/officeart/2018/2/layout/IconVerticalSolidList"/>
    <dgm:cxn modelId="{9F4B2F04-C036-4F16-B1AD-CA62ECAE6679}" type="presParOf" srcId="{41A48E53-29DA-4B4C-BF39-AFE8894ADDE0}" destId="{F5DA87CF-C174-4747-8DE6-16677FCF7208}" srcOrd="2" destOrd="0" presId="urn:microsoft.com/office/officeart/2018/2/layout/IconVerticalSolidList"/>
    <dgm:cxn modelId="{47723D1F-3BB1-468F-8CE7-306E6577C700}" type="presParOf" srcId="{41A48E53-29DA-4B4C-BF39-AFE8894ADDE0}" destId="{8E74C37A-91D6-4A8F-85EE-35B8BD3ABD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0CCA5-4C84-4F97-A940-53910CA6D1B4}">
      <dsp:nvSpPr>
        <dsp:cNvPr id="0" name=""/>
        <dsp:cNvSpPr/>
      </dsp:nvSpPr>
      <dsp:spPr>
        <a:xfrm>
          <a:off x="0" y="2279"/>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BB2B11-8D74-44D8-B8AC-F2C612ABB6DD}">
      <dsp:nvSpPr>
        <dsp:cNvPr id="0" name=""/>
        <dsp:cNvSpPr/>
      </dsp:nvSpPr>
      <dsp:spPr>
        <a:xfrm>
          <a:off x="349511" y="262246"/>
          <a:ext cx="635474" cy="635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D4176C-DB17-4045-9BDE-674B2C38D3C5}">
      <dsp:nvSpPr>
        <dsp:cNvPr id="0" name=""/>
        <dsp:cNvSpPr/>
      </dsp:nvSpPr>
      <dsp:spPr>
        <a:xfrm>
          <a:off x="1334496" y="2279"/>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kern="1200"/>
            <a:t>Poverty </a:t>
          </a:r>
          <a:endParaRPr lang="en-US" sz="2200" kern="1200"/>
        </a:p>
      </dsp:txBody>
      <dsp:txXfrm>
        <a:off x="1334496" y="2279"/>
        <a:ext cx="4920227" cy="1155408"/>
      </dsp:txXfrm>
    </dsp:sp>
    <dsp:sp modelId="{76135430-A543-4405-99BB-C09B613D57B4}">
      <dsp:nvSpPr>
        <dsp:cNvPr id="0" name=""/>
        <dsp:cNvSpPr/>
      </dsp:nvSpPr>
      <dsp:spPr>
        <a:xfrm>
          <a:off x="0" y="1446540"/>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0C810-0844-4D61-A5B6-C34DB963AF01}">
      <dsp:nvSpPr>
        <dsp:cNvPr id="0" name=""/>
        <dsp:cNvSpPr/>
      </dsp:nvSpPr>
      <dsp:spPr>
        <a:xfrm>
          <a:off x="349511" y="1706507"/>
          <a:ext cx="635474" cy="635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4CF63A-B2AB-44FF-8929-62A729DEEC20}">
      <dsp:nvSpPr>
        <dsp:cNvPr id="0" name=""/>
        <dsp:cNvSpPr/>
      </dsp:nvSpPr>
      <dsp:spPr>
        <a:xfrm>
          <a:off x="1334496" y="1446540"/>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kern="1200"/>
            <a:t>Poor health</a:t>
          </a:r>
          <a:endParaRPr lang="en-US" sz="2200" kern="1200"/>
        </a:p>
      </dsp:txBody>
      <dsp:txXfrm>
        <a:off x="1334496" y="1446540"/>
        <a:ext cx="4920227" cy="1155408"/>
      </dsp:txXfrm>
    </dsp:sp>
    <dsp:sp modelId="{D735774B-06DC-45DA-8C5E-420E83C22923}">
      <dsp:nvSpPr>
        <dsp:cNvPr id="0" name=""/>
        <dsp:cNvSpPr/>
      </dsp:nvSpPr>
      <dsp:spPr>
        <a:xfrm>
          <a:off x="0" y="2890801"/>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56A05-E684-4BAF-A991-FCF2BF8995A0}">
      <dsp:nvSpPr>
        <dsp:cNvPr id="0" name=""/>
        <dsp:cNvSpPr/>
      </dsp:nvSpPr>
      <dsp:spPr>
        <a:xfrm>
          <a:off x="349511" y="3150767"/>
          <a:ext cx="635474" cy="635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8811C2-E7EC-4E4F-B4C1-5B450AB8BDD5}">
      <dsp:nvSpPr>
        <dsp:cNvPr id="0" name=""/>
        <dsp:cNvSpPr/>
      </dsp:nvSpPr>
      <dsp:spPr>
        <a:xfrm>
          <a:off x="1334496" y="2890801"/>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kern="1200" dirty="0"/>
            <a:t>Increasing economy</a:t>
          </a:r>
          <a:endParaRPr lang="en-US" sz="2200" kern="1200" dirty="0"/>
        </a:p>
      </dsp:txBody>
      <dsp:txXfrm>
        <a:off x="1334496" y="2890801"/>
        <a:ext cx="4920227" cy="1155408"/>
      </dsp:txXfrm>
    </dsp:sp>
    <dsp:sp modelId="{07348D4F-48A0-417F-8D8C-8DA64D2C9A12}">
      <dsp:nvSpPr>
        <dsp:cNvPr id="0" name=""/>
        <dsp:cNvSpPr/>
      </dsp:nvSpPr>
      <dsp:spPr>
        <a:xfrm>
          <a:off x="0" y="4335061"/>
          <a:ext cx="6254724" cy="1155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ED530-4C8C-439F-A35A-E8EFFDECECCC}">
      <dsp:nvSpPr>
        <dsp:cNvPr id="0" name=""/>
        <dsp:cNvSpPr/>
      </dsp:nvSpPr>
      <dsp:spPr>
        <a:xfrm>
          <a:off x="349511" y="4595028"/>
          <a:ext cx="635474" cy="635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74C37A-91D6-4A8F-85EE-35B8BD3ABD9D}">
      <dsp:nvSpPr>
        <dsp:cNvPr id="0" name=""/>
        <dsp:cNvSpPr/>
      </dsp:nvSpPr>
      <dsp:spPr>
        <a:xfrm>
          <a:off x="1334496" y="4335061"/>
          <a:ext cx="4920227" cy="1155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81" tIns="122281" rIns="122281" bIns="122281" numCol="1" spcCol="1270" anchor="ctr" anchorCtr="0">
          <a:noAutofit/>
        </a:bodyPr>
        <a:lstStyle/>
        <a:p>
          <a:pPr marL="0" lvl="0" indent="0" algn="l" defTabSz="977900">
            <a:lnSpc>
              <a:spcPct val="90000"/>
            </a:lnSpc>
            <a:spcBef>
              <a:spcPct val="0"/>
            </a:spcBef>
            <a:spcAft>
              <a:spcPct val="35000"/>
            </a:spcAft>
            <a:buNone/>
          </a:pPr>
          <a:r>
            <a:rPr lang="en-GB" sz="2200" kern="1200"/>
            <a:t>Equality</a:t>
          </a:r>
          <a:endParaRPr lang="en-US" sz="2200" kern="1200"/>
        </a:p>
      </dsp:txBody>
      <dsp:txXfrm>
        <a:off x="1334496" y="4335061"/>
        <a:ext cx="4920227" cy="11554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E46A039F-2D3B-4C95-97ED-A6CDCDEC74EF}" type="datetimeFigureOut">
              <a:rPr lang="en-GB" smtClean="0"/>
              <a:t>05/05/2019</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8081FEC-CD2F-4E04-9817-F5459E8D7717}" type="slidenum">
              <a:rPr lang="en-GB" smtClean="0"/>
              <a:t>‹#›</a:t>
            </a:fld>
            <a:endParaRPr lang="en-GB"/>
          </a:p>
        </p:txBody>
      </p:sp>
    </p:spTree>
    <p:extLst>
      <p:ext uri="{BB962C8B-B14F-4D97-AF65-F5344CB8AC3E}">
        <p14:creationId xmlns:p14="http://schemas.microsoft.com/office/powerpoint/2010/main" val="2023257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6A039F-2D3B-4C95-97ED-A6CDCDEC74EF}"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3535330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6A039F-2D3B-4C95-97ED-A6CDCDEC74EF}"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361636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6A039F-2D3B-4C95-97ED-A6CDCDEC74EF}"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2570018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6A039F-2D3B-4C95-97ED-A6CDCDEC74EF}" type="datetimeFigureOut">
              <a:rPr lang="en-GB" smtClean="0"/>
              <a:t>05/05/2019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3039974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6A039F-2D3B-4C95-97ED-A6CDCDEC74EF}" type="datetimeFigureOut">
              <a:rPr lang="en-GB" smtClean="0"/>
              <a:t>05/05/2019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328888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6A039F-2D3B-4C95-97ED-A6CDCDEC74EF}" type="datetimeFigureOut">
              <a:rPr lang="en-GB" smtClean="0"/>
              <a:t>05/05/2019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49772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E46A039F-2D3B-4C95-97ED-A6CDCDEC74EF}"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8081FEC-CD2F-4E04-9817-F5459E8D7717}" type="slidenum">
              <a:rPr lang="en-GB" smtClean="0"/>
              <a:t>‹#›</a:t>
            </a:fld>
            <a:endParaRPr lang="en-GB"/>
          </a:p>
        </p:txBody>
      </p:sp>
    </p:spTree>
    <p:extLst>
      <p:ext uri="{BB962C8B-B14F-4D97-AF65-F5344CB8AC3E}">
        <p14:creationId xmlns:p14="http://schemas.microsoft.com/office/powerpoint/2010/main" val="111855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E46A039F-2D3B-4C95-97ED-A6CDCDEC74EF}" type="datetimeFigureOut">
              <a:rPr lang="en-GB" smtClean="0"/>
              <a:t>05/05/2019</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8081FEC-CD2F-4E04-9817-F5459E8D7717}" type="slidenum">
              <a:rPr lang="en-GB" smtClean="0"/>
              <a:t>‹#›</a:t>
            </a:fld>
            <a:endParaRPr lang="en-GB"/>
          </a:p>
        </p:txBody>
      </p:sp>
    </p:spTree>
    <p:extLst>
      <p:ext uri="{BB962C8B-B14F-4D97-AF65-F5344CB8AC3E}">
        <p14:creationId xmlns:p14="http://schemas.microsoft.com/office/powerpoint/2010/main" val="123021362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6A039F-2D3B-4C95-97ED-A6CDCDEC74EF}"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887415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6A039F-2D3B-4C95-97ED-A6CDCDEC74EF}"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1FEC-CD2F-4E04-9817-F5459E8D7717}" type="slidenum">
              <a:rPr lang="en-GB" smtClean="0"/>
              <a:t>‹#›</a:t>
            </a:fld>
            <a:endParaRPr lang="en-GB"/>
          </a:p>
        </p:txBody>
      </p:sp>
    </p:spTree>
    <p:extLst>
      <p:ext uri="{BB962C8B-B14F-4D97-AF65-F5344CB8AC3E}">
        <p14:creationId xmlns:p14="http://schemas.microsoft.com/office/powerpoint/2010/main" val="1125407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E46A039F-2D3B-4C95-97ED-A6CDCDEC74EF}" type="datetimeFigureOut">
              <a:rPr lang="en-GB" smtClean="0"/>
              <a:t>05/05/2019</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8081FEC-CD2F-4E04-9817-F5459E8D7717}" type="slidenum">
              <a:rPr lang="en-GB" smtClean="0"/>
              <a:t>‹#›</a:t>
            </a:fld>
            <a:endParaRPr lang="en-GB"/>
          </a:p>
        </p:txBody>
      </p:sp>
    </p:spTree>
    <p:extLst>
      <p:ext uri="{BB962C8B-B14F-4D97-AF65-F5344CB8AC3E}">
        <p14:creationId xmlns:p14="http://schemas.microsoft.com/office/powerpoint/2010/main" val="287331604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mentalhealth.org.uk/blog/what-wellbeing-how-can-we-measure-it-and-how-can-we-support-people-improve-it" TargetMode="External"/><Relationship Id="rId2" Type="http://schemas.openxmlformats.org/officeDocument/2006/relationships/hyperlink" Target="https://gov.wales/well-being-wales" TargetMode="External"/><Relationship Id="rId1" Type="http://schemas.openxmlformats.org/officeDocument/2006/relationships/slideLayout" Target="../slideLayouts/slideLayout7.xml"/><Relationship Id="rId6" Type="http://schemas.openxmlformats.org/officeDocument/2006/relationships/hyperlink" Target="https://www.wcva.org.uk/what-we-do/the-future-generations-(wales)-act-all-you-need-to-know" TargetMode="External"/><Relationship Id="rId5" Type="http://schemas.openxmlformats.org/officeDocument/2006/relationships/hyperlink" Target="https://socialcare.wales/hub/sswbact" TargetMode="External"/><Relationship Id="rId4" Type="http://schemas.openxmlformats.org/officeDocument/2006/relationships/hyperlink" Target="https://gov.wales/announcem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 name="Rectangle 24">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8">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8D7DB-4A71-4307-A7BE-AE5710FEFB71}"/>
              </a:ext>
            </a:extLst>
          </p:cNvPr>
          <p:cNvSpPr>
            <a:spLocks noGrp="1"/>
          </p:cNvSpPr>
          <p:nvPr>
            <p:ph type="ctrTitle"/>
          </p:nvPr>
        </p:nvSpPr>
        <p:spPr>
          <a:xfrm>
            <a:off x="1286503" y="1285196"/>
            <a:ext cx="9607160" cy="2779429"/>
          </a:xfrm>
        </p:spPr>
        <p:txBody>
          <a:bodyPr>
            <a:normAutofit/>
          </a:bodyPr>
          <a:lstStyle/>
          <a:p>
            <a:pPr algn="ctr"/>
            <a:r>
              <a:rPr lang="en-GB" sz="8000" b="1" u="sng"/>
              <a:t>Well-being </a:t>
            </a:r>
          </a:p>
        </p:txBody>
      </p:sp>
    </p:spTree>
    <p:extLst>
      <p:ext uri="{BB962C8B-B14F-4D97-AF65-F5344CB8AC3E}">
        <p14:creationId xmlns:p14="http://schemas.microsoft.com/office/powerpoint/2010/main" val="703168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8AB53-85B7-47C0-96CD-7A043BA670BF}"/>
              </a:ext>
            </a:extLst>
          </p:cNvPr>
          <p:cNvSpPr>
            <a:spLocks noGrp="1"/>
          </p:cNvSpPr>
          <p:nvPr>
            <p:ph type="title"/>
          </p:nvPr>
        </p:nvSpPr>
        <p:spPr/>
        <p:txBody>
          <a:bodyPr/>
          <a:lstStyle/>
          <a:p>
            <a:r>
              <a:rPr lang="en-GB" b="1" i="1" u="sng" dirty="0"/>
              <a:t>Defining well-being</a:t>
            </a:r>
          </a:p>
        </p:txBody>
      </p:sp>
      <p:sp>
        <p:nvSpPr>
          <p:cNvPr id="3" name="Content Placeholder 2">
            <a:extLst>
              <a:ext uri="{FF2B5EF4-FFF2-40B4-BE49-F238E27FC236}">
                <a16:creationId xmlns:a16="http://schemas.microsoft.com/office/drawing/2014/main" id="{051DA7DB-D8EF-4808-8867-F3CC38C1163B}"/>
              </a:ext>
            </a:extLst>
          </p:cNvPr>
          <p:cNvSpPr>
            <a:spLocks noGrp="1"/>
          </p:cNvSpPr>
          <p:nvPr>
            <p:ph idx="1"/>
          </p:nvPr>
        </p:nvSpPr>
        <p:spPr/>
        <p:txBody>
          <a:bodyPr>
            <a:normAutofit/>
          </a:bodyPr>
          <a:lstStyle/>
          <a:p>
            <a:pPr algn="ctr"/>
            <a:r>
              <a:rPr lang="en-GB" sz="3200" dirty="0"/>
              <a:t>Wellbeing is defined by the Oxford English Dictionary as “the state of being comfortable, healthy, or happy.” However, it is important to realise that wellbeing is a much broader concept than moment-to-moment happiness. While it does includes happiness, it also includes other things, such as how satisfied people are with their life as a whole, their sense of purpose, and how in control they feel.</a:t>
            </a:r>
          </a:p>
        </p:txBody>
      </p:sp>
      <p:sp>
        <p:nvSpPr>
          <p:cNvPr id="4" name="TextBox 3">
            <a:extLst>
              <a:ext uri="{FF2B5EF4-FFF2-40B4-BE49-F238E27FC236}">
                <a16:creationId xmlns:a16="http://schemas.microsoft.com/office/drawing/2014/main" id="{2323C41D-DD47-48D0-A0C7-D69A67A8F38B}"/>
              </a:ext>
            </a:extLst>
          </p:cNvPr>
          <p:cNvSpPr txBox="1"/>
          <p:nvPr/>
        </p:nvSpPr>
        <p:spPr>
          <a:xfrm>
            <a:off x="8746435" y="6436664"/>
            <a:ext cx="3326295" cy="369332"/>
          </a:xfrm>
          <a:prstGeom prst="rect">
            <a:avLst/>
          </a:prstGeom>
          <a:noFill/>
        </p:spPr>
        <p:txBody>
          <a:bodyPr wrap="square" rtlCol="0">
            <a:spAutoFit/>
          </a:bodyPr>
          <a:lstStyle/>
          <a:p>
            <a:r>
              <a:rPr lang="en-GB" i="1" dirty="0">
                <a:solidFill>
                  <a:schemeClr val="accent1">
                    <a:lumMod val="50000"/>
                  </a:schemeClr>
                </a:solidFill>
              </a:rPr>
              <a:t>www.mentalhealth.org.uk,2015</a:t>
            </a:r>
          </a:p>
        </p:txBody>
      </p:sp>
    </p:spTree>
    <p:extLst>
      <p:ext uri="{BB962C8B-B14F-4D97-AF65-F5344CB8AC3E}">
        <p14:creationId xmlns:p14="http://schemas.microsoft.com/office/powerpoint/2010/main" val="3297118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589DC-5C2B-437D-BE74-3B414BC713D0}"/>
              </a:ext>
            </a:extLst>
          </p:cNvPr>
          <p:cNvSpPr>
            <a:spLocks noGrp="1"/>
          </p:cNvSpPr>
          <p:nvPr>
            <p:ph type="title"/>
          </p:nvPr>
        </p:nvSpPr>
        <p:spPr>
          <a:xfrm>
            <a:off x="706298" y="639763"/>
            <a:ext cx="3997693" cy="5492750"/>
          </a:xfrm>
        </p:spPr>
        <p:txBody>
          <a:bodyPr>
            <a:normAutofit/>
          </a:bodyPr>
          <a:lstStyle/>
          <a:p>
            <a:r>
              <a:rPr lang="en-GB" sz="6000" dirty="0">
                <a:solidFill>
                  <a:srgbClr val="FFFFFF"/>
                </a:solidFill>
                <a:latin typeface="Arial" panose="020B0604020202020204" pitchFamily="34" charset="0"/>
                <a:cs typeface="Arial" panose="020B0604020202020204" pitchFamily="34" charset="0"/>
              </a:rPr>
              <a:t>well-being issues</a:t>
            </a:r>
            <a:br>
              <a:rPr lang="en-GB" sz="6000" dirty="0">
                <a:solidFill>
                  <a:srgbClr val="FFFFFF"/>
                </a:solidFill>
                <a:latin typeface="Arial" panose="020B0604020202020204" pitchFamily="34" charset="0"/>
                <a:cs typeface="Arial" panose="020B0604020202020204" pitchFamily="34" charset="0"/>
              </a:rPr>
            </a:br>
            <a:endParaRPr lang="en-GB" sz="6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F541137-8A18-42DA-AE9B-605064386C4E}"/>
              </a:ext>
            </a:extLst>
          </p:cNvPr>
          <p:cNvGraphicFramePr>
            <a:graphicFrameLocks noGrp="1"/>
          </p:cNvGraphicFramePr>
          <p:nvPr>
            <p:ph idx="1"/>
            <p:extLst>
              <p:ext uri="{D42A27DB-BD31-4B8C-83A1-F6EECF244321}">
                <p14:modId xmlns:p14="http://schemas.microsoft.com/office/powerpoint/2010/main" val="39980606"/>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C38945D-F9CB-46D8-BC5B-C1073F00C72B}"/>
              </a:ext>
            </a:extLst>
          </p:cNvPr>
          <p:cNvSpPr txBox="1"/>
          <p:nvPr/>
        </p:nvSpPr>
        <p:spPr>
          <a:xfrm>
            <a:off x="9197009" y="6467061"/>
            <a:ext cx="2346062" cy="338554"/>
          </a:xfrm>
          <a:prstGeom prst="rect">
            <a:avLst/>
          </a:prstGeom>
          <a:noFill/>
        </p:spPr>
        <p:txBody>
          <a:bodyPr wrap="square" rtlCol="0">
            <a:spAutoFit/>
          </a:bodyPr>
          <a:lstStyle/>
          <a:p>
            <a:r>
              <a:rPr lang="en-GB" sz="1600" i="1" dirty="0">
                <a:solidFill>
                  <a:schemeClr val="bg1"/>
                </a:solidFill>
              </a:rPr>
              <a:t>https://www.wcva.org.uk/</a:t>
            </a:r>
          </a:p>
        </p:txBody>
      </p:sp>
    </p:spTree>
    <p:extLst>
      <p:ext uri="{BB962C8B-B14F-4D97-AF65-F5344CB8AC3E}">
        <p14:creationId xmlns:p14="http://schemas.microsoft.com/office/powerpoint/2010/main" val="4046729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hade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14032-E381-442C-9B71-7A39270B6675}"/>
              </a:ext>
            </a:extLst>
          </p:cNvPr>
          <p:cNvSpPr>
            <a:spLocks noGrp="1"/>
          </p:cNvSpPr>
          <p:nvPr>
            <p:ph type="ctrTitle"/>
          </p:nvPr>
        </p:nvSpPr>
        <p:spPr>
          <a:xfrm>
            <a:off x="603504" y="770466"/>
            <a:ext cx="6609413" cy="5325533"/>
          </a:xfrm>
        </p:spPr>
        <p:txBody>
          <a:bodyPr anchor="ctr">
            <a:normAutofit/>
          </a:bodyPr>
          <a:lstStyle/>
          <a:p>
            <a:r>
              <a:rPr lang="en-GB" sz="8200" u="sng"/>
              <a:t>What acts are in place to help with well-being in wales</a:t>
            </a:r>
          </a:p>
        </p:txBody>
      </p:sp>
      <p:sp useBgFill="1">
        <p:nvSpPr>
          <p:cNvPr id="10" name="Rectangle 9">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4" y="0"/>
            <a:ext cx="46573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C74EAEF-87B3-4645-B4BB-A3101D0E5D5B}"/>
              </a:ext>
            </a:extLst>
          </p:cNvPr>
          <p:cNvSpPr>
            <a:spLocks noGrp="1"/>
          </p:cNvSpPr>
          <p:nvPr>
            <p:ph type="subTitle" idx="1"/>
          </p:nvPr>
        </p:nvSpPr>
        <p:spPr>
          <a:xfrm>
            <a:off x="7856384" y="643467"/>
            <a:ext cx="3692149" cy="5452532"/>
          </a:xfrm>
        </p:spPr>
        <p:txBody>
          <a:bodyPr anchor="ctr">
            <a:normAutofit/>
          </a:bodyPr>
          <a:lstStyle/>
          <a:p>
            <a:pPr fontAlgn="base"/>
            <a:r>
              <a:rPr lang="en-GB">
                <a:solidFill>
                  <a:schemeClr val="accent1">
                    <a:lumMod val="75000"/>
                  </a:schemeClr>
                </a:solidFill>
                <a:latin typeface="Arial Narrow" panose="020B0606020202030204" pitchFamily="34" charset="0"/>
              </a:rPr>
              <a:t>​</a:t>
            </a:r>
            <a:endParaRPr lang="en-GB">
              <a:solidFill>
                <a:schemeClr val="accent1">
                  <a:lumMod val="75000"/>
                </a:schemeClr>
              </a:solidFill>
              <a:latin typeface="Segoe UI" panose="020B0502040204020203" pitchFamily="34" charset="0"/>
            </a:endParaRPr>
          </a:p>
          <a:p>
            <a:pPr marL="457200" indent="-457200" fontAlgn="base">
              <a:buFont typeface="Arial" panose="020B0604020202020204" pitchFamily="34" charset="0"/>
              <a:buChar char="•"/>
            </a:pPr>
            <a:r>
              <a:rPr lang="en-GB">
                <a:solidFill>
                  <a:schemeClr val="accent1">
                    <a:lumMod val="75000"/>
                  </a:schemeClr>
                </a:solidFill>
                <a:latin typeface="Trebuchet MS" panose="020B0603020202020204" pitchFamily="34" charset="0"/>
              </a:rPr>
              <a:t>Social Services and Well-being (Wales) Act 2014</a:t>
            </a:r>
            <a:r>
              <a:rPr lang="en-US">
                <a:solidFill>
                  <a:schemeClr val="accent1">
                    <a:lumMod val="75000"/>
                  </a:schemeClr>
                </a:solidFill>
                <a:latin typeface="Trebuchet MS" panose="020B0603020202020204" pitchFamily="34" charset="0"/>
              </a:rPr>
              <a:t>​</a:t>
            </a:r>
            <a:endParaRPr lang="en-US">
              <a:solidFill>
                <a:schemeClr val="accent1">
                  <a:lumMod val="75000"/>
                </a:schemeClr>
              </a:solidFill>
              <a:latin typeface="Segoe UI" panose="020B0502040204020203" pitchFamily="34" charset="0"/>
            </a:endParaRPr>
          </a:p>
          <a:p>
            <a:pPr fontAlgn="base"/>
            <a:r>
              <a:rPr lang="en-GB">
                <a:solidFill>
                  <a:schemeClr val="accent1">
                    <a:lumMod val="75000"/>
                  </a:schemeClr>
                </a:solidFill>
                <a:latin typeface="Trebuchet MS" panose="020B0603020202020204" pitchFamily="34" charset="0"/>
              </a:rPr>
              <a:t>​</a:t>
            </a:r>
            <a:endParaRPr lang="en-GB">
              <a:solidFill>
                <a:schemeClr val="accent1">
                  <a:lumMod val="75000"/>
                </a:schemeClr>
              </a:solidFill>
              <a:latin typeface="Segoe UI" panose="020B0502040204020203" pitchFamily="34" charset="0"/>
            </a:endParaRPr>
          </a:p>
          <a:p>
            <a:pPr marL="457200" indent="-457200" fontAlgn="base">
              <a:buFont typeface="Arial" panose="020B0604020202020204" pitchFamily="34" charset="0"/>
              <a:buChar char="•"/>
            </a:pPr>
            <a:r>
              <a:rPr lang="en-GB">
                <a:solidFill>
                  <a:schemeClr val="accent1">
                    <a:lumMod val="75000"/>
                  </a:schemeClr>
                </a:solidFill>
                <a:latin typeface="Trebuchet MS" panose="020B0603020202020204" pitchFamily="34" charset="0"/>
              </a:rPr>
              <a:t>Wales well–being of Future Generations Act (2015)</a:t>
            </a:r>
            <a:endParaRPr lang="en-GB">
              <a:solidFill>
                <a:schemeClr val="accent1">
                  <a:lumMod val="75000"/>
                </a:schemeClr>
              </a:solidFill>
              <a:latin typeface="Segoe UI" panose="020B0502040204020203" pitchFamily="34" charset="0"/>
            </a:endParaRPr>
          </a:p>
          <a:p>
            <a:pPr marL="457200" indent="-457200">
              <a:buFont typeface="Arial" panose="020B0604020202020204" pitchFamily="34" charset="0"/>
              <a:buChar char="•"/>
            </a:pPr>
            <a:endParaRPr lang="en-GB">
              <a:solidFill>
                <a:schemeClr val="accent1">
                  <a:lumMod val="75000"/>
                </a:schemeClr>
              </a:solidFill>
            </a:endParaRPr>
          </a:p>
        </p:txBody>
      </p:sp>
    </p:spTree>
    <p:extLst>
      <p:ext uri="{BB962C8B-B14F-4D97-AF65-F5344CB8AC3E}">
        <p14:creationId xmlns:p14="http://schemas.microsoft.com/office/powerpoint/2010/main" val="1752048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00C9C-21A7-4091-94A1-8F82D4493123}"/>
              </a:ext>
            </a:extLst>
          </p:cNvPr>
          <p:cNvSpPr>
            <a:spLocks noGrp="1"/>
          </p:cNvSpPr>
          <p:nvPr>
            <p:ph type="ctrTitle"/>
          </p:nvPr>
        </p:nvSpPr>
        <p:spPr>
          <a:xfrm>
            <a:off x="0" y="92766"/>
            <a:ext cx="12192000" cy="1645920"/>
          </a:xfrm>
        </p:spPr>
        <p:txBody>
          <a:bodyPr/>
          <a:lstStyle/>
          <a:p>
            <a:pPr algn="ctr"/>
            <a:r>
              <a:rPr lang="en-GB" sz="6000" u="sng" dirty="0"/>
              <a:t>The Well-being of Future Generations (Wales) Act 2015</a:t>
            </a:r>
          </a:p>
        </p:txBody>
      </p:sp>
      <p:sp>
        <p:nvSpPr>
          <p:cNvPr id="3" name="Subtitle 2">
            <a:extLst>
              <a:ext uri="{FF2B5EF4-FFF2-40B4-BE49-F238E27FC236}">
                <a16:creationId xmlns:a16="http://schemas.microsoft.com/office/drawing/2014/main" id="{8DBB68A4-E8A1-4E83-BCFA-22F31CDFA97D}"/>
              </a:ext>
            </a:extLst>
          </p:cNvPr>
          <p:cNvSpPr>
            <a:spLocks noGrp="1"/>
          </p:cNvSpPr>
          <p:nvPr>
            <p:ph type="subTitle" idx="1"/>
          </p:nvPr>
        </p:nvSpPr>
        <p:spPr>
          <a:xfrm>
            <a:off x="1481899" y="2093844"/>
            <a:ext cx="9228201" cy="3834663"/>
          </a:xfrm>
        </p:spPr>
        <p:txBody>
          <a:bodyPr/>
          <a:lstStyle/>
          <a:p>
            <a:pPr algn="ctr"/>
            <a:r>
              <a:rPr lang="en-GB" dirty="0"/>
              <a:t>The Well-being of Future Generations (Wales) Act is about improving the social, economic, environmental and cultural well-being of Wales. It is intended to make the public bodies listed in the Act think more about the long-term, work better with people and communities and each other, look to prevent problems and take a more joined-up approach. This in turn is intended to create a Wales that we all want to live in, now and in the future.</a:t>
            </a:r>
          </a:p>
        </p:txBody>
      </p:sp>
      <p:sp>
        <p:nvSpPr>
          <p:cNvPr id="4" name="TextBox 3">
            <a:extLst>
              <a:ext uri="{FF2B5EF4-FFF2-40B4-BE49-F238E27FC236}">
                <a16:creationId xmlns:a16="http://schemas.microsoft.com/office/drawing/2014/main" id="{00E92C8B-62E3-4058-A729-CDB5DD2DD6BA}"/>
              </a:ext>
            </a:extLst>
          </p:cNvPr>
          <p:cNvSpPr txBox="1"/>
          <p:nvPr/>
        </p:nvSpPr>
        <p:spPr>
          <a:xfrm>
            <a:off x="8494644" y="6426680"/>
            <a:ext cx="3909392" cy="338554"/>
          </a:xfrm>
          <a:prstGeom prst="rect">
            <a:avLst/>
          </a:prstGeom>
          <a:noFill/>
        </p:spPr>
        <p:txBody>
          <a:bodyPr wrap="square" rtlCol="0">
            <a:spAutoFit/>
          </a:bodyPr>
          <a:lstStyle/>
          <a:p>
            <a:r>
              <a:rPr lang="en-GB" sz="1600" i="1" dirty="0">
                <a:solidFill>
                  <a:schemeClr val="bg1"/>
                </a:solidFill>
              </a:rPr>
              <a:t>https://gov.wales/well-being-wales,2018</a:t>
            </a:r>
          </a:p>
        </p:txBody>
      </p:sp>
    </p:spTree>
    <p:extLst>
      <p:ext uri="{BB962C8B-B14F-4D97-AF65-F5344CB8AC3E}">
        <p14:creationId xmlns:p14="http://schemas.microsoft.com/office/powerpoint/2010/main" val="236008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0D587F-2CC1-4EA1-9D3D-821146F72A46}"/>
              </a:ext>
            </a:extLst>
          </p:cNvPr>
          <p:cNvSpPr>
            <a:spLocks noGrp="1"/>
          </p:cNvSpPr>
          <p:nvPr>
            <p:ph type="title"/>
          </p:nvPr>
        </p:nvSpPr>
        <p:spPr>
          <a:xfrm>
            <a:off x="8261404" y="542282"/>
            <a:ext cx="3383280" cy="4201996"/>
          </a:xfrm>
        </p:spPr>
        <p:txBody>
          <a:bodyPr/>
          <a:lstStyle/>
          <a:p>
            <a:r>
              <a:rPr lang="en-GB" sz="2800" dirty="0"/>
              <a:t>The Act also puts in place seven well-being goals for a prosperous, healthier, resilient, more equal and globally responsible Wales, with cohesive communities and a vibrant culture and thriving welsh language.</a:t>
            </a:r>
          </a:p>
        </p:txBody>
      </p:sp>
      <p:sp>
        <p:nvSpPr>
          <p:cNvPr id="6" name="Text Placeholder 5">
            <a:extLst>
              <a:ext uri="{FF2B5EF4-FFF2-40B4-BE49-F238E27FC236}">
                <a16:creationId xmlns:a16="http://schemas.microsoft.com/office/drawing/2014/main" id="{C43DC434-57AD-4C9D-9D5C-4B3EB3717B9F}"/>
              </a:ext>
            </a:extLst>
          </p:cNvPr>
          <p:cNvSpPr>
            <a:spLocks noGrp="1"/>
          </p:cNvSpPr>
          <p:nvPr>
            <p:ph type="body" sz="half" idx="2"/>
          </p:nvPr>
        </p:nvSpPr>
        <p:spPr>
          <a:xfrm>
            <a:off x="8670233" y="6535931"/>
            <a:ext cx="3945836" cy="322069"/>
          </a:xfrm>
        </p:spPr>
        <p:txBody>
          <a:bodyPr>
            <a:normAutofit lnSpcReduction="10000"/>
          </a:bodyPr>
          <a:lstStyle/>
          <a:p>
            <a:r>
              <a:rPr lang="en-GB" sz="1600" i="1" dirty="0">
                <a:solidFill>
                  <a:schemeClr val="bg1"/>
                </a:solidFill>
              </a:rPr>
              <a:t>https://gov.wales/well-being-wales,2018</a:t>
            </a:r>
          </a:p>
        </p:txBody>
      </p:sp>
      <p:pic>
        <p:nvPicPr>
          <p:cNvPr id="9" name="Content Placeholder 8">
            <a:extLst>
              <a:ext uri="{FF2B5EF4-FFF2-40B4-BE49-F238E27FC236}">
                <a16:creationId xmlns:a16="http://schemas.microsoft.com/office/drawing/2014/main" id="{016A3F88-AF0C-4774-A4B5-71785561F363}"/>
              </a:ext>
            </a:extLst>
          </p:cNvPr>
          <p:cNvPicPr>
            <a:picLocks noGrp="1" noChangeAspect="1"/>
          </p:cNvPicPr>
          <p:nvPr>
            <p:ph idx="1"/>
          </p:nvPr>
        </p:nvPicPr>
        <p:blipFill>
          <a:blip r:embed="rId2"/>
          <a:stretch>
            <a:fillRect/>
          </a:stretch>
        </p:blipFill>
        <p:spPr>
          <a:xfrm>
            <a:off x="580141" y="475957"/>
            <a:ext cx="5857675" cy="5906086"/>
          </a:xfrm>
          <a:prstGeom prst="rect">
            <a:avLst/>
          </a:prstGeom>
        </p:spPr>
      </p:pic>
      <p:sp>
        <p:nvSpPr>
          <p:cNvPr id="10" name="TextBox 9">
            <a:extLst>
              <a:ext uri="{FF2B5EF4-FFF2-40B4-BE49-F238E27FC236}">
                <a16:creationId xmlns:a16="http://schemas.microsoft.com/office/drawing/2014/main" id="{CCDACB1B-736E-4C65-9DD4-A5111DB35455}"/>
              </a:ext>
            </a:extLst>
          </p:cNvPr>
          <p:cNvSpPr txBox="1"/>
          <p:nvPr/>
        </p:nvSpPr>
        <p:spPr>
          <a:xfrm>
            <a:off x="2467969" y="6380554"/>
            <a:ext cx="2082018" cy="307777"/>
          </a:xfrm>
          <a:prstGeom prst="rect">
            <a:avLst/>
          </a:prstGeom>
          <a:noFill/>
        </p:spPr>
        <p:txBody>
          <a:bodyPr wrap="square" rtlCol="0">
            <a:spAutoFit/>
          </a:bodyPr>
          <a:lstStyle/>
          <a:p>
            <a:r>
              <a:rPr lang="en-GB" sz="1400" i="1" dirty="0"/>
              <a:t>https://www.wcva.org.uk/</a:t>
            </a:r>
          </a:p>
        </p:txBody>
      </p:sp>
    </p:spTree>
    <p:extLst>
      <p:ext uri="{BB962C8B-B14F-4D97-AF65-F5344CB8AC3E}">
        <p14:creationId xmlns:p14="http://schemas.microsoft.com/office/powerpoint/2010/main" val="72623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F4C33-D6DE-4124-842E-29BDAE06CC90}"/>
              </a:ext>
            </a:extLst>
          </p:cNvPr>
          <p:cNvSpPr>
            <a:spLocks noGrp="1"/>
          </p:cNvSpPr>
          <p:nvPr>
            <p:ph type="title"/>
          </p:nvPr>
        </p:nvSpPr>
        <p:spPr>
          <a:xfrm>
            <a:off x="657224" y="499532"/>
            <a:ext cx="10772775" cy="6073545"/>
          </a:xfrm>
        </p:spPr>
        <p:txBody>
          <a:bodyPr>
            <a:normAutofit/>
          </a:bodyPr>
          <a:lstStyle/>
          <a:p>
            <a:pPr algn="ctr"/>
            <a:r>
              <a:rPr lang="en-GB" sz="3600" dirty="0">
                <a:latin typeface="Arial" panose="020B0604020202020204" pitchFamily="34" charset="0"/>
                <a:cs typeface="Arial" panose="020B0604020202020204" pitchFamily="34" charset="0"/>
              </a:rPr>
              <a:t>"The Wales future generations Act captures the spirit and essence of two decades of United Nations work in the area of sustainable development and serves as a model for other regions and countries. ‘One Wales, One Planet' captures it all. We hope that what Wales is doing today the world will do tomorrow. Action, more than words, is the hope for our current and future generations.”</a:t>
            </a:r>
            <a:br>
              <a:rPr lang="en-GB" sz="3600" dirty="0"/>
            </a:br>
            <a:br>
              <a:rPr lang="en-GB" sz="3200" dirty="0"/>
            </a:br>
            <a:br>
              <a:rPr lang="en-GB" sz="1400" i="1" dirty="0">
                <a:solidFill>
                  <a:schemeClr val="accent1">
                    <a:lumMod val="75000"/>
                  </a:schemeClr>
                </a:solidFill>
                <a:latin typeface="Arial" panose="020B0604020202020204" pitchFamily="34" charset="0"/>
                <a:cs typeface="Arial" panose="020B0604020202020204" pitchFamily="34" charset="0"/>
              </a:rPr>
            </a:br>
            <a:r>
              <a:rPr lang="en-GB" sz="1800" i="1" dirty="0">
                <a:solidFill>
                  <a:schemeClr val="accent1">
                    <a:lumMod val="75000"/>
                  </a:schemeClr>
                </a:solidFill>
                <a:latin typeface="Arial" panose="020B0604020202020204" pitchFamily="34" charset="0"/>
                <a:cs typeface="Arial" panose="020B0604020202020204" pitchFamily="34" charset="0"/>
              </a:rPr>
              <a:t>(Nikhil Seth, Director of Division for Sustainable Development’s Department of Economic and Social Affairs, United Nations)</a:t>
            </a:r>
            <a:endParaRPr lang="en-GB" sz="3600" i="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7797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8E6B9-BB5D-4245-8AC0-37527CE1FD13}"/>
              </a:ext>
            </a:extLst>
          </p:cNvPr>
          <p:cNvSpPr>
            <a:spLocks noGrp="1"/>
          </p:cNvSpPr>
          <p:nvPr>
            <p:ph type="ctrTitle"/>
          </p:nvPr>
        </p:nvSpPr>
        <p:spPr>
          <a:xfrm>
            <a:off x="603504" y="770467"/>
            <a:ext cx="10782300" cy="1645920"/>
          </a:xfrm>
        </p:spPr>
        <p:txBody>
          <a:bodyPr/>
          <a:lstStyle/>
          <a:p>
            <a:pPr algn="ctr"/>
            <a:r>
              <a:rPr lang="en-GB" sz="6000" u="sng" dirty="0"/>
              <a:t>Social Services and Well-being (Wales) Act 2014</a:t>
            </a:r>
          </a:p>
        </p:txBody>
      </p:sp>
      <p:sp>
        <p:nvSpPr>
          <p:cNvPr id="3" name="Subtitle 2">
            <a:extLst>
              <a:ext uri="{FF2B5EF4-FFF2-40B4-BE49-F238E27FC236}">
                <a16:creationId xmlns:a16="http://schemas.microsoft.com/office/drawing/2014/main" id="{2B57B879-213A-4F1F-AFE4-3EB3401B1C4E}"/>
              </a:ext>
            </a:extLst>
          </p:cNvPr>
          <p:cNvSpPr>
            <a:spLocks noGrp="1"/>
          </p:cNvSpPr>
          <p:nvPr>
            <p:ph type="subTitle" idx="1"/>
          </p:nvPr>
        </p:nvSpPr>
        <p:spPr>
          <a:xfrm>
            <a:off x="1481899" y="2743200"/>
            <a:ext cx="9228201" cy="3344333"/>
          </a:xfrm>
        </p:spPr>
        <p:txBody>
          <a:bodyPr/>
          <a:lstStyle/>
          <a:p>
            <a:pPr algn="ctr"/>
            <a:r>
              <a:rPr lang="en-GB" dirty="0"/>
              <a:t>The Social Services and Well-being (Wales) Act came into force on 6 April 2016.</a:t>
            </a:r>
          </a:p>
          <a:p>
            <a:pPr algn="ctr"/>
            <a:r>
              <a:rPr lang="en-GB" dirty="0"/>
              <a:t>The Act provides the legal framework for improving the well-being of people who need care and support, and carers who need support, and for transforming social services in Wales.</a:t>
            </a:r>
          </a:p>
        </p:txBody>
      </p:sp>
      <p:sp>
        <p:nvSpPr>
          <p:cNvPr id="4" name="TextBox 3">
            <a:extLst>
              <a:ext uri="{FF2B5EF4-FFF2-40B4-BE49-F238E27FC236}">
                <a16:creationId xmlns:a16="http://schemas.microsoft.com/office/drawing/2014/main" id="{FFFF2D75-9951-4CD5-8E49-845E2AC7D301}"/>
              </a:ext>
            </a:extLst>
          </p:cNvPr>
          <p:cNvSpPr txBox="1"/>
          <p:nvPr/>
        </p:nvSpPr>
        <p:spPr>
          <a:xfrm>
            <a:off x="8335618" y="6343007"/>
            <a:ext cx="3856382" cy="371060"/>
          </a:xfrm>
          <a:prstGeom prst="rect">
            <a:avLst/>
          </a:prstGeom>
          <a:noFill/>
        </p:spPr>
        <p:txBody>
          <a:bodyPr wrap="square" rtlCol="0">
            <a:spAutoFit/>
          </a:bodyPr>
          <a:lstStyle/>
          <a:p>
            <a:r>
              <a:rPr lang="en-GB" i="1" dirty="0">
                <a:solidFill>
                  <a:schemeClr val="bg1"/>
                </a:solidFill>
              </a:rPr>
              <a:t>https://socialcare.wales/hub/sswbact</a:t>
            </a:r>
          </a:p>
        </p:txBody>
      </p:sp>
    </p:spTree>
    <p:extLst>
      <p:ext uri="{BB962C8B-B14F-4D97-AF65-F5344CB8AC3E}">
        <p14:creationId xmlns:p14="http://schemas.microsoft.com/office/powerpoint/2010/main" val="2934383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1E24A02E-5FD2-428E-A1E4-FDF96B0B6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6EC13-22EA-4F26-B487-5D82E4297B2F}"/>
              </a:ext>
            </a:extLst>
          </p:cNvPr>
          <p:cNvSpPr>
            <a:spLocks noGrp="1"/>
          </p:cNvSpPr>
          <p:nvPr>
            <p:ph type="title"/>
          </p:nvPr>
        </p:nvSpPr>
        <p:spPr>
          <a:xfrm>
            <a:off x="603503" y="770466"/>
            <a:ext cx="9292209" cy="4123267"/>
          </a:xfrm>
        </p:spPr>
        <p:txBody>
          <a:bodyPr vert="horz" lIns="91440" tIns="45720" rIns="91440" bIns="45720" rtlCol="0" anchor="b">
            <a:normAutofit/>
          </a:bodyPr>
          <a:lstStyle/>
          <a:p>
            <a:pPr>
              <a:lnSpc>
                <a:spcPct val="80000"/>
              </a:lnSpc>
            </a:pPr>
            <a:r>
              <a:rPr lang="en-US" sz="2800" u="sng" dirty="0">
                <a:solidFill>
                  <a:schemeClr val="accent1">
                    <a:lumMod val="75000"/>
                  </a:schemeClr>
                </a:solidFill>
              </a:rPr>
              <a:t>The Act is built on the following core principles</a:t>
            </a:r>
            <a:br>
              <a:rPr lang="en-US" sz="2800" dirty="0">
                <a:solidFill>
                  <a:schemeClr val="accent1">
                    <a:lumMod val="75000"/>
                  </a:schemeClr>
                </a:solidFill>
              </a:rPr>
            </a:br>
            <a:br>
              <a:rPr lang="en-US" sz="2800" dirty="0">
                <a:solidFill>
                  <a:schemeClr val="accent1">
                    <a:lumMod val="75000"/>
                  </a:schemeClr>
                </a:solidFill>
              </a:rPr>
            </a:br>
            <a:r>
              <a:rPr lang="en-US" sz="2800" dirty="0">
                <a:solidFill>
                  <a:schemeClr val="accent1">
                    <a:lumMod val="75000"/>
                  </a:schemeClr>
                </a:solidFill>
              </a:rPr>
              <a:t>• Voice and control</a:t>
            </a:r>
            <a:br>
              <a:rPr lang="en-US" sz="2800" dirty="0">
                <a:solidFill>
                  <a:schemeClr val="accent1">
                    <a:lumMod val="75000"/>
                  </a:schemeClr>
                </a:solidFill>
              </a:rPr>
            </a:br>
            <a:br>
              <a:rPr lang="en-US" sz="2800" dirty="0">
                <a:solidFill>
                  <a:schemeClr val="accent1">
                    <a:lumMod val="75000"/>
                  </a:schemeClr>
                </a:solidFill>
              </a:rPr>
            </a:br>
            <a:r>
              <a:rPr lang="en-US" sz="2800" dirty="0">
                <a:solidFill>
                  <a:schemeClr val="accent1">
                    <a:lumMod val="75000"/>
                  </a:schemeClr>
                </a:solidFill>
              </a:rPr>
              <a:t>• Prevention and early intervention</a:t>
            </a:r>
            <a:br>
              <a:rPr lang="en-US" sz="2800" dirty="0">
                <a:solidFill>
                  <a:schemeClr val="accent1">
                    <a:lumMod val="75000"/>
                  </a:schemeClr>
                </a:solidFill>
              </a:rPr>
            </a:br>
            <a:br>
              <a:rPr lang="en-US" sz="2800" dirty="0">
                <a:solidFill>
                  <a:schemeClr val="accent1">
                    <a:lumMod val="75000"/>
                  </a:schemeClr>
                </a:solidFill>
              </a:rPr>
            </a:br>
            <a:r>
              <a:rPr lang="en-US" sz="2800" dirty="0">
                <a:solidFill>
                  <a:schemeClr val="accent1">
                    <a:lumMod val="75000"/>
                  </a:schemeClr>
                </a:solidFill>
              </a:rPr>
              <a:t>• Well-being </a:t>
            </a:r>
            <a:br>
              <a:rPr lang="en-US" sz="2800" dirty="0">
                <a:solidFill>
                  <a:schemeClr val="accent1">
                    <a:lumMod val="75000"/>
                  </a:schemeClr>
                </a:solidFill>
              </a:rPr>
            </a:br>
            <a:br>
              <a:rPr lang="en-US" sz="2800" dirty="0">
                <a:solidFill>
                  <a:schemeClr val="accent1">
                    <a:lumMod val="75000"/>
                  </a:schemeClr>
                </a:solidFill>
              </a:rPr>
            </a:br>
            <a:r>
              <a:rPr lang="en-US" sz="2800" dirty="0">
                <a:solidFill>
                  <a:schemeClr val="accent1">
                    <a:lumMod val="75000"/>
                  </a:schemeClr>
                </a:solidFill>
              </a:rPr>
              <a:t>• Co-production and expertise they can bring</a:t>
            </a:r>
            <a:br>
              <a:rPr lang="en-US" sz="2800" dirty="0">
                <a:solidFill>
                  <a:schemeClr val="accent1">
                    <a:lumMod val="75000"/>
                  </a:schemeClr>
                </a:solidFill>
              </a:rPr>
            </a:br>
            <a:br>
              <a:rPr lang="en-US" sz="2800" dirty="0">
                <a:solidFill>
                  <a:schemeClr val="accent1">
                    <a:lumMod val="75000"/>
                  </a:schemeClr>
                </a:solidFill>
              </a:rPr>
            </a:br>
            <a:r>
              <a:rPr lang="en-US" sz="2800" dirty="0">
                <a:solidFill>
                  <a:schemeClr val="accent1">
                    <a:lumMod val="75000"/>
                  </a:schemeClr>
                </a:solidFill>
              </a:rPr>
              <a:t>• Multi agency</a:t>
            </a:r>
          </a:p>
        </p:txBody>
      </p:sp>
      <p:sp>
        <p:nvSpPr>
          <p:cNvPr id="22" name="Rectangle 21">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46BE11E-CD68-440A-9508-B04CA909F908}"/>
              </a:ext>
            </a:extLst>
          </p:cNvPr>
          <p:cNvSpPr txBox="1"/>
          <p:nvPr/>
        </p:nvSpPr>
        <p:spPr>
          <a:xfrm>
            <a:off x="4630390" y="5801994"/>
            <a:ext cx="2931219" cy="338554"/>
          </a:xfrm>
          <a:prstGeom prst="rect">
            <a:avLst/>
          </a:prstGeom>
          <a:noFill/>
        </p:spPr>
        <p:txBody>
          <a:bodyPr wrap="square" rtlCol="0">
            <a:spAutoFit/>
          </a:bodyPr>
          <a:lstStyle/>
          <a:p>
            <a:r>
              <a:rPr lang="en-GB" sz="1600" i="1">
                <a:solidFill>
                  <a:schemeClr val="bg1"/>
                </a:solidFill>
              </a:rPr>
              <a:t>https://socialcare.wales,2018</a:t>
            </a:r>
            <a:endParaRPr lang="en-GB" sz="1600" i="1" dirty="0">
              <a:solidFill>
                <a:schemeClr val="bg1"/>
              </a:solidFill>
            </a:endParaRPr>
          </a:p>
        </p:txBody>
      </p:sp>
      <p:pic>
        <p:nvPicPr>
          <p:cNvPr id="8" name="Graphic 7" descr="World">
            <a:extLst>
              <a:ext uri="{FF2B5EF4-FFF2-40B4-BE49-F238E27FC236}">
                <a16:creationId xmlns:a16="http://schemas.microsoft.com/office/drawing/2014/main" id="{DED7DC1D-7C67-4197-BD57-34FD404E9A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13203" y="1558257"/>
            <a:ext cx="2765018" cy="2765018"/>
          </a:xfrm>
          <a:prstGeom prst="rect">
            <a:avLst/>
          </a:prstGeom>
        </p:spPr>
      </p:pic>
    </p:spTree>
    <p:extLst>
      <p:ext uri="{BB962C8B-B14F-4D97-AF65-F5344CB8AC3E}">
        <p14:creationId xmlns:p14="http://schemas.microsoft.com/office/powerpoint/2010/main" val="205097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CF4BD144-08AF-41A3-ADB3-8AADCACA0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EA30F-2388-4EF6-8DB9-01D2FB8A909E}"/>
              </a:ext>
            </a:extLst>
          </p:cNvPr>
          <p:cNvSpPr>
            <a:spLocks noGrp="1"/>
          </p:cNvSpPr>
          <p:nvPr>
            <p:ph type="title"/>
          </p:nvPr>
        </p:nvSpPr>
        <p:spPr>
          <a:xfrm>
            <a:off x="622249" y="569843"/>
            <a:ext cx="6608963" cy="2859157"/>
          </a:xfrm>
        </p:spPr>
        <p:txBody>
          <a:bodyPr vert="horz" lIns="91440" tIns="45720" rIns="91440" bIns="45720" rtlCol="0" anchor="b">
            <a:normAutofit fontScale="90000"/>
          </a:bodyPr>
          <a:lstStyle/>
          <a:p>
            <a:pPr>
              <a:lnSpc>
                <a:spcPct val="80000"/>
              </a:lnSpc>
            </a:pPr>
            <a:r>
              <a:rPr lang="en-US" sz="6000" dirty="0"/>
              <a:t>Progress for well-being</a:t>
            </a:r>
            <a:br>
              <a:rPr lang="en-US" sz="5400" dirty="0"/>
            </a:br>
            <a:br>
              <a:rPr lang="en-US" sz="5400" dirty="0"/>
            </a:br>
            <a:br>
              <a:rPr lang="en-US" sz="5400" dirty="0"/>
            </a:br>
            <a:endParaRPr lang="en-US" sz="5400" dirty="0"/>
          </a:p>
        </p:txBody>
      </p:sp>
      <p:sp>
        <p:nvSpPr>
          <p:cNvPr id="40" name="Rectangle 39">
            <a:extLst>
              <a:ext uri="{FF2B5EF4-FFF2-40B4-BE49-F238E27FC236}">
                <a16:creationId xmlns:a16="http://schemas.microsoft.com/office/drawing/2014/main" id="{CA3F59CE-D0DB-4EB7-91C0-63DB11030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0"/>
            <a:ext cx="463905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Upward trend">
            <a:extLst>
              <a:ext uri="{FF2B5EF4-FFF2-40B4-BE49-F238E27FC236}">
                <a16:creationId xmlns:a16="http://schemas.microsoft.com/office/drawing/2014/main" id="{9730765D-7460-419B-A821-3766AA3383D9}"/>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28138" b="28138"/>
          <a:stretch>
            <a:fillRect/>
          </a:stretch>
        </p:blipFill>
        <p:spPr>
          <a:xfrm>
            <a:off x="8196408" y="2516860"/>
            <a:ext cx="3352128" cy="1465687"/>
          </a:xfrm>
          <a:prstGeom prst="rect">
            <a:avLst/>
          </a:prstGeom>
        </p:spPr>
      </p:pic>
      <p:sp>
        <p:nvSpPr>
          <p:cNvPr id="10" name="TextBox 9">
            <a:extLst>
              <a:ext uri="{FF2B5EF4-FFF2-40B4-BE49-F238E27FC236}">
                <a16:creationId xmlns:a16="http://schemas.microsoft.com/office/drawing/2014/main" id="{27DCF9E2-D0F6-49C6-9EB0-A48F0AB98392}"/>
              </a:ext>
            </a:extLst>
          </p:cNvPr>
          <p:cNvSpPr txBox="1"/>
          <p:nvPr/>
        </p:nvSpPr>
        <p:spPr>
          <a:xfrm>
            <a:off x="728870" y="1802296"/>
            <a:ext cx="6180610" cy="3970318"/>
          </a:xfrm>
          <a:prstGeom prst="rect">
            <a:avLst/>
          </a:prstGeom>
          <a:noFill/>
        </p:spPr>
        <p:txBody>
          <a:bodyPr wrap="square" rtlCol="0">
            <a:spAutoFit/>
          </a:bodyPr>
          <a:lstStyle/>
          <a:p>
            <a:pPr marL="285750" indent="-285750">
              <a:buFont typeface="Arial" panose="020B0604020202020204" pitchFamily="34" charset="0"/>
              <a:buChar char="•"/>
            </a:pPr>
            <a:endParaRPr lang="en-GB" sz="3600" dirty="0">
              <a:solidFill>
                <a:schemeClr val="bg1"/>
              </a:solidFill>
            </a:endParaRPr>
          </a:p>
          <a:p>
            <a:pPr marL="285750" indent="-285750">
              <a:buFont typeface="Arial" panose="020B0604020202020204" pitchFamily="34" charset="0"/>
              <a:buChar char="•"/>
            </a:pPr>
            <a:r>
              <a:rPr lang="en-GB" sz="3600" dirty="0">
                <a:solidFill>
                  <a:schemeClr val="bg1"/>
                </a:solidFill>
              </a:rPr>
              <a:t>Life expectancy increase</a:t>
            </a:r>
          </a:p>
          <a:p>
            <a:pPr marL="285750" indent="-285750">
              <a:buFont typeface="Arial" panose="020B0604020202020204" pitchFamily="34" charset="0"/>
              <a:buChar char="•"/>
            </a:pPr>
            <a:endParaRPr lang="en-GB" sz="3600" dirty="0">
              <a:solidFill>
                <a:schemeClr val="bg1"/>
              </a:solidFill>
            </a:endParaRPr>
          </a:p>
          <a:p>
            <a:pPr marL="285750" indent="-285750">
              <a:buFont typeface="Arial" panose="020B0604020202020204" pitchFamily="34" charset="0"/>
              <a:buChar char="•"/>
            </a:pPr>
            <a:r>
              <a:rPr lang="en-GB" sz="3600" dirty="0">
                <a:solidFill>
                  <a:schemeClr val="bg1"/>
                </a:solidFill>
              </a:rPr>
              <a:t>Gender pay gap narrows</a:t>
            </a:r>
          </a:p>
          <a:p>
            <a:pPr marL="285750" indent="-285750">
              <a:buFont typeface="Arial" panose="020B0604020202020204" pitchFamily="34" charset="0"/>
              <a:buChar char="•"/>
            </a:pPr>
            <a:endParaRPr lang="en-GB" sz="3600" dirty="0">
              <a:solidFill>
                <a:schemeClr val="bg1"/>
              </a:solidFill>
            </a:endParaRPr>
          </a:p>
          <a:p>
            <a:pPr marL="285750" indent="-285750">
              <a:buFont typeface="Arial" panose="020B0604020202020204" pitchFamily="34" charset="0"/>
              <a:buChar char="•"/>
            </a:pPr>
            <a:r>
              <a:rPr lang="en-GB" sz="3600" dirty="0">
                <a:solidFill>
                  <a:schemeClr val="bg1"/>
                </a:solidFill>
              </a:rPr>
              <a:t>More children in education</a:t>
            </a:r>
          </a:p>
          <a:p>
            <a:endParaRPr lang="en-GB" sz="3600" dirty="0">
              <a:solidFill>
                <a:schemeClr val="bg1"/>
              </a:solidFill>
            </a:endParaRPr>
          </a:p>
        </p:txBody>
      </p:sp>
      <p:sp>
        <p:nvSpPr>
          <p:cNvPr id="12" name="TextBox 11">
            <a:extLst>
              <a:ext uri="{FF2B5EF4-FFF2-40B4-BE49-F238E27FC236}">
                <a16:creationId xmlns:a16="http://schemas.microsoft.com/office/drawing/2014/main" id="{D85CD513-FD2A-44B8-84C2-4A65B8CD7ABF}"/>
              </a:ext>
            </a:extLst>
          </p:cNvPr>
          <p:cNvSpPr txBox="1"/>
          <p:nvPr/>
        </p:nvSpPr>
        <p:spPr>
          <a:xfrm>
            <a:off x="3154017" y="6288157"/>
            <a:ext cx="4077196" cy="369332"/>
          </a:xfrm>
          <a:prstGeom prst="rect">
            <a:avLst/>
          </a:prstGeom>
          <a:noFill/>
        </p:spPr>
        <p:txBody>
          <a:bodyPr wrap="square" rtlCol="0">
            <a:spAutoFit/>
          </a:bodyPr>
          <a:lstStyle/>
          <a:p>
            <a:pPr algn="just"/>
            <a:r>
              <a:rPr lang="en-GB" i="1" dirty="0">
                <a:solidFill>
                  <a:schemeClr val="bg1"/>
                </a:solidFill>
              </a:rPr>
              <a:t>https://gov.wales/well-being-wales-2018</a:t>
            </a:r>
          </a:p>
        </p:txBody>
      </p:sp>
    </p:spTree>
    <p:extLst>
      <p:ext uri="{BB962C8B-B14F-4D97-AF65-F5344CB8AC3E}">
        <p14:creationId xmlns:p14="http://schemas.microsoft.com/office/powerpoint/2010/main" val="3271550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24A02E-5FD2-428E-A1E4-FDF96B0B6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A2C4A-5D93-45F2-9BBA-35811FF663AF}"/>
              </a:ext>
            </a:extLst>
          </p:cNvPr>
          <p:cNvSpPr>
            <a:spLocks noGrp="1"/>
          </p:cNvSpPr>
          <p:nvPr>
            <p:ph type="ctrTitle"/>
          </p:nvPr>
        </p:nvSpPr>
        <p:spPr>
          <a:xfrm>
            <a:off x="603503" y="770466"/>
            <a:ext cx="9292209" cy="4123267"/>
          </a:xfrm>
        </p:spPr>
        <p:txBody>
          <a:bodyPr>
            <a:normAutofit/>
          </a:bodyPr>
          <a:lstStyle/>
          <a:p>
            <a:r>
              <a:rPr lang="en-GB" sz="3800" dirty="0">
                <a:solidFill>
                  <a:schemeClr val="accent1">
                    <a:lumMod val="75000"/>
                  </a:schemeClr>
                </a:solidFill>
                <a:latin typeface="Arial" panose="020B0604020202020204" pitchFamily="34" charset="0"/>
                <a:cs typeface="Arial" panose="020B0604020202020204" pitchFamily="34" charset="0"/>
              </a:rPr>
              <a:t>Whilst the latest evidence shows some positive trends in relation to the Welsh environment, the latest comprehensive assessment of the Welsh natural resources shows that overall, biological diversity is declining, and no ecosystems in Wales can be said to have all the features needed for resilience.</a:t>
            </a:r>
          </a:p>
        </p:txBody>
      </p:sp>
      <p:sp>
        <p:nvSpPr>
          <p:cNvPr id="15" name="Rectangle 11">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DFB911E-B3C8-40D4-BB9D-EDAEE77E397F}"/>
              </a:ext>
            </a:extLst>
          </p:cNvPr>
          <p:cNvSpPr>
            <a:spLocks noGrp="1"/>
          </p:cNvSpPr>
          <p:nvPr>
            <p:ph type="subTitle" idx="1"/>
          </p:nvPr>
        </p:nvSpPr>
        <p:spPr>
          <a:xfrm>
            <a:off x="7498080" y="6246056"/>
            <a:ext cx="5731676" cy="429313"/>
          </a:xfrm>
        </p:spPr>
        <p:txBody>
          <a:bodyPr>
            <a:normAutofit/>
          </a:bodyPr>
          <a:lstStyle/>
          <a:p>
            <a:r>
              <a:rPr lang="en-GB" sz="2000" dirty="0">
                <a:solidFill>
                  <a:srgbClr val="FFFFFF"/>
                </a:solidFill>
              </a:rPr>
              <a:t>https://gov.wales/well-being-wales-2018</a:t>
            </a:r>
          </a:p>
        </p:txBody>
      </p:sp>
    </p:spTree>
    <p:extLst>
      <p:ext uri="{BB962C8B-B14F-4D97-AF65-F5344CB8AC3E}">
        <p14:creationId xmlns:p14="http://schemas.microsoft.com/office/powerpoint/2010/main" val="225975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hade val="95000"/>
            <a:satMod val="170000"/>
          </a:schemeClr>
        </a:solidFill>
        <a:effectLst/>
      </p:bgPr>
    </p:bg>
    <p:spTree>
      <p:nvGrpSpPr>
        <p:cNvPr id="1" name=""/>
        <p:cNvGrpSpPr/>
        <p:nvPr/>
      </p:nvGrpSpPr>
      <p:grpSpPr>
        <a:xfrm>
          <a:off x="0" y="0"/>
          <a:ext cx="0" cy="0"/>
          <a:chOff x="0" y="0"/>
          <a:chExt cx="0" cy="0"/>
        </a:xfrm>
      </p:grpSpPr>
      <p:sp>
        <p:nvSpPr>
          <p:cNvPr id="48" name="Rectangle 41">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B751A-85B1-4EB3-99A9-3E955AAE3B56}"/>
              </a:ext>
            </a:extLst>
          </p:cNvPr>
          <p:cNvSpPr>
            <a:spLocks noGrp="1"/>
          </p:cNvSpPr>
          <p:nvPr>
            <p:ph type="ctrTitle"/>
          </p:nvPr>
        </p:nvSpPr>
        <p:spPr>
          <a:xfrm>
            <a:off x="603504" y="770466"/>
            <a:ext cx="6609413" cy="5325533"/>
          </a:xfrm>
        </p:spPr>
        <p:txBody>
          <a:bodyPr anchor="ctr">
            <a:normAutofit/>
          </a:bodyPr>
          <a:lstStyle/>
          <a:p>
            <a:r>
              <a:rPr lang="en-GB" sz="9600" dirty="0"/>
              <a:t>conclusion</a:t>
            </a:r>
          </a:p>
        </p:txBody>
      </p:sp>
      <p:sp useBgFill="1">
        <p:nvSpPr>
          <p:cNvPr id="49" name="Rectangle 43">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4" y="0"/>
            <a:ext cx="46573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C7AF980-2781-4920-9EF7-68B150B83B21}"/>
              </a:ext>
            </a:extLst>
          </p:cNvPr>
          <p:cNvSpPr>
            <a:spLocks noGrp="1"/>
          </p:cNvSpPr>
          <p:nvPr>
            <p:ph type="subTitle" idx="1"/>
          </p:nvPr>
        </p:nvSpPr>
        <p:spPr>
          <a:xfrm>
            <a:off x="7896347" y="643467"/>
            <a:ext cx="3692149" cy="5452532"/>
          </a:xfrm>
        </p:spPr>
        <p:txBody>
          <a:bodyPr anchor="ctr">
            <a:normAutofit lnSpcReduction="10000"/>
          </a:bodyPr>
          <a:lstStyle/>
          <a:p>
            <a:r>
              <a:rPr lang="en-GB" dirty="0">
                <a:solidFill>
                  <a:schemeClr val="accent1">
                    <a:lumMod val="75000"/>
                  </a:schemeClr>
                </a:solidFill>
              </a:rPr>
              <a:t>“we have big ambitions for protecting our environment and the future generations in wales are leading the way with our environment Act and well-being of Future generations Act”</a:t>
            </a:r>
          </a:p>
          <a:p>
            <a:endParaRPr lang="en-GB" dirty="0">
              <a:solidFill>
                <a:schemeClr val="accent1">
                  <a:lumMod val="75000"/>
                </a:schemeClr>
              </a:solidFill>
            </a:endParaRPr>
          </a:p>
          <a:p>
            <a:r>
              <a:rPr lang="en-GB" sz="2000" i="1" dirty="0">
                <a:solidFill>
                  <a:schemeClr val="accent1">
                    <a:lumMod val="75000"/>
                  </a:schemeClr>
                </a:solidFill>
              </a:rPr>
              <a:t>(Sophie Howe, ND, Future Generations commissioner for Wales)​</a:t>
            </a:r>
          </a:p>
        </p:txBody>
      </p:sp>
    </p:spTree>
    <p:extLst>
      <p:ext uri="{BB962C8B-B14F-4D97-AF65-F5344CB8AC3E}">
        <p14:creationId xmlns:p14="http://schemas.microsoft.com/office/powerpoint/2010/main" val="3334723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54C4829-CF39-4CF4-973E-6F5A32F80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chemeClr val="accent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22774E6-1B50-42FF-9857-FEB8B2F44D54}"/>
              </a:ext>
            </a:extLst>
          </p:cNvPr>
          <p:cNvSpPr txBox="1"/>
          <p:nvPr/>
        </p:nvSpPr>
        <p:spPr>
          <a:xfrm>
            <a:off x="965199" y="685689"/>
            <a:ext cx="7808141" cy="5672908"/>
          </a:xfrm>
          <a:prstGeom prst="rect">
            <a:avLst/>
          </a:prstGeom>
        </p:spPr>
        <p:txBody>
          <a:bodyPr vert="horz" lIns="91440" tIns="45720" rIns="91440" bIns="45720" rtlCol="0">
            <a:normAutofit fontScale="62500" lnSpcReduction="20000"/>
          </a:bodyPr>
          <a:lstStyle/>
          <a:p>
            <a:pPr defTabSz="914400">
              <a:lnSpc>
                <a:spcPct val="85000"/>
              </a:lnSpc>
              <a:spcAft>
                <a:spcPts val="600"/>
              </a:spcAft>
              <a:buFont typeface="Arial" pitchFamily="34" charset="0"/>
              <a:buChar char=" "/>
            </a:pPr>
            <a:r>
              <a:rPr lang="en-US" sz="6400" dirty="0">
                <a:solidFill>
                  <a:schemeClr val="tx1">
                    <a:lumMod val="85000"/>
                    <a:lumOff val="15000"/>
                  </a:schemeClr>
                </a:solidFill>
              </a:rPr>
              <a:t>References</a:t>
            </a:r>
          </a:p>
          <a:p>
            <a:pPr defTabSz="914400">
              <a:lnSpc>
                <a:spcPct val="85000"/>
              </a:lnSpc>
              <a:spcAft>
                <a:spcPts val="600"/>
              </a:spcAft>
              <a:buFont typeface="Arial" pitchFamily="34" charset="0"/>
              <a:buChar char=" "/>
            </a:pPr>
            <a:endParaRPr lang="en-US" i="1" dirty="0">
              <a:solidFill>
                <a:schemeClr val="tx1">
                  <a:lumMod val="85000"/>
                  <a:lumOff val="15000"/>
                </a:schemeClr>
              </a:solidFill>
              <a:hlinkClick r:id="rId2">
                <a:extLst>
                  <a:ext uri="{A12FA001-AC4F-418D-AE19-62706E023703}">
                    <ahyp:hlinkClr xmlns:ahyp="http://schemas.microsoft.com/office/drawing/2018/hyperlinkcolor" val="tx"/>
                  </a:ext>
                </a:extLst>
              </a:hlinkClick>
            </a:endParaRPr>
          </a:p>
          <a:p>
            <a:pPr defTabSz="914400">
              <a:lnSpc>
                <a:spcPct val="85000"/>
              </a:lnSpc>
              <a:spcAft>
                <a:spcPts val="600"/>
              </a:spcAft>
              <a:buFont typeface="Arial" pitchFamily="34" charset="0"/>
              <a:buChar char=" "/>
            </a:pPr>
            <a:endParaRPr lang="en-US" sz="2100" i="1" dirty="0">
              <a:solidFill>
                <a:schemeClr val="tx1">
                  <a:lumMod val="85000"/>
                  <a:lumOff val="15000"/>
                </a:schemeClr>
              </a:solidFill>
            </a:endParaRPr>
          </a:p>
          <a:p>
            <a:pPr defTabSz="914400">
              <a:lnSpc>
                <a:spcPct val="85000"/>
              </a:lnSpc>
              <a:spcAft>
                <a:spcPts val="600"/>
              </a:spcAft>
            </a:pPr>
            <a:endParaRPr lang="en-US" sz="2100" i="1" dirty="0">
              <a:solidFill>
                <a:schemeClr val="tx1">
                  <a:lumMod val="85000"/>
                  <a:lumOff val="15000"/>
                </a:schemeClr>
              </a:solidFill>
              <a:hlinkClick r:id="rId2">
                <a:extLst>
                  <a:ext uri="{A12FA001-AC4F-418D-AE19-62706E023703}">
                    <ahyp:hlinkClr xmlns:ahyp="http://schemas.microsoft.com/office/drawing/2018/hyperlinkcolor" val="tx"/>
                  </a:ext>
                </a:extLst>
              </a:hlinkClick>
            </a:endParaRPr>
          </a:p>
          <a:p>
            <a:pPr defTabSz="914400">
              <a:lnSpc>
                <a:spcPct val="85000"/>
              </a:lnSpc>
              <a:spcAft>
                <a:spcPts val="600"/>
              </a:spcAft>
            </a:pPr>
            <a:r>
              <a:rPr lang="en-US" sz="2100" i="1" dirty="0">
                <a:solidFill>
                  <a:schemeClr val="tx1">
                    <a:lumMod val="85000"/>
                    <a:lumOff val="15000"/>
                  </a:schemeClr>
                </a:solidFill>
                <a:hlinkClick r:id="rId2">
                  <a:extLst>
                    <a:ext uri="{A12FA001-AC4F-418D-AE19-62706E023703}">
                      <ahyp:hlinkClr xmlns:ahyp="http://schemas.microsoft.com/office/drawing/2018/hyperlinkcolor" val="tx"/>
                    </a:ext>
                  </a:extLst>
                </a:hlinkClick>
              </a:rPr>
              <a:t>https://gov.wales/well-being-wales</a:t>
            </a: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r>
              <a:rPr lang="en-US" sz="2100" i="1" dirty="0">
                <a:solidFill>
                  <a:schemeClr val="tx1">
                    <a:lumMod val="85000"/>
                    <a:lumOff val="15000"/>
                  </a:schemeClr>
                </a:solidFill>
                <a:hlinkClick r:id="rId3">
                  <a:extLst>
                    <a:ext uri="{A12FA001-AC4F-418D-AE19-62706E023703}">
                      <ahyp:hlinkClr xmlns:ahyp="http://schemas.microsoft.com/office/drawing/2018/hyperlinkcolor" val="tx"/>
                    </a:ext>
                  </a:extLst>
                </a:hlinkClick>
              </a:rPr>
              <a:t>https://gov.wales/well-being-wales-2018</a:t>
            </a:r>
          </a:p>
          <a:p>
            <a:pPr defTabSz="914400">
              <a:lnSpc>
                <a:spcPct val="85000"/>
              </a:lnSpc>
              <a:spcAft>
                <a:spcPts val="600"/>
              </a:spcAft>
              <a:buFont typeface="Arial" pitchFamily="34" charset="0"/>
              <a:buChar char=" "/>
            </a:pPr>
            <a:endParaRPr lang="en-US" sz="2100" i="1" dirty="0">
              <a:solidFill>
                <a:schemeClr val="tx1">
                  <a:lumMod val="85000"/>
                  <a:lumOff val="15000"/>
                </a:schemeClr>
              </a:solidFill>
              <a:hlinkClick r:id="rId3">
                <a:extLst>
                  <a:ext uri="{A12FA001-AC4F-418D-AE19-62706E023703}">
                    <ahyp:hlinkClr xmlns:ahyp="http://schemas.microsoft.com/office/drawing/2018/hyperlinkcolor" val="tx"/>
                  </a:ext>
                </a:extLst>
              </a:hlinkClick>
            </a:endParaRPr>
          </a:p>
          <a:p>
            <a:pPr defTabSz="914400">
              <a:lnSpc>
                <a:spcPct val="85000"/>
              </a:lnSpc>
              <a:spcAft>
                <a:spcPts val="600"/>
              </a:spcAft>
              <a:buFont typeface="Arial" pitchFamily="34" charset="0"/>
              <a:buChar char=" "/>
            </a:pPr>
            <a:r>
              <a:rPr lang="en-US" sz="2100" i="1" dirty="0">
                <a:solidFill>
                  <a:schemeClr val="tx1">
                    <a:lumMod val="85000"/>
                    <a:lumOff val="15000"/>
                  </a:schemeClr>
                </a:solidFill>
                <a:hlinkClick r:id="rId3">
                  <a:extLst>
                    <a:ext uri="{A12FA001-AC4F-418D-AE19-62706E023703}">
                      <ahyp:hlinkClr xmlns:ahyp="http://schemas.microsoft.com/office/drawing/2018/hyperlinkcolor" val="tx"/>
                    </a:ext>
                  </a:extLst>
                </a:hlinkClick>
              </a:rPr>
              <a:t>https://www.mentalhealth.org.uk/blog/what-wellbeing-how-can-we-measure-it-and-how-can-we-support-people-improve-it</a:t>
            </a: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r>
              <a:rPr lang="en-US" sz="2100" i="1" dirty="0">
                <a:solidFill>
                  <a:schemeClr val="tx1">
                    <a:lumMod val="85000"/>
                    <a:lumOff val="15000"/>
                  </a:schemeClr>
                </a:solidFill>
              </a:rPr>
              <a:t>Nikhil Seth, Director of Division for Sustainable Development’s Department of Economic and Social Affairs, United Nations</a:t>
            </a:r>
          </a:p>
          <a:p>
            <a:pPr defTabSz="914400">
              <a:lnSpc>
                <a:spcPct val="85000"/>
              </a:lnSpc>
              <a:spcAft>
                <a:spcPts val="600"/>
              </a:spcAft>
              <a:buFont typeface="Arial" pitchFamily="34" charset="0"/>
              <a:buChar char=" "/>
            </a:pPr>
            <a:r>
              <a:rPr lang="en-US" sz="2100" i="1" dirty="0">
                <a:solidFill>
                  <a:schemeClr val="tx1">
                    <a:lumMod val="85000"/>
                    <a:lumOff val="15000"/>
                  </a:schemeClr>
                </a:solidFill>
              </a:rPr>
              <a:t>Available at </a:t>
            </a:r>
          </a:p>
          <a:p>
            <a:pPr defTabSz="914400">
              <a:lnSpc>
                <a:spcPct val="85000"/>
              </a:lnSpc>
              <a:spcAft>
                <a:spcPts val="600"/>
              </a:spcAft>
              <a:buFont typeface="Arial" pitchFamily="34" charset="0"/>
              <a:buChar char=" "/>
            </a:pPr>
            <a:r>
              <a:rPr lang="en-US" sz="2100" i="1" dirty="0">
                <a:solidFill>
                  <a:schemeClr val="tx1">
                    <a:lumMod val="85000"/>
                    <a:lumOff val="15000"/>
                  </a:schemeClr>
                </a:solidFill>
                <a:hlinkClick r:id="rId4">
                  <a:extLst>
                    <a:ext uri="{A12FA001-AC4F-418D-AE19-62706E023703}">
                      <ahyp:hlinkClr xmlns:ahyp="http://schemas.microsoft.com/office/drawing/2018/hyperlinkcolor" val="tx"/>
                    </a:ext>
                  </a:extLst>
                </a:hlinkClick>
              </a:rPr>
              <a:t>https://gov.wales/announcements</a:t>
            </a: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r>
              <a:rPr lang="en-US" sz="2100" i="1" dirty="0">
                <a:solidFill>
                  <a:schemeClr val="tx1">
                    <a:lumMod val="85000"/>
                    <a:lumOff val="15000"/>
                  </a:schemeClr>
                </a:solidFill>
                <a:hlinkClick r:id="rId5">
                  <a:extLst>
                    <a:ext uri="{A12FA001-AC4F-418D-AE19-62706E023703}">
                      <ahyp:hlinkClr xmlns:ahyp="http://schemas.microsoft.com/office/drawing/2018/hyperlinkcolor" val="tx"/>
                    </a:ext>
                  </a:extLst>
                </a:hlinkClick>
              </a:rPr>
              <a:t>https://socialcare.wales/hub/sswbact</a:t>
            </a: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r>
              <a:rPr lang="en-GB" sz="2100" i="1" dirty="0">
                <a:solidFill>
                  <a:schemeClr val="tx1">
                    <a:lumMod val="85000"/>
                    <a:lumOff val="15000"/>
                  </a:schemeClr>
                </a:solidFill>
              </a:rPr>
              <a:t>Sophie Howe, Future Generations commissioner for Wales</a:t>
            </a:r>
          </a:p>
          <a:p>
            <a:pPr defTabSz="914400">
              <a:lnSpc>
                <a:spcPct val="85000"/>
              </a:lnSpc>
              <a:spcAft>
                <a:spcPts val="600"/>
              </a:spcAft>
              <a:buFont typeface="Arial" pitchFamily="34" charset="0"/>
              <a:buChar char=" "/>
            </a:pPr>
            <a:r>
              <a:rPr lang="en-US" sz="2100" i="1" dirty="0">
                <a:solidFill>
                  <a:schemeClr val="tx1">
                    <a:lumMod val="85000"/>
                    <a:lumOff val="15000"/>
                  </a:schemeClr>
                </a:solidFill>
              </a:rPr>
              <a:t>Available at</a:t>
            </a:r>
            <a:endParaRPr lang="en-US" sz="2100" i="1" u="sng" dirty="0">
              <a:solidFill>
                <a:schemeClr val="tx1">
                  <a:lumMod val="85000"/>
                  <a:lumOff val="15000"/>
                </a:schemeClr>
              </a:solidFill>
            </a:endParaRPr>
          </a:p>
          <a:p>
            <a:pPr defTabSz="914400">
              <a:lnSpc>
                <a:spcPct val="85000"/>
              </a:lnSpc>
              <a:spcAft>
                <a:spcPts val="600"/>
              </a:spcAft>
              <a:buFont typeface="Arial" pitchFamily="34" charset="0"/>
              <a:buChar char=" "/>
            </a:pPr>
            <a:r>
              <a:rPr lang="en-US" sz="2100" i="1" u="sng" dirty="0">
                <a:solidFill>
                  <a:schemeClr val="tx1">
                    <a:lumMod val="85000"/>
                    <a:lumOff val="15000"/>
                  </a:schemeClr>
                </a:solidFill>
              </a:rPr>
              <a:t>http://futuregenerations.wales/about-us/future-generations-act/</a:t>
            </a:r>
            <a:endParaRPr lang="en-US" sz="2100" i="1" u="sng" dirty="0">
              <a:solidFill>
                <a:schemeClr val="tx1">
                  <a:lumMod val="85000"/>
                  <a:lumOff val="15000"/>
                </a:schemeClr>
              </a:solidFill>
              <a:hlinkClick r:id="rId2">
                <a:extLst>
                  <a:ext uri="{A12FA001-AC4F-418D-AE19-62706E023703}">
                    <ahyp:hlinkClr xmlns:ahyp="http://schemas.microsoft.com/office/drawing/2018/hyperlinkcolor" val="tx"/>
                  </a:ext>
                </a:extLst>
              </a:hlinkClick>
            </a:endParaRPr>
          </a:p>
          <a:p>
            <a:pPr defTabSz="914400">
              <a:lnSpc>
                <a:spcPct val="85000"/>
              </a:lnSpc>
              <a:spcAft>
                <a:spcPts val="600"/>
              </a:spcAft>
              <a:buFont typeface="Arial" pitchFamily="34" charset="0"/>
              <a:buChar char=" "/>
            </a:pPr>
            <a:endParaRPr lang="en-US" sz="2100" i="1" dirty="0">
              <a:solidFill>
                <a:schemeClr val="tx1">
                  <a:lumMod val="85000"/>
                  <a:lumOff val="15000"/>
                </a:schemeClr>
              </a:solidFill>
              <a:hlinkClick r:id="rId6">
                <a:extLst>
                  <a:ext uri="{A12FA001-AC4F-418D-AE19-62706E023703}">
                    <ahyp:hlinkClr xmlns:ahyp="http://schemas.microsoft.com/office/drawing/2018/hyperlinkcolor" val="tx"/>
                  </a:ext>
                </a:extLst>
              </a:hlinkClick>
            </a:endParaRPr>
          </a:p>
          <a:p>
            <a:pPr defTabSz="914400">
              <a:lnSpc>
                <a:spcPct val="85000"/>
              </a:lnSpc>
              <a:spcAft>
                <a:spcPts val="600"/>
              </a:spcAft>
            </a:pPr>
            <a:r>
              <a:rPr lang="en-US" sz="2100" i="1" dirty="0">
                <a:solidFill>
                  <a:schemeClr val="tx1">
                    <a:lumMod val="85000"/>
                    <a:lumOff val="15000"/>
                  </a:schemeClr>
                </a:solidFill>
                <a:hlinkClick r:id="rId6">
                  <a:extLst>
                    <a:ext uri="{A12FA001-AC4F-418D-AE19-62706E023703}">
                      <ahyp:hlinkClr xmlns:ahyp="http://schemas.microsoft.com/office/drawing/2018/hyperlinkcolor" val="tx"/>
                    </a:ext>
                  </a:extLst>
                </a:hlinkClick>
              </a:rPr>
              <a:t>https://www.wcva.org.uk/what-we-do/the-future-generations-(wales)-act-all-you-need-to-know</a:t>
            </a:r>
            <a:endParaRPr lang="en-US" sz="2100" i="1" dirty="0">
              <a:solidFill>
                <a:schemeClr val="tx1">
                  <a:lumMod val="85000"/>
                  <a:lumOff val="15000"/>
                </a:schemeClr>
              </a:solidFill>
            </a:endParaRPr>
          </a:p>
          <a:p>
            <a:pPr defTabSz="914400">
              <a:lnSpc>
                <a:spcPct val="85000"/>
              </a:lnSpc>
              <a:spcAft>
                <a:spcPts val="600"/>
              </a:spcAft>
              <a:buFont typeface="Arial" pitchFamily="34" charset="0"/>
              <a:buChar char=" "/>
            </a:pPr>
            <a:endParaRPr lang="en-US" i="1" dirty="0">
              <a:solidFill>
                <a:schemeClr val="tx1">
                  <a:lumMod val="85000"/>
                  <a:lumOff val="15000"/>
                </a:schemeClr>
              </a:solidFill>
            </a:endParaRPr>
          </a:p>
          <a:p>
            <a:pPr defTabSz="914400">
              <a:lnSpc>
                <a:spcPct val="85000"/>
              </a:lnSpc>
              <a:spcAft>
                <a:spcPts val="600"/>
              </a:spcAft>
              <a:buFont typeface="Arial" pitchFamily="34" charset="0"/>
              <a:buChar char=" "/>
            </a:pPr>
            <a:br>
              <a:rPr lang="en-US" i="1" dirty="0">
                <a:solidFill>
                  <a:schemeClr val="tx1">
                    <a:lumMod val="85000"/>
                    <a:lumOff val="15000"/>
                  </a:schemeClr>
                </a:solidFill>
              </a:rPr>
            </a:br>
            <a:br>
              <a:rPr lang="en-US" i="1" dirty="0">
                <a:solidFill>
                  <a:schemeClr val="tx1">
                    <a:lumMod val="85000"/>
                    <a:lumOff val="15000"/>
                  </a:schemeClr>
                </a:solidFill>
              </a:rPr>
            </a:br>
            <a:endParaRPr lang="en-US" sz="1400" i="1" dirty="0">
              <a:solidFill>
                <a:schemeClr val="tx1">
                  <a:lumMod val="85000"/>
                  <a:lumOff val="15000"/>
                </a:schemeClr>
              </a:solidFill>
            </a:endParaRPr>
          </a:p>
          <a:p>
            <a:pPr defTabSz="914400">
              <a:lnSpc>
                <a:spcPct val="85000"/>
              </a:lnSpc>
              <a:spcAft>
                <a:spcPts val="600"/>
              </a:spcAft>
              <a:buFont typeface="Arial" pitchFamily="34" charset="0"/>
              <a:buChar char=" "/>
            </a:pPr>
            <a:endParaRPr lang="en-US" sz="1400" i="1" dirty="0">
              <a:solidFill>
                <a:schemeClr val="tx1">
                  <a:lumMod val="85000"/>
                  <a:lumOff val="15000"/>
                </a:schemeClr>
              </a:solidFill>
            </a:endParaRPr>
          </a:p>
        </p:txBody>
      </p:sp>
    </p:spTree>
    <p:extLst>
      <p:ext uri="{BB962C8B-B14F-4D97-AF65-F5344CB8AC3E}">
        <p14:creationId xmlns:p14="http://schemas.microsoft.com/office/powerpoint/2010/main" val="923044093"/>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otalTime>2</TotalTime>
  <Words>679</Words>
  <Application>Microsoft Office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Narrow</vt:lpstr>
      <vt:lpstr>Calibri Light</vt:lpstr>
      <vt:lpstr>Segoe UI</vt:lpstr>
      <vt:lpstr>Trebuchet MS</vt:lpstr>
      <vt:lpstr>Metropolitan</vt:lpstr>
      <vt:lpstr>Well-being </vt:lpstr>
      <vt:lpstr>Defining well-being</vt:lpstr>
      <vt:lpstr>well-being issues </vt:lpstr>
      <vt:lpstr>What acts are in place to help with well-being in wales</vt:lpstr>
      <vt:lpstr>The Well-being of Future Generations (Wales) Act 2015</vt:lpstr>
      <vt:lpstr>The Act also puts in place seven well-being goals for a prosperous, healthier, resilient, more equal and globally responsible Wales, with cohesive communities and a vibrant culture and thriving welsh language.</vt:lpstr>
      <vt:lpstr>"The Wales future generations Act captures the spirit and essence of two decades of United Nations work in the area of sustainable development and serves as a model for other regions and countries. ‘One Wales, One Planet' captures it all. We hope that what Wales is doing today the world will do tomorrow. Action, more than words, is the hope for our current and future generations.”   (Nikhil Seth, Director of Division for Sustainable Development’s Department of Economic and Social Affairs, United Nations)</vt:lpstr>
      <vt:lpstr>Social Services and Well-being (Wales) Act 2014</vt:lpstr>
      <vt:lpstr>The Act is built on the following core principles  • Voice and control  • Prevention and early intervention  • Well-being   • Co-production and expertise they can bring  • Multi agency</vt:lpstr>
      <vt:lpstr>Progress for well-being   </vt:lpstr>
      <vt:lpstr>Whilst the latest evidence shows some positive trends in relation to the Welsh environment, the latest comprehensive assessment of the Welsh natural resources shows that overall, biological diversity is declining, and no ecosystems in Wales can be said to have all the features needed for resilience.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dc:title>
  <dc:creator>jodie bassett</dc:creator>
  <cp:lastModifiedBy>jodie bassett</cp:lastModifiedBy>
  <cp:revision>1</cp:revision>
  <dcterms:created xsi:type="dcterms:W3CDTF">2019-05-05T17:43:12Z</dcterms:created>
  <dcterms:modified xsi:type="dcterms:W3CDTF">2019-05-05T17:45:58Z</dcterms:modified>
</cp:coreProperties>
</file>