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58" r:id="rId5"/>
    <p:sldId id="261" r:id="rId6"/>
    <p:sldId id="260" r:id="rId7"/>
    <p:sldId id="263" r:id="rId8"/>
    <p:sldId id="262"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9" d="100"/>
          <a:sy n="119" d="100"/>
        </p:scale>
        <p:origin x="21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82F62-C6F5-46F9-8E56-00E0E4F7F2C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9742D21-833B-4C06-A4E3-EACB04119C2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2150238-801C-4D7D-B23D-BBFFFA9ECC50}"/>
              </a:ext>
            </a:extLst>
          </p:cNvPr>
          <p:cNvSpPr>
            <a:spLocks noGrp="1"/>
          </p:cNvSpPr>
          <p:nvPr>
            <p:ph type="dt" sz="half" idx="10"/>
          </p:nvPr>
        </p:nvSpPr>
        <p:spPr/>
        <p:txBody>
          <a:bodyPr/>
          <a:lstStyle/>
          <a:p>
            <a:fld id="{995C718D-5FEC-48E3-9754-BFEA048B248E}" type="datetimeFigureOut">
              <a:rPr lang="en-GB" smtClean="0"/>
              <a:t>22/03/2022</a:t>
            </a:fld>
            <a:endParaRPr lang="en-GB"/>
          </a:p>
        </p:txBody>
      </p:sp>
      <p:sp>
        <p:nvSpPr>
          <p:cNvPr id="5" name="Footer Placeholder 4">
            <a:extLst>
              <a:ext uri="{FF2B5EF4-FFF2-40B4-BE49-F238E27FC236}">
                <a16:creationId xmlns:a16="http://schemas.microsoft.com/office/drawing/2014/main" id="{A304FCDB-229C-4C3D-8379-A0743153EA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2AE7A1-ACE9-4EFF-A5ED-5DC2696483AD}"/>
              </a:ext>
            </a:extLst>
          </p:cNvPr>
          <p:cNvSpPr>
            <a:spLocks noGrp="1"/>
          </p:cNvSpPr>
          <p:nvPr>
            <p:ph type="sldNum" sz="quarter" idx="12"/>
          </p:nvPr>
        </p:nvSpPr>
        <p:spPr/>
        <p:txBody>
          <a:bodyPr/>
          <a:lstStyle/>
          <a:p>
            <a:fld id="{CAB2993D-A90A-4C06-95E3-CE945795BA45}" type="slidenum">
              <a:rPr lang="en-GB" smtClean="0"/>
              <a:t>‹#›</a:t>
            </a:fld>
            <a:endParaRPr lang="en-GB"/>
          </a:p>
        </p:txBody>
      </p:sp>
    </p:spTree>
    <p:extLst>
      <p:ext uri="{BB962C8B-B14F-4D97-AF65-F5344CB8AC3E}">
        <p14:creationId xmlns:p14="http://schemas.microsoft.com/office/powerpoint/2010/main" val="25202032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6B675-6D36-4737-A1E4-23B5F2359C9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9919F6-9A85-4D70-93A0-C2145C407C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29E8A9-150E-495E-A5C6-F8CC00756751}"/>
              </a:ext>
            </a:extLst>
          </p:cNvPr>
          <p:cNvSpPr>
            <a:spLocks noGrp="1"/>
          </p:cNvSpPr>
          <p:nvPr>
            <p:ph type="dt" sz="half" idx="10"/>
          </p:nvPr>
        </p:nvSpPr>
        <p:spPr/>
        <p:txBody>
          <a:bodyPr/>
          <a:lstStyle/>
          <a:p>
            <a:fld id="{995C718D-5FEC-48E3-9754-BFEA048B248E}" type="datetimeFigureOut">
              <a:rPr lang="en-GB" smtClean="0"/>
              <a:t>22/03/2022</a:t>
            </a:fld>
            <a:endParaRPr lang="en-GB"/>
          </a:p>
        </p:txBody>
      </p:sp>
      <p:sp>
        <p:nvSpPr>
          <p:cNvPr id="5" name="Footer Placeholder 4">
            <a:extLst>
              <a:ext uri="{FF2B5EF4-FFF2-40B4-BE49-F238E27FC236}">
                <a16:creationId xmlns:a16="http://schemas.microsoft.com/office/drawing/2014/main" id="{C2AD3A5B-7CDE-468C-A200-23BEAD5E07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CD1A4C-38FD-4A8F-87F9-F1243119006E}"/>
              </a:ext>
            </a:extLst>
          </p:cNvPr>
          <p:cNvSpPr>
            <a:spLocks noGrp="1"/>
          </p:cNvSpPr>
          <p:nvPr>
            <p:ph type="sldNum" sz="quarter" idx="12"/>
          </p:nvPr>
        </p:nvSpPr>
        <p:spPr/>
        <p:txBody>
          <a:bodyPr/>
          <a:lstStyle/>
          <a:p>
            <a:fld id="{CAB2993D-A90A-4C06-95E3-CE945795BA45}" type="slidenum">
              <a:rPr lang="en-GB" smtClean="0"/>
              <a:t>‹#›</a:t>
            </a:fld>
            <a:endParaRPr lang="en-GB"/>
          </a:p>
        </p:txBody>
      </p:sp>
    </p:spTree>
    <p:extLst>
      <p:ext uri="{BB962C8B-B14F-4D97-AF65-F5344CB8AC3E}">
        <p14:creationId xmlns:p14="http://schemas.microsoft.com/office/powerpoint/2010/main" val="2457246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4D38D-BEE4-42EC-90CA-4F2D754125C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DF8B33C-8202-42CA-B99E-0D6D93C827A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8EA1455-A26B-483B-86F2-A579AE3D2EBC}"/>
              </a:ext>
            </a:extLst>
          </p:cNvPr>
          <p:cNvSpPr>
            <a:spLocks noGrp="1"/>
          </p:cNvSpPr>
          <p:nvPr>
            <p:ph type="dt" sz="half" idx="10"/>
          </p:nvPr>
        </p:nvSpPr>
        <p:spPr/>
        <p:txBody>
          <a:bodyPr/>
          <a:lstStyle/>
          <a:p>
            <a:fld id="{995C718D-5FEC-48E3-9754-BFEA048B248E}" type="datetimeFigureOut">
              <a:rPr lang="en-GB" smtClean="0"/>
              <a:t>22/03/2022</a:t>
            </a:fld>
            <a:endParaRPr lang="en-GB"/>
          </a:p>
        </p:txBody>
      </p:sp>
      <p:sp>
        <p:nvSpPr>
          <p:cNvPr id="5" name="Footer Placeholder 4">
            <a:extLst>
              <a:ext uri="{FF2B5EF4-FFF2-40B4-BE49-F238E27FC236}">
                <a16:creationId xmlns:a16="http://schemas.microsoft.com/office/drawing/2014/main" id="{699A40CF-E03B-4D26-8A9A-D186D6D8D7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155B7E-FD1A-4100-8C68-B4B7F753147C}"/>
              </a:ext>
            </a:extLst>
          </p:cNvPr>
          <p:cNvSpPr>
            <a:spLocks noGrp="1"/>
          </p:cNvSpPr>
          <p:nvPr>
            <p:ph type="sldNum" sz="quarter" idx="12"/>
          </p:nvPr>
        </p:nvSpPr>
        <p:spPr/>
        <p:txBody>
          <a:bodyPr/>
          <a:lstStyle/>
          <a:p>
            <a:fld id="{CAB2993D-A90A-4C06-95E3-CE945795BA45}" type="slidenum">
              <a:rPr lang="en-GB" smtClean="0"/>
              <a:t>‹#›</a:t>
            </a:fld>
            <a:endParaRPr lang="en-GB"/>
          </a:p>
        </p:txBody>
      </p:sp>
    </p:spTree>
    <p:extLst>
      <p:ext uri="{BB962C8B-B14F-4D97-AF65-F5344CB8AC3E}">
        <p14:creationId xmlns:p14="http://schemas.microsoft.com/office/powerpoint/2010/main" val="2856441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C513C-6F45-44F3-93F7-3B9820D2A29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47B2DB7-A841-49A6-BF6D-FC0A5406BD7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04E5FF4-AA7D-44D1-B2C2-53B6633DFEB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154492A-2F99-4CC8-9782-A7A199B9C6F1}"/>
              </a:ext>
            </a:extLst>
          </p:cNvPr>
          <p:cNvSpPr>
            <a:spLocks noGrp="1"/>
          </p:cNvSpPr>
          <p:nvPr>
            <p:ph type="dt" sz="half" idx="10"/>
          </p:nvPr>
        </p:nvSpPr>
        <p:spPr/>
        <p:txBody>
          <a:bodyPr/>
          <a:lstStyle/>
          <a:p>
            <a:fld id="{995C718D-5FEC-48E3-9754-BFEA048B248E}" type="datetimeFigureOut">
              <a:rPr lang="en-GB" smtClean="0"/>
              <a:t>22/03/2022</a:t>
            </a:fld>
            <a:endParaRPr lang="en-GB"/>
          </a:p>
        </p:txBody>
      </p:sp>
      <p:sp>
        <p:nvSpPr>
          <p:cNvPr id="6" name="Footer Placeholder 5">
            <a:extLst>
              <a:ext uri="{FF2B5EF4-FFF2-40B4-BE49-F238E27FC236}">
                <a16:creationId xmlns:a16="http://schemas.microsoft.com/office/drawing/2014/main" id="{1FA2211D-95CB-4932-B71B-5035BE25A0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B1AAA6-8276-4E9E-9980-20120D232CEB}"/>
              </a:ext>
            </a:extLst>
          </p:cNvPr>
          <p:cNvSpPr>
            <a:spLocks noGrp="1"/>
          </p:cNvSpPr>
          <p:nvPr>
            <p:ph type="sldNum" sz="quarter" idx="12"/>
          </p:nvPr>
        </p:nvSpPr>
        <p:spPr/>
        <p:txBody>
          <a:bodyPr/>
          <a:lstStyle/>
          <a:p>
            <a:fld id="{CAB2993D-A90A-4C06-95E3-CE945795BA45}" type="slidenum">
              <a:rPr lang="en-GB" smtClean="0"/>
              <a:t>‹#›</a:t>
            </a:fld>
            <a:endParaRPr lang="en-GB"/>
          </a:p>
        </p:txBody>
      </p:sp>
    </p:spTree>
    <p:extLst>
      <p:ext uri="{BB962C8B-B14F-4D97-AF65-F5344CB8AC3E}">
        <p14:creationId xmlns:p14="http://schemas.microsoft.com/office/powerpoint/2010/main" val="30152056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7CD3C-3BCE-4ADC-9236-C57F3C8426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FF32100-D436-4CB3-9018-9FCD7832C41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6CFBD53-814F-437F-B995-006426BE6FE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E2770FE-D0F0-40D9-B73B-7788C13253B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9918529-3444-4800-83C9-A9FCB272C9F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37023B0-06B2-46EC-A82B-5705F68BCD5A}"/>
              </a:ext>
            </a:extLst>
          </p:cNvPr>
          <p:cNvSpPr>
            <a:spLocks noGrp="1"/>
          </p:cNvSpPr>
          <p:nvPr>
            <p:ph type="dt" sz="half" idx="10"/>
          </p:nvPr>
        </p:nvSpPr>
        <p:spPr/>
        <p:txBody>
          <a:bodyPr/>
          <a:lstStyle/>
          <a:p>
            <a:fld id="{995C718D-5FEC-48E3-9754-BFEA048B248E}" type="datetimeFigureOut">
              <a:rPr lang="en-GB" smtClean="0"/>
              <a:t>22/03/2022</a:t>
            </a:fld>
            <a:endParaRPr lang="en-GB"/>
          </a:p>
        </p:txBody>
      </p:sp>
      <p:sp>
        <p:nvSpPr>
          <p:cNvPr id="8" name="Footer Placeholder 7">
            <a:extLst>
              <a:ext uri="{FF2B5EF4-FFF2-40B4-BE49-F238E27FC236}">
                <a16:creationId xmlns:a16="http://schemas.microsoft.com/office/drawing/2014/main" id="{C65AA8A5-41E2-4FFC-946A-2C5B0957D90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9A6A0B7-9FCF-4D9B-9A6A-90F2C0821A01}"/>
              </a:ext>
            </a:extLst>
          </p:cNvPr>
          <p:cNvSpPr>
            <a:spLocks noGrp="1"/>
          </p:cNvSpPr>
          <p:nvPr>
            <p:ph type="sldNum" sz="quarter" idx="12"/>
          </p:nvPr>
        </p:nvSpPr>
        <p:spPr/>
        <p:txBody>
          <a:bodyPr/>
          <a:lstStyle/>
          <a:p>
            <a:fld id="{CAB2993D-A90A-4C06-95E3-CE945795BA45}" type="slidenum">
              <a:rPr lang="en-GB" smtClean="0"/>
              <a:t>‹#›</a:t>
            </a:fld>
            <a:endParaRPr lang="en-GB"/>
          </a:p>
        </p:txBody>
      </p:sp>
    </p:spTree>
    <p:extLst>
      <p:ext uri="{BB962C8B-B14F-4D97-AF65-F5344CB8AC3E}">
        <p14:creationId xmlns:p14="http://schemas.microsoft.com/office/powerpoint/2010/main" val="33527405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5977E-9259-497B-B48B-3DC66D517DA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1952CDE-FFD3-4A16-9438-6D36FD009F6A}"/>
              </a:ext>
            </a:extLst>
          </p:cNvPr>
          <p:cNvSpPr>
            <a:spLocks noGrp="1"/>
          </p:cNvSpPr>
          <p:nvPr>
            <p:ph type="dt" sz="half" idx="10"/>
          </p:nvPr>
        </p:nvSpPr>
        <p:spPr/>
        <p:txBody>
          <a:bodyPr/>
          <a:lstStyle/>
          <a:p>
            <a:fld id="{995C718D-5FEC-48E3-9754-BFEA048B248E}" type="datetimeFigureOut">
              <a:rPr lang="en-GB" smtClean="0"/>
              <a:t>22/03/2022</a:t>
            </a:fld>
            <a:endParaRPr lang="en-GB"/>
          </a:p>
        </p:txBody>
      </p:sp>
      <p:sp>
        <p:nvSpPr>
          <p:cNvPr id="4" name="Footer Placeholder 3">
            <a:extLst>
              <a:ext uri="{FF2B5EF4-FFF2-40B4-BE49-F238E27FC236}">
                <a16:creationId xmlns:a16="http://schemas.microsoft.com/office/drawing/2014/main" id="{CEF534CA-A64D-44C6-BE47-E8FA8400312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E6CEA6F-5DB3-4677-9E0D-B2D1BAEBCE4B}"/>
              </a:ext>
            </a:extLst>
          </p:cNvPr>
          <p:cNvSpPr>
            <a:spLocks noGrp="1"/>
          </p:cNvSpPr>
          <p:nvPr>
            <p:ph type="sldNum" sz="quarter" idx="12"/>
          </p:nvPr>
        </p:nvSpPr>
        <p:spPr/>
        <p:txBody>
          <a:bodyPr/>
          <a:lstStyle/>
          <a:p>
            <a:fld id="{CAB2993D-A90A-4C06-95E3-CE945795BA45}" type="slidenum">
              <a:rPr lang="en-GB" smtClean="0"/>
              <a:t>‹#›</a:t>
            </a:fld>
            <a:endParaRPr lang="en-GB"/>
          </a:p>
        </p:txBody>
      </p:sp>
    </p:spTree>
    <p:extLst>
      <p:ext uri="{BB962C8B-B14F-4D97-AF65-F5344CB8AC3E}">
        <p14:creationId xmlns:p14="http://schemas.microsoft.com/office/powerpoint/2010/main" val="35047670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5818CC2-4954-485B-9CD9-65CAC0B9DD5E}"/>
              </a:ext>
            </a:extLst>
          </p:cNvPr>
          <p:cNvSpPr>
            <a:spLocks noGrp="1"/>
          </p:cNvSpPr>
          <p:nvPr>
            <p:ph type="dt" sz="half" idx="10"/>
          </p:nvPr>
        </p:nvSpPr>
        <p:spPr/>
        <p:txBody>
          <a:bodyPr/>
          <a:lstStyle/>
          <a:p>
            <a:fld id="{995C718D-5FEC-48E3-9754-BFEA048B248E}" type="datetimeFigureOut">
              <a:rPr lang="en-GB" smtClean="0"/>
              <a:t>22/03/2022</a:t>
            </a:fld>
            <a:endParaRPr lang="en-GB"/>
          </a:p>
        </p:txBody>
      </p:sp>
      <p:sp>
        <p:nvSpPr>
          <p:cNvPr id="3" name="Footer Placeholder 2">
            <a:extLst>
              <a:ext uri="{FF2B5EF4-FFF2-40B4-BE49-F238E27FC236}">
                <a16:creationId xmlns:a16="http://schemas.microsoft.com/office/drawing/2014/main" id="{C4E6F307-A2F8-41D1-BF3C-128209605EA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E8EC622-F768-4206-9486-E6BC198B074B}"/>
              </a:ext>
            </a:extLst>
          </p:cNvPr>
          <p:cNvSpPr>
            <a:spLocks noGrp="1"/>
          </p:cNvSpPr>
          <p:nvPr>
            <p:ph type="sldNum" sz="quarter" idx="12"/>
          </p:nvPr>
        </p:nvSpPr>
        <p:spPr/>
        <p:txBody>
          <a:bodyPr/>
          <a:lstStyle/>
          <a:p>
            <a:fld id="{CAB2993D-A90A-4C06-95E3-CE945795BA45}" type="slidenum">
              <a:rPr lang="en-GB" smtClean="0"/>
              <a:t>‹#›</a:t>
            </a:fld>
            <a:endParaRPr lang="en-GB"/>
          </a:p>
        </p:txBody>
      </p:sp>
    </p:spTree>
    <p:extLst>
      <p:ext uri="{BB962C8B-B14F-4D97-AF65-F5344CB8AC3E}">
        <p14:creationId xmlns:p14="http://schemas.microsoft.com/office/powerpoint/2010/main" val="849564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59AB8-AA7F-4F5F-A5BB-91C9C330E2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04127DC-8CD5-44DF-89B9-CB7D69D8EF1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89124B1-6A7D-4AC2-BF21-9BD81E12E7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0F010A-D386-402C-84E0-AE2AE4FFB73B}"/>
              </a:ext>
            </a:extLst>
          </p:cNvPr>
          <p:cNvSpPr>
            <a:spLocks noGrp="1"/>
          </p:cNvSpPr>
          <p:nvPr>
            <p:ph type="dt" sz="half" idx="10"/>
          </p:nvPr>
        </p:nvSpPr>
        <p:spPr/>
        <p:txBody>
          <a:bodyPr/>
          <a:lstStyle/>
          <a:p>
            <a:fld id="{995C718D-5FEC-48E3-9754-BFEA048B248E}" type="datetimeFigureOut">
              <a:rPr lang="en-GB" smtClean="0"/>
              <a:t>22/03/2022</a:t>
            </a:fld>
            <a:endParaRPr lang="en-GB"/>
          </a:p>
        </p:txBody>
      </p:sp>
      <p:sp>
        <p:nvSpPr>
          <p:cNvPr id="6" name="Footer Placeholder 5">
            <a:extLst>
              <a:ext uri="{FF2B5EF4-FFF2-40B4-BE49-F238E27FC236}">
                <a16:creationId xmlns:a16="http://schemas.microsoft.com/office/drawing/2014/main" id="{079A4797-45CA-4B9C-8E0E-6588B43D186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401EA48-427D-44FC-AEB4-F2228E95549F}"/>
              </a:ext>
            </a:extLst>
          </p:cNvPr>
          <p:cNvSpPr>
            <a:spLocks noGrp="1"/>
          </p:cNvSpPr>
          <p:nvPr>
            <p:ph type="sldNum" sz="quarter" idx="12"/>
          </p:nvPr>
        </p:nvSpPr>
        <p:spPr/>
        <p:txBody>
          <a:bodyPr/>
          <a:lstStyle/>
          <a:p>
            <a:fld id="{CAB2993D-A90A-4C06-95E3-CE945795BA45}" type="slidenum">
              <a:rPr lang="en-GB" smtClean="0"/>
              <a:t>‹#›</a:t>
            </a:fld>
            <a:endParaRPr lang="en-GB"/>
          </a:p>
        </p:txBody>
      </p:sp>
    </p:spTree>
    <p:extLst>
      <p:ext uri="{BB962C8B-B14F-4D97-AF65-F5344CB8AC3E}">
        <p14:creationId xmlns:p14="http://schemas.microsoft.com/office/powerpoint/2010/main" val="11312856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0960D-984F-4652-A16E-014EA895002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FB5D359-EDBB-4B37-B192-C1C097A0159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BB37065-68AC-4155-9C6D-EC90EDC06D1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DBC2BDE-6B9D-40E0-B346-C5B5A5F5EAAB}"/>
              </a:ext>
            </a:extLst>
          </p:cNvPr>
          <p:cNvSpPr>
            <a:spLocks noGrp="1"/>
          </p:cNvSpPr>
          <p:nvPr>
            <p:ph type="dt" sz="half" idx="10"/>
          </p:nvPr>
        </p:nvSpPr>
        <p:spPr/>
        <p:txBody>
          <a:bodyPr/>
          <a:lstStyle/>
          <a:p>
            <a:fld id="{995C718D-5FEC-48E3-9754-BFEA048B248E}" type="datetimeFigureOut">
              <a:rPr lang="en-GB" smtClean="0"/>
              <a:t>22/03/2022</a:t>
            </a:fld>
            <a:endParaRPr lang="en-GB"/>
          </a:p>
        </p:txBody>
      </p:sp>
      <p:sp>
        <p:nvSpPr>
          <p:cNvPr id="6" name="Footer Placeholder 5">
            <a:extLst>
              <a:ext uri="{FF2B5EF4-FFF2-40B4-BE49-F238E27FC236}">
                <a16:creationId xmlns:a16="http://schemas.microsoft.com/office/drawing/2014/main" id="{FCBD86B1-9087-4B6E-9503-63D46622F2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A1ED3E-E89C-483C-AB6D-711A4A68AAA2}"/>
              </a:ext>
            </a:extLst>
          </p:cNvPr>
          <p:cNvSpPr>
            <a:spLocks noGrp="1"/>
          </p:cNvSpPr>
          <p:nvPr>
            <p:ph type="sldNum" sz="quarter" idx="12"/>
          </p:nvPr>
        </p:nvSpPr>
        <p:spPr/>
        <p:txBody>
          <a:bodyPr/>
          <a:lstStyle/>
          <a:p>
            <a:fld id="{CAB2993D-A90A-4C06-95E3-CE945795BA45}" type="slidenum">
              <a:rPr lang="en-GB" smtClean="0"/>
              <a:t>‹#›</a:t>
            </a:fld>
            <a:endParaRPr lang="en-GB"/>
          </a:p>
        </p:txBody>
      </p:sp>
    </p:spTree>
    <p:extLst>
      <p:ext uri="{BB962C8B-B14F-4D97-AF65-F5344CB8AC3E}">
        <p14:creationId xmlns:p14="http://schemas.microsoft.com/office/powerpoint/2010/main" val="33546897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29F11-8A08-4D04-9ADE-2A3C3D274DE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272296D-9E47-4907-A9F9-C83A4490F3C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5AC9F4-EEAF-434C-84F8-22E5EE0A2573}"/>
              </a:ext>
            </a:extLst>
          </p:cNvPr>
          <p:cNvSpPr>
            <a:spLocks noGrp="1"/>
          </p:cNvSpPr>
          <p:nvPr>
            <p:ph type="dt" sz="half" idx="10"/>
          </p:nvPr>
        </p:nvSpPr>
        <p:spPr/>
        <p:txBody>
          <a:bodyPr/>
          <a:lstStyle/>
          <a:p>
            <a:fld id="{995C718D-5FEC-48E3-9754-BFEA048B248E}" type="datetimeFigureOut">
              <a:rPr lang="en-GB" smtClean="0"/>
              <a:t>22/03/2022</a:t>
            </a:fld>
            <a:endParaRPr lang="en-GB"/>
          </a:p>
        </p:txBody>
      </p:sp>
      <p:sp>
        <p:nvSpPr>
          <p:cNvPr id="5" name="Footer Placeholder 4">
            <a:extLst>
              <a:ext uri="{FF2B5EF4-FFF2-40B4-BE49-F238E27FC236}">
                <a16:creationId xmlns:a16="http://schemas.microsoft.com/office/drawing/2014/main" id="{3CEFF587-0F06-476B-8921-FB6955E65C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F4ADA1-41F5-4391-B8BE-9D8CD6618673}"/>
              </a:ext>
            </a:extLst>
          </p:cNvPr>
          <p:cNvSpPr>
            <a:spLocks noGrp="1"/>
          </p:cNvSpPr>
          <p:nvPr>
            <p:ph type="sldNum" sz="quarter" idx="12"/>
          </p:nvPr>
        </p:nvSpPr>
        <p:spPr/>
        <p:txBody>
          <a:bodyPr/>
          <a:lstStyle/>
          <a:p>
            <a:fld id="{CAB2993D-A90A-4C06-95E3-CE945795BA45}" type="slidenum">
              <a:rPr lang="en-GB" smtClean="0"/>
              <a:t>‹#›</a:t>
            </a:fld>
            <a:endParaRPr lang="en-GB"/>
          </a:p>
        </p:txBody>
      </p:sp>
    </p:spTree>
    <p:extLst>
      <p:ext uri="{BB962C8B-B14F-4D97-AF65-F5344CB8AC3E}">
        <p14:creationId xmlns:p14="http://schemas.microsoft.com/office/powerpoint/2010/main" val="16989581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DBC7386-C305-40CE-911E-7CC8D5C9148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90DB18-36BC-4281-9892-A3824D712FD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87703E-2E3D-430B-8A83-88EB238947E8}"/>
              </a:ext>
            </a:extLst>
          </p:cNvPr>
          <p:cNvSpPr>
            <a:spLocks noGrp="1"/>
          </p:cNvSpPr>
          <p:nvPr>
            <p:ph type="dt" sz="half" idx="10"/>
          </p:nvPr>
        </p:nvSpPr>
        <p:spPr/>
        <p:txBody>
          <a:bodyPr/>
          <a:lstStyle/>
          <a:p>
            <a:fld id="{995C718D-5FEC-48E3-9754-BFEA048B248E}" type="datetimeFigureOut">
              <a:rPr lang="en-GB" smtClean="0"/>
              <a:t>22/03/2022</a:t>
            </a:fld>
            <a:endParaRPr lang="en-GB"/>
          </a:p>
        </p:txBody>
      </p:sp>
      <p:sp>
        <p:nvSpPr>
          <p:cNvPr id="5" name="Footer Placeholder 4">
            <a:extLst>
              <a:ext uri="{FF2B5EF4-FFF2-40B4-BE49-F238E27FC236}">
                <a16:creationId xmlns:a16="http://schemas.microsoft.com/office/drawing/2014/main" id="{E8134C4A-E09F-4D10-BCE3-56FDF96F70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8F387C-7D62-4828-9DC1-F1CF4D0D365C}"/>
              </a:ext>
            </a:extLst>
          </p:cNvPr>
          <p:cNvSpPr>
            <a:spLocks noGrp="1"/>
          </p:cNvSpPr>
          <p:nvPr>
            <p:ph type="sldNum" sz="quarter" idx="12"/>
          </p:nvPr>
        </p:nvSpPr>
        <p:spPr/>
        <p:txBody>
          <a:bodyPr/>
          <a:lstStyle/>
          <a:p>
            <a:fld id="{CAB2993D-A90A-4C06-95E3-CE945795BA45}" type="slidenum">
              <a:rPr lang="en-GB" smtClean="0"/>
              <a:t>‹#›</a:t>
            </a:fld>
            <a:endParaRPr lang="en-GB"/>
          </a:p>
        </p:txBody>
      </p:sp>
    </p:spTree>
    <p:extLst>
      <p:ext uri="{BB962C8B-B14F-4D97-AF65-F5344CB8AC3E}">
        <p14:creationId xmlns:p14="http://schemas.microsoft.com/office/powerpoint/2010/main" val="9166672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A9A881-AB49-47E5-9EAE-31C468630C0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18FD32A-8EE8-4375-971F-C4094C542A4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6C9A84-F743-4900-BE37-03607B5C11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5C718D-5FEC-48E3-9754-BFEA048B248E}" type="datetimeFigureOut">
              <a:rPr lang="en-GB" smtClean="0"/>
              <a:t>22/03/2022</a:t>
            </a:fld>
            <a:endParaRPr lang="en-GB"/>
          </a:p>
        </p:txBody>
      </p:sp>
      <p:sp>
        <p:nvSpPr>
          <p:cNvPr id="5" name="Footer Placeholder 4">
            <a:extLst>
              <a:ext uri="{FF2B5EF4-FFF2-40B4-BE49-F238E27FC236}">
                <a16:creationId xmlns:a16="http://schemas.microsoft.com/office/drawing/2014/main" id="{072CF26F-6255-4907-9730-F9704EFA322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94FEA2B-D81A-44C1-BD3B-8A246E88CDE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AB2993D-A90A-4C06-95E3-CE945795BA45}" type="slidenum">
              <a:rPr lang="en-GB" smtClean="0"/>
              <a:t>‹#›</a:t>
            </a:fld>
            <a:endParaRPr lang="en-GB"/>
          </a:p>
        </p:txBody>
      </p:sp>
    </p:spTree>
    <p:extLst>
      <p:ext uri="{BB962C8B-B14F-4D97-AF65-F5344CB8AC3E}">
        <p14:creationId xmlns:p14="http://schemas.microsoft.com/office/powerpoint/2010/main" val="41794143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DFD08-6D13-4A18-ACC2-D3F224C3C77F}"/>
              </a:ext>
            </a:extLst>
          </p:cNvPr>
          <p:cNvSpPr>
            <a:spLocks noGrp="1"/>
          </p:cNvSpPr>
          <p:nvPr>
            <p:ph type="ctrTitle"/>
          </p:nvPr>
        </p:nvSpPr>
        <p:spPr/>
        <p:txBody>
          <a:bodyPr/>
          <a:lstStyle/>
          <a:p>
            <a:r>
              <a:rPr lang="en-GB" dirty="0"/>
              <a:t>Surface Detail</a:t>
            </a:r>
          </a:p>
        </p:txBody>
      </p:sp>
      <p:sp>
        <p:nvSpPr>
          <p:cNvPr id="3" name="Subtitle 2">
            <a:extLst>
              <a:ext uri="{FF2B5EF4-FFF2-40B4-BE49-F238E27FC236}">
                <a16:creationId xmlns:a16="http://schemas.microsoft.com/office/drawing/2014/main" id="{EFCA99E5-DDC9-41A5-B46B-15374DCF112C}"/>
              </a:ext>
            </a:extLst>
          </p:cNvPr>
          <p:cNvSpPr>
            <a:spLocks noGrp="1"/>
          </p:cNvSpPr>
          <p:nvPr>
            <p:ph type="subTitle" idx="1"/>
          </p:nvPr>
        </p:nvSpPr>
        <p:spPr/>
        <p:txBody>
          <a:bodyPr/>
          <a:lstStyle/>
          <a:p>
            <a:r>
              <a:rPr lang="en-GB" dirty="0"/>
              <a:t>Bump Mapping</a:t>
            </a:r>
          </a:p>
          <a:p>
            <a:r>
              <a:rPr lang="en-GB" dirty="0"/>
              <a:t>Normal Mapping</a:t>
            </a:r>
          </a:p>
          <a:p>
            <a:r>
              <a:rPr lang="en-GB" dirty="0"/>
              <a:t>Height Mapping</a:t>
            </a:r>
          </a:p>
        </p:txBody>
      </p:sp>
    </p:spTree>
    <p:extLst>
      <p:ext uri="{BB962C8B-B14F-4D97-AF65-F5344CB8AC3E}">
        <p14:creationId xmlns:p14="http://schemas.microsoft.com/office/powerpoint/2010/main" val="33978020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F9BD2-F4B0-4459-840C-FF12BA6657A8}"/>
              </a:ext>
            </a:extLst>
          </p:cNvPr>
          <p:cNvSpPr>
            <a:spLocks noGrp="1"/>
          </p:cNvSpPr>
          <p:nvPr>
            <p:ph type="title"/>
          </p:nvPr>
        </p:nvSpPr>
        <p:spPr/>
        <p:txBody>
          <a:bodyPr/>
          <a:lstStyle/>
          <a:p>
            <a:pPr algn="ctr"/>
            <a:r>
              <a:rPr lang="en-GB" dirty="0"/>
              <a:t>Bump Mapping</a:t>
            </a:r>
          </a:p>
        </p:txBody>
      </p:sp>
      <p:pic>
        <p:nvPicPr>
          <p:cNvPr id="5" name="Picture 4">
            <a:extLst>
              <a:ext uri="{FF2B5EF4-FFF2-40B4-BE49-F238E27FC236}">
                <a16:creationId xmlns:a16="http://schemas.microsoft.com/office/drawing/2014/main" id="{276FE30A-D060-46E0-A092-A16C4C6C0EA7}"/>
              </a:ext>
            </a:extLst>
          </p:cNvPr>
          <p:cNvPicPr>
            <a:picLocks noChangeAspect="1"/>
          </p:cNvPicPr>
          <p:nvPr/>
        </p:nvPicPr>
        <p:blipFill>
          <a:blip r:embed="rId2"/>
          <a:stretch>
            <a:fillRect/>
          </a:stretch>
        </p:blipFill>
        <p:spPr>
          <a:xfrm>
            <a:off x="361925" y="1690688"/>
            <a:ext cx="5236442" cy="4309522"/>
          </a:xfrm>
          <a:prstGeom prst="rect">
            <a:avLst/>
          </a:prstGeom>
        </p:spPr>
      </p:pic>
      <p:pic>
        <p:nvPicPr>
          <p:cNvPr id="7" name="Picture 6">
            <a:extLst>
              <a:ext uri="{FF2B5EF4-FFF2-40B4-BE49-F238E27FC236}">
                <a16:creationId xmlns:a16="http://schemas.microsoft.com/office/drawing/2014/main" id="{58B121AD-7057-481D-82A2-FB3C6EB9B67C}"/>
              </a:ext>
            </a:extLst>
          </p:cNvPr>
          <p:cNvPicPr>
            <a:picLocks noChangeAspect="1"/>
          </p:cNvPicPr>
          <p:nvPr/>
        </p:nvPicPr>
        <p:blipFill>
          <a:blip r:embed="rId3"/>
          <a:stretch>
            <a:fillRect/>
          </a:stretch>
        </p:blipFill>
        <p:spPr>
          <a:xfrm>
            <a:off x="5469082" y="1643424"/>
            <a:ext cx="6540302" cy="4404049"/>
          </a:xfrm>
          <a:prstGeom prst="rect">
            <a:avLst/>
          </a:prstGeom>
        </p:spPr>
      </p:pic>
    </p:spTree>
    <p:extLst>
      <p:ext uri="{BB962C8B-B14F-4D97-AF65-F5344CB8AC3E}">
        <p14:creationId xmlns:p14="http://schemas.microsoft.com/office/powerpoint/2010/main" val="28468327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F9BD2-F4B0-4459-840C-FF12BA6657A8}"/>
              </a:ext>
            </a:extLst>
          </p:cNvPr>
          <p:cNvSpPr>
            <a:spLocks noGrp="1"/>
          </p:cNvSpPr>
          <p:nvPr>
            <p:ph type="title"/>
          </p:nvPr>
        </p:nvSpPr>
        <p:spPr/>
        <p:txBody>
          <a:bodyPr/>
          <a:lstStyle/>
          <a:p>
            <a:pPr algn="ctr"/>
            <a:r>
              <a:rPr lang="en-GB" dirty="0"/>
              <a:t>Bump Mapping</a:t>
            </a:r>
          </a:p>
        </p:txBody>
      </p:sp>
      <p:sp>
        <p:nvSpPr>
          <p:cNvPr id="3" name="TextBox 2">
            <a:extLst>
              <a:ext uri="{FF2B5EF4-FFF2-40B4-BE49-F238E27FC236}">
                <a16:creationId xmlns:a16="http://schemas.microsoft.com/office/drawing/2014/main" id="{2238F2D5-37D6-474A-BF03-7A72D1ADA91C}"/>
              </a:ext>
            </a:extLst>
          </p:cNvPr>
          <p:cNvSpPr txBox="1"/>
          <p:nvPr/>
        </p:nvSpPr>
        <p:spPr>
          <a:xfrm>
            <a:off x="1474237" y="1903445"/>
            <a:ext cx="6736702" cy="2308324"/>
          </a:xfrm>
          <a:prstGeom prst="rect">
            <a:avLst/>
          </a:prstGeom>
          <a:noFill/>
        </p:spPr>
        <p:txBody>
          <a:bodyPr wrap="square" rtlCol="0">
            <a:spAutoFit/>
          </a:bodyPr>
          <a:lstStyle/>
          <a:p>
            <a:r>
              <a:rPr lang="en-GB" dirty="0"/>
              <a:t>Proposed by Blinn in 1978</a:t>
            </a:r>
          </a:p>
          <a:p>
            <a:r>
              <a:rPr lang="en-GB" dirty="0"/>
              <a:t>Relies on per pixel lighting …</a:t>
            </a:r>
          </a:p>
          <a:p>
            <a:r>
              <a:rPr lang="en-GB" dirty="0"/>
              <a:t>And hence powerful hardware.</a:t>
            </a:r>
          </a:p>
          <a:p>
            <a:r>
              <a:rPr lang="en-GB" dirty="0"/>
              <a:t>The previous slide showed the effect of bump mapping achieved by modifying surface </a:t>
            </a:r>
            <a:r>
              <a:rPr lang="en-GB" dirty="0" err="1"/>
              <a:t>normals</a:t>
            </a:r>
            <a:r>
              <a:rPr lang="en-GB" dirty="0"/>
              <a:t> using a sine wave function.</a:t>
            </a:r>
          </a:p>
          <a:p>
            <a:r>
              <a:rPr lang="en-GB" dirty="0"/>
              <a:t>When done at runtime, it is called  procedural bump mapping.</a:t>
            </a:r>
          </a:p>
          <a:p>
            <a:r>
              <a:rPr lang="en-GB" dirty="0"/>
              <a:t>We could replace the normal using a lookup table.</a:t>
            </a:r>
          </a:p>
          <a:p>
            <a:r>
              <a:rPr lang="en-GB" dirty="0"/>
              <a:t>A common way of doing this is called </a:t>
            </a:r>
            <a:r>
              <a:rPr lang="en-GB" b="1" i="1" dirty="0"/>
              <a:t>normal mapping</a:t>
            </a:r>
            <a:r>
              <a:rPr lang="en-GB" dirty="0"/>
              <a:t>.</a:t>
            </a:r>
          </a:p>
        </p:txBody>
      </p:sp>
    </p:spTree>
    <p:extLst>
      <p:ext uri="{BB962C8B-B14F-4D97-AF65-F5344CB8AC3E}">
        <p14:creationId xmlns:p14="http://schemas.microsoft.com/office/powerpoint/2010/main" val="19962680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4D6BE-8538-44FD-8833-D9A64E5DE6F9}"/>
              </a:ext>
            </a:extLst>
          </p:cNvPr>
          <p:cNvSpPr>
            <a:spLocks noGrp="1"/>
          </p:cNvSpPr>
          <p:nvPr>
            <p:ph type="title"/>
          </p:nvPr>
        </p:nvSpPr>
        <p:spPr/>
        <p:txBody>
          <a:bodyPr/>
          <a:lstStyle/>
          <a:p>
            <a:pPr algn="ctr"/>
            <a:r>
              <a:rPr lang="en-GB" dirty="0"/>
              <a:t>Normal Mapping</a:t>
            </a:r>
          </a:p>
        </p:txBody>
      </p:sp>
      <p:sp>
        <p:nvSpPr>
          <p:cNvPr id="3" name="Content Placeholder 2">
            <a:extLst>
              <a:ext uri="{FF2B5EF4-FFF2-40B4-BE49-F238E27FC236}">
                <a16:creationId xmlns:a16="http://schemas.microsoft.com/office/drawing/2014/main" id="{2E155EEA-F3D0-4E41-97A0-CA7F1ED2C51B}"/>
              </a:ext>
            </a:extLst>
          </p:cNvPr>
          <p:cNvSpPr>
            <a:spLocks noGrp="1"/>
          </p:cNvSpPr>
          <p:nvPr>
            <p:ph idx="1"/>
          </p:nvPr>
        </p:nvSpPr>
        <p:spPr/>
        <p:txBody>
          <a:bodyPr/>
          <a:lstStyle/>
          <a:p>
            <a:r>
              <a:rPr lang="en-GB" dirty="0"/>
              <a:t>Here the lookup table stores the normal co-</a:t>
            </a:r>
            <a:r>
              <a:rPr lang="en-GB" dirty="0" err="1"/>
              <a:t>ords</a:t>
            </a:r>
            <a:r>
              <a:rPr lang="en-GB" dirty="0"/>
              <a:t> as a 3 dimensional vector.</a:t>
            </a:r>
          </a:p>
          <a:p>
            <a:r>
              <a:rPr lang="en-GB" dirty="0"/>
              <a:t>Could use the RGB bytes of an image.</a:t>
            </a:r>
          </a:p>
          <a:p>
            <a:r>
              <a:rPr lang="en-GB" dirty="0"/>
              <a:t>The normalisation </a:t>
            </a:r>
            <a:r>
              <a:rPr lang="en-GB" dirty="0" err="1"/>
              <a:t>eqn</a:t>
            </a:r>
            <a:r>
              <a:rPr lang="en-GB" dirty="0"/>
              <a:t> is:-</a:t>
            </a:r>
          </a:p>
          <a:p>
            <a:pPr marL="0" indent="0">
              <a:buNone/>
            </a:pPr>
            <a:endParaRPr lang="en-GB" dirty="0"/>
          </a:p>
        </p:txBody>
      </p:sp>
      <p:pic>
        <p:nvPicPr>
          <p:cNvPr id="5" name="Picture 4">
            <a:extLst>
              <a:ext uri="{FF2B5EF4-FFF2-40B4-BE49-F238E27FC236}">
                <a16:creationId xmlns:a16="http://schemas.microsoft.com/office/drawing/2014/main" id="{F6FA8BB5-8C75-4740-9EF4-AFDE54EB7BA6}"/>
              </a:ext>
            </a:extLst>
          </p:cNvPr>
          <p:cNvPicPr>
            <a:picLocks noChangeAspect="1"/>
          </p:cNvPicPr>
          <p:nvPr/>
        </p:nvPicPr>
        <p:blipFill>
          <a:blip r:embed="rId2"/>
          <a:stretch>
            <a:fillRect/>
          </a:stretch>
        </p:blipFill>
        <p:spPr>
          <a:xfrm>
            <a:off x="1316599" y="3708407"/>
            <a:ext cx="2742811" cy="1612328"/>
          </a:xfrm>
          <a:prstGeom prst="rect">
            <a:avLst/>
          </a:prstGeom>
        </p:spPr>
      </p:pic>
      <p:sp>
        <p:nvSpPr>
          <p:cNvPr id="6" name="TextBox 5">
            <a:extLst>
              <a:ext uri="{FF2B5EF4-FFF2-40B4-BE49-F238E27FC236}">
                <a16:creationId xmlns:a16="http://schemas.microsoft.com/office/drawing/2014/main" id="{35B6899A-AF68-4AA3-B406-B2A036312BB4}"/>
              </a:ext>
            </a:extLst>
          </p:cNvPr>
          <p:cNvSpPr txBox="1"/>
          <p:nvPr/>
        </p:nvSpPr>
        <p:spPr>
          <a:xfrm>
            <a:off x="713874" y="5438274"/>
            <a:ext cx="7898281" cy="923330"/>
          </a:xfrm>
          <a:prstGeom prst="rect">
            <a:avLst/>
          </a:prstGeom>
          <a:noFill/>
        </p:spPr>
        <p:txBody>
          <a:bodyPr wrap="square" rtlCol="0">
            <a:spAutoFit/>
          </a:bodyPr>
          <a:lstStyle/>
          <a:p>
            <a:r>
              <a:rPr lang="en-GB" dirty="0"/>
              <a:t>N is the normal vector.  N’s components are restricted to the range [0..1]</a:t>
            </a:r>
          </a:p>
          <a:p>
            <a:r>
              <a:rPr lang="en-GB" dirty="0"/>
              <a:t>The normal map is stored in an image file called a normal map</a:t>
            </a:r>
          </a:p>
          <a:p>
            <a:endParaRPr lang="en-GB" dirty="0"/>
          </a:p>
        </p:txBody>
      </p:sp>
    </p:spTree>
    <p:extLst>
      <p:ext uri="{BB962C8B-B14F-4D97-AF65-F5344CB8AC3E}">
        <p14:creationId xmlns:p14="http://schemas.microsoft.com/office/powerpoint/2010/main" val="37729860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F741E-66C8-48FD-BE0C-E7996FD91690}"/>
              </a:ext>
            </a:extLst>
          </p:cNvPr>
          <p:cNvSpPr>
            <a:spLocks noGrp="1"/>
          </p:cNvSpPr>
          <p:nvPr>
            <p:ph type="title"/>
          </p:nvPr>
        </p:nvSpPr>
        <p:spPr/>
        <p:txBody>
          <a:bodyPr/>
          <a:lstStyle/>
          <a:p>
            <a:pPr algn="ctr"/>
            <a:r>
              <a:rPr lang="en-GB" dirty="0"/>
              <a:t>Normal Mapping</a:t>
            </a:r>
          </a:p>
        </p:txBody>
      </p:sp>
      <p:sp>
        <p:nvSpPr>
          <p:cNvPr id="3" name="Content Placeholder 2">
            <a:extLst>
              <a:ext uri="{FF2B5EF4-FFF2-40B4-BE49-F238E27FC236}">
                <a16:creationId xmlns:a16="http://schemas.microsoft.com/office/drawing/2014/main" id="{59990DBD-EDDE-4A12-A48D-71C88ABFA664}"/>
              </a:ext>
            </a:extLst>
          </p:cNvPr>
          <p:cNvSpPr>
            <a:spLocks noGrp="1"/>
          </p:cNvSpPr>
          <p:nvPr>
            <p:ph idx="1"/>
          </p:nvPr>
        </p:nvSpPr>
        <p:spPr/>
        <p:txBody>
          <a:bodyPr/>
          <a:lstStyle/>
          <a:p>
            <a:r>
              <a:rPr lang="en-GB" dirty="0"/>
              <a:t>The stored Normal vector is represented  relative to an arbitrary X-Y plane.  </a:t>
            </a:r>
          </a:p>
          <a:p>
            <a:r>
              <a:rPr lang="en-GB" dirty="0"/>
              <a:t>X and Y represent deviations from the vertical</a:t>
            </a:r>
          </a:p>
          <a:p>
            <a:r>
              <a:rPr lang="en-GB" dirty="0"/>
              <a:t>The Z component is set to 1.</a:t>
            </a:r>
          </a:p>
          <a:p>
            <a:r>
              <a:rPr lang="en-GB" dirty="0"/>
              <a:t>A vertical normal (90 degrees to plane) = (0,0,1)</a:t>
            </a:r>
          </a:p>
          <a:p>
            <a:r>
              <a:rPr lang="en-GB" dirty="0"/>
              <a:t>(0,0,1) is stored as (0.5,0.5,1) – recall the previous equation</a:t>
            </a:r>
          </a:p>
          <a:p>
            <a:r>
              <a:rPr lang="en-GB" dirty="0"/>
              <a:t>Non-vertical normal would have non-zero </a:t>
            </a:r>
            <a:r>
              <a:rPr lang="en-GB" dirty="0" err="1"/>
              <a:t>x,y</a:t>
            </a:r>
            <a:r>
              <a:rPr lang="en-GB" dirty="0"/>
              <a:t>, components.</a:t>
            </a:r>
          </a:p>
        </p:txBody>
      </p:sp>
    </p:spTree>
    <p:extLst>
      <p:ext uri="{BB962C8B-B14F-4D97-AF65-F5344CB8AC3E}">
        <p14:creationId xmlns:p14="http://schemas.microsoft.com/office/powerpoint/2010/main" val="28759192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8449C-CC47-4A56-97D2-725B1559D449}"/>
              </a:ext>
            </a:extLst>
          </p:cNvPr>
          <p:cNvSpPr>
            <a:spLocks noGrp="1"/>
          </p:cNvSpPr>
          <p:nvPr>
            <p:ph type="title"/>
          </p:nvPr>
        </p:nvSpPr>
        <p:spPr/>
        <p:txBody>
          <a:bodyPr/>
          <a:lstStyle/>
          <a:p>
            <a:pPr algn="ctr"/>
            <a:r>
              <a:rPr lang="en-GB" dirty="0"/>
              <a:t>Normal Mapping</a:t>
            </a:r>
          </a:p>
        </p:txBody>
      </p:sp>
      <p:pic>
        <p:nvPicPr>
          <p:cNvPr id="7" name="Content Placeholder 6">
            <a:extLst>
              <a:ext uri="{FF2B5EF4-FFF2-40B4-BE49-F238E27FC236}">
                <a16:creationId xmlns:a16="http://schemas.microsoft.com/office/drawing/2014/main" id="{A2ECD7F9-AA24-4CCD-B218-4230E8D4DD5A}"/>
              </a:ext>
            </a:extLst>
          </p:cNvPr>
          <p:cNvPicPr>
            <a:picLocks noGrp="1" noChangeAspect="1"/>
          </p:cNvPicPr>
          <p:nvPr>
            <p:ph idx="1"/>
          </p:nvPr>
        </p:nvPicPr>
        <p:blipFill>
          <a:blip r:embed="rId2"/>
          <a:stretch>
            <a:fillRect/>
          </a:stretch>
        </p:blipFill>
        <p:spPr>
          <a:xfrm>
            <a:off x="838200" y="1940342"/>
            <a:ext cx="10515600" cy="4121904"/>
          </a:xfrm>
        </p:spPr>
      </p:pic>
      <p:sp>
        <p:nvSpPr>
          <p:cNvPr id="8" name="TextBox 7">
            <a:extLst>
              <a:ext uri="{FF2B5EF4-FFF2-40B4-BE49-F238E27FC236}">
                <a16:creationId xmlns:a16="http://schemas.microsoft.com/office/drawing/2014/main" id="{28C1B9BC-C61F-462B-8AAF-324A636CC6D4}"/>
              </a:ext>
            </a:extLst>
          </p:cNvPr>
          <p:cNvSpPr txBox="1"/>
          <p:nvPr/>
        </p:nvSpPr>
        <p:spPr>
          <a:xfrm>
            <a:off x="1315453" y="1507958"/>
            <a:ext cx="8365958" cy="646331"/>
          </a:xfrm>
          <a:prstGeom prst="rect">
            <a:avLst/>
          </a:prstGeom>
          <a:noFill/>
        </p:spPr>
        <p:txBody>
          <a:bodyPr wrap="square" rtlCol="0">
            <a:spAutoFit/>
          </a:bodyPr>
          <a:lstStyle/>
          <a:p>
            <a:r>
              <a:rPr lang="en-GB" dirty="0"/>
              <a:t>Normal maps are not usually viewed. They are blue-</a:t>
            </a:r>
            <a:r>
              <a:rPr lang="en-GB" dirty="0" err="1"/>
              <a:t>ish</a:t>
            </a:r>
            <a:r>
              <a:rPr lang="en-GB" dirty="0"/>
              <a:t> due to the z component being =1 which is stored in the B byte within the RGB image. </a:t>
            </a:r>
          </a:p>
        </p:txBody>
      </p:sp>
    </p:spTree>
    <p:extLst>
      <p:ext uri="{BB962C8B-B14F-4D97-AF65-F5344CB8AC3E}">
        <p14:creationId xmlns:p14="http://schemas.microsoft.com/office/powerpoint/2010/main" val="4379612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8449C-CC47-4A56-97D2-725B1559D449}"/>
              </a:ext>
            </a:extLst>
          </p:cNvPr>
          <p:cNvSpPr>
            <a:spLocks noGrp="1"/>
          </p:cNvSpPr>
          <p:nvPr>
            <p:ph type="title"/>
          </p:nvPr>
        </p:nvSpPr>
        <p:spPr/>
        <p:txBody>
          <a:bodyPr/>
          <a:lstStyle/>
          <a:p>
            <a:pPr algn="ctr"/>
            <a:r>
              <a:rPr lang="en-GB" dirty="0"/>
              <a:t>Normal Mapping</a:t>
            </a:r>
          </a:p>
        </p:txBody>
      </p:sp>
      <p:pic>
        <p:nvPicPr>
          <p:cNvPr id="7" name="Content Placeholder 6">
            <a:extLst>
              <a:ext uri="{FF2B5EF4-FFF2-40B4-BE49-F238E27FC236}">
                <a16:creationId xmlns:a16="http://schemas.microsoft.com/office/drawing/2014/main" id="{A2ECD7F9-AA24-4CCD-B218-4230E8D4DD5A}"/>
              </a:ext>
            </a:extLst>
          </p:cNvPr>
          <p:cNvPicPr>
            <a:picLocks noGrp="1" noChangeAspect="1"/>
          </p:cNvPicPr>
          <p:nvPr>
            <p:ph idx="1"/>
          </p:nvPr>
        </p:nvPicPr>
        <p:blipFill>
          <a:blip r:embed="rId2"/>
          <a:stretch>
            <a:fillRect/>
          </a:stretch>
        </p:blipFill>
        <p:spPr>
          <a:xfrm>
            <a:off x="838200" y="1940342"/>
            <a:ext cx="10515600" cy="4121904"/>
          </a:xfrm>
        </p:spPr>
      </p:pic>
      <p:sp>
        <p:nvSpPr>
          <p:cNvPr id="8" name="TextBox 7">
            <a:extLst>
              <a:ext uri="{FF2B5EF4-FFF2-40B4-BE49-F238E27FC236}">
                <a16:creationId xmlns:a16="http://schemas.microsoft.com/office/drawing/2014/main" id="{28C1B9BC-C61F-462B-8AAF-324A636CC6D4}"/>
              </a:ext>
            </a:extLst>
          </p:cNvPr>
          <p:cNvSpPr txBox="1"/>
          <p:nvPr/>
        </p:nvSpPr>
        <p:spPr>
          <a:xfrm>
            <a:off x="1315453" y="1507958"/>
            <a:ext cx="8365958" cy="369332"/>
          </a:xfrm>
          <a:prstGeom prst="rect">
            <a:avLst/>
          </a:prstGeom>
          <a:noFill/>
        </p:spPr>
        <p:txBody>
          <a:bodyPr wrap="square" rtlCol="0">
            <a:spAutoFit/>
          </a:bodyPr>
          <a:lstStyle/>
          <a:p>
            <a:r>
              <a:rPr lang="en-GB" dirty="0"/>
              <a:t>Typically these are stored as textures and sampled accordingly via texture units.</a:t>
            </a:r>
          </a:p>
        </p:txBody>
      </p:sp>
    </p:spTree>
    <p:extLst>
      <p:ext uri="{BB962C8B-B14F-4D97-AF65-F5344CB8AC3E}">
        <p14:creationId xmlns:p14="http://schemas.microsoft.com/office/powerpoint/2010/main" val="37743750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CD937-0DFF-4CD1-8EFA-26773D170F20}"/>
              </a:ext>
            </a:extLst>
          </p:cNvPr>
          <p:cNvSpPr>
            <a:spLocks noGrp="1"/>
          </p:cNvSpPr>
          <p:nvPr>
            <p:ph type="title"/>
          </p:nvPr>
        </p:nvSpPr>
        <p:spPr/>
        <p:txBody>
          <a:bodyPr/>
          <a:lstStyle/>
          <a:p>
            <a:pPr algn="ctr"/>
            <a:r>
              <a:rPr lang="en-GB" dirty="0"/>
              <a:t>Normal Mapping</a:t>
            </a:r>
          </a:p>
        </p:txBody>
      </p:sp>
      <p:sp>
        <p:nvSpPr>
          <p:cNvPr id="3" name="Content Placeholder 2">
            <a:extLst>
              <a:ext uri="{FF2B5EF4-FFF2-40B4-BE49-F238E27FC236}">
                <a16:creationId xmlns:a16="http://schemas.microsoft.com/office/drawing/2014/main" id="{0DDD2637-2764-4EFA-ABC1-88EF67B11C1F}"/>
              </a:ext>
            </a:extLst>
          </p:cNvPr>
          <p:cNvSpPr>
            <a:spLocks noGrp="1"/>
          </p:cNvSpPr>
          <p:nvPr>
            <p:ph idx="1"/>
          </p:nvPr>
        </p:nvSpPr>
        <p:spPr/>
        <p:txBody>
          <a:bodyPr>
            <a:normAutofit/>
          </a:bodyPr>
          <a:lstStyle/>
          <a:p>
            <a:r>
              <a:rPr lang="en-GB" sz="3200" dirty="0"/>
              <a:t>A normal map’s </a:t>
            </a:r>
            <a:r>
              <a:rPr lang="en-GB" sz="3200" dirty="0" err="1"/>
              <a:t>normals</a:t>
            </a:r>
            <a:r>
              <a:rPr lang="en-GB" sz="3200" dirty="0"/>
              <a:t> cannot be used directly as they are defined relative to an arbitrary X-Y plane. </a:t>
            </a:r>
          </a:p>
          <a:p>
            <a:r>
              <a:rPr lang="en-GB" sz="3200" dirty="0"/>
              <a:t>They don’t take in to account their position on an object or their orientation in camera space. </a:t>
            </a:r>
          </a:p>
          <a:p>
            <a:r>
              <a:rPr lang="en-GB" sz="3200" dirty="0"/>
              <a:t>Hence these </a:t>
            </a:r>
            <a:r>
              <a:rPr lang="en-GB" sz="3200" dirty="0" err="1"/>
              <a:t>normals</a:t>
            </a:r>
            <a:r>
              <a:rPr lang="en-GB" sz="3200" dirty="0"/>
              <a:t> need to be transformed into camera space.</a:t>
            </a:r>
          </a:p>
          <a:p>
            <a:r>
              <a:rPr lang="en-GB" sz="3200" dirty="0"/>
              <a:t>Hoe?</a:t>
            </a:r>
          </a:p>
          <a:p>
            <a:r>
              <a:rPr lang="en-GB" sz="3200" dirty="0"/>
              <a:t>As follows…</a:t>
            </a:r>
          </a:p>
        </p:txBody>
      </p:sp>
    </p:spTree>
    <p:extLst>
      <p:ext uri="{BB962C8B-B14F-4D97-AF65-F5344CB8AC3E}">
        <p14:creationId xmlns:p14="http://schemas.microsoft.com/office/powerpoint/2010/main" val="13492336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0E388-E95F-4F5F-95E6-B1AD00044C77}"/>
              </a:ext>
            </a:extLst>
          </p:cNvPr>
          <p:cNvSpPr>
            <a:spLocks noGrp="1"/>
          </p:cNvSpPr>
          <p:nvPr>
            <p:ph type="title"/>
          </p:nvPr>
        </p:nvSpPr>
        <p:spPr/>
        <p:txBody>
          <a:bodyPr/>
          <a:lstStyle/>
          <a:p>
            <a:r>
              <a:rPr lang="en-GB" dirty="0"/>
              <a:t>Converting normal to camera space</a:t>
            </a:r>
          </a:p>
        </p:txBody>
      </p:sp>
      <p:sp>
        <p:nvSpPr>
          <p:cNvPr id="3" name="Content Placeholder 2">
            <a:extLst>
              <a:ext uri="{FF2B5EF4-FFF2-40B4-BE49-F238E27FC236}">
                <a16:creationId xmlns:a16="http://schemas.microsoft.com/office/drawing/2014/main" id="{0CF4DB09-1402-4AC7-9817-24CA34AA11E0}"/>
              </a:ext>
            </a:extLst>
          </p:cNvPr>
          <p:cNvSpPr>
            <a:spLocks noGrp="1"/>
          </p:cNvSpPr>
          <p:nvPr>
            <p:ph idx="1"/>
          </p:nvPr>
        </p:nvSpPr>
        <p:spPr/>
        <p:txBody>
          <a:bodyPr>
            <a:normAutofit fontScale="70000" lnSpcReduction="20000"/>
          </a:bodyPr>
          <a:lstStyle/>
          <a:p>
            <a:pPr marL="514350" indent="-514350">
              <a:buFont typeface="+mj-lt"/>
              <a:buAutoNum type="arabicPeriod"/>
            </a:pPr>
            <a:r>
              <a:rPr lang="en-GB" dirty="0"/>
              <a:t>At each vertex on an object, take a plane that is tangent to the object.</a:t>
            </a:r>
          </a:p>
          <a:p>
            <a:pPr marL="514350" indent="-514350">
              <a:buFont typeface="+mj-lt"/>
              <a:buAutoNum type="arabicPeriod"/>
            </a:pPr>
            <a:r>
              <a:rPr lang="en-GB" dirty="0"/>
              <a:t>The object normal at that vertex is perpendicular to this plane. </a:t>
            </a:r>
          </a:p>
          <a:p>
            <a:pPr marL="514350" indent="-514350">
              <a:buFont typeface="+mj-lt"/>
              <a:buAutoNum type="arabicPeriod"/>
            </a:pPr>
            <a:r>
              <a:rPr lang="en-GB" dirty="0"/>
              <a:t>Define two mutually perpendicular vectors in that plane, also perpendicular to the normal.  These are called</a:t>
            </a:r>
          </a:p>
          <a:p>
            <a:pPr marL="971550" lvl="1" indent="-514350">
              <a:buFont typeface="+mj-lt"/>
              <a:buAutoNum type="arabicPeriod"/>
            </a:pPr>
            <a:r>
              <a:rPr lang="en-GB" dirty="0"/>
              <a:t> the tangent and</a:t>
            </a:r>
          </a:p>
          <a:p>
            <a:pPr marL="971550" lvl="1" indent="-514350">
              <a:buFont typeface="+mj-lt"/>
              <a:buAutoNum type="arabicPeriod"/>
            </a:pPr>
            <a:r>
              <a:rPr lang="en-GB" dirty="0"/>
              <a:t>bitangent (sometimes called the binormal). </a:t>
            </a:r>
          </a:p>
          <a:p>
            <a:pPr marL="514350" indent="-514350">
              <a:buFont typeface="+mj-lt"/>
              <a:buAutoNum type="arabicPeriod"/>
            </a:pPr>
            <a:r>
              <a:rPr lang="en-GB" dirty="0"/>
              <a:t>The transformation matrix requires that our models include a tangent vector for each vertex (the bitangent can be built by computing the cross product of the tangent and the normal). If the model does not already have tangent vectors defined, they need to be computed.</a:t>
            </a:r>
          </a:p>
          <a:p>
            <a:pPr marL="514350" indent="-514350">
              <a:buFont typeface="+mj-lt"/>
              <a:buAutoNum type="arabicPeriod"/>
            </a:pPr>
            <a:r>
              <a:rPr lang="en-GB" dirty="0"/>
              <a:t>Transform these </a:t>
            </a:r>
            <a:r>
              <a:rPr lang="en-GB" dirty="0" err="1"/>
              <a:t>normals</a:t>
            </a:r>
            <a:r>
              <a:rPr lang="en-GB" dirty="0"/>
              <a:t> to camera space using the “inverse transpose” transformation (as is used for surface normal transformations).</a:t>
            </a:r>
          </a:p>
          <a:p>
            <a:pPr marL="514350" indent="-514350">
              <a:buFont typeface="+mj-lt"/>
              <a:buAutoNum type="arabicPeriod"/>
            </a:pPr>
            <a:r>
              <a:rPr lang="en-GB" dirty="0"/>
              <a:t>One the normal, tangent, and bitangent vectors  are in camera space, use them to construct a matrix (called the “TBN” matrix, after its components) which transforms the </a:t>
            </a:r>
            <a:r>
              <a:rPr lang="en-GB" dirty="0" err="1"/>
              <a:t>normals</a:t>
            </a:r>
            <a:r>
              <a:rPr lang="en-GB" dirty="0"/>
              <a:t> retrieved from the normal map into their corresponding orientation in camera space relative to the surface of the object.</a:t>
            </a:r>
          </a:p>
          <a:p>
            <a:pPr marL="0" indent="0">
              <a:buNone/>
            </a:pPr>
            <a:endParaRPr lang="en-GB" dirty="0"/>
          </a:p>
        </p:txBody>
      </p:sp>
    </p:spTree>
    <p:extLst>
      <p:ext uri="{BB962C8B-B14F-4D97-AF65-F5344CB8AC3E}">
        <p14:creationId xmlns:p14="http://schemas.microsoft.com/office/powerpoint/2010/main" val="31904579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6EA97-B57E-43B1-91F9-72A9382A2392}"/>
              </a:ext>
            </a:extLst>
          </p:cNvPr>
          <p:cNvSpPr>
            <a:spLocks noGrp="1"/>
          </p:cNvSpPr>
          <p:nvPr>
            <p:ph type="title"/>
          </p:nvPr>
        </p:nvSpPr>
        <p:spPr/>
        <p:txBody>
          <a:bodyPr/>
          <a:lstStyle/>
          <a:p>
            <a:r>
              <a:rPr lang="en-GB" dirty="0"/>
              <a:t>Combining Textures and normal mapping</a:t>
            </a:r>
          </a:p>
        </p:txBody>
      </p:sp>
      <p:sp>
        <p:nvSpPr>
          <p:cNvPr id="3" name="Content Placeholder 2">
            <a:extLst>
              <a:ext uri="{FF2B5EF4-FFF2-40B4-BE49-F238E27FC236}">
                <a16:creationId xmlns:a16="http://schemas.microsoft.com/office/drawing/2014/main" id="{400EAB59-4BD0-4448-AAFD-5969FC80971E}"/>
              </a:ext>
            </a:extLst>
          </p:cNvPr>
          <p:cNvSpPr>
            <a:spLocks noGrp="1"/>
          </p:cNvSpPr>
          <p:nvPr>
            <p:ph idx="1"/>
          </p:nvPr>
        </p:nvSpPr>
        <p:spPr>
          <a:xfrm>
            <a:off x="772886" y="1592360"/>
            <a:ext cx="10515600" cy="4351338"/>
          </a:xfrm>
        </p:spPr>
        <p:txBody>
          <a:bodyPr/>
          <a:lstStyle/>
          <a:p>
            <a:pPr marL="0" indent="0">
              <a:buNone/>
            </a:pPr>
            <a:r>
              <a:rPr lang="en-GB" dirty="0"/>
              <a:t>Alone, with Blinn </a:t>
            </a:r>
            <a:r>
              <a:rPr lang="en-GB" dirty="0" err="1"/>
              <a:t>Phong</a:t>
            </a:r>
            <a:r>
              <a:rPr lang="en-GB" dirty="0"/>
              <a:t> lighting – it does respond to lighting changes!</a:t>
            </a:r>
          </a:p>
          <a:p>
            <a:pPr marL="0" indent="0">
              <a:buNone/>
            </a:pPr>
            <a:r>
              <a:rPr lang="en-GB" dirty="0"/>
              <a:t>(see Gordon).  Merging with textures is even better!</a:t>
            </a:r>
          </a:p>
        </p:txBody>
      </p:sp>
      <p:pic>
        <p:nvPicPr>
          <p:cNvPr id="5" name="Picture 4">
            <a:extLst>
              <a:ext uri="{FF2B5EF4-FFF2-40B4-BE49-F238E27FC236}">
                <a16:creationId xmlns:a16="http://schemas.microsoft.com/office/drawing/2014/main" id="{D883E577-D1B3-40C8-94A9-4F418E4F21EB}"/>
              </a:ext>
            </a:extLst>
          </p:cNvPr>
          <p:cNvPicPr>
            <a:picLocks noChangeAspect="1"/>
          </p:cNvPicPr>
          <p:nvPr/>
        </p:nvPicPr>
        <p:blipFill>
          <a:blip r:embed="rId2"/>
          <a:stretch>
            <a:fillRect/>
          </a:stretch>
        </p:blipFill>
        <p:spPr>
          <a:xfrm>
            <a:off x="128500" y="2584408"/>
            <a:ext cx="11225300" cy="4273591"/>
          </a:xfrm>
          <a:prstGeom prst="rect">
            <a:avLst/>
          </a:prstGeom>
        </p:spPr>
      </p:pic>
    </p:spTree>
    <p:extLst>
      <p:ext uri="{BB962C8B-B14F-4D97-AF65-F5344CB8AC3E}">
        <p14:creationId xmlns:p14="http://schemas.microsoft.com/office/powerpoint/2010/main" val="27308677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94EE5-7077-4DE4-80D2-6DCAF4425FAA}"/>
              </a:ext>
            </a:extLst>
          </p:cNvPr>
          <p:cNvSpPr>
            <a:spLocks noGrp="1"/>
          </p:cNvSpPr>
          <p:nvPr>
            <p:ph type="title"/>
          </p:nvPr>
        </p:nvSpPr>
        <p:spPr/>
        <p:txBody>
          <a:bodyPr/>
          <a:lstStyle/>
          <a:p>
            <a:r>
              <a:rPr lang="en-GB" dirty="0"/>
              <a:t>Combining Textures and normal mapping</a:t>
            </a:r>
            <a:br>
              <a:rPr lang="en-GB" dirty="0"/>
            </a:br>
            <a:r>
              <a:rPr lang="en-GB" dirty="0"/>
              <a:t>Below – lighting from left then right.</a:t>
            </a:r>
          </a:p>
        </p:txBody>
      </p:sp>
      <p:pic>
        <p:nvPicPr>
          <p:cNvPr id="5" name="Picture 4">
            <a:extLst>
              <a:ext uri="{FF2B5EF4-FFF2-40B4-BE49-F238E27FC236}">
                <a16:creationId xmlns:a16="http://schemas.microsoft.com/office/drawing/2014/main" id="{AC4DF6B5-4DAB-40DC-94B2-39431A227DD9}"/>
              </a:ext>
            </a:extLst>
          </p:cNvPr>
          <p:cNvPicPr>
            <a:picLocks noChangeAspect="1"/>
          </p:cNvPicPr>
          <p:nvPr/>
        </p:nvPicPr>
        <p:blipFill>
          <a:blip r:embed="rId2"/>
          <a:stretch>
            <a:fillRect/>
          </a:stretch>
        </p:blipFill>
        <p:spPr>
          <a:xfrm>
            <a:off x="352926" y="2332071"/>
            <a:ext cx="10515600" cy="4270294"/>
          </a:xfrm>
          <a:prstGeom prst="rect">
            <a:avLst/>
          </a:prstGeom>
        </p:spPr>
      </p:pic>
    </p:spTree>
    <p:extLst>
      <p:ext uri="{BB962C8B-B14F-4D97-AF65-F5344CB8AC3E}">
        <p14:creationId xmlns:p14="http://schemas.microsoft.com/office/powerpoint/2010/main" val="14786220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26B73-265E-4629-9FBF-23F994DA3C2C}"/>
              </a:ext>
            </a:extLst>
          </p:cNvPr>
          <p:cNvSpPr>
            <a:spLocks noGrp="1"/>
          </p:cNvSpPr>
          <p:nvPr>
            <p:ph type="title"/>
          </p:nvPr>
        </p:nvSpPr>
        <p:spPr/>
        <p:txBody>
          <a:bodyPr/>
          <a:lstStyle/>
          <a:p>
            <a:pPr algn="ctr"/>
            <a:r>
              <a:rPr lang="en-GB" dirty="0"/>
              <a:t>Height mapping</a:t>
            </a:r>
          </a:p>
        </p:txBody>
      </p:sp>
      <p:sp>
        <p:nvSpPr>
          <p:cNvPr id="3" name="Content Placeholder 2">
            <a:extLst>
              <a:ext uri="{FF2B5EF4-FFF2-40B4-BE49-F238E27FC236}">
                <a16:creationId xmlns:a16="http://schemas.microsoft.com/office/drawing/2014/main" id="{AB7DA37D-DD65-4752-9447-98E0DE802CF9}"/>
              </a:ext>
            </a:extLst>
          </p:cNvPr>
          <p:cNvSpPr>
            <a:spLocks noGrp="1"/>
          </p:cNvSpPr>
          <p:nvPr>
            <p:ph idx="1"/>
          </p:nvPr>
        </p:nvSpPr>
        <p:spPr/>
        <p:txBody>
          <a:bodyPr>
            <a:normAutofit lnSpcReduction="10000"/>
          </a:bodyPr>
          <a:lstStyle/>
          <a:p>
            <a:r>
              <a:rPr lang="en-GB" dirty="0"/>
              <a:t>Rather than adjust the </a:t>
            </a:r>
            <a:r>
              <a:rPr lang="en-GB" dirty="0" err="1"/>
              <a:t>normals</a:t>
            </a:r>
            <a:r>
              <a:rPr lang="en-GB" dirty="0"/>
              <a:t> we could adjust the vertices to give a textured surface.</a:t>
            </a:r>
          </a:p>
          <a:p>
            <a:r>
              <a:rPr lang="en-GB" dirty="0"/>
              <a:t>The features become visible across the surface’s edge (as viewed from the camera.</a:t>
            </a:r>
          </a:p>
          <a:p>
            <a:endParaRPr lang="en-GB" dirty="0"/>
          </a:p>
          <a:p>
            <a:r>
              <a:rPr lang="en-GB" dirty="0"/>
              <a:t>Height values are stored as a height map in a similar manner to normal mapping. Stored as greyscale in range 0.0-&gt;1.0.</a:t>
            </a:r>
          </a:p>
          <a:p>
            <a:endParaRPr lang="en-GB" dirty="0"/>
          </a:p>
          <a:p>
            <a:r>
              <a:rPr lang="en-GB" dirty="0"/>
              <a:t>The higher the image contrast, the greater the variation in height expressed by the map</a:t>
            </a:r>
          </a:p>
        </p:txBody>
      </p:sp>
    </p:spTree>
    <p:extLst>
      <p:ext uri="{BB962C8B-B14F-4D97-AF65-F5344CB8AC3E}">
        <p14:creationId xmlns:p14="http://schemas.microsoft.com/office/powerpoint/2010/main" val="37990055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DB550-BA94-4AB9-BD6D-D407DF763859}"/>
              </a:ext>
            </a:extLst>
          </p:cNvPr>
          <p:cNvSpPr>
            <a:spLocks noGrp="1"/>
          </p:cNvSpPr>
          <p:nvPr>
            <p:ph type="title"/>
          </p:nvPr>
        </p:nvSpPr>
        <p:spPr/>
        <p:txBody>
          <a:bodyPr/>
          <a:lstStyle/>
          <a:p>
            <a:pPr algn="ctr"/>
            <a:r>
              <a:rPr lang="en-GB" dirty="0"/>
              <a:t>Height mapping</a:t>
            </a:r>
          </a:p>
        </p:txBody>
      </p:sp>
      <p:pic>
        <p:nvPicPr>
          <p:cNvPr id="5" name="Content Placeholder 4">
            <a:extLst>
              <a:ext uri="{FF2B5EF4-FFF2-40B4-BE49-F238E27FC236}">
                <a16:creationId xmlns:a16="http://schemas.microsoft.com/office/drawing/2014/main" id="{BD4A37A3-7AB1-4A07-A584-8357876F605F}"/>
              </a:ext>
            </a:extLst>
          </p:cNvPr>
          <p:cNvPicPr>
            <a:picLocks noGrp="1" noChangeAspect="1"/>
          </p:cNvPicPr>
          <p:nvPr>
            <p:ph idx="1"/>
          </p:nvPr>
        </p:nvPicPr>
        <p:blipFill>
          <a:blip r:embed="rId2"/>
          <a:stretch>
            <a:fillRect/>
          </a:stretch>
        </p:blipFill>
        <p:spPr>
          <a:xfrm>
            <a:off x="1881729" y="1825625"/>
            <a:ext cx="8428541" cy="4351338"/>
          </a:xfrm>
        </p:spPr>
      </p:pic>
    </p:spTree>
    <p:extLst>
      <p:ext uri="{BB962C8B-B14F-4D97-AF65-F5344CB8AC3E}">
        <p14:creationId xmlns:p14="http://schemas.microsoft.com/office/powerpoint/2010/main" val="1319619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B09FA-98D1-464C-926C-1DEDEFBC9C4F}"/>
              </a:ext>
            </a:extLst>
          </p:cNvPr>
          <p:cNvSpPr>
            <a:spLocks noGrp="1"/>
          </p:cNvSpPr>
          <p:nvPr>
            <p:ph type="title"/>
          </p:nvPr>
        </p:nvSpPr>
        <p:spPr/>
        <p:txBody>
          <a:bodyPr/>
          <a:lstStyle/>
          <a:p>
            <a:pPr algn="ctr"/>
            <a:r>
              <a:rPr lang="en-GB" dirty="0"/>
              <a:t>Height mapping</a:t>
            </a:r>
          </a:p>
        </p:txBody>
      </p:sp>
      <p:pic>
        <p:nvPicPr>
          <p:cNvPr id="5" name="Content Placeholder 4">
            <a:extLst>
              <a:ext uri="{FF2B5EF4-FFF2-40B4-BE49-F238E27FC236}">
                <a16:creationId xmlns:a16="http://schemas.microsoft.com/office/drawing/2014/main" id="{5BCC24F7-A80E-4043-A2A5-8ABE6D126546}"/>
              </a:ext>
            </a:extLst>
          </p:cNvPr>
          <p:cNvPicPr>
            <a:picLocks noGrp="1" noChangeAspect="1"/>
          </p:cNvPicPr>
          <p:nvPr>
            <p:ph idx="1"/>
          </p:nvPr>
        </p:nvPicPr>
        <p:blipFill>
          <a:blip r:embed="rId2"/>
          <a:stretch>
            <a:fillRect/>
          </a:stretch>
        </p:blipFill>
        <p:spPr>
          <a:xfrm>
            <a:off x="1664337" y="1825625"/>
            <a:ext cx="8370000" cy="4109146"/>
          </a:xfrm>
        </p:spPr>
      </p:pic>
    </p:spTree>
    <p:extLst>
      <p:ext uri="{BB962C8B-B14F-4D97-AF65-F5344CB8AC3E}">
        <p14:creationId xmlns:p14="http://schemas.microsoft.com/office/powerpoint/2010/main" val="19118499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E6A19-20DE-47D7-8EAC-F5119D9788E9}"/>
              </a:ext>
            </a:extLst>
          </p:cNvPr>
          <p:cNvSpPr>
            <a:spLocks noGrp="1"/>
          </p:cNvSpPr>
          <p:nvPr>
            <p:ph type="title"/>
          </p:nvPr>
        </p:nvSpPr>
        <p:spPr/>
        <p:txBody>
          <a:bodyPr/>
          <a:lstStyle/>
          <a:p>
            <a:pPr algn="ctr"/>
            <a:r>
              <a:rPr lang="en-GB" dirty="0"/>
              <a:t>Height mapping</a:t>
            </a:r>
          </a:p>
        </p:txBody>
      </p:sp>
      <p:sp>
        <p:nvSpPr>
          <p:cNvPr id="3" name="Content Placeholder 2">
            <a:extLst>
              <a:ext uri="{FF2B5EF4-FFF2-40B4-BE49-F238E27FC236}">
                <a16:creationId xmlns:a16="http://schemas.microsoft.com/office/drawing/2014/main" id="{CBF9CF7C-3F19-4C0F-9B09-A7A40FFDD820}"/>
              </a:ext>
            </a:extLst>
          </p:cNvPr>
          <p:cNvSpPr>
            <a:spLocks noGrp="1"/>
          </p:cNvSpPr>
          <p:nvPr>
            <p:ph idx="1"/>
          </p:nvPr>
        </p:nvSpPr>
        <p:spPr/>
        <p:txBody>
          <a:bodyPr/>
          <a:lstStyle/>
          <a:p>
            <a:pPr marL="0" indent="0">
              <a:buNone/>
            </a:pPr>
            <a:r>
              <a:rPr lang="en-GB" dirty="0"/>
              <a:t>The number of vertices in an object is often quite low so be careful.  </a:t>
            </a:r>
            <a:r>
              <a:rPr lang="en-GB" b="1" dirty="0"/>
              <a:t>Height maps </a:t>
            </a:r>
            <a:r>
              <a:rPr lang="en-GB" dirty="0"/>
              <a:t>can look bad in these circumstances as the data sampled is </a:t>
            </a:r>
            <a:r>
              <a:rPr lang="en-GB" b="1" dirty="0"/>
              <a:t>at the vertex level</a:t>
            </a:r>
            <a:r>
              <a:rPr lang="en-GB" dirty="0"/>
              <a:t>.</a:t>
            </a:r>
          </a:p>
          <a:p>
            <a:pPr marL="0" indent="0">
              <a:buNone/>
            </a:pPr>
            <a:r>
              <a:rPr lang="en-GB" dirty="0"/>
              <a:t>A </a:t>
            </a:r>
            <a:r>
              <a:rPr lang="en-GB" b="1" dirty="0"/>
              <a:t>normal map </a:t>
            </a:r>
            <a:r>
              <a:rPr lang="en-GB" dirty="0"/>
              <a:t>might look better as the samples taken by the fragment shader are </a:t>
            </a:r>
            <a:r>
              <a:rPr lang="en-GB" b="1" dirty="0"/>
              <a:t>at the pixel level.</a:t>
            </a:r>
          </a:p>
        </p:txBody>
      </p:sp>
    </p:spTree>
    <p:extLst>
      <p:ext uri="{BB962C8B-B14F-4D97-AF65-F5344CB8AC3E}">
        <p14:creationId xmlns:p14="http://schemas.microsoft.com/office/powerpoint/2010/main" val="38059543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2745</TotalTime>
  <Words>680</Words>
  <Application>Microsoft Office PowerPoint</Application>
  <PresentationFormat>Widescreen</PresentationFormat>
  <Paragraphs>61</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Surface Detail</vt:lpstr>
      <vt:lpstr>Bump Mapping</vt:lpstr>
      <vt:lpstr>Bump Mapping</vt:lpstr>
      <vt:lpstr>Normal Mapping</vt:lpstr>
      <vt:lpstr>Normal Mapping</vt:lpstr>
      <vt:lpstr>Normal Mapping</vt:lpstr>
      <vt:lpstr>Normal Mapping</vt:lpstr>
      <vt:lpstr>Normal Mapping</vt:lpstr>
      <vt:lpstr>Converting normal to camera space</vt:lpstr>
      <vt:lpstr>Combining Textures and normal mapping</vt:lpstr>
      <vt:lpstr>Combining Textures and normal mapping Below – lighting from left then right.</vt:lpstr>
      <vt:lpstr>Height mapping</vt:lpstr>
      <vt:lpstr>Height mapping</vt:lpstr>
      <vt:lpstr>Height mapping</vt:lpstr>
      <vt:lpstr>Height mapping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Surface Detail</dc:title>
  <dc:creator>Gordon Dickers</dc:creator>
  <cp:lastModifiedBy>Gordon Dickers</cp:lastModifiedBy>
  <cp:revision>1</cp:revision>
  <dcterms:created xsi:type="dcterms:W3CDTF">2022-03-22T14:17:26Z</dcterms:created>
  <dcterms:modified xsi:type="dcterms:W3CDTF">2022-03-24T12:03:05Z</dcterms:modified>
</cp:coreProperties>
</file>