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2" r:id="rId1"/>
  </p:sldMasterIdLst>
  <p:sldIdLst>
    <p:sldId id="256" r:id="rId2"/>
    <p:sldId id="257" r:id="rId3"/>
    <p:sldId id="261" r:id="rId4"/>
    <p:sldId id="262" r:id="rId5"/>
    <p:sldId id="263" r:id="rId6"/>
    <p:sldId id="264" r:id="rId7"/>
    <p:sldId id="265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1" d="100"/>
          <a:sy n="91" d="100"/>
        </p:scale>
        <p:origin x="53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05287BC-3558-440C-ADAC-FFB28B22A01B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BA2514B-ACCE-4EE6-A1EB-BD69C97B67E1}">
      <dgm:prSet phldrT="[Text]"/>
      <dgm:spPr/>
      <dgm:t>
        <a:bodyPr/>
        <a:lstStyle/>
        <a:p>
          <a:r>
            <a:rPr lang="en-US" dirty="0" smtClean="0"/>
            <a:t>Ineffective communication among healthcare professional is one of the leading causes of patient harm.</a:t>
          </a:r>
          <a:endParaRPr lang="en-US" dirty="0"/>
        </a:p>
      </dgm:t>
    </dgm:pt>
    <dgm:pt modelId="{258F477D-E67A-4EA7-AA58-EC6692A02A24}" type="parTrans" cxnId="{C3EB2AE8-4040-4DB8-83FE-2ABBA5953B7D}">
      <dgm:prSet/>
      <dgm:spPr/>
      <dgm:t>
        <a:bodyPr/>
        <a:lstStyle/>
        <a:p>
          <a:endParaRPr lang="en-US"/>
        </a:p>
      </dgm:t>
    </dgm:pt>
    <dgm:pt modelId="{5F535F87-6B26-4C9A-BF06-69A78B07B4D1}" type="sibTrans" cxnId="{C3EB2AE8-4040-4DB8-83FE-2ABBA5953B7D}">
      <dgm:prSet/>
      <dgm:spPr/>
      <dgm:t>
        <a:bodyPr/>
        <a:lstStyle/>
        <a:p>
          <a:endParaRPr lang="en-US"/>
        </a:p>
      </dgm:t>
    </dgm:pt>
    <dgm:pt modelId="{D5CDF3A8-9A92-478A-AAC2-1D3956613E06}">
      <dgm:prSet phldrT="[Text]"/>
      <dgm:spPr/>
      <dgm:t>
        <a:bodyPr/>
        <a:lstStyle/>
        <a:p>
          <a:r>
            <a:rPr lang="en-US" dirty="0" smtClean="0"/>
            <a:t>Communication failure lead to increases in harm, length of stay, resource use, as well as reducing staff morale.</a:t>
          </a:r>
          <a:endParaRPr lang="en-US" dirty="0"/>
        </a:p>
      </dgm:t>
    </dgm:pt>
    <dgm:pt modelId="{E780A389-EFC5-4078-BCBD-38FAD738273E}" type="parTrans" cxnId="{33B3F237-64B3-4CE0-9732-F02FEC6DDB74}">
      <dgm:prSet/>
      <dgm:spPr/>
      <dgm:t>
        <a:bodyPr/>
        <a:lstStyle/>
        <a:p>
          <a:endParaRPr lang="en-US"/>
        </a:p>
      </dgm:t>
    </dgm:pt>
    <dgm:pt modelId="{219526EE-3DB4-44F1-ACAD-C3EA728D2483}" type="sibTrans" cxnId="{33B3F237-64B3-4CE0-9732-F02FEC6DDB74}">
      <dgm:prSet/>
      <dgm:spPr/>
      <dgm:t>
        <a:bodyPr/>
        <a:lstStyle/>
        <a:p>
          <a:endParaRPr lang="en-US"/>
        </a:p>
      </dgm:t>
    </dgm:pt>
    <dgm:pt modelId="{62F2AE9A-5EEA-4E97-81BC-CA86B8B82BBC}" type="pres">
      <dgm:prSet presAssocID="{305287BC-3558-440C-ADAC-FFB28B22A01B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BE69035-EE3D-4C15-8601-117A5BE98040}" type="pres">
      <dgm:prSet presAssocID="{1BA2514B-ACCE-4EE6-A1EB-BD69C97B67E1}" presName="node" presStyleLbl="node1" presStyleIdx="0" presStyleCnt="2" custLinFactNeighborX="211" custLinFactNeighborY="-1387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ADF06A6-DDFB-4F09-9780-C12ADECE5757}" type="pres">
      <dgm:prSet presAssocID="{5F535F87-6B26-4C9A-BF06-69A78B07B4D1}" presName="sibTrans" presStyleCnt="0"/>
      <dgm:spPr/>
    </dgm:pt>
    <dgm:pt modelId="{3B41AE2F-D4BE-453A-BFAB-4D662E8997A6}" type="pres">
      <dgm:prSet presAssocID="{D5CDF3A8-9A92-478A-AAC2-1D3956613E06}" presName="node" presStyleLbl="node1" presStyleIdx="1" presStyleCnt="2" custLinFactNeighborX="-2108" custLinFactNeighborY="-1458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3EB2AE8-4040-4DB8-83FE-2ABBA5953B7D}" srcId="{305287BC-3558-440C-ADAC-FFB28B22A01B}" destId="{1BA2514B-ACCE-4EE6-A1EB-BD69C97B67E1}" srcOrd="0" destOrd="0" parTransId="{258F477D-E67A-4EA7-AA58-EC6692A02A24}" sibTransId="{5F535F87-6B26-4C9A-BF06-69A78B07B4D1}"/>
    <dgm:cxn modelId="{96D15A61-EA28-4739-81DA-1E5AEC6DF5F4}" type="presOf" srcId="{1BA2514B-ACCE-4EE6-A1EB-BD69C97B67E1}" destId="{9BE69035-EE3D-4C15-8601-117A5BE98040}" srcOrd="0" destOrd="0" presId="urn:microsoft.com/office/officeart/2005/8/layout/default"/>
    <dgm:cxn modelId="{33B3F237-64B3-4CE0-9732-F02FEC6DDB74}" srcId="{305287BC-3558-440C-ADAC-FFB28B22A01B}" destId="{D5CDF3A8-9A92-478A-AAC2-1D3956613E06}" srcOrd="1" destOrd="0" parTransId="{E780A389-EFC5-4078-BCBD-38FAD738273E}" sibTransId="{219526EE-3DB4-44F1-ACAD-C3EA728D2483}"/>
    <dgm:cxn modelId="{95BA9459-9D05-4C61-A768-8CB0AC3ADA79}" type="presOf" srcId="{305287BC-3558-440C-ADAC-FFB28B22A01B}" destId="{62F2AE9A-5EEA-4E97-81BC-CA86B8B82BBC}" srcOrd="0" destOrd="0" presId="urn:microsoft.com/office/officeart/2005/8/layout/default"/>
    <dgm:cxn modelId="{0090E058-55B5-4A25-9863-5D876386A159}" type="presOf" srcId="{D5CDF3A8-9A92-478A-AAC2-1D3956613E06}" destId="{3B41AE2F-D4BE-453A-BFAB-4D662E8997A6}" srcOrd="0" destOrd="0" presId="urn:microsoft.com/office/officeart/2005/8/layout/default"/>
    <dgm:cxn modelId="{CD947D50-4D7A-4301-A67D-5EBB3292942E}" type="presParOf" srcId="{62F2AE9A-5EEA-4E97-81BC-CA86B8B82BBC}" destId="{9BE69035-EE3D-4C15-8601-117A5BE98040}" srcOrd="0" destOrd="0" presId="urn:microsoft.com/office/officeart/2005/8/layout/default"/>
    <dgm:cxn modelId="{611E510D-70CD-4E96-8F24-591B48AC8383}" type="presParOf" srcId="{62F2AE9A-5EEA-4E97-81BC-CA86B8B82BBC}" destId="{EADF06A6-DDFB-4F09-9780-C12ADECE5757}" srcOrd="1" destOrd="0" presId="urn:microsoft.com/office/officeart/2005/8/layout/default"/>
    <dgm:cxn modelId="{C6B4FDCA-A136-4B3C-A3FC-FC2E300F5529}" type="presParOf" srcId="{62F2AE9A-5EEA-4E97-81BC-CA86B8B82BBC}" destId="{3B41AE2F-D4BE-453A-BFAB-4D662E8997A6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E69035-EE3D-4C15-8601-117A5BE98040}">
      <dsp:nvSpPr>
        <dsp:cNvPr id="0" name=""/>
        <dsp:cNvSpPr/>
      </dsp:nvSpPr>
      <dsp:spPr>
        <a:xfrm>
          <a:off x="10738" y="1149108"/>
          <a:ext cx="4537869" cy="2722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smtClean="0"/>
            <a:t>Ineffective communication among healthcare professional is one of the leading causes of patient harm.</a:t>
          </a:r>
          <a:endParaRPr lang="en-US" sz="2900" kern="1200" dirty="0"/>
        </a:p>
      </dsp:txBody>
      <dsp:txXfrm>
        <a:off x="10738" y="1149108"/>
        <a:ext cx="4537869" cy="2722721"/>
      </dsp:txXfrm>
    </dsp:sp>
    <dsp:sp modelId="{3B41AE2F-D4BE-453A-BFAB-4D662E8997A6}">
      <dsp:nvSpPr>
        <dsp:cNvPr id="0" name=""/>
        <dsp:cNvSpPr/>
      </dsp:nvSpPr>
      <dsp:spPr>
        <a:xfrm>
          <a:off x="4897161" y="1129531"/>
          <a:ext cx="4537869" cy="2722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smtClean="0"/>
            <a:t>Communication failure lead to increases in harm, length of stay, resource use, as well as reducing staff morale.</a:t>
          </a:r>
          <a:endParaRPr lang="en-US" sz="2900" kern="1200" dirty="0"/>
        </a:p>
      </dsp:txBody>
      <dsp:txXfrm>
        <a:off x="4897161" y="1129531"/>
        <a:ext cx="4537869" cy="27227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3F103-BC34-4FE4-A40E-EDDEECFDA5D0}" type="datetimeFigureOut">
              <a:rPr lang="en-US" smtClean="0"/>
              <a:pPr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93083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smtClean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69217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smtClean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6215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smtClean="0"/>
              <a:t>10/21/2019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5868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smtClean="0"/>
              <a:t>10/21/2019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2113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smtClean="0"/>
              <a:t>10/21/2019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2126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smtClean="0"/>
              <a:t>10/21/2019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73420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smtClean="0"/>
              <a:t>10/21/2019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16812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smtClean="0"/>
              <a:t>10/21/2019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52348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smtClean="0"/>
              <a:t>10/21/2019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07053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smtClean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59747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1424029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smtClean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2537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smtClean="0"/>
              <a:t>10/21/2019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65543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smtClean="0"/>
              <a:t>10/21/2019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30221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6D93-FCAC-47E0-A2EE-787E62CA814C}" type="datetimeFigureOut">
              <a:rPr lang="en-US" smtClean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9361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879A6-0FD0-4734-A311-86BFCA472E6E}" type="datetimeFigureOut">
              <a:rPr lang="en-US" smtClean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21293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2BE451C3-0FF4-47C4-B829-773ADF60F88C}" type="datetimeFigureOut">
              <a:rPr lang="en-US" smtClean="0"/>
              <a:t>10/21/2019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480257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  <p:sldLayoutId id="2147483704" r:id="rId12"/>
    <p:sldLayoutId id="2147483705" r:id="rId13"/>
    <p:sldLayoutId id="2147483706" r:id="rId14"/>
    <p:sldLayoutId id="2147483707" r:id="rId15"/>
    <p:sldLayoutId id="2147483708" r:id="rId16"/>
    <p:sldLayoutId id="214748370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ing.com/videos/search?q=benefits+of+effective+communication+healthcare&amp;&amp;view=detail&amp;mid=7BA92BFD5B1C486D4A4E7BA92BFD5B1C486D4A4E&amp;&amp;FORM=VRDGAR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Benefits of and </a:t>
            </a:r>
            <a:r>
              <a:rPr lang="en-GB" dirty="0" smtClean="0"/>
              <a:t>Barriers to Communication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Week 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8450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65464" y="532234"/>
            <a:ext cx="10027396" cy="706964"/>
          </a:xfrm>
        </p:spPr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Why strive for effective Communication?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048000" y="2828836"/>
            <a:ext cx="6096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2"/>
              </a:rPr>
              <a:t>https://www.bing.com/videos/search?q=benefits+of+effective+communication+healthcare&amp;&amp;view=detail&amp;mid=7BA92BFD5B1C486D4A4E7BA92BFD5B1C486D4A4E&amp;&amp;</a:t>
            </a:r>
            <a:r>
              <a:rPr lang="en-GB" dirty="0" smtClean="0">
                <a:hlinkClick r:id="rId2"/>
              </a:rPr>
              <a:t>FORM=VRDGAR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0564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456" y="323193"/>
            <a:ext cx="11456276" cy="1981200"/>
          </a:xfrm>
        </p:spPr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Why strive for effective Communication?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672663" y="2406869"/>
            <a:ext cx="6159061" cy="4277710"/>
          </a:xfrm>
        </p:spPr>
        <p:txBody>
          <a:bodyPr>
            <a:normAutofit fontScale="70000" lnSpcReduction="20000"/>
          </a:bodyPr>
          <a:lstStyle/>
          <a:p>
            <a:endParaRPr lang="en-GB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Think about the following points: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-What are the benefits of effective communication in a healthcare setting?</a:t>
            </a:r>
          </a:p>
          <a:p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-What are the potential impacts of lack of effective communication?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- Who is affected by ineffective communication?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72663" y="1881351"/>
            <a:ext cx="111094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Task:  In your groups discuss why effective communication is vital in a health care 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settings, we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will then feedback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5937" y="3283497"/>
            <a:ext cx="4826160" cy="2524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7845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Evidence</a:t>
            </a:r>
            <a:endParaRPr lang="en-GB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170442901"/>
              </p:ext>
            </p:extLst>
          </p:nvPr>
        </p:nvGraphicFramePr>
        <p:xfrm>
          <a:off x="1065007" y="828974"/>
          <a:ext cx="9531853" cy="57762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6540650" y="5346551"/>
            <a:ext cx="68639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Sign Up to Safety, NHS England (2019)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17848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What are the barriers to effective communication?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46111" y="1965434"/>
            <a:ext cx="11545888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Time  - Time available for consultation, talking with patients and passing information on in time for it to be used effectively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Team Work – Failure to communicate information to all members of a team or health professionals involved in care pathway</a:t>
            </a:r>
          </a:p>
          <a:p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Poor Interpersonal Skills leading to inaccurate and/or incomplete information</a:t>
            </a:r>
          </a:p>
          <a:p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Language barriers</a:t>
            </a:r>
          </a:p>
          <a:p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Cultural Barriers</a:t>
            </a:r>
          </a:p>
          <a:p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Effects of stress, fatigue, distractions and interruptions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Patient anxiety or concern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endParaRPr lang="en-GB" sz="2000" dirty="0" smtClean="0"/>
          </a:p>
          <a:p>
            <a:endParaRPr lang="en-GB" sz="2000" dirty="0"/>
          </a:p>
          <a:p>
            <a:endParaRPr lang="en-GB" sz="2000" dirty="0" smtClean="0"/>
          </a:p>
          <a:p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3554299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How can these barriers be overcome?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1272" y="2925277"/>
            <a:ext cx="4803502" cy="4195481"/>
          </a:xfrm>
        </p:spPr>
        <p:txBody>
          <a:bodyPr/>
          <a:lstStyle/>
          <a:p>
            <a:pPr marL="0" indent="0">
              <a:buNone/>
            </a:pPr>
            <a:r>
              <a:rPr lang="en-GB" b="1" dirty="0" smtClean="0"/>
              <a:t>TASK</a:t>
            </a:r>
            <a:r>
              <a:rPr lang="en-GB" dirty="0" smtClean="0"/>
              <a:t>: In your groups consider one of the barriers to communication and think about/research ways these could be overcome.  This could be ways you already use in your work place or new ideas.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7433" y="2052143"/>
            <a:ext cx="4985845" cy="3323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73567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Specifics of Effective Communication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497" y="2052918"/>
            <a:ext cx="11172495" cy="4195481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Effective communication as we have discussed is vital in healthcare settings.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We are going to look now at the specifics of what makes Effective communication looking more closely within the context of individual methods of communication.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To begin with we are going to look at face to face and verbal communication something many of you identified as your most comfortable method.</a:t>
            </a:r>
          </a:p>
        </p:txBody>
      </p:sp>
    </p:spTree>
    <p:extLst>
      <p:ext uri="{BB962C8B-B14F-4D97-AF65-F5344CB8AC3E}">
        <p14:creationId xmlns:p14="http://schemas.microsoft.com/office/powerpoint/2010/main" val="9735009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75</TotalTime>
  <Words>326</Words>
  <Application>Microsoft Office PowerPoint</Application>
  <PresentationFormat>Widescreen</PresentationFormat>
  <Paragraphs>45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3</vt:lpstr>
      <vt:lpstr>Ion</vt:lpstr>
      <vt:lpstr>Benefits of and Barriers to Communication</vt:lpstr>
      <vt:lpstr>Why strive for effective Communication?</vt:lpstr>
      <vt:lpstr>Why strive for effective Communication?</vt:lpstr>
      <vt:lpstr>The Evidence</vt:lpstr>
      <vt:lpstr>What are the barriers to effective communication?</vt:lpstr>
      <vt:lpstr>How can these barriers be overcome?</vt:lpstr>
      <vt:lpstr>The Specifics of Effective Communication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</dc:title>
  <dc:creator>Neil Hapgood</dc:creator>
  <cp:lastModifiedBy>Neil Hapgood</cp:lastModifiedBy>
  <cp:revision>12</cp:revision>
  <dcterms:created xsi:type="dcterms:W3CDTF">2019-10-17T11:13:33Z</dcterms:created>
  <dcterms:modified xsi:type="dcterms:W3CDTF">2019-10-21T10:20:38Z</dcterms:modified>
</cp:coreProperties>
</file>