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5" r:id="rId2"/>
    <p:sldId id="267" r:id="rId3"/>
    <p:sldId id="257" r:id="rId4"/>
    <p:sldId id="258" r:id="rId5"/>
    <p:sldId id="262" r:id="rId6"/>
    <p:sldId id="260" r:id="rId7"/>
    <p:sldId id="259" r:id="rId8"/>
    <p:sldId id="261" r:id="rId9"/>
    <p:sldId id="264" r:id="rId10"/>
    <p:sldId id="268" r:id="rId11"/>
    <p:sldId id="263"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9494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7215" autoAdjust="0"/>
  </p:normalViewPr>
  <p:slideViewPr>
    <p:cSldViewPr snapToGrid="0">
      <p:cViewPr varScale="1">
        <p:scale>
          <a:sx n="55" d="100"/>
          <a:sy n="55" d="100"/>
        </p:scale>
        <p:origin x="133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C69454-A8A9-4F21-971F-77789672593F}" type="datetimeFigureOut">
              <a:rPr lang="en-GB" smtClean="0"/>
              <a:t>06/02/2023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1174A1-66C8-45F9-BB32-E0ECDC1A9CD3}" type="slidenum">
              <a:rPr lang="en-GB" smtClean="0"/>
              <a:t>‹#›</a:t>
            </a:fld>
            <a:endParaRPr lang="en-GB"/>
          </a:p>
        </p:txBody>
      </p:sp>
    </p:spTree>
    <p:extLst>
      <p:ext uri="{BB962C8B-B14F-4D97-AF65-F5344CB8AC3E}">
        <p14:creationId xmlns:p14="http://schemas.microsoft.com/office/powerpoint/2010/main" val="105795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1174A1-66C8-45F9-BB32-E0ECDC1A9CD3}" type="slidenum">
              <a:rPr lang="en-GB" smtClean="0"/>
              <a:t>2</a:t>
            </a:fld>
            <a:endParaRPr lang="en-GB"/>
          </a:p>
        </p:txBody>
      </p:sp>
    </p:spTree>
    <p:extLst>
      <p:ext uri="{BB962C8B-B14F-4D97-AF65-F5344CB8AC3E}">
        <p14:creationId xmlns:p14="http://schemas.microsoft.com/office/powerpoint/2010/main" val="1759884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Sheraton is one of Marriott International's upscale hotel brands. The company was founded in 1937 and presently operates over 500 hotels in over 75 countries (Marriot, 2019). At Sheraton hotels, guests have access to a variety of services, such as comfortable guest rooms, on-site dining options, fitness centres, and meeting and event spaces. The brand's mission is to make guests feel welcome and at home while introducing them to the local people and culture. Sheraton hotels are usually located in bustling commercial districts and popular tourist destinations.</a:t>
            </a:r>
          </a:p>
          <a:p>
            <a:endParaRPr lang="en-GB" dirty="0"/>
          </a:p>
        </p:txBody>
      </p:sp>
      <p:sp>
        <p:nvSpPr>
          <p:cNvPr id="4" name="Slide Number Placeholder 3"/>
          <p:cNvSpPr>
            <a:spLocks noGrp="1"/>
          </p:cNvSpPr>
          <p:nvPr>
            <p:ph type="sldNum" sz="quarter" idx="5"/>
          </p:nvPr>
        </p:nvSpPr>
        <p:spPr/>
        <p:txBody>
          <a:bodyPr/>
          <a:lstStyle/>
          <a:p>
            <a:fld id="{581174A1-66C8-45F9-BB32-E0ECDC1A9CD3}" type="slidenum">
              <a:rPr lang="en-GB" smtClean="0"/>
              <a:t>3</a:t>
            </a:fld>
            <a:endParaRPr lang="en-GB"/>
          </a:p>
        </p:txBody>
      </p:sp>
    </p:spTree>
    <p:extLst>
      <p:ext uri="{BB962C8B-B14F-4D97-AF65-F5344CB8AC3E}">
        <p14:creationId xmlns:p14="http://schemas.microsoft.com/office/powerpoint/2010/main" val="1703045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Customers travelling for business or pleasure are typically the Sheraton brand's most loyal patrons. Guests may make reservations at Sheraton hotels in order to stay there when travelling for business-related purposes such as attending conferences or having meetings. Vacationers looking for a place to stay for a weekend break or a special event like a wedding can make reservations at the hotel (Singh, 2017). Sheraton hotels are usually located in close proximity to famous landmarks and attractions, which attracts guests who are interested in exploring the surrounding community. The company caters to a wide variety of different kinds of consumers, including couples, families, and individuals who are travelling alone.</a:t>
            </a:r>
          </a:p>
          <a:p>
            <a:endParaRPr lang="en-GB" dirty="0"/>
          </a:p>
        </p:txBody>
      </p:sp>
      <p:sp>
        <p:nvSpPr>
          <p:cNvPr id="4" name="Slide Number Placeholder 3"/>
          <p:cNvSpPr>
            <a:spLocks noGrp="1"/>
          </p:cNvSpPr>
          <p:nvPr>
            <p:ph type="sldNum" sz="quarter" idx="5"/>
          </p:nvPr>
        </p:nvSpPr>
        <p:spPr/>
        <p:txBody>
          <a:bodyPr/>
          <a:lstStyle/>
          <a:p>
            <a:fld id="{581174A1-66C8-45F9-BB32-E0ECDC1A9CD3}" type="slidenum">
              <a:rPr lang="en-GB" smtClean="0"/>
              <a:t>4</a:t>
            </a:fld>
            <a:endParaRPr lang="en-GB"/>
          </a:p>
        </p:txBody>
      </p:sp>
    </p:spTree>
    <p:extLst>
      <p:ext uri="{BB962C8B-B14F-4D97-AF65-F5344CB8AC3E}">
        <p14:creationId xmlns:p14="http://schemas.microsoft.com/office/powerpoint/2010/main" val="272574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Sheraton hotels offer a range of guest services and facilities designed to provide guests with a comfortable and enjoyable stay. Some of these services and facilities include:</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Guest Rooms: Sheraton hotels offer a variety of guest rooms, including standard rooms, suites, and club level rooms. All guest rooms feature comfortable beds, flat-screen TVs, and complimentary Wi-Fi.</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Dining: Sheraton hotels offer on-site dining options, such as restaurants and bars. Guests can choose from a range of cuisines, from casual to fine dining. Some hotels also offer room service.</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Fitness: Sheraton hotels offer fitness </a:t>
            </a:r>
            <a:r>
              <a:rPr lang="en-GB" sz="1800" dirty="0" err="1">
                <a:effectLst/>
                <a:latin typeface="Arial" panose="020B0604020202020204" pitchFamily="34" charset="0"/>
                <a:ea typeface="Calibri" panose="020F0502020204030204" pitchFamily="34" charset="0"/>
                <a:cs typeface="Arial" panose="020B0604020202020204" pitchFamily="34" charset="0"/>
              </a:rPr>
              <a:t>centers</a:t>
            </a:r>
            <a:r>
              <a:rPr lang="en-GB" sz="1800" dirty="0">
                <a:effectLst/>
                <a:latin typeface="Arial" panose="020B0604020202020204" pitchFamily="34" charset="0"/>
                <a:ea typeface="Calibri" panose="020F0502020204030204" pitchFamily="34" charset="0"/>
                <a:cs typeface="Arial" panose="020B0604020202020204" pitchFamily="34" charset="0"/>
              </a:rPr>
              <a:t> and/or a swimming pool for guest use.</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Meetings and Events: Many Sheraton hotels offer meeting and event spaces, such as conference rooms and ballrooms, for business or social gatherings.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Concierge Service: Sheraton hotels offer concierge service to assist guests with information and reservations for local activities, transportation and more.</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Spa: Some hotels offer spa services such as massages, facials, and body treatments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Business Centre: Many Sheraton hotels offer a business </a:t>
            </a:r>
            <a:r>
              <a:rPr lang="en-GB" sz="1800" dirty="0" err="1">
                <a:effectLst/>
                <a:latin typeface="Arial" panose="020B0604020202020204" pitchFamily="34" charset="0"/>
                <a:ea typeface="Calibri" panose="020F0502020204030204" pitchFamily="34" charset="0"/>
                <a:cs typeface="Arial" panose="020B0604020202020204" pitchFamily="34" charset="0"/>
              </a:rPr>
              <a:t>center</a:t>
            </a:r>
            <a:r>
              <a:rPr lang="en-GB" sz="1800" dirty="0">
                <a:effectLst/>
                <a:latin typeface="Arial" panose="020B0604020202020204" pitchFamily="34" charset="0"/>
                <a:ea typeface="Calibri" panose="020F0502020204030204" pitchFamily="34" charset="0"/>
                <a:cs typeface="Arial" panose="020B0604020202020204" pitchFamily="34" charset="0"/>
              </a:rPr>
              <a:t> for guests to use during their stay.</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Overall, Sheraton hotels aim to provide guests with a welcoming and comfortable experience, and to help them connect with the local community and culture.</a:t>
            </a:r>
          </a:p>
          <a:p>
            <a:pPr marL="0" marR="0" algn="l">
              <a:lnSpc>
                <a:spcPct val="107000"/>
              </a:lnSpc>
              <a:spcBef>
                <a:spcPts val="0"/>
              </a:spcBef>
              <a:spcAft>
                <a:spcPts val="800"/>
              </a:spcAft>
            </a:pPr>
            <a:br>
              <a:rPr lang="en-GB" dirty="0">
                <a:effectLst/>
              </a:rPr>
            </a:br>
            <a:r>
              <a:rPr lang="en-GB" sz="1800" dirty="0">
                <a:effectLst/>
                <a:latin typeface="Arial" panose="020B0604020202020204" pitchFamily="34"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581174A1-66C8-45F9-BB32-E0ECDC1A9CD3}" type="slidenum">
              <a:rPr lang="en-GB" smtClean="0"/>
              <a:t>5</a:t>
            </a:fld>
            <a:endParaRPr lang="en-GB"/>
          </a:p>
        </p:txBody>
      </p:sp>
    </p:spTree>
    <p:extLst>
      <p:ext uri="{BB962C8B-B14F-4D97-AF65-F5344CB8AC3E}">
        <p14:creationId xmlns:p14="http://schemas.microsoft.com/office/powerpoint/2010/main" val="3647619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objective of the guest experience at Sheraton hotels is to provide guests with a high level of comfort and service. The Sheraton hotel staff is trained to be attentive, pleasant, and professional when interacting with customers. They attempt to provide prompt, customised service and to anticipate their customers' needs.</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Sheraton concierge service assists guests with information and bookings for surrounding activities, transportation, and more services. Due to their familiarity with the area, the concierge staff can assist tourists with recommendations on what to see and do during their stay.</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Sheraton lays a significant emphasis on providing visitors with comfortable, well-appointed rooms as part of their guest service. Standard rooms, suites, and club level rooms are among the several types of accommodations offered by the hotels. Each room features a comfortable bed, a flat-screen television, and complimentary Wi-Fi.</a:t>
            </a:r>
          </a:p>
          <a:p>
            <a:endParaRPr lang="en-GB" dirty="0"/>
          </a:p>
        </p:txBody>
      </p:sp>
      <p:sp>
        <p:nvSpPr>
          <p:cNvPr id="4" name="Slide Number Placeholder 3"/>
          <p:cNvSpPr>
            <a:spLocks noGrp="1"/>
          </p:cNvSpPr>
          <p:nvPr>
            <p:ph type="sldNum" sz="quarter" idx="5"/>
          </p:nvPr>
        </p:nvSpPr>
        <p:spPr/>
        <p:txBody>
          <a:bodyPr/>
          <a:lstStyle/>
          <a:p>
            <a:fld id="{581174A1-66C8-45F9-BB32-E0ECDC1A9CD3}" type="slidenum">
              <a:rPr lang="en-GB" smtClean="0"/>
              <a:t>6</a:t>
            </a:fld>
            <a:endParaRPr lang="en-GB"/>
          </a:p>
        </p:txBody>
      </p:sp>
    </p:spTree>
    <p:extLst>
      <p:ext uri="{BB962C8B-B14F-4D97-AF65-F5344CB8AC3E}">
        <p14:creationId xmlns:p14="http://schemas.microsoft.com/office/powerpoint/2010/main" val="2888713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Guest services play a vital role in the overall operation of a hotel. Their main function is to provide guests with a high level of service and comfort during their stay. The guest services department is responsible for ensuring that guests have a positive and memorable experience, and that their needs are met in a timely and efficient manner.</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Here are a few examples of the functions and responsibilities of guest services in a hotel:</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Front Desk: The front desk is often the first point of contact for guests and is responsible for checking guests in and out, handling room assignments and key distribution, answering questions, and providing information about the hotel and local area.</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Concierge: The concierge is responsible for assisting guests with information and reservations for local activities, transportation, and more. They are also responsible for providing guests with helpful tips and recommendations for things to see and do during their stay.</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Guest Relations: Guest relations is responsible for addressing any issues or concerns that guests may have during their stay, and for ensuring that guests are satisfied with the service and amenities provided by the hotel.</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Housekeeping: Housekeeping is responsible for maintaining the cleanliness and appearance of guest rooms, public areas, and other areas of the hotel.</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Room Service: Room service is responsible for delivering meals and beverages to guest rooms.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Bell Staff: Bell staff is responsible for assisting guests with their luggage, providing information and directions, and running errands for guests.</a:t>
            </a:r>
          </a:p>
          <a:p>
            <a:pPr marL="0" marR="0" algn="l">
              <a:lnSpc>
                <a:spcPct val="107000"/>
              </a:lnSpc>
              <a:spcBef>
                <a:spcPts val="0"/>
              </a:spcBef>
              <a:spcAft>
                <a:spcPts val="800"/>
              </a:spcAft>
            </a:pPr>
            <a:br>
              <a:rPr lang="en-GB" sz="1800" dirty="0">
                <a:effectLst/>
                <a:latin typeface="Arial" panose="020B0604020202020204" pitchFamily="34" charset="0"/>
                <a:ea typeface="Calibri" panose="020F050202020403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 </a:t>
            </a:r>
          </a:p>
        </p:txBody>
      </p:sp>
      <p:sp>
        <p:nvSpPr>
          <p:cNvPr id="4" name="Slide Number Placeholder 3"/>
          <p:cNvSpPr>
            <a:spLocks noGrp="1"/>
          </p:cNvSpPr>
          <p:nvPr>
            <p:ph type="sldNum" sz="quarter" idx="5"/>
          </p:nvPr>
        </p:nvSpPr>
        <p:spPr/>
        <p:txBody>
          <a:bodyPr/>
          <a:lstStyle/>
          <a:p>
            <a:fld id="{581174A1-66C8-45F9-BB32-E0ECDC1A9CD3}" type="slidenum">
              <a:rPr lang="en-GB" smtClean="0"/>
              <a:t>7</a:t>
            </a:fld>
            <a:endParaRPr lang="en-GB"/>
          </a:p>
        </p:txBody>
      </p:sp>
    </p:spTree>
    <p:extLst>
      <p:ext uri="{BB962C8B-B14F-4D97-AF65-F5344CB8AC3E}">
        <p14:creationId xmlns:p14="http://schemas.microsoft.com/office/powerpoint/2010/main" val="354058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Hospitality is a crucial element of hotel management as it plays a vital role in creating a positive and memorable experience for guests. The hotel industry is based on providing guests with friendly and welcoming service, comfortable accommodations, and high-quality amenities.</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Some of the reasons why hospitality is important in hotel management:</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Ensuring guest satisfaction by making them feel welcomed and well taken care of.</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Building repeat business by providing a high level of service that creates loyal customers.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Positive word-of-mouth can be a powerful marketing tool, and a positive guest experience can lead to new business and increased revenue.</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Maintaining a positive reputation through a culture of hospitality can attract new guests.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Employee satisfaction can be improved by creating a culture of hospitality and valuing and appreciating the employees which in turn results in providing high-quality service to guests (</a:t>
            </a:r>
            <a:r>
              <a:rPr lang="en-GB" sz="1800" dirty="0" err="1">
                <a:effectLst/>
                <a:latin typeface="Arial" panose="020B0604020202020204" pitchFamily="34" charset="0"/>
                <a:ea typeface="Calibri" panose="020F0502020204030204" pitchFamily="34" charset="0"/>
                <a:cs typeface="Arial" panose="020B0604020202020204" pitchFamily="34" charset="0"/>
              </a:rPr>
              <a:t>Szende</a:t>
            </a:r>
            <a:r>
              <a:rPr lang="en-GB" sz="1800" dirty="0">
                <a:effectLst/>
                <a:latin typeface="Arial" panose="020B0604020202020204" pitchFamily="34" charset="0"/>
                <a:ea typeface="Calibri" panose="020F0502020204030204" pitchFamily="34" charset="0"/>
                <a:cs typeface="Arial" panose="020B0604020202020204" pitchFamily="34" charset="0"/>
              </a:rPr>
              <a:t>, 2019).</a:t>
            </a:r>
          </a:p>
          <a:p>
            <a:endParaRPr lang="en-GB" dirty="0"/>
          </a:p>
        </p:txBody>
      </p:sp>
      <p:sp>
        <p:nvSpPr>
          <p:cNvPr id="4" name="Slide Number Placeholder 3"/>
          <p:cNvSpPr>
            <a:spLocks noGrp="1"/>
          </p:cNvSpPr>
          <p:nvPr>
            <p:ph type="sldNum" sz="quarter" idx="5"/>
          </p:nvPr>
        </p:nvSpPr>
        <p:spPr/>
        <p:txBody>
          <a:bodyPr/>
          <a:lstStyle/>
          <a:p>
            <a:fld id="{581174A1-66C8-45F9-BB32-E0ECDC1A9CD3}" type="slidenum">
              <a:rPr lang="en-GB" smtClean="0"/>
              <a:t>8</a:t>
            </a:fld>
            <a:endParaRPr lang="en-GB"/>
          </a:p>
        </p:txBody>
      </p:sp>
    </p:spTree>
    <p:extLst>
      <p:ext uri="{BB962C8B-B14F-4D97-AF65-F5344CB8AC3E}">
        <p14:creationId xmlns:p14="http://schemas.microsoft.com/office/powerpoint/2010/main" val="3976762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Hotels are able to meet the expectations of their guests if they provide information that is accurate and clear, personalise their service to the specific needs of each guest, are flexible and quick to respond to requests made at the last minute, keep their property clean and well maintained, provide a variety of amenities, offer friendly, attentive, and professional service, incorporate cutting-edge technology, and provide guests with an authentic experience of the local culture. As a result of these efforts, hotels have the ability to provide their guests with a positive and memorable experience, which in turn encourages guests to return in the future.</a:t>
            </a:r>
          </a:p>
          <a:p>
            <a:endParaRPr lang="en-GB" dirty="0"/>
          </a:p>
        </p:txBody>
      </p:sp>
      <p:sp>
        <p:nvSpPr>
          <p:cNvPr id="4" name="Slide Number Placeholder 3"/>
          <p:cNvSpPr>
            <a:spLocks noGrp="1"/>
          </p:cNvSpPr>
          <p:nvPr>
            <p:ph type="sldNum" sz="quarter" idx="5"/>
          </p:nvPr>
        </p:nvSpPr>
        <p:spPr/>
        <p:txBody>
          <a:bodyPr/>
          <a:lstStyle/>
          <a:p>
            <a:fld id="{581174A1-66C8-45F9-BB32-E0ECDC1A9CD3}" type="slidenum">
              <a:rPr lang="en-GB" smtClean="0"/>
              <a:t>9</a:t>
            </a:fld>
            <a:endParaRPr lang="en-GB"/>
          </a:p>
        </p:txBody>
      </p:sp>
    </p:spTree>
    <p:extLst>
      <p:ext uri="{BB962C8B-B14F-4D97-AF65-F5344CB8AC3E}">
        <p14:creationId xmlns:p14="http://schemas.microsoft.com/office/powerpoint/2010/main" val="3226799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Hotel management demands operational, financial, and leadership abilities. Marketing, income, customer service, and employee management affect a hotel's performance. Effective hotel management ensures guest satisfaction, profitability, and long-term success. Best </a:t>
            </a:r>
            <a:r>
              <a:rPr lang="en-US" sz="1800" dirty="0" err="1">
                <a:effectLst/>
                <a:latin typeface="Arial" panose="020B0604020202020204" pitchFamily="34" charset="0"/>
                <a:ea typeface="Calibri" panose="020F0502020204030204" pitchFamily="34" charset="0"/>
                <a:cs typeface="Arial" panose="020B0604020202020204" pitchFamily="34" charset="0"/>
              </a:rPr>
              <a:t>practises</a:t>
            </a:r>
            <a:r>
              <a:rPr lang="en-US" sz="1800" dirty="0">
                <a:effectLst/>
                <a:latin typeface="Arial" panose="020B0604020202020204" pitchFamily="34" charset="0"/>
                <a:ea typeface="Calibri" panose="020F0502020204030204" pitchFamily="34" charset="0"/>
                <a:cs typeface="Arial" panose="020B0604020202020204" pitchFamily="34" charset="0"/>
              </a:rPr>
              <a:t>, technology, and adapting to market changes can help hotel management develop and succeed.</a:t>
            </a:r>
            <a:endParaRPr lang="en-GB" dirty="0"/>
          </a:p>
        </p:txBody>
      </p:sp>
      <p:sp>
        <p:nvSpPr>
          <p:cNvPr id="4" name="Slide Number Placeholder 3"/>
          <p:cNvSpPr>
            <a:spLocks noGrp="1"/>
          </p:cNvSpPr>
          <p:nvPr>
            <p:ph type="sldNum" sz="quarter" idx="5"/>
          </p:nvPr>
        </p:nvSpPr>
        <p:spPr/>
        <p:txBody>
          <a:bodyPr/>
          <a:lstStyle/>
          <a:p>
            <a:fld id="{581174A1-66C8-45F9-BB32-E0ECDC1A9CD3}" type="slidenum">
              <a:rPr lang="en-GB" smtClean="0"/>
              <a:t>10</a:t>
            </a:fld>
            <a:endParaRPr lang="en-GB"/>
          </a:p>
        </p:txBody>
      </p:sp>
    </p:spTree>
    <p:extLst>
      <p:ext uri="{BB962C8B-B14F-4D97-AF65-F5344CB8AC3E}">
        <p14:creationId xmlns:p14="http://schemas.microsoft.com/office/powerpoint/2010/main" val="1474946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1174A1-66C8-45F9-BB32-E0ECDC1A9CD3}" type="slidenum">
              <a:rPr lang="en-GB" smtClean="0"/>
              <a:t>11</a:t>
            </a:fld>
            <a:endParaRPr lang="en-GB"/>
          </a:p>
        </p:txBody>
      </p:sp>
    </p:spTree>
    <p:extLst>
      <p:ext uri="{BB962C8B-B14F-4D97-AF65-F5344CB8AC3E}">
        <p14:creationId xmlns:p14="http://schemas.microsoft.com/office/powerpoint/2010/main" val="2120473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56C97-267D-46B3-BB65-D94E7C5CF0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77C5B6-17EB-4FE2-83E1-F0F0504335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375917-735B-40E9-9B8C-34B33F266271}"/>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5" name="Footer Placeholder 4">
            <a:extLst>
              <a:ext uri="{FF2B5EF4-FFF2-40B4-BE49-F238E27FC236}">
                <a16:creationId xmlns:a16="http://schemas.microsoft.com/office/drawing/2014/main" id="{E86CF404-93F0-468B-AC17-574663AE20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963B42-9ED4-461B-BE66-577BA0D50C5E}"/>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2875964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CF63F-1B7C-43DB-BC8B-D2316BCEB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D76FC6-2027-4035-AB3E-83481C5A9F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4A9DA0-6AE8-4BF1-B727-32ACE0EA525F}"/>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5" name="Footer Placeholder 4">
            <a:extLst>
              <a:ext uri="{FF2B5EF4-FFF2-40B4-BE49-F238E27FC236}">
                <a16:creationId xmlns:a16="http://schemas.microsoft.com/office/drawing/2014/main" id="{954EFA39-8EDB-468F-93D0-9A71FA5D2E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999913-F634-43BC-8B8B-E5079E387372}"/>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636888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3848B-4D92-4C5D-A0F7-050B0F1829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4DED0A-68AF-4FAE-9E18-C4DA7EFE08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23A6D1-40E7-4F42-8E61-E33F5CACD987}"/>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5" name="Footer Placeholder 4">
            <a:extLst>
              <a:ext uri="{FF2B5EF4-FFF2-40B4-BE49-F238E27FC236}">
                <a16:creationId xmlns:a16="http://schemas.microsoft.com/office/drawing/2014/main" id="{F994AE7E-852F-47F7-8D8C-0329B81E64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C6FC61-E842-4756-ADBE-3D07913DCA3F}"/>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3349078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A3CBD-414E-4D66-90C1-07816A70CF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7F8273-20C3-447B-889B-D25D261AE2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C64583-9902-4E9B-B6A2-41DF35673D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C050FB-DEF1-4FE7-8BE8-C583EBAA499C}"/>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6" name="Footer Placeholder 5">
            <a:extLst>
              <a:ext uri="{FF2B5EF4-FFF2-40B4-BE49-F238E27FC236}">
                <a16:creationId xmlns:a16="http://schemas.microsoft.com/office/drawing/2014/main" id="{E3A3DB2D-63FA-4F9E-BF83-413FA84FA1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85FFDF-2791-4800-A9F8-7D50924CAE11}"/>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2754313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790E3-9191-4F88-9956-DEB631FF07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7EE042-D73E-4DD7-B97C-F15DCF4050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49D64D-82EA-4D6A-94A3-D9B874EADE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F6269D-8945-4F0A-834D-7A410CE8EB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CCD26D-F556-4B99-9434-6647C6F71B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E98750-1E5D-4AD4-8920-1CCAA608F52C}"/>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8" name="Footer Placeholder 7">
            <a:extLst>
              <a:ext uri="{FF2B5EF4-FFF2-40B4-BE49-F238E27FC236}">
                <a16:creationId xmlns:a16="http://schemas.microsoft.com/office/drawing/2014/main" id="{65C0EC90-1051-4465-89D2-B239090204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CA2814-B660-4775-9CFD-F62110949E4A}"/>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2053579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DC93F-ADA2-4901-B474-EE19FD2C42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258361C-C901-426E-89D1-705E15D1A37D}"/>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4" name="Footer Placeholder 3">
            <a:extLst>
              <a:ext uri="{FF2B5EF4-FFF2-40B4-BE49-F238E27FC236}">
                <a16:creationId xmlns:a16="http://schemas.microsoft.com/office/drawing/2014/main" id="{F914ECFC-C049-4262-87D7-7195BFF19FE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55660C-1FCE-48AD-94E7-A326B86A21C4}"/>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733701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9E2628-FD2F-4D26-A1C4-DF511E017A9D}"/>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3" name="Footer Placeholder 2">
            <a:extLst>
              <a:ext uri="{FF2B5EF4-FFF2-40B4-BE49-F238E27FC236}">
                <a16:creationId xmlns:a16="http://schemas.microsoft.com/office/drawing/2014/main" id="{5E94DE84-617F-442C-ABA8-04646E8D96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53AFF4-6569-4264-9B9D-FD56E1A93A23}"/>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2190263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9486-7BFB-4C10-B71E-15E0A9D726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B500EB-0192-4623-9B5B-0F1F9A4310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6A41A6-2A1A-4A37-95EC-2CEB9C8B45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36B6-C785-4694-90AD-EB93393734E4}"/>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6" name="Footer Placeholder 5">
            <a:extLst>
              <a:ext uri="{FF2B5EF4-FFF2-40B4-BE49-F238E27FC236}">
                <a16:creationId xmlns:a16="http://schemas.microsoft.com/office/drawing/2014/main" id="{22748E71-E1D7-4A79-B594-F0905AC174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D4F764-ECF6-412D-AA55-2D6E81867D8C}"/>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342108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9EF1C-A922-44AD-8F44-66000800AD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F0EF44-8BA7-4573-A2BE-6F2935BB34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82C8D7-31B5-4478-A187-BCBDA73580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46CA27-4B96-4F7C-A843-A031741BA7AB}"/>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6" name="Footer Placeholder 5">
            <a:extLst>
              <a:ext uri="{FF2B5EF4-FFF2-40B4-BE49-F238E27FC236}">
                <a16:creationId xmlns:a16="http://schemas.microsoft.com/office/drawing/2014/main" id="{79E6A343-26BC-49C0-9C59-7988C7D51D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6C4851-2BE5-4E25-BBEB-1D1080422B55}"/>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1228977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9677D-BAB6-4105-937A-C24FDF6915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3E64F2-2C74-4CB7-930B-3845FCC2A7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F6CDE1-CE9A-49AF-97A9-D8A0555D86E8}"/>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5" name="Footer Placeholder 4">
            <a:extLst>
              <a:ext uri="{FF2B5EF4-FFF2-40B4-BE49-F238E27FC236}">
                <a16:creationId xmlns:a16="http://schemas.microsoft.com/office/drawing/2014/main" id="{9053174C-E3F0-4D65-A63C-397267BA5A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EB3270-6A26-4851-ABA1-9DB2A57E94F7}"/>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44750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509748-B484-452F-8A6C-C809B04668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5D4D0F-27B0-4B73-894A-AF19233C52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B68AD9-080A-4A44-9B39-C024FAF2030F}"/>
              </a:ext>
            </a:extLst>
          </p:cNvPr>
          <p:cNvSpPr>
            <a:spLocks noGrp="1"/>
          </p:cNvSpPr>
          <p:nvPr>
            <p:ph type="dt" sz="half" idx="10"/>
          </p:nvPr>
        </p:nvSpPr>
        <p:spPr/>
        <p:txBody>
          <a:bodyPr/>
          <a:lstStyle/>
          <a:p>
            <a:fld id="{93132FAB-DBC7-4C69-9375-A517F1E05F24}" type="datetimeFigureOut">
              <a:rPr lang="en-GB" smtClean="0"/>
              <a:t>06/02/2023</a:t>
            </a:fld>
            <a:endParaRPr lang="en-GB"/>
          </a:p>
        </p:txBody>
      </p:sp>
      <p:sp>
        <p:nvSpPr>
          <p:cNvPr id="5" name="Footer Placeholder 4">
            <a:extLst>
              <a:ext uri="{FF2B5EF4-FFF2-40B4-BE49-F238E27FC236}">
                <a16:creationId xmlns:a16="http://schemas.microsoft.com/office/drawing/2014/main" id="{F5FA1BD4-3F21-4297-842C-511E36D29D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D2975-D40D-4A72-BF8C-4EAA8015D67B}"/>
              </a:ext>
            </a:extLst>
          </p:cNvPr>
          <p:cNvSpPr>
            <a:spLocks noGrp="1"/>
          </p:cNvSpPr>
          <p:nvPr>
            <p:ph type="sldNum" sz="quarter" idx="12"/>
          </p:nvPr>
        </p:nvSpPr>
        <p:spPr/>
        <p:txBody>
          <a:bodyPr/>
          <a:lstStyle/>
          <a:p>
            <a:fld id="{FAD6E4D2-135D-4840-B7D2-A5BBB1F4BABE}" type="slidenum">
              <a:rPr lang="en-GB" smtClean="0"/>
              <a:t>‹#›</a:t>
            </a:fld>
            <a:endParaRPr lang="en-GB"/>
          </a:p>
        </p:txBody>
      </p:sp>
    </p:spTree>
    <p:extLst>
      <p:ext uri="{BB962C8B-B14F-4D97-AF65-F5344CB8AC3E}">
        <p14:creationId xmlns:p14="http://schemas.microsoft.com/office/powerpoint/2010/main" val="4149751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70661B-12C5-45E5-8C69-CF33A926A9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EF4DEE-3C88-4BF6-BE85-4E5085BA11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04B7CC-E4EB-4791-AD16-758FD7AA08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132FAB-DBC7-4C69-9375-A517F1E05F24}" type="datetimeFigureOut">
              <a:rPr lang="en-GB" smtClean="0"/>
              <a:t>06/02/2023</a:t>
            </a:fld>
            <a:endParaRPr lang="en-GB"/>
          </a:p>
        </p:txBody>
      </p:sp>
      <p:sp>
        <p:nvSpPr>
          <p:cNvPr id="5" name="Footer Placeholder 4">
            <a:extLst>
              <a:ext uri="{FF2B5EF4-FFF2-40B4-BE49-F238E27FC236}">
                <a16:creationId xmlns:a16="http://schemas.microsoft.com/office/drawing/2014/main" id="{DAE41A01-6D1B-44D3-A19A-E68D38274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74C576A-A367-428A-8DD2-53B5614614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D6E4D2-135D-4840-B7D2-A5BBB1F4BABE}" type="slidenum">
              <a:rPr lang="en-GB" smtClean="0"/>
              <a:t>‹#›</a:t>
            </a:fld>
            <a:endParaRPr lang="en-GB"/>
          </a:p>
        </p:txBody>
      </p:sp>
    </p:spTree>
    <p:extLst>
      <p:ext uri="{BB962C8B-B14F-4D97-AF65-F5344CB8AC3E}">
        <p14:creationId xmlns:p14="http://schemas.microsoft.com/office/powerpoint/2010/main" val="15061748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130508-262E-4A19-8B1C-AA5368E99A0B}"/>
              </a:ext>
            </a:extLst>
          </p:cNvPr>
          <p:cNvSpPr/>
          <p:nvPr/>
        </p:nvSpPr>
        <p:spPr>
          <a:xfrm>
            <a:off x="0" y="-1"/>
            <a:ext cx="12192000" cy="4318001"/>
          </a:xfrm>
          <a:prstGeom prst="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spcBef>
                <a:spcPts val="1200"/>
              </a:spcBef>
              <a:spcAft>
                <a:spcPts val="0"/>
              </a:spcAft>
            </a:pPr>
            <a:r>
              <a:rPr lang="en-US" sz="28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rPr>
              <a:t>Module Title</a:t>
            </a:r>
          </a:p>
          <a:p>
            <a:pPr marL="0" marR="0" algn="ctr">
              <a:spcBef>
                <a:spcPts val="1200"/>
              </a:spcBef>
              <a:spcAft>
                <a:spcPts val="0"/>
              </a:spcAft>
            </a:pPr>
            <a:r>
              <a:rPr lang="en-GB" sz="30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rPr>
              <a:t>Hospitality and Guest Services (BMIH4003)</a:t>
            </a:r>
          </a:p>
          <a:p>
            <a:pPr marL="0" marR="0" algn="ctr">
              <a:spcBef>
                <a:spcPts val="1200"/>
              </a:spcBef>
              <a:spcAft>
                <a:spcPts val="0"/>
              </a:spcAft>
            </a:pPr>
            <a:r>
              <a:rPr lang="en-GB" sz="4400" b="1" kern="0" spc="300" dirty="0">
                <a:solidFill>
                  <a:schemeClr val="bg1"/>
                </a:solidFill>
                <a:latin typeface="Lato" panose="020F0502020204030203" pitchFamily="34" charset="0"/>
                <a:ea typeface="Times New Roman" panose="02020603050405020304" pitchFamily="18" charset="0"/>
                <a:cs typeface="Times New Roman" panose="02020603050405020304" pitchFamily="18" charset="0"/>
              </a:rPr>
              <a:t>Assignment Title:</a:t>
            </a:r>
          </a:p>
          <a:p>
            <a:pPr marL="0" marR="0" algn="ctr">
              <a:spcBef>
                <a:spcPts val="1200"/>
              </a:spcBef>
              <a:spcAft>
                <a:spcPts val="0"/>
              </a:spcAft>
            </a:pPr>
            <a:r>
              <a:rPr lang="en-US" sz="20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rPr>
              <a:t>The role and importance of quality service, hospitality, and guest services within the hotel Industry</a:t>
            </a:r>
            <a:endParaRPr lang="en-GB" sz="20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3C746FF-C17B-4244-8A47-21803A26D079}"/>
              </a:ext>
            </a:extLst>
          </p:cNvPr>
          <p:cNvSpPr txBox="1"/>
          <p:nvPr/>
        </p:nvSpPr>
        <p:spPr>
          <a:xfrm>
            <a:off x="3886200" y="4656666"/>
            <a:ext cx="4419600" cy="2062103"/>
          </a:xfrm>
          <a:prstGeom prst="rect">
            <a:avLst/>
          </a:prstGeom>
          <a:noFill/>
        </p:spPr>
        <p:txBody>
          <a:bodyPr wrap="square" rtlCol="0">
            <a:spAutoFit/>
          </a:bodyPr>
          <a:lstStyle/>
          <a:p>
            <a:pPr algn="ctr"/>
            <a:r>
              <a:rPr lang="en-US" sz="2400" b="1" dirty="0">
                <a:latin typeface="Lato" panose="020F0502020204030203" pitchFamily="34" charset="0"/>
              </a:rPr>
              <a:t>Lecturer Name:</a:t>
            </a:r>
          </a:p>
          <a:p>
            <a:pPr algn="ctr"/>
            <a:r>
              <a:rPr lang="en-US" sz="2400" b="1" dirty="0">
                <a:latin typeface="Lato" panose="020F0502020204030203" pitchFamily="34" charset="0"/>
              </a:rPr>
              <a:t>Lisa </a:t>
            </a:r>
            <a:r>
              <a:rPr lang="en-US" sz="2400" b="1" dirty="0" err="1">
                <a:latin typeface="Lato" panose="020F0502020204030203" pitchFamily="34" charset="0"/>
              </a:rPr>
              <a:t>Bassler</a:t>
            </a:r>
            <a:endParaRPr lang="en-US" sz="2400" b="1" dirty="0">
              <a:latin typeface="Lato" panose="020F0502020204030203" pitchFamily="34" charset="0"/>
            </a:endParaRPr>
          </a:p>
          <a:p>
            <a:pPr algn="ctr"/>
            <a:endParaRPr lang="en-US" sz="2400" b="1" dirty="0">
              <a:latin typeface="Lato" panose="020F0502020204030203" pitchFamily="34" charset="0"/>
            </a:endParaRPr>
          </a:p>
          <a:p>
            <a:pPr algn="ctr"/>
            <a:r>
              <a:rPr lang="en-US" sz="2400" b="1" dirty="0">
                <a:latin typeface="Lato" panose="020F0502020204030203" pitchFamily="34" charset="0"/>
              </a:rPr>
              <a:t>Presented By:</a:t>
            </a:r>
          </a:p>
          <a:p>
            <a:pPr algn="ctr"/>
            <a:r>
              <a:rPr lang="en-GB" sz="3200" b="1" i="0" dirty="0">
                <a:solidFill>
                  <a:srgbClr val="1F1F1F"/>
                </a:solidFill>
                <a:effectLst/>
                <a:latin typeface="Lato" panose="020F0502020204030203" pitchFamily="34" charset="0"/>
              </a:rPr>
              <a:t>Adriana </a:t>
            </a:r>
            <a:r>
              <a:rPr lang="en-GB" sz="3200" b="1" i="0" dirty="0" err="1">
                <a:solidFill>
                  <a:srgbClr val="1F1F1F"/>
                </a:solidFill>
                <a:effectLst/>
                <a:latin typeface="Lato" panose="020F0502020204030203" pitchFamily="34" charset="0"/>
              </a:rPr>
              <a:t>Petran</a:t>
            </a:r>
            <a:endParaRPr lang="en-GB" sz="3200" b="1" dirty="0">
              <a:latin typeface="Lato" panose="020F0502020204030203" pitchFamily="34" charset="0"/>
            </a:endParaRPr>
          </a:p>
        </p:txBody>
      </p:sp>
    </p:spTree>
    <p:extLst>
      <p:ext uri="{BB962C8B-B14F-4D97-AF65-F5344CB8AC3E}">
        <p14:creationId xmlns:p14="http://schemas.microsoft.com/office/powerpoint/2010/main" val="97745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C7BCD62-9877-496E-AC48-C73C4F06707F}"/>
              </a:ext>
            </a:extLst>
          </p:cNvPr>
          <p:cNvSpPr/>
          <p:nvPr/>
        </p:nvSpPr>
        <p:spPr>
          <a:xfrm>
            <a:off x="0" y="0"/>
            <a:ext cx="12192000" cy="1167175"/>
          </a:xfrm>
          <a:prstGeom prst="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88D9D68E-1434-4218-845C-1BE312306C15}"/>
              </a:ext>
            </a:extLst>
          </p:cNvPr>
          <p:cNvSpPr txBox="1"/>
          <p:nvPr/>
        </p:nvSpPr>
        <p:spPr>
          <a:xfrm>
            <a:off x="3048000" y="302568"/>
            <a:ext cx="6096000" cy="653577"/>
          </a:xfrm>
          <a:prstGeom prst="rect">
            <a:avLst/>
          </a:prstGeom>
          <a:noFill/>
        </p:spPr>
        <p:txBody>
          <a:bodyPr wrap="square">
            <a:spAutoFit/>
          </a:bodyPr>
          <a:lstStyle/>
          <a:p>
            <a:pPr marL="0" marR="0" algn="ctr">
              <a:lnSpc>
                <a:spcPct val="150000"/>
              </a:lnSpc>
              <a:spcBef>
                <a:spcPts val="1200"/>
              </a:spcBef>
              <a:spcAft>
                <a:spcPts val="0"/>
              </a:spcAft>
            </a:pPr>
            <a:r>
              <a:rPr lang="en-GB" sz="28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rPr>
              <a:t>Table of Content</a:t>
            </a:r>
          </a:p>
        </p:txBody>
      </p:sp>
      <p:sp>
        <p:nvSpPr>
          <p:cNvPr id="5" name="TextBox 4">
            <a:extLst>
              <a:ext uri="{FF2B5EF4-FFF2-40B4-BE49-F238E27FC236}">
                <a16:creationId xmlns:a16="http://schemas.microsoft.com/office/drawing/2014/main" id="{A622D521-E528-48EA-9A42-FD2CECD1022D}"/>
              </a:ext>
            </a:extLst>
          </p:cNvPr>
          <p:cNvSpPr txBox="1"/>
          <p:nvPr/>
        </p:nvSpPr>
        <p:spPr>
          <a:xfrm>
            <a:off x="1032933" y="1870230"/>
            <a:ext cx="7315200" cy="419262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b="1" dirty="0">
                <a:solidFill>
                  <a:schemeClr val="tx1">
                    <a:lumMod val="85000"/>
                    <a:lumOff val="15000"/>
                  </a:schemeClr>
                </a:solidFill>
                <a:latin typeface="Lato" panose="020F0502020204030203" pitchFamily="34" charset="0"/>
              </a:rPr>
              <a:t>Introduction</a:t>
            </a:r>
          </a:p>
          <a:p>
            <a:pPr marL="285750" indent="-285750">
              <a:lnSpc>
                <a:spcPct val="150000"/>
              </a:lnSpc>
              <a:buFont typeface="Arial" panose="020B0604020202020204" pitchFamily="34" charset="0"/>
              <a:buChar char="•"/>
            </a:pPr>
            <a:r>
              <a:rPr lang="en-US" b="1" dirty="0">
                <a:solidFill>
                  <a:schemeClr val="tx1">
                    <a:lumMod val="85000"/>
                    <a:lumOff val="15000"/>
                  </a:schemeClr>
                </a:solidFill>
                <a:latin typeface="Lato" panose="020F0502020204030203" pitchFamily="34" charset="0"/>
              </a:rPr>
              <a:t>Main Customers</a:t>
            </a:r>
          </a:p>
          <a:p>
            <a:pPr marL="285750" indent="-285750">
              <a:lnSpc>
                <a:spcPct val="150000"/>
              </a:lnSpc>
              <a:buFont typeface="Arial" panose="020B0604020202020204" pitchFamily="34" charset="0"/>
              <a:buChar char="•"/>
            </a:pPr>
            <a:r>
              <a:rPr lang="en-US" b="1" dirty="0">
                <a:solidFill>
                  <a:schemeClr val="tx1">
                    <a:lumMod val="85000"/>
                    <a:lumOff val="15000"/>
                  </a:schemeClr>
                </a:solidFill>
                <a:latin typeface="Lato" panose="020F0502020204030203" pitchFamily="34" charset="0"/>
              </a:rPr>
              <a:t>Sheraton Hotel Service</a:t>
            </a:r>
          </a:p>
          <a:p>
            <a:pPr marL="285750" indent="-285750">
              <a:lnSpc>
                <a:spcPct val="150000"/>
              </a:lnSpc>
              <a:buFont typeface="Arial" panose="020B0604020202020204" pitchFamily="34" charset="0"/>
              <a:buChar char="•"/>
            </a:pPr>
            <a:r>
              <a:rPr lang="en-US" b="1" dirty="0">
                <a:solidFill>
                  <a:schemeClr val="tx1">
                    <a:lumMod val="85000"/>
                    <a:lumOff val="15000"/>
                  </a:schemeClr>
                </a:solidFill>
                <a:latin typeface="Lato" panose="020F0502020204030203" pitchFamily="34" charset="0"/>
              </a:rPr>
              <a:t>Nature of Guest Service at Sheraton</a:t>
            </a:r>
          </a:p>
          <a:p>
            <a:pPr marL="285750" indent="-285750">
              <a:lnSpc>
                <a:spcPct val="150000"/>
              </a:lnSpc>
              <a:buFont typeface="Arial" panose="020B0604020202020204" pitchFamily="34" charset="0"/>
              <a:buChar char="•"/>
            </a:pPr>
            <a:r>
              <a:rPr lang="en-US" b="1" dirty="0">
                <a:solidFill>
                  <a:schemeClr val="tx1">
                    <a:lumMod val="85000"/>
                    <a:lumOff val="15000"/>
                  </a:schemeClr>
                </a:solidFill>
                <a:latin typeface="Lato" panose="020F0502020204030203" pitchFamily="34" charset="0"/>
              </a:rPr>
              <a:t>General Guest Service</a:t>
            </a:r>
          </a:p>
          <a:p>
            <a:pPr marL="285750" indent="-285750">
              <a:lnSpc>
                <a:spcPct val="150000"/>
              </a:lnSpc>
              <a:buFont typeface="Arial" panose="020B0604020202020204" pitchFamily="34" charset="0"/>
              <a:buChar char="•"/>
            </a:pPr>
            <a:r>
              <a:rPr lang="en-US" b="1" dirty="0">
                <a:solidFill>
                  <a:schemeClr val="tx1">
                    <a:lumMod val="85000"/>
                    <a:lumOff val="15000"/>
                  </a:schemeClr>
                </a:solidFill>
                <a:latin typeface="Lato" panose="020F0502020204030203" pitchFamily="34" charset="0"/>
              </a:rPr>
              <a:t>Importance of Hospitality in Hotel Service</a:t>
            </a:r>
          </a:p>
          <a:p>
            <a:pPr marL="285750" indent="-285750">
              <a:lnSpc>
                <a:spcPct val="150000"/>
              </a:lnSpc>
              <a:buFont typeface="Arial" panose="020B0604020202020204" pitchFamily="34" charset="0"/>
              <a:buChar char="•"/>
            </a:pPr>
            <a:r>
              <a:rPr lang="en-US" b="1" dirty="0">
                <a:solidFill>
                  <a:schemeClr val="tx1">
                    <a:lumMod val="85000"/>
                    <a:lumOff val="15000"/>
                  </a:schemeClr>
                </a:solidFill>
                <a:latin typeface="Lato" panose="020F0502020204030203" pitchFamily="34" charset="0"/>
              </a:rPr>
              <a:t>Conclusion</a:t>
            </a:r>
          </a:p>
          <a:p>
            <a:pPr>
              <a:lnSpc>
                <a:spcPct val="150000"/>
              </a:lnSpc>
            </a:pPr>
            <a:endParaRPr lang="en-US" b="1" dirty="0">
              <a:solidFill>
                <a:schemeClr val="tx1">
                  <a:lumMod val="85000"/>
                  <a:lumOff val="15000"/>
                </a:schemeClr>
              </a:solidFill>
              <a:latin typeface="Lato" panose="020F0502020204030203" pitchFamily="34" charset="0"/>
            </a:endParaRPr>
          </a:p>
          <a:p>
            <a:pPr>
              <a:lnSpc>
                <a:spcPct val="150000"/>
              </a:lnSpc>
            </a:pPr>
            <a:endParaRPr lang="en-US" b="1" dirty="0">
              <a:solidFill>
                <a:schemeClr val="tx1">
                  <a:lumMod val="85000"/>
                  <a:lumOff val="15000"/>
                </a:schemeClr>
              </a:solidFill>
              <a:latin typeface="Lato" panose="020F0502020204030203" pitchFamily="34" charset="0"/>
            </a:endParaRPr>
          </a:p>
          <a:p>
            <a:pPr>
              <a:lnSpc>
                <a:spcPct val="150000"/>
              </a:lnSpc>
            </a:pPr>
            <a:endParaRPr lang="en-GB" b="1" dirty="0">
              <a:solidFill>
                <a:schemeClr val="tx1">
                  <a:lumMod val="85000"/>
                  <a:lumOff val="15000"/>
                </a:schemeClr>
              </a:solidFill>
              <a:latin typeface="Lato" panose="020F0502020204030203" pitchFamily="34" charset="0"/>
            </a:endParaRPr>
          </a:p>
        </p:txBody>
      </p:sp>
    </p:spTree>
    <p:extLst>
      <p:ext uri="{BB962C8B-B14F-4D97-AF65-F5344CB8AC3E}">
        <p14:creationId xmlns:p14="http://schemas.microsoft.com/office/powerpoint/2010/main" val="2515983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B3C479-69C2-480F-988A-C517CC5414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465" y="804496"/>
            <a:ext cx="11241069" cy="5249008"/>
          </a:xfrm>
          <a:prstGeom prst="rect">
            <a:avLst/>
          </a:prstGeom>
        </p:spPr>
      </p:pic>
    </p:spTree>
    <p:extLst>
      <p:ext uri="{BB962C8B-B14F-4D97-AF65-F5344CB8AC3E}">
        <p14:creationId xmlns:p14="http://schemas.microsoft.com/office/powerpoint/2010/main" val="483085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509707F-A950-44CD-9EF9-17DAE689E7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9332" y="699706"/>
            <a:ext cx="6430272" cy="5458587"/>
          </a:xfrm>
          <a:prstGeom prst="rect">
            <a:avLst/>
          </a:prstGeom>
        </p:spPr>
      </p:pic>
      <p:sp>
        <p:nvSpPr>
          <p:cNvPr id="5" name="Rectangle: Rounded Corners 4">
            <a:extLst>
              <a:ext uri="{FF2B5EF4-FFF2-40B4-BE49-F238E27FC236}">
                <a16:creationId xmlns:a16="http://schemas.microsoft.com/office/drawing/2014/main" id="{2B100BDE-6F25-4F73-BBB1-405FA1BF10A3}"/>
              </a:ext>
            </a:extLst>
          </p:cNvPr>
          <p:cNvSpPr/>
          <p:nvPr/>
        </p:nvSpPr>
        <p:spPr>
          <a:xfrm>
            <a:off x="7219666" y="832513"/>
            <a:ext cx="4230806" cy="764275"/>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latin typeface="Lato" panose="020F0502020204030203" pitchFamily="34" charset="0"/>
              </a:rPr>
              <a:t>Main Customers</a:t>
            </a:r>
            <a:endParaRPr lang="en-GB" sz="2800" b="1" dirty="0">
              <a:latin typeface="Lato" panose="020F0502020204030203" pitchFamily="34" charset="0"/>
            </a:endParaRPr>
          </a:p>
        </p:txBody>
      </p:sp>
      <p:sp>
        <p:nvSpPr>
          <p:cNvPr id="6" name="Rectangle: Rounded Corners 5">
            <a:extLst>
              <a:ext uri="{FF2B5EF4-FFF2-40B4-BE49-F238E27FC236}">
                <a16:creationId xmlns:a16="http://schemas.microsoft.com/office/drawing/2014/main" id="{61BE66FF-0C9F-42C6-9BE7-40817DDBAB4F}"/>
              </a:ext>
            </a:extLst>
          </p:cNvPr>
          <p:cNvSpPr/>
          <p:nvPr/>
        </p:nvSpPr>
        <p:spPr>
          <a:xfrm>
            <a:off x="7206018" y="1897039"/>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Business Trips</a:t>
            </a:r>
            <a:endParaRPr lang="en-GB" sz="2000" b="1" dirty="0">
              <a:latin typeface="Lato" panose="020F0502020204030203" pitchFamily="34" charset="0"/>
            </a:endParaRPr>
          </a:p>
        </p:txBody>
      </p:sp>
      <p:sp>
        <p:nvSpPr>
          <p:cNvPr id="7" name="Rectangle: Rounded Corners 6">
            <a:extLst>
              <a:ext uri="{FF2B5EF4-FFF2-40B4-BE49-F238E27FC236}">
                <a16:creationId xmlns:a16="http://schemas.microsoft.com/office/drawing/2014/main" id="{C0FDD47E-1180-4D2B-ADF3-C5C8FEBC795B}"/>
              </a:ext>
            </a:extLst>
          </p:cNvPr>
          <p:cNvSpPr/>
          <p:nvPr/>
        </p:nvSpPr>
        <p:spPr>
          <a:xfrm>
            <a:off x="7233314" y="2674961"/>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Leisure</a:t>
            </a:r>
            <a:endParaRPr lang="en-GB" sz="2000" b="1" dirty="0">
              <a:latin typeface="Lato" panose="020F0502020204030203" pitchFamily="34" charset="0"/>
            </a:endParaRPr>
          </a:p>
        </p:txBody>
      </p:sp>
    </p:spTree>
    <p:extLst>
      <p:ext uri="{BB962C8B-B14F-4D97-AF65-F5344CB8AC3E}">
        <p14:creationId xmlns:p14="http://schemas.microsoft.com/office/powerpoint/2010/main" val="4152932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BEF64D9-CA13-4BFF-9E6E-1EDBAFC1482B}"/>
              </a:ext>
            </a:extLst>
          </p:cNvPr>
          <p:cNvSpPr/>
          <p:nvPr/>
        </p:nvSpPr>
        <p:spPr>
          <a:xfrm>
            <a:off x="7202733" y="239847"/>
            <a:ext cx="4230806" cy="764275"/>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latin typeface="Lato" panose="020F0502020204030203" pitchFamily="34" charset="0"/>
              </a:rPr>
              <a:t>Sheraton Hotel Service</a:t>
            </a:r>
            <a:endParaRPr lang="en-GB" sz="2800" b="1" dirty="0">
              <a:latin typeface="Lato" panose="020F0502020204030203" pitchFamily="34" charset="0"/>
            </a:endParaRPr>
          </a:p>
        </p:txBody>
      </p:sp>
      <p:sp>
        <p:nvSpPr>
          <p:cNvPr id="3" name="Rectangle: Rounded Corners 2">
            <a:extLst>
              <a:ext uri="{FF2B5EF4-FFF2-40B4-BE49-F238E27FC236}">
                <a16:creationId xmlns:a16="http://schemas.microsoft.com/office/drawing/2014/main" id="{9DA4EF35-6984-4A28-BF34-3C378CE3CF61}"/>
              </a:ext>
            </a:extLst>
          </p:cNvPr>
          <p:cNvSpPr/>
          <p:nvPr/>
        </p:nvSpPr>
        <p:spPr>
          <a:xfrm>
            <a:off x="7189085" y="130437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Guest Rooms</a:t>
            </a:r>
            <a:endParaRPr lang="en-GB" sz="2000" b="1" dirty="0">
              <a:latin typeface="Lato" panose="020F0502020204030203" pitchFamily="34" charset="0"/>
            </a:endParaRPr>
          </a:p>
        </p:txBody>
      </p:sp>
      <p:sp>
        <p:nvSpPr>
          <p:cNvPr id="4" name="Rectangle: Rounded Corners 3">
            <a:extLst>
              <a:ext uri="{FF2B5EF4-FFF2-40B4-BE49-F238E27FC236}">
                <a16:creationId xmlns:a16="http://schemas.microsoft.com/office/drawing/2014/main" id="{4A3E2034-CC5E-4886-8101-650A09AB5A10}"/>
              </a:ext>
            </a:extLst>
          </p:cNvPr>
          <p:cNvSpPr/>
          <p:nvPr/>
        </p:nvSpPr>
        <p:spPr>
          <a:xfrm>
            <a:off x="7207745" y="205209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Dining</a:t>
            </a:r>
            <a:endParaRPr lang="en-GB" sz="2000" b="1" dirty="0">
              <a:latin typeface="Lato" panose="020F0502020204030203" pitchFamily="34" charset="0"/>
            </a:endParaRPr>
          </a:p>
        </p:txBody>
      </p:sp>
      <p:sp>
        <p:nvSpPr>
          <p:cNvPr id="5" name="Rectangle: Rounded Corners 4">
            <a:extLst>
              <a:ext uri="{FF2B5EF4-FFF2-40B4-BE49-F238E27FC236}">
                <a16:creationId xmlns:a16="http://schemas.microsoft.com/office/drawing/2014/main" id="{5053E196-15BF-40BC-975B-B69D2CD7A166}"/>
              </a:ext>
            </a:extLst>
          </p:cNvPr>
          <p:cNvSpPr/>
          <p:nvPr/>
        </p:nvSpPr>
        <p:spPr>
          <a:xfrm>
            <a:off x="7226406" y="279981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Fitness</a:t>
            </a:r>
            <a:endParaRPr lang="en-GB" sz="2000" b="1" dirty="0">
              <a:latin typeface="Lato" panose="020F0502020204030203" pitchFamily="34" charset="0"/>
            </a:endParaRPr>
          </a:p>
        </p:txBody>
      </p:sp>
      <p:sp>
        <p:nvSpPr>
          <p:cNvPr id="6" name="Rectangle: Rounded Corners 5">
            <a:extLst>
              <a:ext uri="{FF2B5EF4-FFF2-40B4-BE49-F238E27FC236}">
                <a16:creationId xmlns:a16="http://schemas.microsoft.com/office/drawing/2014/main" id="{039D18BD-3855-4338-8E1A-75ED3613ACA9}"/>
              </a:ext>
            </a:extLst>
          </p:cNvPr>
          <p:cNvSpPr/>
          <p:nvPr/>
        </p:nvSpPr>
        <p:spPr>
          <a:xfrm>
            <a:off x="7245066" y="354753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Meeting and events</a:t>
            </a:r>
            <a:endParaRPr lang="en-GB" sz="2000" b="1" dirty="0">
              <a:latin typeface="Lato" panose="020F0502020204030203" pitchFamily="34" charset="0"/>
            </a:endParaRPr>
          </a:p>
        </p:txBody>
      </p:sp>
      <p:sp>
        <p:nvSpPr>
          <p:cNvPr id="7" name="Rectangle: Rounded Corners 6">
            <a:extLst>
              <a:ext uri="{FF2B5EF4-FFF2-40B4-BE49-F238E27FC236}">
                <a16:creationId xmlns:a16="http://schemas.microsoft.com/office/drawing/2014/main" id="{7F702846-D88D-40F0-99C0-F5278093F969}"/>
              </a:ext>
            </a:extLst>
          </p:cNvPr>
          <p:cNvSpPr/>
          <p:nvPr/>
        </p:nvSpPr>
        <p:spPr>
          <a:xfrm>
            <a:off x="7263726" y="429525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b="1" dirty="0">
                <a:effectLst/>
                <a:latin typeface="Lato" panose="020F0502020204030203" pitchFamily="34" charset="0"/>
                <a:ea typeface="Calibri" panose="020F0502020204030204" pitchFamily="34" charset="0"/>
              </a:rPr>
              <a:t>Concierge Service</a:t>
            </a:r>
            <a:endParaRPr lang="en-GB" sz="2000" b="1" dirty="0">
              <a:latin typeface="Lato" panose="020F0502020204030203" pitchFamily="34" charset="0"/>
            </a:endParaRPr>
          </a:p>
        </p:txBody>
      </p:sp>
      <p:sp>
        <p:nvSpPr>
          <p:cNvPr id="8" name="Rectangle: Rounded Corners 7">
            <a:extLst>
              <a:ext uri="{FF2B5EF4-FFF2-40B4-BE49-F238E27FC236}">
                <a16:creationId xmlns:a16="http://schemas.microsoft.com/office/drawing/2014/main" id="{7B22A833-C989-417D-92A7-6440770609D3}"/>
              </a:ext>
            </a:extLst>
          </p:cNvPr>
          <p:cNvSpPr/>
          <p:nvPr/>
        </p:nvSpPr>
        <p:spPr>
          <a:xfrm>
            <a:off x="7282386" y="504297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Spa</a:t>
            </a:r>
            <a:endParaRPr lang="en-GB" sz="2000" b="1" dirty="0">
              <a:latin typeface="Lato" panose="020F0502020204030203" pitchFamily="34" charset="0"/>
            </a:endParaRPr>
          </a:p>
        </p:txBody>
      </p:sp>
      <p:sp>
        <p:nvSpPr>
          <p:cNvPr id="9" name="Rectangle: Rounded Corners 8">
            <a:extLst>
              <a:ext uri="{FF2B5EF4-FFF2-40B4-BE49-F238E27FC236}">
                <a16:creationId xmlns:a16="http://schemas.microsoft.com/office/drawing/2014/main" id="{87B61920-C107-4A94-B08F-CC03A2E0C226}"/>
              </a:ext>
            </a:extLst>
          </p:cNvPr>
          <p:cNvSpPr/>
          <p:nvPr/>
        </p:nvSpPr>
        <p:spPr>
          <a:xfrm>
            <a:off x="7301048" y="5790695"/>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dirty="0">
                <a:effectLst/>
                <a:latin typeface="Arial" panose="020B0604020202020204" pitchFamily="34" charset="0"/>
                <a:ea typeface="Calibri" panose="020F0502020204030204" pitchFamily="34" charset="0"/>
              </a:rPr>
              <a:t>Business Centre</a:t>
            </a:r>
            <a:endParaRPr lang="en-GB" sz="2400" b="1" dirty="0">
              <a:latin typeface="Lato" panose="020F0502020204030203" pitchFamily="34" charset="0"/>
            </a:endParaRPr>
          </a:p>
        </p:txBody>
      </p:sp>
      <p:pic>
        <p:nvPicPr>
          <p:cNvPr id="12" name="Picture 11">
            <a:extLst>
              <a:ext uri="{FF2B5EF4-FFF2-40B4-BE49-F238E27FC236}">
                <a16:creationId xmlns:a16="http://schemas.microsoft.com/office/drawing/2014/main" id="{F2EEDB80-1E3C-4F1E-B639-FD092039A9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003" y="666364"/>
            <a:ext cx="6449325" cy="5525271"/>
          </a:xfrm>
          <a:prstGeom prst="rect">
            <a:avLst/>
          </a:prstGeom>
        </p:spPr>
      </p:pic>
    </p:spTree>
    <p:extLst>
      <p:ext uri="{BB962C8B-B14F-4D97-AF65-F5344CB8AC3E}">
        <p14:creationId xmlns:p14="http://schemas.microsoft.com/office/powerpoint/2010/main" val="1977197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C7BCD62-9877-496E-AC48-C73C4F06707F}"/>
              </a:ext>
            </a:extLst>
          </p:cNvPr>
          <p:cNvSpPr/>
          <p:nvPr/>
        </p:nvSpPr>
        <p:spPr>
          <a:xfrm>
            <a:off x="0" y="0"/>
            <a:ext cx="12192000" cy="2082800"/>
          </a:xfrm>
          <a:prstGeom prst="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88D9D68E-1434-4218-845C-1BE312306C15}"/>
              </a:ext>
            </a:extLst>
          </p:cNvPr>
          <p:cNvSpPr txBox="1"/>
          <p:nvPr/>
        </p:nvSpPr>
        <p:spPr>
          <a:xfrm>
            <a:off x="3048000" y="302568"/>
            <a:ext cx="6096000" cy="1299908"/>
          </a:xfrm>
          <a:prstGeom prst="rect">
            <a:avLst/>
          </a:prstGeom>
          <a:noFill/>
        </p:spPr>
        <p:txBody>
          <a:bodyPr wrap="square">
            <a:spAutoFit/>
          </a:bodyPr>
          <a:lstStyle/>
          <a:p>
            <a:pPr marL="0" marR="0" algn="ctr">
              <a:lnSpc>
                <a:spcPct val="150000"/>
              </a:lnSpc>
              <a:spcBef>
                <a:spcPts val="1200"/>
              </a:spcBef>
              <a:spcAft>
                <a:spcPts val="0"/>
              </a:spcAft>
            </a:pPr>
            <a:r>
              <a:rPr lang="en-GB" sz="28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rPr>
              <a:t>Nature of Guest service at Sheraton</a:t>
            </a:r>
          </a:p>
        </p:txBody>
      </p:sp>
      <p:sp>
        <p:nvSpPr>
          <p:cNvPr id="5" name="TextBox 4">
            <a:extLst>
              <a:ext uri="{FF2B5EF4-FFF2-40B4-BE49-F238E27FC236}">
                <a16:creationId xmlns:a16="http://schemas.microsoft.com/office/drawing/2014/main" id="{A622D521-E528-48EA-9A42-FD2CECD1022D}"/>
              </a:ext>
            </a:extLst>
          </p:cNvPr>
          <p:cNvSpPr txBox="1"/>
          <p:nvPr/>
        </p:nvSpPr>
        <p:spPr>
          <a:xfrm>
            <a:off x="1718733" y="2818496"/>
            <a:ext cx="8754533" cy="308462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800" dirty="0">
                <a:solidFill>
                  <a:schemeClr val="tx1">
                    <a:lumMod val="85000"/>
                    <a:lumOff val="15000"/>
                  </a:schemeClr>
                </a:solidFill>
                <a:effectLst/>
                <a:latin typeface="Lato" panose="020F0502020204030203" pitchFamily="34" charset="0"/>
                <a:ea typeface="Calibri" panose="020F0502020204030204" pitchFamily="34" charset="0"/>
                <a:cs typeface="Arial" panose="020B0604020202020204" pitchFamily="34" charset="0"/>
              </a:rPr>
              <a:t>The objective of the guest experience at Sheraton hotels is to provide guests with a </a:t>
            </a:r>
            <a:r>
              <a:rPr lang="en-GB" sz="2400" b="1" dirty="0">
                <a:solidFill>
                  <a:schemeClr val="tx1">
                    <a:lumMod val="85000"/>
                    <a:lumOff val="15000"/>
                  </a:schemeClr>
                </a:solidFill>
                <a:effectLst/>
                <a:latin typeface="Lato" panose="020F0502020204030203" pitchFamily="34" charset="0"/>
                <a:ea typeface="Calibri" panose="020F0502020204030204" pitchFamily="34" charset="0"/>
                <a:cs typeface="Arial" panose="020B0604020202020204" pitchFamily="34" charset="0"/>
              </a:rPr>
              <a:t>high level of comfort and service</a:t>
            </a:r>
            <a:r>
              <a:rPr lang="en-GB" sz="1800" dirty="0">
                <a:solidFill>
                  <a:schemeClr val="tx1">
                    <a:lumMod val="85000"/>
                    <a:lumOff val="15000"/>
                  </a:schemeClr>
                </a:solidFill>
                <a:effectLst/>
                <a:latin typeface="Lato" panose="020F0502020204030203" pitchFamily="34" charset="0"/>
                <a:ea typeface="Calibri" panose="020F050202020403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GB" sz="1800" dirty="0">
                <a:solidFill>
                  <a:schemeClr val="tx1">
                    <a:lumMod val="85000"/>
                    <a:lumOff val="15000"/>
                  </a:schemeClr>
                </a:solidFill>
                <a:effectLst/>
                <a:latin typeface="Lato" panose="020F0502020204030203" pitchFamily="34" charset="0"/>
                <a:ea typeface="Calibri" panose="020F0502020204030204" pitchFamily="34" charset="0"/>
                <a:cs typeface="Arial" panose="020B0604020202020204" pitchFamily="34" charset="0"/>
              </a:rPr>
              <a:t>The Sheraton hotel staff is trained to be attentive, pleasant, and professional when interacting with customers.</a:t>
            </a:r>
          </a:p>
          <a:p>
            <a:pPr marL="285750" indent="-285750">
              <a:lnSpc>
                <a:spcPct val="150000"/>
              </a:lnSpc>
              <a:buFont typeface="Arial" panose="020B0604020202020204" pitchFamily="34" charset="0"/>
              <a:buChar char="•"/>
            </a:pPr>
            <a:r>
              <a:rPr lang="en-GB" sz="1800" dirty="0">
                <a:solidFill>
                  <a:schemeClr val="tx1">
                    <a:lumMod val="85000"/>
                    <a:lumOff val="15000"/>
                  </a:schemeClr>
                </a:solidFill>
                <a:effectLst/>
                <a:latin typeface="Lato" panose="020F0502020204030203" pitchFamily="34" charset="0"/>
                <a:ea typeface="Calibri" panose="020F0502020204030204" pitchFamily="34" charset="0"/>
                <a:cs typeface="Arial" panose="020B0604020202020204" pitchFamily="34" charset="0"/>
              </a:rPr>
              <a:t>They attempt to provide</a:t>
            </a:r>
            <a:r>
              <a:rPr lang="en-GB" sz="1800" b="1" dirty="0">
                <a:solidFill>
                  <a:schemeClr val="tx1">
                    <a:lumMod val="85000"/>
                    <a:lumOff val="15000"/>
                  </a:schemeClr>
                </a:solidFill>
                <a:effectLst/>
                <a:latin typeface="Lato" panose="020F0502020204030203" pitchFamily="34" charset="0"/>
                <a:ea typeface="Calibri" panose="020F0502020204030204" pitchFamily="34" charset="0"/>
                <a:cs typeface="Arial" panose="020B0604020202020204" pitchFamily="34" charset="0"/>
              </a:rPr>
              <a:t> prompt, customised service</a:t>
            </a:r>
            <a:r>
              <a:rPr lang="en-GB" sz="1800" dirty="0">
                <a:solidFill>
                  <a:schemeClr val="tx1">
                    <a:lumMod val="85000"/>
                    <a:lumOff val="15000"/>
                  </a:schemeClr>
                </a:solidFill>
                <a:effectLst/>
                <a:latin typeface="Lato" panose="020F0502020204030203" pitchFamily="34" charset="0"/>
                <a:ea typeface="Calibri" panose="020F0502020204030204" pitchFamily="34" charset="0"/>
                <a:cs typeface="Arial" panose="020B0604020202020204" pitchFamily="34" charset="0"/>
              </a:rPr>
              <a:t> and </a:t>
            </a:r>
            <a:r>
              <a:rPr lang="en-GB" sz="1800" b="1" dirty="0">
                <a:solidFill>
                  <a:schemeClr val="tx1">
                    <a:lumMod val="85000"/>
                    <a:lumOff val="15000"/>
                  </a:schemeClr>
                </a:solidFill>
                <a:effectLst/>
                <a:latin typeface="Lato" panose="020F0502020204030203" pitchFamily="34" charset="0"/>
                <a:ea typeface="Calibri" panose="020F0502020204030204" pitchFamily="34" charset="0"/>
                <a:cs typeface="Arial" panose="020B0604020202020204" pitchFamily="34" charset="0"/>
              </a:rPr>
              <a:t>to anticipate their customers' needs</a:t>
            </a:r>
            <a:r>
              <a:rPr lang="en-GB" sz="1800" dirty="0">
                <a:solidFill>
                  <a:schemeClr val="tx1">
                    <a:lumMod val="85000"/>
                    <a:lumOff val="15000"/>
                  </a:schemeClr>
                </a:solidFill>
                <a:effectLst/>
                <a:latin typeface="Lato" panose="020F0502020204030203" pitchFamily="34" charset="0"/>
                <a:ea typeface="Calibri" panose="020F0502020204030204" pitchFamily="34" charset="0"/>
                <a:cs typeface="Arial" panose="020B0604020202020204" pitchFamily="34" charset="0"/>
              </a:rPr>
              <a:t>.</a:t>
            </a:r>
          </a:p>
          <a:p>
            <a:pPr>
              <a:lnSpc>
                <a:spcPct val="150000"/>
              </a:lnSpc>
            </a:pPr>
            <a:endParaRPr lang="en-GB" dirty="0">
              <a:solidFill>
                <a:schemeClr val="tx1">
                  <a:lumMod val="85000"/>
                  <a:lumOff val="15000"/>
                </a:schemeClr>
              </a:solidFill>
              <a:latin typeface="Lato" panose="020F0502020204030203" pitchFamily="34" charset="0"/>
            </a:endParaRPr>
          </a:p>
        </p:txBody>
      </p:sp>
    </p:spTree>
    <p:extLst>
      <p:ext uri="{BB962C8B-B14F-4D97-AF65-F5344CB8AC3E}">
        <p14:creationId xmlns:p14="http://schemas.microsoft.com/office/powerpoint/2010/main" val="735019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BEF64D9-CA13-4BFF-9E6E-1EDBAFC1482B}"/>
              </a:ext>
            </a:extLst>
          </p:cNvPr>
          <p:cNvSpPr/>
          <p:nvPr/>
        </p:nvSpPr>
        <p:spPr>
          <a:xfrm>
            <a:off x="7202733" y="239847"/>
            <a:ext cx="4230806" cy="764275"/>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latin typeface="Lato" panose="020F0502020204030203" pitchFamily="34" charset="0"/>
              </a:rPr>
              <a:t>General Hotel Service</a:t>
            </a:r>
            <a:endParaRPr lang="en-GB" sz="2800" b="1" dirty="0">
              <a:latin typeface="Lato" panose="020F0502020204030203" pitchFamily="34" charset="0"/>
            </a:endParaRPr>
          </a:p>
        </p:txBody>
      </p:sp>
      <p:sp>
        <p:nvSpPr>
          <p:cNvPr id="3" name="Rectangle: Rounded Corners 2">
            <a:extLst>
              <a:ext uri="{FF2B5EF4-FFF2-40B4-BE49-F238E27FC236}">
                <a16:creationId xmlns:a16="http://schemas.microsoft.com/office/drawing/2014/main" id="{9DA4EF35-6984-4A28-BF34-3C378CE3CF61}"/>
              </a:ext>
            </a:extLst>
          </p:cNvPr>
          <p:cNvSpPr/>
          <p:nvPr/>
        </p:nvSpPr>
        <p:spPr>
          <a:xfrm>
            <a:off x="7189085" y="130437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Front Desk</a:t>
            </a:r>
            <a:endParaRPr lang="en-GB" sz="2000" b="1" dirty="0">
              <a:latin typeface="Lato" panose="020F0502020204030203" pitchFamily="34" charset="0"/>
            </a:endParaRPr>
          </a:p>
        </p:txBody>
      </p:sp>
      <p:sp>
        <p:nvSpPr>
          <p:cNvPr id="4" name="Rectangle: Rounded Corners 3">
            <a:extLst>
              <a:ext uri="{FF2B5EF4-FFF2-40B4-BE49-F238E27FC236}">
                <a16:creationId xmlns:a16="http://schemas.microsoft.com/office/drawing/2014/main" id="{4A3E2034-CC5E-4886-8101-650A09AB5A10}"/>
              </a:ext>
            </a:extLst>
          </p:cNvPr>
          <p:cNvSpPr/>
          <p:nvPr/>
        </p:nvSpPr>
        <p:spPr>
          <a:xfrm>
            <a:off x="7207745" y="205209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Concierge</a:t>
            </a:r>
            <a:endParaRPr lang="en-GB" sz="2000" b="1" dirty="0">
              <a:latin typeface="Lato" panose="020F0502020204030203" pitchFamily="34" charset="0"/>
            </a:endParaRPr>
          </a:p>
        </p:txBody>
      </p:sp>
      <p:sp>
        <p:nvSpPr>
          <p:cNvPr id="5" name="Rectangle: Rounded Corners 4">
            <a:extLst>
              <a:ext uri="{FF2B5EF4-FFF2-40B4-BE49-F238E27FC236}">
                <a16:creationId xmlns:a16="http://schemas.microsoft.com/office/drawing/2014/main" id="{5053E196-15BF-40BC-975B-B69D2CD7A166}"/>
              </a:ext>
            </a:extLst>
          </p:cNvPr>
          <p:cNvSpPr/>
          <p:nvPr/>
        </p:nvSpPr>
        <p:spPr>
          <a:xfrm>
            <a:off x="7226406" y="279981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Gest relations</a:t>
            </a:r>
            <a:endParaRPr lang="en-GB" sz="2000" b="1" dirty="0">
              <a:latin typeface="Lato" panose="020F0502020204030203" pitchFamily="34" charset="0"/>
            </a:endParaRPr>
          </a:p>
        </p:txBody>
      </p:sp>
      <p:sp>
        <p:nvSpPr>
          <p:cNvPr id="6" name="Rectangle: Rounded Corners 5">
            <a:extLst>
              <a:ext uri="{FF2B5EF4-FFF2-40B4-BE49-F238E27FC236}">
                <a16:creationId xmlns:a16="http://schemas.microsoft.com/office/drawing/2014/main" id="{039D18BD-3855-4338-8E1A-75ED3613ACA9}"/>
              </a:ext>
            </a:extLst>
          </p:cNvPr>
          <p:cNvSpPr/>
          <p:nvPr/>
        </p:nvSpPr>
        <p:spPr>
          <a:xfrm>
            <a:off x="7245066" y="354753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House Keeping</a:t>
            </a:r>
            <a:endParaRPr lang="en-GB" sz="2000" b="1" dirty="0">
              <a:latin typeface="Lato" panose="020F0502020204030203" pitchFamily="34" charset="0"/>
            </a:endParaRPr>
          </a:p>
        </p:txBody>
      </p:sp>
      <p:sp>
        <p:nvSpPr>
          <p:cNvPr id="7" name="Rectangle: Rounded Corners 6">
            <a:extLst>
              <a:ext uri="{FF2B5EF4-FFF2-40B4-BE49-F238E27FC236}">
                <a16:creationId xmlns:a16="http://schemas.microsoft.com/office/drawing/2014/main" id="{7F702846-D88D-40F0-99C0-F5278093F969}"/>
              </a:ext>
            </a:extLst>
          </p:cNvPr>
          <p:cNvSpPr/>
          <p:nvPr/>
        </p:nvSpPr>
        <p:spPr>
          <a:xfrm>
            <a:off x="7263726" y="429525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b="1" dirty="0">
                <a:effectLst/>
                <a:latin typeface="Lato" panose="020F0502020204030203" pitchFamily="34" charset="0"/>
                <a:ea typeface="Calibri" panose="020F0502020204030204" pitchFamily="34" charset="0"/>
              </a:rPr>
              <a:t>Room Service</a:t>
            </a:r>
            <a:endParaRPr lang="en-GB" sz="2000" b="1" dirty="0">
              <a:latin typeface="Lato" panose="020F0502020204030203" pitchFamily="34" charset="0"/>
            </a:endParaRPr>
          </a:p>
        </p:txBody>
      </p:sp>
      <p:sp>
        <p:nvSpPr>
          <p:cNvPr id="8" name="Rectangle: Rounded Corners 7">
            <a:extLst>
              <a:ext uri="{FF2B5EF4-FFF2-40B4-BE49-F238E27FC236}">
                <a16:creationId xmlns:a16="http://schemas.microsoft.com/office/drawing/2014/main" id="{7B22A833-C989-417D-92A7-6440770609D3}"/>
              </a:ext>
            </a:extLst>
          </p:cNvPr>
          <p:cNvSpPr/>
          <p:nvPr/>
        </p:nvSpPr>
        <p:spPr>
          <a:xfrm>
            <a:off x="7282386" y="5042973"/>
            <a:ext cx="2306472" cy="614149"/>
          </a:xfrm>
          <a:prstGeom prst="round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Lato" panose="020F0502020204030203" pitchFamily="34" charset="0"/>
              </a:rPr>
              <a:t>Bell Staff</a:t>
            </a:r>
            <a:endParaRPr lang="en-GB" sz="2000" b="1" dirty="0">
              <a:latin typeface="Lato" panose="020F0502020204030203" pitchFamily="34" charset="0"/>
            </a:endParaRPr>
          </a:p>
        </p:txBody>
      </p:sp>
      <p:pic>
        <p:nvPicPr>
          <p:cNvPr id="11" name="Picture 10">
            <a:extLst>
              <a:ext uri="{FF2B5EF4-FFF2-40B4-BE49-F238E27FC236}">
                <a16:creationId xmlns:a16="http://schemas.microsoft.com/office/drawing/2014/main" id="{DDE024EE-F6E2-4605-BB0C-E93220B5E2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360" y="387120"/>
            <a:ext cx="6420746" cy="5439534"/>
          </a:xfrm>
          <a:prstGeom prst="rect">
            <a:avLst/>
          </a:prstGeom>
        </p:spPr>
      </p:pic>
    </p:spTree>
    <p:extLst>
      <p:ext uri="{BB962C8B-B14F-4D97-AF65-F5344CB8AC3E}">
        <p14:creationId xmlns:p14="http://schemas.microsoft.com/office/powerpoint/2010/main" val="2973315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56FB8B0-945E-4A32-A993-59572C760EDF}"/>
              </a:ext>
            </a:extLst>
          </p:cNvPr>
          <p:cNvSpPr/>
          <p:nvPr/>
        </p:nvSpPr>
        <p:spPr>
          <a:xfrm>
            <a:off x="0" y="0"/>
            <a:ext cx="12192000" cy="2082800"/>
          </a:xfrm>
          <a:prstGeom prst="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50000"/>
              </a:lnSpc>
              <a:spcBef>
                <a:spcPts val="1200"/>
              </a:spcBef>
              <a:spcAft>
                <a:spcPts val="0"/>
              </a:spcAft>
            </a:pPr>
            <a:r>
              <a:rPr lang="en-GB" sz="2400" b="1" kern="0" spc="300" dirty="0">
                <a:solidFill>
                  <a:schemeClr val="bg1"/>
                </a:solidFill>
                <a:latin typeface="Lato" panose="020F0502020204030203" pitchFamily="34" charset="0"/>
                <a:ea typeface="Times New Roman" panose="02020603050405020304" pitchFamily="18" charset="0"/>
                <a:cs typeface="Times New Roman" panose="02020603050405020304" pitchFamily="18" charset="0"/>
              </a:rPr>
              <a:t>I</a:t>
            </a:r>
            <a:r>
              <a:rPr lang="en-GB" sz="24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rPr>
              <a:t>mportance of hospitality in hotel management</a:t>
            </a:r>
          </a:p>
        </p:txBody>
      </p:sp>
      <p:sp>
        <p:nvSpPr>
          <p:cNvPr id="4" name="TextBox 3">
            <a:extLst>
              <a:ext uri="{FF2B5EF4-FFF2-40B4-BE49-F238E27FC236}">
                <a16:creationId xmlns:a16="http://schemas.microsoft.com/office/drawing/2014/main" id="{999033E7-A92C-48C7-9648-FD7130B06A9E}"/>
              </a:ext>
            </a:extLst>
          </p:cNvPr>
          <p:cNvSpPr txBox="1"/>
          <p:nvPr/>
        </p:nvSpPr>
        <p:spPr>
          <a:xfrm>
            <a:off x="1811868" y="2827605"/>
            <a:ext cx="9110132" cy="2724913"/>
          </a:xfrm>
          <a:prstGeom prst="rect">
            <a:avLst/>
          </a:prstGeom>
          <a:noFill/>
        </p:spPr>
        <p:txBody>
          <a:bodyPr wrap="square">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400" b="1" dirty="0">
                <a:effectLst/>
                <a:latin typeface="Lato" panose="020F0502020204030203" pitchFamily="34" charset="0"/>
                <a:ea typeface="Calibri" panose="020F0502020204030204" pitchFamily="34" charset="0"/>
                <a:cs typeface="Arial" panose="020B0604020202020204" pitchFamily="34" charset="0"/>
              </a:rPr>
              <a:t>Ensuring guest satisfaction by making them feel welcomed and well taken care of.</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400" b="1" dirty="0">
                <a:effectLst/>
                <a:latin typeface="Lato" panose="020F0502020204030203" pitchFamily="34" charset="0"/>
                <a:ea typeface="Calibri" panose="020F0502020204030204" pitchFamily="34" charset="0"/>
                <a:cs typeface="Arial" panose="020B0604020202020204" pitchFamily="34" charset="0"/>
              </a:rPr>
              <a:t>Building repeat business by providing a high level of service that creates loyal customers.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400" b="1" dirty="0">
                <a:effectLst/>
                <a:latin typeface="Lato" panose="020F0502020204030203" pitchFamily="34" charset="0"/>
                <a:ea typeface="Calibri" panose="020F0502020204030204" pitchFamily="34" charset="0"/>
                <a:cs typeface="Arial" panose="020B0604020202020204" pitchFamily="34" charset="0"/>
              </a:rPr>
              <a:t>Positive word-of-mouth can be a powerful marketing tool, and a positive guest experience can lead to new business and increased revenue.</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400" b="1" dirty="0">
                <a:effectLst/>
                <a:latin typeface="Lato" panose="020F0502020204030203" pitchFamily="34" charset="0"/>
                <a:ea typeface="Calibri" panose="020F0502020204030204" pitchFamily="34" charset="0"/>
                <a:cs typeface="Arial" panose="020B0604020202020204" pitchFamily="34" charset="0"/>
              </a:rPr>
              <a:t>Maintaining a positive reputation through a culture of hospitality can attract new guests.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1400" b="1" dirty="0">
                <a:effectLst/>
                <a:latin typeface="Lato" panose="020F0502020204030203" pitchFamily="34" charset="0"/>
                <a:ea typeface="Calibri" panose="020F0502020204030204" pitchFamily="34" charset="0"/>
                <a:cs typeface="Arial" panose="020B0604020202020204" pitchFamily="34" charset="0"/>
              </a:rPr>
              <a:t>Employee satisfaction can be improved by creating a culture of hospitality and valuing and appreciating the employees which in turn results in providing high-quality service to guests.</a:t>
            </a:r>
          </a:p>
        </p:txBody>
      </p:sp>
    </p:spTree>
    <p:extLst>
      <p:ext uri="{BB962C8B-B14F-4D97-AF65-F5344CB8AC3E}">
        <p14:creationId xmlns:p14="http://schemas.microsoft.com/office/powerpoint/2010/main" val="65970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56FB8B0-945E-4A32-A993-59572C760EDF}"/>
              </a:ext>
            </a:extLst>
          </p:cNvPr>
          <p:cNvSpPr/>
          <p:nvPr/>
        </p:nvSpPr>
        <p:spPr>
          <a:xfrm>
            <a:off x="0" y="0"/>
            <a:ext cx="12192000" cy="2082800"/>
          </a:xfrm>
          <a:prstGeom prst="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50000"/>
              </a:lnSpc>
              <a:spcBef>
                <a:spcPts val="1200"/>
              </a:spcBef>
              <a:spcAft>
                <a:spcPts val="0"/>
              </a:spcAft>
            </a:pPr>
            <a:r>
              <a:rPr lang="en-GB" sz="2400" b="1" kern="0" spc="300" dirty="0">
                <a:solidFill>
                  <a:schemeClr val="bg1"/>
                </a:solidFill>
                <a:latin typeface="Lato" panose="020F0502020204030203" pitchFamily="34" charset="0"/>
                <a:ea typeface="Times New Roman" panose="02020603050405020304" pitchFamily="18" charset="0"/>
                <a:cs typeface="Times New Roman" panose="02020603050405020304" pitchFamily="18" charset="0"/>
              </a:rPr>
              <a:t>I</a:t>
            </a:r>
            <a:r>
              <a:rPr lang="en-GB" sz="24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rPr>
              <a:t>mportance of hospitality in hotel management</a:t>
            </a:r>
          </a:p>
        </p:txBody>
      </p:sp>
      <p:sp>
        <p:nvSpPr>
          <p:cNvPr id="4" name="TextBox 3">
            <a:extLst>
              <a:ext uri="{FF2B5EF4-FFF2-40B4-BE49-F238E27FC236}">
                <a16:creationId xmlns:a16="http://schemas.microsoft.com/office/drawing/2014/main" id="{999033E7-A92C-48C7-9648-FD7130B06A9E}"/>
              </a:ext>
            </a:extLst>
          </p:cNvPr>
          <p:cNvSpPr txBox="1"/>
          <p:nvPr/>
        </p:nvSpPr>
        <p:spPr>
          <a:xfrm>
            <a:off x="1811868" y="2827605"/>
            <a:ext cx="9110132" cy="1592872"/>
          </a:xfrm>
          <a:prstGeom prst="rect">
            <a:avLst/>
          </a:prstGeom>
          <a:noFill/>
        </p:spPr>
        <p:txBody>
          <a:bodyPr wrap="square">
            <a:spAutoFit/>
          </a:bodyPr>
          <a:lstStyle/>
          <a:p>
            <a:pPr marL="285750" marR="0" lvl="0" indent="-285750">
              <a:lnSpc>
                <a:spcPct val="200000"/>
              </a:lnSpc>
              <a:spcBef>
                <a:spcPts val="0"/>
              </a:spcBef>
              <a:spcAft>
                <a:spcPts val="800"/>
              </a:spcAft>
              <a:buSzPts val="1000"/>
              <a:buFont typeface="Arial" panose="020B0604020202020204" pitchFamily="34" charset="0"/>
              <a:buChar char="•"/>
              <a:tabLst>
                <a:tab pos="457200" algn="l"/>
              </a:tabLst>
            </a:pPr>
            <a:r>
              <a:rPr lang="en-US" sz="1600" b="1" dirty="0">
                <a:effectLst/>
                <a:latin typeface="Lato" panose="020F0502020204030203" pitchFamily="34" charset="0"/>
                <a:ea typeface="Calibri" panose="020F0502020204030204" pitchFamily="34" charset="0"/>
                <a:cs typeface="Arial" panose="020B0604020202020204" pitchFamily="34" charset="0"/>
              </a:rPr>
              <a:t>Hotels may meet guest expectations if they provide accurate and clear information, </a:t>
            </a:r>
            <a:r>
              <a:rPr lang="en-US" sz="1600" b="1" dirty="0" err="1">
                <a:effectLst/>
                <a:latin typeface="Lato" panose="020F0502020204030203" pitchFamily="34" charset="0"/>
                <a:ea typeface="Calibri" panose="020F0502020204030204" pitchFamily="34" charset="0"/>
                <a:cs typeface="Arial" panose="020B0604020202020204" pitchFamily="34" charset="0"/>
              </a:rPr>
              <a:t>personalise</a:t>
            </a:r>
            <a:r>
              <a:rPr lang="en-US" sz="1600" b="1" dirty="0">
                <a:effectLst/>
                <a:latin typeface="Lato" panose="020F0502020204030203" pitchFamily="34" charset="0"/>
                <a:ea typeface="Calibri" panose="020F0502020204030204" pitchFamily="34" charset="0"/>
                <a:cs typeface="Arial" panose="020B0604020202020204" pitchFamily="34" charset="0"/>
              </a:rPr>
              <a:t> their service to each guest, and keep their facility clean and well kept. </a:t>
            </a:r>
          </a:p>
          <a:p>
            <a:pPr marL="285750" marR="0" lvl="0" indent="-285750">
              <a:lnSpc>
                <a:spcPct val="200000"/>
              </a:lnSpc>
              <a:spcBef>
                <a:spcPts val="0"/>
              </a:spcBef>
              <a:spcAft>
                <a:spcPts val="800"/>
              </a:spcAft>
              <a:buSzPts val="1000"/>
              <a:buFont typeface="Arial" panose="020B0604020202020204" pitchFamily="34" charset="0"/>
              <a:buChar char="•"/>
              <a:tabLst>
                <a:tab pos="457200" algn="l"/>
              </a:tabLst>
            </a:pPr>
            <a:r>
              <a:rPr lang="en-US" sz="1600" b="1" dirty="0">
                <a:effectLst/>
                <a:latin typeface="Lato" panose="020F0502020204030203" pitchFamily="34" charset="0"/>
                <a:ea typeface="Calibri" panose="020F0502020204030204" pitchFamily="34" charset="0"/>
                <a:cs typeface="Arial" panose="020B0604020202020204" pitchFamily="34" charset="0"/>
              </a:rPr>
              <a:t>These initiatives allow hotels to provide customers a good time and urge them to return.</a:t>
            </a:r>
            <a:endParaRPr lang="en-GB" sz="1600" b="1" dirty="0">
              <a:effectLst/>
              <a:latin typeface="Lato" panose="020F0502020204030203"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2155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56FB8B0-945E-4A32-A993-59572C760EDF}"/>
              </a:ext>
            </a:extLst>
          </p:cNvPr>
          <p:cNvSpPr/>
          <p:nvPr/>
        </p:nvSpPr>
        <p:spPr>
          <a:xfrm>
            <a:off x="0" y="0"/>
            <a:ext cx="12192000" cy="2082800"/>
          </a:xfrm>
          <a:prstGeom prst="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50000"/>
              </a:lnSpc>
              <a:spcBef>
                <a:spcPts val="1200"/>
              </a:spcBef>
              <a:spcAft>
                <a:spcPts val="0"/>
              </a:spcAft>
            </a:pPr>
            <a:r>
              <a:rPr lang="en-GB" sz="2400" b="1" kern="0" spc="300" dirty="0">
                <a:solidFill>
                  <a:schemeClr val="bg1"/>
                </a:solidFill>
                <a:latin typeface="Lato" panose="020F0502020204030203" pitchFamily="34" charset="0"/>
                <a:ea typeface="Times New Roman" panose="02020603050405020304" pitchFamily="18" charset="0"/>
                <a:cs typeface="Times New Roman" panose="02020603050405020304" pitchFamily="18" charset="0"/>
              </a:rPr>
              <a:t>Conclusion</a:t>
            </a:r>
            <a:endParaRPr lang="en-GB" sz="24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99033E7-A92C-48C7-9648-FD7130B06A9E}"/>
              </a:ext>
            </a:extLst>
          </p:cNvPr>
          <p:cNvSpPr txBox="1"/>
          <p:nvPr/>
        </p:nvSpPr>
        <p:spPr>
          <a:xfrm>
            <a:off x="1557868" y="2336538"/>
            <a:ext cx="9872132" cy="4362861"/>
          </a:xfrm>
          <a:prstGeom prst="rect">
            <a:avLst/>
          </a:prstGeom>
          <a:noFill/>
        </p:spPr>
        <p:txBody>
          <a:bodyPr wrap="square">
            <a:spAutoFit/>
          </a:bodyPr>
          <a:lstStyle/>
          <a:p>
            <a:pPr marL="285750" marR="0" lvl="0" indent="-285750">
              <a:lnSpc>
                <a:spcPct val="200000"/>
              </a:lnSpc>
              <a:spcBef>
                <a:spcPts val="0"/>
              </a:spcBef>
              <a:spcAft>
                <a:spcPts val="800"/>
              </a:spcAft>
              <a:buSzPts val="1000"/>
              <a:buFont typeface="Arial" panose="020B0604020202020204" pitchFamily="34" charset="0"/>
              <a:buChar char="•"/>
              <a:tabLst>
                <a:tab pos="457200" algn="l"/>
              </a:tabLst>
            </a:pPr>
            <a:r>
              <a:rPr lang="en-US" sz="1600" b="1" dirty="0">
                <a:effectLst/>
                <a:latin typeface="Lato" panose="020F0502020204030203" pitchFamily="34" charset="0"/>
                <a:ea typeface="Calibri" panose="020F0502020204030204" pitchFamily="34" charset="0"/>
                <a:cs typeface="Arial" panose="020B0604020202020204" pitchFamily="34" charset="0"/>
              </a:rPr>
              <a:t>Hotel management is a dynamic and demanding profession that demands a variety of talents.</a:t>
            </a:r>
          </a:p>
          <a:p>
            <a:pPr marL="285750" marR="0" lvl="0" indent="-285750">
              <a:lnSpc>
                <a:spcPct val="200000"/>
              </a:lnSpc>
              <a:spcBef>
                <a:spcPts val="0"/>
              </a:spcBef>
              <a:spcAft>
                <a:spcPts val="800"/>
              </a:spcAft>
              <a:buSzPts val="1000"/>
              <a:buFont typeface="Arial" panose="020B0604020202020204" pitchFamily="34" charset="0"/>
              <a:buChar char="•"/>
              <a:tabLst>
                <a:tab pos="457200" algn="l"/>
              </a:tabLst>
            </a:pPr>
            <a:r>
              <a:rPr lang="en-US" sz="1600" b="1" dirty="0">
                <a:effectLst/>
                <a:latin typeface="Lato" panose="020F0502020204030203" pitchFamily="34" charset="0"/>
                <a:ea typeface="Calibri" panose="020F0502020204030204" pitchFamily="34" charset="0"/>
                <a:cs typeface="Arial" panose="020B0604020202020204" pitchFamily="34" charset="0"/>
              </a:rPr>
              <a:t>Marketing, revenue management, customer service, and employee management are essential to the successful operation of a hotel.</a:t>
            </a:r>
          </a:p>
          <a:p>
            <a:pPr marL="285750" marR="0" lvl="0" indent="-285750">
              <a:lnSpc>
                <a:spcPct val="200000"/>
              </a:lnSpc>
              <a:spcBef>
                <a:spcPts val="0"/>
              </a:spcBef>
              <a:spcAft>
                <a:spcPts val="800"/>
              </a:spcAft>
              <a:buSzPts val="1000"/>
              <a:buFont typeface="Arial" panose="020B0604020202020204" pitchFamily="34" charset="0"/>
              <a:buChar char="•"/>
              <a:tabLst>
                <a:tab pos="457200" algn="l"/>
              </a:tabLst>
            </a:pPr>
            <a:r>
              <a:rPr lang="en-US" sz="1600" b="1" dirty="0">
                <a:effectLst/>
                <a:latin typeface="Lato" panose="020F0502020204030203" pitchFamily="34" charset="0"/>
                <a:ea typeface="Calibri" panose="020F0502020204030204" pitchFamily="34" charset="0"/>
                <a:cs typeface="Arial" panose="020B0604020202020204" pitchFamily="34" charset="0"/>
              </a:rPr>
              <a:t>Effective hotel management results in exceptional guest experiences, financial success, and long-term success.</a:t>
            </a:r>
          </a:p>
          <a:p>
            <a:pPr marL="285750" marR="0" lvl="0" indent="-285750">
              <a:lnSpc>
                <a:spcPct val="200000"/>
              </a:lnSpc>
              <a:spcBef>
                <a:spcPts val="0"/>
              </a:spcBef>
              <a:spcAft>
                <a:spcPts val="800"/>
              </a:spcAft>
              <a:buSzPts val="1000"/>
              <a:buFont typeface="Arial" panose="020B0604020202020204" pitchFamily="34" charset="0"/>
              <a:buChar char="•"/>
              <a:tabLst>
                <a:tab pos="457200" algn="l"/>
              </a:tabLst>
            </a:pPr>
            <a:r>
              <a:rPr lang="en-US" sz="1600" b="1" dirty="0">
                <a:effectLst/>
                <a:latin typeface="Lato" panose="020F0502020204030203" pitchFamily="34" charset="0"/>
                <a:ea typeface="Calibri" panose="020F0502020204030204" pitchFamily="34" charset="0"/>
                <a:cs typeface="Arial" panose="020B0604020202020204" pitchFamily="34" charset="0"/>
              </a:rPr>
              <a:t>Critical to success are best </a:t>
            </a:r>
            <a:r>
              <a:rPr lang="en-US" sz="1600" b="1" dirty="0" err="1">
                <a:effectLst/>
                <a:latin typeface="Lato" panose="020F0502020204030203" pitchFamily="34" charset="0"/>
                <a:ea typeface="Calibri" panose="020F0502020204030204" pitchFamily="34" charset="0"/>
                <a:cs typeface="Arial" panose="020B0604020202020204" pitchFamily="34" charset="0"/>
              </a:rPr>
              <a:t>practises</a:t>
            </a:r>
            <a:r>
              <a:rPr lang="en-US" sz="1600" b="1" dirty="0">
                <a:effectLst/>
                <a:latin typeface="Lato" panose="020F0502020204030203" pitchFamily="34" charset="0"/>
                <a:ea typeface="Calibri" panose="020F0502020204030204" pitchFamily="34" charset="0"/>
                <a:cs typeface="Arial" panose="020B0604020202020204" pitchFamily="34" charset="0"/>
              </a:rPr>
              <a:t>, technology, and the ability to respond to changing market conditions.</a:t>
            </a:r>
          </a:p>
          <a:p>
            <a:pPr marL="285750" marR="0" lvl="0" indent="-285750">
              <a:lnSpc>
                <a:spcPct val="200000"/>
              </a:lnSpc>
              <a:spcBef>
                <a:spcPts val="0"/>
              </a:spcBef>
              <a:spcAft>
                <a:spcPts val="800"/>
              </a:spcAft>
              <a:buSzPts val="1000"/>
              <a:buFont typeface="Arial" panose="020B0604020202020204" pitchFamily="34" charset="0"/>
              <a:buChar char="•"/>
              <a:tabLst>
                <a:tab pos="457200" algn="l"/>
              </a:tabLst>
            </a:pPr>
            <a:r>
              <a:rPr lang="en-US" sz="1600" b="1" dirty="0">
                <a:effectLst/>
                <a:latin typeface="Lato" panose="020F0502020204030203" pitchFamily="34" charset="0"/>
                <a:ea typeface="Calibri" panose="020F0502020204030204" pitchFamily="34" charset="0"/>
                <a:cs typeface="Arial" panose="020B0604020202020204" pitchFamily="34" charset="0"/>
              </a:rPr>
              <a:t>By applying the aforementioned, hotel management may ensure sustained growth and success..</a:t>
            </a:r>
            <a:endParaRPr lang="en-GB" sz="1600" b="1" dirty="0">
              <a:effectLst/>
              <a:latin typeface="Lato" panose="020F0502020204030203"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5929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C1DB4A-2937-439C-A5E6-BB535C834DB9}"/>
              </a:ext>
            </a:extLst>
          </p:cNvPr>
          <p:cNvSpPr/>
          <p:nvPr/>
        </p:nvSpPr>
        <p:spPr>
          <a:xfrm>
            <a:off x="0" y="0"/>
            <a:ext cx="6485467" cy="6858000"/>
          </a:xfrm>
          <a:prstGeom prst="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50000"/>
              </a:lnSpc>
              <a:spcBef>
                <a:spcPts val="1200"/>
              </a:spcBef>
              <a:spcAft>
                <a:spcPts val="0"/>
              </a:spcAft>
            </a:pPr>
            <a:r>
              <a:rPr lang="en-GB" sz="36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124699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6663AD-A853-416D-A4E8-4CEACBDEFE9E}"/>
              </a:ext>
            </a:extLst>
          </p:cNvPr>
          <p:cNvSpPr txBox="1"/>
          <p:nvPr/>
        </p:nvSpPr>
        <p:spPr>
          <a:xfrm>
            <a:off x="1879600" y="1876042"/>
            <a:ext cx="8432800" cy="4210833"/>
          </a:xfrm>
          <a:prstGeom prst="rect">
            <a:avLst/>
          </a:prstGeom>
          <a:noFill/>
        </p:spPr>
        <p:txBody>
          <a:bodyPr wrap="square">
            <a:spAutoFit/>
          </a:bodyPr>
          <a:lstStyle/>
          <a:p>
            <a:pPr>
              <a:lnSpc>
                <a:spcPct val="150000"/>
              </a:lnSpc>
            </a:pPr>
            <a:r>
              <a:rPr lang="en-GB" sz="1200" dirty="0" err="1">
                <a:effectLst/>
                <a:latin typeface="Lato" panose="020F0502020204030203" pitchFamily="34" charset="0"/>
              </a:rPr>
              <a:t>Cateora</a:t>
            </a:r>
            <a:r>
              <a:rPr lang="en-GB" sz="1200" dirty="0">
                <a:effectLst/>
                <a:latin typeface="Lato" panose="020F0502020204030203" pitchFamily="34" charset="0"/>
              </a:rPr>
              <a:t>, P.R. and Graham, J.L. (2020). </a:t>
            </a:r>
            <a:r>
              <a:rPr lang="en-GB" sz="1200" i="1" dirty="0">
                <a:effectLst/>
                <a:latin typeface="Lato" panose="020F0502020204030203" pitchFamily="34" charset="0"/>
              </a:rPr>
              <a:t>International marketing</a:t>
            </a:r>
            <a:r>
              <a:rPr lang="en-GB" sz="1200" dirty="0">
                <a:effectLst/>
                <a:latin typeface="Lato" panose="020F0502020204030203" pitchFamily="34" charset="0"/>
              </a:rPr>
              <a:t>. New York, Ny </a:t>
            </a:r>
            <a:r>
              <a:rPr lang="en-GB" sz="1200" dirty="0" err="1">
                <a:effectLst/>
                <a:latin typeface="Lato" panose="020F0502020204030203" pitchFamily="34" charset="0"/>
              </a:rPr>
              <a:t>Mcgrawhill</a:t>
            </a:r>
            <a:r>
              <a:rPr lang="en-GB" sz="1200" dirty="0">
                <a:effectLst/>
                <a:latin typeface="Lato" panose="020F0502020204030203" pitchFamily="34" charset="0"/>
              </a:rPr>
              <a:t> Education.</a:t>
            </a:r>
          </a:p>
          <a:p>
            <a:pPr>
              <a:lnSpc>
                <a:spcPct val="150000"/>
              </a:lnSpc>
            </a:pPr>
            <a:r>
              <a:rPr lang="en-GB" sz="1200" dirty="0" err="1">
                <a:effectLst/>
                <a:latin typeface="Lato" panose="020F0502020204030203" pitchFamily="34" charset="0"/>
              </a:rPr>
              <a:t>Chakravarti</a:t>
            </a:r>
            <a:r>
              <a:rPr lang="en-GB" sz="1200" dirty="0">
                <a:effectLst/>
                <a:latin typeface="Lato" panose="020F0502020204030203" pitchFamily="34" charset="0"/>
              </a:rPr>
              <a:t>, B.K. (2018). </a:t>
            </a:r>
            <a:r>
              <a:rPr lang="en-GB" sz="1200" i="1" dirty="0">
                <a:effectLst/>
                <a:latin typeface="Lato" panose="020F0502020204030203" pitchFamily="34" charset="0"/>
              </a:rPr>
              <a:t>Hotel management</a:t>
            </a:r>
            <a:r>
              <a:rPr lang="en-GB" sz="1200" dirty="0">
                <a:effectLst/>
                <a:latin typeface="Lato" panose="020F0502020204030203" pitchFamily="34" charset="0"/>
              </a:rPr>
              <a:t>. New Delhi: A.P.H. Pub. Corp.</a:t>
            </a:r>
          </a:p>
          <a:p>
            <a:pPr>
              <a:lnSpc>
                <a:spcPct val="150000"/>
              </a:lnSpc>
            </a:pPr>
            <a:r>
              <a:rPr lang="en-GB" sz="1200" dirty="0">
                <a:effectLst/>
                <a:latin typeface="Lato" panose="020F0502020204030203" pitchFamily="34" charset="0"/>
              </a:rPr>
              <a:t>Francis, B. (2019). </a:t>
            </a:r>
            <a:r>
              <a:rPr lang="en-GB" sz="1200" i="1" dirty="0">
                <a:effectLst/>
                <a:latin typeface="Lato" panose="020F0502020204030203" pitchFamily="34" charset="0"/>
              </a:rPr>
              <a:t>Practical Hotel Management. With notes and comments on Hotel Law. [By F.B. </a:t>
            </a:r>
            <a:r>
              <a:rPr lang="en-GB" sz="1200" i="1" dirty="0" err="1">
                <a:effectLst/>
                <a:latin typeface="Lato" panose="020F0502020204030203" pitchFamily="34" charset="0"/>
              </a:rPr>
              <a:t>Bourne</a:t>
            </a:r>
            <a:r>
              <a:rPr lang="en-GB" sz="1200" i="1" dirty="0">
                <a:effectLst/>
                <a:latin typeface="Lato" panose="020F0502020204030203" pitchFamily="34" charset="0"/>
              </a:rPr>
              <a:t>-Newton.].</a:t>
            </a:r>
            <a:r>
              <a:rPr lang="en-GB" sz="1200" dirty="0">
                <a:effectLst/>
                <a:latin typeface="Lato" panose="020F0502020204030203" pitchFamily="34" charset="0"/>
              </a:rPr>
              <a:t> London: Newton &amp; </a:t>
            </a:r>
            <a:r>
              <a:rPr lang="en-GB" sz="1200" dirty="0" err="1">
                <a:effectLst/>
                <a:latin typeface="Lato" panose="020F0502020204030203" pitchFamily="34" charset="0"/>
              </a:rPr>
              <a:t>Eskell</a:t>
            </a:r>
            <a:r>
              <a:rPr lang="en-GB" sz="1200" dirty="0">
                <a:effectLst/>
                <a:latin typeface="Lato" panose="020F0502020204030203" pitchFamily="34" charset="0"/>
              </a:rPr>
              <a:t>.</a:t>
            </a:r>
          </a:p>
          <a:p>
            <a:pPr>
              <a:lnSpc>
                <a:spcPct val="150000"/>
              </a:lnSpc>
            </a:pPr>
            <a:r>
              <a:rPr lang="en-US" sz="1200" dirty="0">
                <a:effectLst/>
                <a:latin typeface="Lato" panose="020F0502020204030203" pitchFamily="34" charset="0"/>
              </a:rPr>
              <a:t>Iqbal, U. (2016). Financial Performance in Daily Hotel and Business Management. Journal of Hotel &amp; Business Management, 05(02). doi:10.4172/2169-0286.1000e113.Jameson, S.M. (2016). Hospitality management—A human resources approach. International Journal of Hospitality Management, 13(1), pp.73–75. doi:10.1016/0278-4319(94)90060-4.</a:t>
            </a:r>
            <a:endParaRPr lang="en-GB" sz="1200" dirty="0">
              <a:effectLst/>
              <a:latin typeface="Lato" panose="020F0502020204030203" pitchFamily="34" charset="0"/>
            </a:endParaRPr>
          </a:p>
          <a:p>
            <a:pPr>
              <a:lnSpc>
                <a:spcPct val="150000"/>
              </a:lnSpc>
            </a:pPr>
            <a:r>
              <a:rPr lang="en-GB" sz="1200" dirty="0">
                <a:effectLst/>
                <a:latin typeface="Lato" panose="020F0502020204030203" pitchFamily="34" charset="0"/>
              </a:rPr>
              <a:t>Jackson, E. (2018). </a:t>
            </a:r>
            <a:r>
              <a:rPr lang="en-GB" sz="1200" i="1" dirty="0">
                <a:effectLst/>
                <a:latin typeface="Lato" panose="020F0502020204030203" pitchFamily="34" charset="0"/>
              </a:rPr>
              <a:t>Contemporary Hotel management</a:t>
            </a:r>
            <a:r>
              <a:rPr lang="en-GB" sz="1200" dirty="0">
                <a:effectLst/>
                <a:latin typeface="Lato" panose="020F0502020204030203" pitchFamily="34" charset="0"/>
              </a:rPr>
              <a:t>. New York, Ny: Larsen &amp; Keller.</a:t>
            </a:r>
          </a:p>
          <a:p>
            <a:pPr>
              <a:lnSpc>
                <a:spcPct val="150000"/>
              </a:lnSpc>
            </a:pPr>
            <a:r>
              <a:rPr lang="en-GB" sz="1200" dirty="0">
                <a:effectLst/>
                <a:latin typeface="Lato" panose="020F0502020204030203" pitchFamily="34" charset="0"/>
              </a:rPr>
              <a:t>Kotler, P. (2019). </a:t>
            </a:r>
            <a:r>
              <a:rPr lang="en-GB" sz="1200" i="1" dirty="0">
                <a:effectLst/>
                <a:latin typeface="Lato" panose="020F0502020204030203" pitchFamily="34" charset="0"/>
              </a:rPr>
              <a:t>Principles of marketing</a:t>
            </a:r>
            <a:r>
              <a:rPr lang="en-GB" sz="1200" dirty="0">
                <a:effectLst/>
                <a:latin typeface="Lato" panose="020F0502020204030203" pitchFamily="34" charset="0"/>
              </a:rPr>
              <a:t>. 17th ed. Hoboken: Pearson Higher Education.</a:t>
            </a:r>
          </a:p>
          <a:p>
            <a:pPr>
              <a:lnSpc>
                <a:spcPct val="150000"/>
              </a:lnSpc>
            </a:pPr>
            <a:r>
              <a:rPr lang="en-GB" sz="1200" dirty="0">
                <a:effectLst/>
                <a:latin typeface="Lato" panose="020F0502020204030203" pitchFamily="34" charset="0"/>
              </a:rPr>
              <a:t>Marriott (2019). </a:t>
            </a:r>
            <a:r>
              <a:rPr lang="en-GB" sz="1200" i="1" dirty="0">
                <a:effectLst/>
                <a:latin typeface="Lato" panose="020F0502020204030203" pitchFamily="34" charset="0"/>
              </a:rPr>
              <a:t>Our Hotel Brands | Luxury, Premium, Select &amp; More | Marriott Bonvoy</a:t>
            </a:r>
            <a:r>
              <a:rPr lang="en-GB" sz="1200" dirty="0">
                <a:effectLst/>
                <a:latin typeface="Lato" panose="020F0502020204030203" pitchFamily="34" charset="0"/>
              </a:rPr>
              <a:t>. [online] Marriott.com. Available at: https://www.marriott.com/marriott-brands.mi.</a:t>
            </a:r>
          </a:p>
          <a:p>
            <a:pPr>
              <a:lnSpc>
                <a:spcPct val="150000"/>
              </a:lnSpc>
            </a:pPr>
            <a:r>
              <a:rPr lang="en-GB" sz="1200" dirty="0">
                <a:effectLst/>
                <a:latin typeface="Lato" panose="020F0502020204030203" pitchFamily="34" charset="0"/>
              </a:rPr>
              <a:t>Singh, M. (2015). </a:t>
            </a:r>
            <a:r>
              <a:rPr lang="en-GB" sz="1200" i="1" dirty="0">
                <a:effectLst/>
                <a:latin typeface="Lato" panose="020F0502020204030203" pitchFamily="34" charset="0"/>
              </a:rPr>
              <a:t>Hospitality management</a:t>
            </a:r>
            <a:r>
              <a:rPr lang="en-GB" sz="1200" dirty="0">
                <a:effectLst/>
                <a:latin typeface="Lato" panose="020F0502020204030203" pitchFamily="34" charset="0"/>
              </a:rPr>
              <a:t>. New Delhi Centrum Press.</a:t>
            </a:r>
          </a:p>
          <a:p>
            <a:pPr>
              <a:lnSpc>
                <a:spcPct val="150000"/>
              </a:lnSpc>
            </a:pPr>
            <a:r>
              <a:rPr lang="en-GB" sz="1200" dirty="0">
                <a:effectLst/>
                <a:latin typeface="Lato" panose="020F0502020204030203" pitchFamily="34" charset="0"/>
              </a:rPr>
              <a:t>Singh, R. (2017). </a:t>
            </a:r>
            <a:r>
              <a:rPr lang="en-GB" sz="1200" i="1" dirty="0">
                <a:effectLst/>
                <a:latin typeface="Lato" panose="020F0502020204030203" pitchFamily="34" charset="0"/>
              </a:rPr>
              <a:t>Brand management</a:t>
            </a:r>
            <a:r>
              <a:rPr lang="en-GB" sz="1200" dirty="0">
                <a:effectLst/>
                <a:latin typeface="Lato" panose="020F0502020204030203" pitchFamily="34" charset="0"/>
              </a:rPr>
              <a:t>. New Delhi: Random Publications.</a:t>
            </a:r>
          </a:p>
          <a:p>
            <a:pPr>
              <a:lnSpc>
                <a:spcPct val="150000"/>
              </a:lnSpc>
            </a:pPr>
            <a:r>
              <a:rPr lang="en-GB" sz="1200" dirty="0" err="1">
                <a:effectLst/>
                <a:latin typeface="Lato" panose="020F0502020204030203" pitchFamily="34" charset="0"/>
              </a:rPr>
              <a:t>Szende</a:t>
            </a:r>
            <a:r>
              <a:rPr lang="en-GB" sz="1200" dirty="0">
                <a:effectLst/>
                <a:latin typeface="Lato" panose="020F0502020204030203" pitchFamily="34" charset="0"/>
              </a:rPr>
              <a:t>, P. (2019). </a:t>
            </a:r>
            <a:r>
              <a:rPr lang="en-GB" sz="1200" i="1" dirty="0">
                <a:effectLst/>
                <a:latin typeface="Lato" panose="020F0502020204030203" pitchFamily="34" charset="0"/>
              </a:rPr>
              <a:t>Modern Hospitality Management.</a:t>
            </a:r>
            <a:r>
              <a:rPr lang="en-GB" sz="1200" dirty="0">
                <a:effectLst/>
                <a:latin typeface="Lato" panose="020F0502020204030203" pitchFamily="34" charset="0"/>
              </a:rPr>
              <a:t> Delmar Pub.</a:t>
            </a:r>
          </a:p>
          <a:p>
            <a:pPr>
              <a:lnSpc>
                <a:spcPct val="150000"/>
              </a:lnSpc>
            </a:pPr>
            <a:r>
              <a:rPr lang="en-GB" sz="1200" dirty="0">
                <a:effectLst/>
                <a:latin typeface="Lato" panose="020F0502020204030203" pitchFamily="34" charset="0"/>
              </a:rPr>
              <a:t>Walker, J.R. (2017). </a:t>
            </a:r>
            <a:r>
              <a:rPr lang="en-GB" sz="1200" i="1" dirty="0">
                <a:effectLst/>
                <a:latin typeface="Lato" panose="020F0502020204030203" pitchFamily="34" charset="0"/>
              </a:rPr>
              <a:t>Introduction to hospitality management</a:t>
            </a:r>
            <a:r>
              <a:rPr lang="en-GB" sz="1200" dirty="0">
                <a:effectLst/>
                <a:latin typeface="Lato" panose="020F0502020204030203" pitchFamily="34" charset="0"/>
              </a:rPr>
              <a:t>. Boston: Pearson.</a:t>
            </a:r>
          </a:p>
        </p:txBody>
      </p:sp>
      <p:sp>
        <p:nvSpPr>
          <p:cNvPr id="4" name="Rectangle 3">
            <a:extLst>
              <a:ext uri="{FF2B5EF4-FFF2-40B4-BE49-F238E27FC236}">
                <a16:creationId xmlns:a16="http://schemas.microsoft.com/office/drawing/2014/main" id="{593604E4-C4B8-48CC-B54B-CB666115DEF4}"/>
              </a:ext>
            </a:extLst>
          </p:cNvPr>
          <p:cNvSpPr/>
          <p:nvPr/>
        </p:nvSpPr>
        <p:spPr>
          <a:xfrm>
            <a:off x="0" y="0"/>
            <a:ext cx="12192000" cy="1303867"/>
          </a:xfrm>
          <a:prstGeom prst="rect">
            <a:avLst/>
          </a:prstGeom>
          <a:solidFill>
            <a:srgbClr val="494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50000"/>
              </a:lnSpc>
              <a:spcBef>
                <a:spcPts val="1200"/>
              </a:spcBef>
              <a:spcAft>
                <a:spcPts val="0"/>
              </a:spcAft>
            </a:pPr>
            <a:r>
              <a:rPr lang="en-GB" sz="2400" b="1" kern="0" spc="300" dirty="0">
                <a:solidFill>
                  <a:schemeClr val="bg1"/>
                </a:solidFill>
                <a:effectLst/>
                <a:latin typeface="Lato" panose="020F0502020204030203" pitchFamily="34" charset="0"/>
                <a:ea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8416802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1916</Words>
  <Application>Microsoft Office PowerPoint</Application>
  <PresentationFormat>Widescreen</PresentationFormat>
  <Paragraphs>111</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Lato</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Adriana Daciana Petran (2210809)</cp:lastModifiedBy>
  <cp:revision>11</cp:revision>
  <dcterms:created xsi:type="dcterms:W3CDTF">2023-01-26T11:44:13Z</dcterms:created>
  <dcterms:modified xsi:type="dcterms:W3CDTF">2023-02-06T14:55:11Z</dcterms:modified>
</cp:coreProperties>
</file>