
<file path=[Content_Types].xml><?xml version="1.0" encoding="utf-8"?>
<Types xmlns="http://schemas.openxmlformats.org/package/2006/content-types">
  <Default Extension="emf" ContentType="image/x-emf"/>
  <Default Extension="gif" ContentType="image/gi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87" r:id="rId2"/>
    <p:sldMasterId id="2147483699" r:id="rId3"/>
    <p:sldMasterId id="2147483711" r:id="rId4"/>
  </p:sldMasterIdLst>
  <p:notesMasterIdLst>
    <p:notesMasterId r:id="rId40"/>
  </p:notesMasterIdLst>
  <p:sldIdLst>
    <p:sldId id="279" r:id="rId5"/>
    <p:sldId id="257" r:id="rId6"/>
    <p:sldId id="274" r:id="rId7"/>
    <p:sldId id="639" r:id="rId8"/>
    <p:sldId id="271" r:id="rId9"/>
    <p:sldId id="276" r:id="rId10"/>
    <p:sldId id="291" r:id="rId11"/>
    <p:sldId id="281" r:id="rId12"/>
    <p:sldId id="265" r:id="rId13"/>
    <p:sldId id="264" r:id="rId14"/>
    <p:sldId id="256" r:id="rId15"/>
    <p:sldId id="634" r:id="rId16"/>
    <p:sldId id="283" r:id="rId17"/>
    <p:sldId id="277" r:id="rId18"/>
    <p:sldId id="640" r:id="rId19"/>
    <p:sldId id="607" r:id="rId20"/>
    <p:sldId id="628" r:id="rId21"/>
    <p:sldId id="627" r:id="rId22"/>
    <p:sldId id="622" r:id="rId23"/>
    <p:sldId id="625" r:id="rId24"/>
    <p:sldId id="641" r:id="rId25"/>
    <p:sldId id="624" r:id="rId26"/>
    <p:sldId id="626" r:id="rId27"/>
    <p:sldId id="623" r:id="rId28"/>
    <p:sldId id="629" r:id="rId29"/>
    <p:sldId id="630" r:id="rId30"/>
    <p:sldId id="259" r:id="rId31"/>
    <p:sldId id="633" r:id="rId32"/>
    <p:sldId id="632" r:id="rId33"/>
    <p:sldId id="591" r:id="rId34"/>
    <p:sldId id="642" r:id="rId35"/>
    <p:sldId id="275" r:id="rId36"/>
    <p:sldId id="268" r:id="rId37"/>
    <p:sldId id="635" r:id="rId38"/>
    <p:sldId id="270" r:id="rId39"/>
  </p:sldIdLst>
  <p:sldSz cx="12192000" cy="6858000"/>
  <p:notesSz cx="6858000" cy="994568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BDD8E577-5F3E-441D-A32C-EE3FEFD27C2C}">
          <p14:sldIdLst>
            <p14:sldId id="279"/>
            <p14:sldId id="257"/>
            <p14:sldId id="274"/>
            <p14:sldId id="639"/>
            <p14:sldId id="271"/>
            <p14:sldId id="276"/>
            <p14:sldId id="291"/>
            <p14:sldId id="281"/>
            <p14:sldId id="265"/>
            <p14:sldId id="264"/>
            <p14:sldId id="256"/>
            <p14:sldId id="634"/>
            <p14:sldId id="283"/>
            <p14:sldId id="277"/>
            <p14:sldId id="640"/>
            <p14:sldId id="607"/>
            <p14:sldId id="628"/>
            <p14:sldId id="627"/>
            <p14:sldId id="622"/>
            <p14:sldId id="625"/>
            <p14:sldId id="641"/>
            <p14:sldId id="624"/>
            <p14:sldId id="626"/>
            <p14:sldId id="623"/>
            <p14:sldId id="629"/>
            <p14:sldId id="630"/>
            <p14:sldId id="259"/>
            <p14:sldId id="633"/>
            <p14:sldId id="632"/>
            <p14:sldId id="591"/>
            <p14:sldId id="642"/>
            <p14:sldId id="275"/>
            <p14:sldId id="268"/>
            <p14:sldId id="635"/>
            <p14:sldId id="270"/>
          </p14:sldIdLst>
        </p14:section>
      </p14:sectionLst>
    </p:ex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Nikki Watson" initials="NW" lastIdx="1" clrIdx="0">
    <p:extLst>
      <p:ext uri="{19B8F6BF-5375-455C-9EA6-DF929625EA0E}">
        <p15:presenceInfo xmlns:p15="http://schemas.microsoft.com/office/powerpoint/2012/main" userId="79f613432234bb9e"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00365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85429" autoAdjust="0"/>
  </p:normalViewPr>
  <p:slideViewPr>
    <p:cSldViewPr snapToGrid="0">
      <p:cViewPr varScale="1">
        <p:scale>
          <a:sx n="54" d="100"/>
          <a:sy n="54" d="100"/>
        </p:scale>
        <p:origin x="1148" y="2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presProps" Target="presProps.xml"/><Relationship Id="rId7" Type="http://schemas.openxmlformats.org/officeDocument/2006/relationships/slide" Target="slides/slide3.xml"/><Relationship Id="rId2" Type="http://schemas.openxmlformats.org/officeDocument/2006/relationships/slideMaster" Target="slideMasters/slideMaster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notesMaster" Target="notesMasters/notesMaster1.xml"/><Relationship Id="rId45"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theme" Target="theme/theme1.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viewProps" Target="viewProps.xml"/><Relationship Id="rId8" Type="http://schemas.openxmlformats.org/officeDocument/2006/relationships/slide" Target="slides/slide4.xml"/><Relationship Id="rId3" Type="http://schemas.openxmlformats.org/officeDocument/2006/relationships/slideMaster" Target="slideMasters/slideMaster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20" Type="http://schemas.openxmlformats.org/officeDocument/2006/relationships/slide" Target="slides/slide16.xml"/><Relationship Id="rId41" Type="http://schemas.openxmlformats.org/officeDocument/2006/relationships/commentAuthors" Target="commentAuthor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9901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99012"/>
          </a:xfrm>
          <a:prstGeom prst="rect">
            <a:avLst/>
          </a:prstGeom>
        </p:spPr>
        <p:txBody>
          <a:bodyPr vert="horz" lIns="91440" tIns="45720" rIns="91440" bIns="45720" rtlCol="0"/>
          <a:lstStyle>
            <a:lvl1pPr algn="r">
              <a:defRPr sz="1200"/>
            </a:lvl1pPr>
          </a:lstStyle>
          <a:p>
            <a:fld id="{76029453-2A17-4B33-8714-214DD507D742}" type="datetimeFigureOut">
              <a:rPr lang="en-GB" smtClean="0"/>
              <a:t>12/04/2024</a:t>
            </a:fld>
            <a:endParaRPr lang="en-GB"/>
          </a:p>
        </p:txBody>
      </p:sp>
      <p:sp>
        <p:nvSpPr>
          <p:cNvPr id="4" name="Slide Image Placeholder 3"/>
          <p:cNvSpPr>
            <a:spLocks noGrp="1" noRot="1" noChangeAspect="1"/>
          </p:cNvSpPr>
          <p:nvPr>
            <p:ph type="sldImg" idx="2"/>
          </p:nvPr>
        </p:nvSpPr>
        <p:spPr>
          <a:xfrm>
            <a:off x="444500" y="1243013"/>
            <a:ext cx="5969000" cy="3357562"/>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786362"/>
            <a:ext cx="5486400" cy="3916115"/>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46678"/>
            <a:ext cx="2971800" cy="499011"/>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9446678"/>
            <a:ext cx="2971800" cy="499011"/>
          </a:xfrm>
          <a:prstGeom prst="rect">
            <a:avLst/>
          </a:prstGeom>
        </p:spPr>
        <p:txBody>
          <a:bodyPr vert="horz" lIns="91440" tIns="45720" rIns="91440" bIns="45720" rtlCol="0" anchor="b"/>
          <a:lstStyle>
            <a:lvl1pPr algn="r">
              <a:defRPr sz="1200"/>
            </a:lvl1pPr>
          </a:lstStyle>
          <a:p>
            <a:fld id="{F1C25B92-CF24-4C35-97FB-909E2730346E}" type="slidenum">
              <a:rPr lang="en-GB" smtClean="0"/>
              <a:t>‹#›</a:t>
            </a:fld>
            <a:endParaRPr lang="en-GB"/>
          </a:p>
        </p:txBody>
      </p:sp>
    </p:spTree>
    <p:extLst>
      <p:ext uri="{BB962C8B-B14F-4D97-AF65-F5344CB8AC3E}">
        <p14:creationId xmlns:p14="http://schemas.microsoft.com/office/powerpoint/2010/main" val="403387281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50F94C8-74DD-4154-8CA5-1ECDB29A19BB}" type="slidenum">
              <a:rPr kumimoji="0" lang="en-GB" sz="13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GB" sz="13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7378688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1C9CD6D-7B73-4917-82FF-0580D51687D1}" type="slidenum">
              <a:rPr lang="en-US" smtClean="0"/>
              <a:pPr/>
              <a:t>6</a:t>
            </a:fld>
            <a:endParaRPr lang="en-US"/>
          </a:p>
        </p:txBody>
      </p:sp>
    </p:spTree>
    <p:extLst>
      <p:ext uri="{BB962C8B-B14F-4D97-AF65-F5344CB8AC3E}">
        <p14:creationId xmlns:p14="http://schemas.microsoft.com/office/powerpoint/2010/main" val="162944405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1C25B92-CF24-4C35-97FB-909E2730346E}" type="slidenum">
              <a:rPr kumimoji="0" lang="en-GB"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318986782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C9CD6D-7B73-4917-82FF-0580D51687D1}"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37360826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https://www.youtube.com/watch?v=4p5286T_kn0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C9CD6D-7B73-4917-82FF-0580D51687D1}"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57654722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Watch </a:t>
            </a:r>
            <a:r>
              <a:rPr lang="en-GB" dirty="0" err="1"/>
              <a:t>video:https</a:t>
            </a:r>
            <a:r>
              <a:rPr lang="en-GB" dirty="0"/>
              <a:t>://www.youtube.com/watch?v=-ySx-S5FcCI</a:t>
            </a:r>
          </a:p>
        </p:txBody>
      </p:sp>
      <p:sp>
        <p:nvSpPr>
          <p:cNvPr id="4" name="Slide Number Placeholder 3"/>
          <p:cNvSpPr>
            <a:spLocks noGrp="1"/>
          </p:cNvSpPr>
          <p:nvPr>
            <p:ph type="sldNum" sz="quarter" idx="5"/>
          </p:nvPr>
        </p:nvSpPr>
        <p:spPr/>
        <p:txBody>
          <a:bodyPr/>
          <a:lstStyle/>
          <a:p>
            <a:fld id="{F1C25B92-CF24-4C35-97FB-909E2730346E}" type="slidenum">
              <a:rPr lang="en-GB" smtClean="0"/>
              <a:t>16</a:t>
            </a:fld>
            <a:endParaRPr lang="en-GB"/>
          </a:p>
        </p:txBody>
      </p:sp>
    </p:spTree>
    <p:extLst>
      <p:ext uri="{BB962C8B-B14F-4D97-AF65-F5344CB8AC3E}">
        <p14:creationId xmlns:p14="http://schemas.microsoft.com/office/powerpoint/2010/main" val="365850073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1C25B92-CF24-4C35-97FB-909E2730346E}" type="slidenum">
              <a:rPr lang="en-GB" smtClean="0"/>
              <a:t>18</a:t>
            </a:fld>
            <a:endParaRPr lang="en-GB"/>
          </a:p>
        </p:txBody>
      </p:sp>
    </p:spTree>
    <p:extLst>
      <p:ext uri="{BB962C8B-B14F-4D97-AF65-F5344CB8AC3E}">
        <p14:creationId xmlns:p14="http://schemas.microsoft.com/office/powerpoint/2010/main" val="43479621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Watch </a:t>
            </a:r>
            <a:r>
              <a:rPr lang="en-GB" dirty="0" err="1"/>
              <a:t>video:https</a:t>
            </a:r>
            <a:r>
              <a:rPr lang="en-GB" dirty="0"/>
              <a:t>://www.youtube.com/watch?v=-ySx-S5FcCI</a:t>
            </a:r>
          </a:p>
        </p:txBody>
      </p:sp>
      <p:sp>
        <p:nvSpPr>
          <p:cNvPr id="4" name="Slide Number Placeholder 3"/>
          <p:cNvSpPr>
            <a:spLocks noGrp="1"/>
          </p:cNvSpPr>
          <p:nvPr>
            <p:ph type="sldNum" sz="quarter" idx="5"/>
          </p:nvPr>
        </p:nvSpPr>
        <p:spPr/>
        <p:txBody>
          <a:bodyPr/>
          <a:lstStyle/>
          <a:p>
            <a:fld id="{F1C25B92-CF24-4C35-97FB-909E2730346E}" type="slidenum">
              <a:rPr lang="en-GB" smtClean="0"/>
              <a:t>19</a:t>
            </a:fld>
            <a:endParaRPr lang="en-GB"/>
          </a:p>
        </p:txBody>
      </p:sp>
    </p:spTree>
    <p:extLst>
      <p:ext uri="{BB962C8B-B14F-4D97-AF65-F5344CB8AC3E}">
        <p14:creationId xmlns:p14="http://schemas.microsoft.com/office/powerpoint/2010/main" val="49076471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1C25B92-CF24-4C35-97FB-909E2730346E}" type="slidenum">
              <a:rPr lang="en-GB" smtClean="0"/>
              <a:t>23</a:t>
            </a:fld>
            <a:endParaRPr lang="en-GB"/>
          </a:p>
        </p:txBody>
      </p:sp>
    </p:spTree>
    <p:extLst>
      <p:ext uri="{BB962C8B-B14F-4D97-AF65-F5344CB8AC3E}">
        <p14:creationId xmlns:p14="http://schemas.microsoft.com/office/powerpoint/2010/main" val="147730531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Watch </a:t>
            </a:r>
            <a:r>
              <a:rPr lang="en-GB" dirty="0" err="1"/>
              <a:t>video:https</a:t>
            </a:r>
            <a:r>
              <a:rPr lang="en-GB" dirty="0"/>
              <a:t>://www.youtube.com/watch?v=-ySx-S5FcCI</a:t>
            </a:r>
          </a:p>
        </p:txBody>
      </p:sp>
      <p:sp>
        <p:nvSpPr>
          <p:cNvPr id="4" name="Slide Number Placeholder 3"/>
          <p:cNvSpPr>
            <a:spLocks noGrp="1"/>
          </p:cNvSpPr>
          <p:nvPr>
            <p:ph type="sldNum" sz="quarter" idx="5"/>
          </p:nvPr>
        </p:nvSpPr>
        <p:spPr/>
        <p:txBody>
          <a:bodyPr/>
          <a:lstStyle/>
          <a:p>
            <a:fld id="{F1C25B92-CF24-4C35-97FB-909E2730346E}" type="slidenum">
              <a:rPr lang="en-GB" smtClean="0"/>
              <a:t>24</a:t>
            </a:fld>
            <a:endParaRPr lang="en-GB"/>
          </a:p>
        </p:txBody>
      </p:sp>
    </p:spTree>
    <p:extLst>
      <p:ext uri="{BB962C8B-B14F-4D97-AF65-F5344CB8AC3E}">
        <p14:creationId xmlns:p14="http://schemas.microsoft.com/office/powerpoint/2010/main" val="412128355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Watch </a:t>
            </a:r>
            <a:r>
              <a:rPr lang="en-GB" dirty="0" err="1"/>
              <a:t>video:https</a:t>
            </a:r>
            <a:r>
              <a:rPr lang="en-GB" dirty="0"/>
              <a:t>://www.youtube.com/watch?v=-ySx-S5FcCI</a:t>
            </a:r>
          </a:p>
        </p:txBody>
      </p:sp>
      <p:sp>
        <p:nvSpPr>
          <p:cNvPr id="4" name="Slide Number Placeholder 3"/>
          <p:cNvSpPr>
            <a:spLocks noGrp="1"/>
          </p:cNvSpPr>
          <p:nvPr>
            <p:ph type="sldNum" sz="quarter" idx="5"/>
          </p:nvPr>
        </p:nvSpPr>
        <p:spPr/>
        <p:txBody>
          <a:bodyPr/>
          <a:lstStyle/>
          <a:p>
            <a:fld id="{F1C25B92-CF24-4C35-97FB-909E2730346E}" type="slidenum">
              <a:rPr lang="en-GB" smtClean="0"/>
              <a:t>26</a:t>
            </a:fld>
            <a:endParaRPr lang="en-GB"/>
          </a:p>
        </p:txBody>
      </p:sp>
    </p:spTree>
    <p:extLst>
      <p:ext uri="{BB962C8B-B14F-4D97-AF65-F5344CB8AC3E}">
        <p14:creationId xmlns:p14="http://schemas.microsoft.com/office/powerpoint/2010/main" val="2340238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1C25B92-CF24-4C35-97FB-909E2730346E}" type="slidenum">
              <a:rPr lang="en-GB" smtClean="0"/>
              <a:t>27</a:t>
            </a:fld>
            <a:endParaRPr lang="en-GB"/>
          </a:p>
        </p:txBody>
      </p:sp>
    </p:spTree>
    <p:extLst>
      <p:ext uri="{BB962C8B-B14F-4D97-AF65-F5344CB8AC3E}">
        <p14:creationId xmlns:p14="http://schemas.microsoft.com/office/powerpoint/2010/main" val="26077888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1C25B92-CF24-4C35-97FB-909E2730346E}" type="slidenum">
              <a:rPr lang="en-GB" smtClean="0"/>
              <a:t>28</a:t>
            </a:fld>
            <a:endParaRPr lang="en-GB"/>
          </a:p>
        </p:txBody>
      </p:sp>
    </p:spTree>
    <p:extLst>
      <p:ext uri="{BB962C8B-B14F-4D97-AF65-F5344CB8AC3E}">
        <p14:creationId xmlns:p14="http://schemas.microsoft.com/office/powerpoint/2010/main" val="43420672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1C25B92-CF24-4C35-97FB-909E2730346E}" type="slidenum">
              <a:rPr lang="en-GB" smtClean="0"/>
              <a:t>30</a:t>
            </a:fld>
            <a:endParaRPr lang="en-GB"/>
          </a:p>
        </p:txBody>
      </p:sp>
    </p:spTree>
    <p:extLst>
      <p:ext uri="{BB962C8B-B14F-4D97-AF65-F5344CB8AC3E}">
        <p14:creationId xmlns:p14="http://schemas.microsoft.com/office/powerpoint/2010/main" val="369641528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C9CD6D-7B73-4917-82FF-0580D51687D1}"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03359177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1C25B92-CF24-4C35-97FB-909E2730346E}" type="slidenum">
              <a:rPr lang="en-GB" smtClean="0"/>
              <a:t>34</a:t>
            </a:fld>
            <a:endParaRPr lang="en-GB"/>
          </a:p>
        </p:txBody>
      </p:sp>
    </p:spTree>
    <p:extLst>
      <p:ext uri="{BB962C8B-B14F-4D97-AF65-F5344CB8AC3E}">
        <p14:creationId xmlns:p14="http://schemas.microsoft.com/office/powerpoint/2010/main" val="416705846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2CFA6B-D0FB-41AE-B304-C6A5E1AD0FE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BE39C9F6-31B7-4676-82BB-087AF1FAA27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688507D5-35C3-4BCB-8F34-BFEDEC921BE1}"/>
              </a:ext>
            </a:extLst>
          </p:cNvPr>
          <p:cNvSpPr>
            <a:spLocks noGrp="1"/>
          </p:cNvSpPr>
          <p:nvPr>
            <p:ph type="dt" sz="half" idx="10"/>
          </p:nvPr>
        </p:nvSpPr>
        <p:spPr/>
        <p:txBody>
          <a:bodyPr/>
          <a:lstStyle/>
          <a:p>
            <a:fld id="{AD65402C-24FF-42C9-B92E-9045BAAF7582}" type="datetimeFigureOut">
              <a:rPr lang="en-GB" smtClean="0"/>
              <a:t>12/04/2024</a:t>
            </a:fld>
            <a:endParaRPr lang="en-GB"/>
          </a:p>
        </p:txBody>
      </p:sp>
      <p:sp>
        <p:nvSpPr>
          <p:cNvPr id="5" name="Footer Placeholder 4">
            <a:extLst>
              <a:ext uri="{FF2B5EF4-FFF2-40B4-BE49-F238E27FC236}">
                <a16:creationId xmlns:a16="http://schemas.microsoft.com/office/drawing/2014/main" id="{0384B0A6-C32A-484F-83AF-3766F2CE0EB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71B39CD-9B07-470A-ADF3-7A390AD6EB30}"/>
              </a:ext>
            </a:extLst>
          </p:cNvPr>
          <p:cNvSpPr>
            <a:spLocks noGrp="1"/>
          </p:cNvSpPr>
          <p:nvPr>
            <p:ph type="sldNum" sz="quarter" idx="12"/>
          </p:nvPr>
        </p:nvSpPr>
        <p:spPr/>
        <p:txBody>
          <a:bodyPr/>
          <a:lstStyle/>
          <a:p>
            <a:fld id="{69690719-5305-4096-90ED-B76140F1F5FD}" type="slidenum">
              <a:rPr lang="en-GB" smtClean="0"/>
              <a:t>‹#›</a:t>
            </a:fld>
            <a:endParaRPr lang="en-GB"/>
          </a:p>
        </p:txBody>
      </p:sp>
    </p:spTree>
    <p:extLst>
      <p:ext uri="{BB962C8B-B14F-4D97-AF65-F5344CB8AC3E}">
        <p14:creationId xmlns:p14="http://schemas.microsoft.com/office/powerpoint/2010/main" val="24886327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C70A5C-533F-48C7-958C-6385C2647E5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464427C9-EA3A-4421-9B95-B60FEDE311A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0F52608-2459-4676-A9AD-9B2CB11CC3E6}"/>
              </a:ext>
            </a:extLst>
          </p:cNvPr>
          <p:cNvSpPr>
            <a:spLocks noGrp="1"/>
          </p:cNvSpPr>
          <p:nvPr>
            <p:ph type="dt" sz="half" idx="10"/>
          </p:nvPr>
        </p:nvSpPr>
        <p:spPr/>
        <p:txBody>
          <a:bodyPr/>
          <a:lstStyle/>
          <a:p>
            <a:fld id="{AD65402C-24FF-42C9-B92E-9045BAAF7582}" type="datetimeFigureOut">
              <a:rPr lang="en-GB" smtClean="0"/>
              <a:t>12/04/2024</a:t>
            </a:fld>
            <a:endParaRPr lang="en-GB"/>
          </a:p>
        </p:txBody>
      </p:sp>
      <p:sp>
        <p:nvSpPr>
          <p:cNvPr id="5" name="Footer Placeholder 4">
            <a:extLst>
              <a:ext uri="{FF2B5EF4-FFF2-40B4-BE49-F238E27FC236}">
                <a16:creationId xmlns:a16="http://schemas.microsoft.com/office/drawing/2014/main" id="{FB680C60-A6BC-4DB5-B853-96706533AD2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7356607-7D70-4FFC-AF1D-D5F5A4EBDBEF}"/>
              </a:ext>
            </a:extLst>
          </p:cNvPr>
          <p:cNvSpPr>
            <a:spLocks noGrp="1"/>
          </p:cNvSpPr>
          <p:nvPr>
            <p:ph type="sldNum" sz="quarter" idx="12"/>
          </p:nvPr>
        </p:nvSpPr>
        <p:spPr/>
        <p:txBody>
          <a:bodyPr/>
          <a:lstStyle/>
          <a:p>
            <a:fld id="{69690719-5305-4096-90ED-B76140F1F5FD}" type="slidenum">
              <a:rPr lang="en-GB" smtClean="0"/>
              <a:t>‹#›</a:t>
            </a:fld>
            <a:endParaRPr lang="en-GB"/>
          </a:p>
        </p:txBody>
      </p:sp>
    </p:spTree>
    <p:extLst>
      <p:ext uri="{BB962C8B-B14F-4D97-AF65-F5344CB8AC3E}">
        <p14:creationId xmlns:p14="http://schemas.microsoft.com/office/powerpoint/2010/main" val="10573123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1062CB-10C0-4E98-88C0-654CA41FEE3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B1417911-30E6-4891-8EBA-EA0894C4CED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63CA1A05-3C7B-431D-863F-59E2FDD1FBB9}"/>
              </a:ext>
            </a:extLst>
          </p:cNvPr>
          <p:cNvSpPr>
            <a:spLocks noGrp="1"/>
          </p:cNvSpPr>
          <p:nvPr>
            <p:ph type="dt" sz="half" idx="10"/>
          </p:nvPr>
        </p:nvSpPr>
        <p:spPr/>
        <p:txBody>
          <a:bodyPr/>
          <a:lstStyle/>
          <a:p>
            <a:fld id="{AD65402C-24FF-42C9-B92E-9045BAAF7582}" type="datetimeFigureOut">
              <a:rPr lang="en-GB" smtClean="0"/>
              <a:t>12/04/2024</a:t>
            </a:fld>
            <a:endParaRPr lang="en-GB"/>
          </a:p>
        </p:txBody>
      </p:sp>
      <p:sp>
        <p:nvSpPr>
          <p:cNvPr id="5" name="Footer Placeholder 4">
            <a:extLst>
              <a:ext uri="{FF2B5EF4-FFF2-40B4-BE49-F238E27FC236}">
                <a16:creationId xmlns:a16="http://schemas.microsoft.com/office/drawing/2014/main" id="{71B51A83-869D-4785-BD63-8DE111229CD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11EC432-D31E-4695-8342-F188A5114444}"/>
              </a:ext>
            </a:extLst>
          </p:cNvPr>
          <p:cNvSpPr>
            <a:spLocks noGrp="1"/>
          </p:cNvSpPr>
          <p:nvPr>
            <p:ph type="sldNum" sz="quarter" idx="12"/>
          </p:nvPr>
        </p:nvSpPr>
        <p:spPr/>
        <p:txBody>
          <a:bodyPr/>
          <a:lstStyle/>
          <a:p>
            <a:fld id="{69690719-5305-4096-90ED-B76140F1F5FD}" type="slidenum">
              <a:rPr lang="en-GB" smtClean="0"/>
              <a:t>‹#›</a:t>
            </a:fld>
            <a:endParaRPr lang="en-GB"/>
          </a:p>
        </p:txBody>
      </p:sp>
    </p:spTree>
    <p:extLst>
      <p:ext uri="{BB962C8B-B14F-4D97-AF65-F5344CB8AC3E}">
        <p14:creationId xmlns:p14="http://schemas.microsoft.com/office/powerpoint/2010/main" val="170230502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FBD81E-A486-4946-821A-756C077278B8}"/>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CCB5819-FD66-4DBC-956F-08C454C80EB2}"/>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38FDF23D-40BC-4E66-A094-1FFC5C446F43}"/>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09F38E2E-6509-4C6A-ADDA-328C911B1BE3}"/>
              </a:ext>
            </a:extLst>
          </p:cNvPr>
          <p:cNvSpPr>
            <a:spLocks noGrp="1"/>
          </p:cNvSpPr>
          <p:nvPr>
            <p:ph type="dt" sz="half" idx="10"/>
          </p:nvPr>
        </p:nvSpPr>
        <p:spPr/>
        <p:txBody>
          <a:bodyPr/>
          <a:lstStyle/>
          <a:p>
            <a:fld id="{AD65402C-24FF-42C9-B92E-9045BAAF7582}" type="datetimeFigureOut">
              <a:rPr lang="en-GB" smtClean="0"/>
              <a:t>12/04/2024</a:t>
            </a:fld>
            <a:endParaRPr lang="en-GB"/>
          </a:p>
        </p:txBody>
      </p:sp>
      <p:sp>
        <p:nvSpPr>
          <p:cNvPr id="6" name="Footer Placeholder 5">
            <a:extLst>
              <a:ext uri="{FF2B5EF4-FFF2-40B4-BE49-F238E27FC236}">
                <a16:creationId xmlns:a16="http://schemas.microsoft.com/office/drawing/2014/main" id="{C302ADAC-41D5-47D9-9ADE-DDDC78C03F8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BCFA0E6-D567-4F79-9C40-EEED874D4F02}"/>
              </a:ext>
            </a:extLst>
          </p:cNvPr>
          <p:cNvSpPr>
            <a:spLocks noGrp="1"/>
          </p:cNvSpPr>
          <p:nvPr>
            <p:ph type="sldNum" sz="quarter" idx="12"/>
          </p:nvPr>
        </p:nvSpPr>
        <p:spPr/>
        <p:txBody>
          <a:bodyPr/>
          <a:lstStyle/>
          <a:p>
            <a:fld id="{69690719-5305-4096-90ED-B76140F1F5FD}" type="slidenum">
              <a:rPr lang="en-GB" smtClean="0"/>
              <a:t>‹#›</a:t>
            </a:fld>
            <a:endParaRPr lang="en-GB"/>
          </a:p>
        </p:txBody>
      </p:sp>
    </p:spTree>
    <p:extLst>
      <p:ext uri="{BB962C8B-B14F-4D97-AF65-F5344CB8AC3E}">
        <p14:creationId xmlns:p14="http://schemas.microsoft.com/office/powerpoint/2010/main" val="279236622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2F2B78-2E1F-4AE4-90F2-244CF82CDC73}"/>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453846B-667B-4A6C-92E6-B194DD90066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F1D482D7-F1FE-4436-8C28-953C09A8DF2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4B22DC54-EA22-4E88-A08E-718AF7C98AC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9F35D0CB-CB53-4F89-A323-967A5491FAF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6D890342-B2C9-478E-A7B2-3452B5457846}"/>
              </a:ext>
            </a:extLst>
          </p:cNvPr>
          <p:cNvSpPr>
            <a:spLocks noGrp="1"/>
          </p:cNvSpPr>
          <p:nvPr>
            <p:ph type="dt" sz="half" idx="10"/>
          </p:nvPr>
        </p:nvSpPr>
        <p:spPr/>
        <p:txBody>
          <a:bodyPr/>
          <a:lstStyle/>
          <a:p>
            <a:fld id="{AD65402C-24FF-42C9-B92E-9045BAAF7582}" type="datetimeFigureOut">
              <a:rPr lang="en-GB" smtClean="0"/>
              <a:t>12/04/2024</a:t>
            </a:fld>
            <a:endParaRPr lang="en-GB"/>
          </a:p>
        </p:txBody>
      </p:sp>
      <p:sp>
        <p:nvSpPr>
          <p:cNvPr id="8" name="Footer Placeholder 7">
            <a:extLst>
              <a:ext uri="{FF2B5EF4-FFF2-40B4-BE49-F238E27FC236}">
                <a16:creationId xmlns:a16="http://schemas.microsoft.com/office/drawing/2014/main" id="{6E68DA8C-42BE-42C7-B949-297A06E44F4B}"/>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12822F09-E311-4A50-9E67-95AFDF40B9CC}"/>
              </a:ext>
            </a:extLst>
          </p:cNvPr>
          <p:cNvSpPr>
            <a:spLocks noGrp="1"/>
          </p:cNvSpPr>
          <p:nvPr>
            <p:ph type="sldNum" sz="quarter" idx="12"/>
          </p:nvPr>
        </p:nvSpPr>
        <p:spPr/>
        <p:txBody>
          <a:bodyPr/>
          <a:lstStyle/>
          <a:p>
            <a:fld id="{69690719-5305-4096-90ED-B76140F1F5FD}" type="slidenum">
              <a:rPr lang="en-GB" smtClean="0"/>
              <a:t>‹#›</a:t>
            </a:fld>
            <a:endParaRPr lang="en-GB"/>
          </a:p>
        </p:txBody>
      </p:sp>
    </p:spTree>
    <p:extLst>
      <p:ext uri="{BB962C8B-B14F-4D97-AF65-F5344CB8AC3E}">
        <p14:creationId xmlns:p14="http://schemas.microsoft.com/office/powerpoint/2010/main" val="236870547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5FB5C8-E2A5-4329-9B44-1034D894C8CF}"/>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2052E8BD-EC17-4417-8414-76CC20B41128}"/>
              </a:ext>
            </a:extLst>
          </p:cNvPr>
          <p:cNvSpPr>
            <a:spLocks noGrp="1"/>
          </p:cNvSpPr>
          <p:nvPr>
            <p:ph type="dt" sz="half" idx="10"/>
          </p:nvPr>
        </p:nvSpPr>
        <p:spPr/>
        <p:txBody>
          <a:bodyPr/>
          <a:lstStyle/>
          <a:p>
            <a:fld id="{AD65402C-24FF-42C9-B92E-9045BAAF7582}" type="datetimeFigureOut">
              <a:rPr lang="en-GB" smtClean="0"/>
              <a:t>12/04/2024</a:t>
            </a:fld>
            <a:endParaRPr lang="en-GB"/>
          </a:p>
        </p:txBody>
      </p:sp>
      <p:sp>
        <p:nvSpPr>
          <p:cNvPr id="4" name="Footer Placeholder 3">
            <a:extLst>
              <a:ext uri="{FF2B5EF4-FFF2-40B4-BE49-F238E27FC236}">
                <a16:creationId xmlns:a16="http://schemas.microsoft.com/office/drawing/2014/main" id="{8487BA2C-290B-43FA-96EA-B10E32E2B7C7}"/>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AB8B7D4C-9D18-4BB3-BB6D-5318CB5E645C}"/>
              </a:ext>
            </a:extLst>
          </p:cNvPr>
          <p:cNvSpPr>
            <a:spLocks noGrp="1"/>
          </p:cNvSpPr>
          <p:nvPr>
            <p:ph type="sldNum" sz="quarter" idx="12"/>
          </p:nvPr>
        </p:nvSpPr>
        <p:spPr/>
        <p:txBody>
          <a:bodyPr/>
          <a:lstStyle/>
          <a:p>
            <a:fld id="{69690719-5305-4096-90ED-B76140F1F5FD}" type="slidenum">
              <a:rPr lang="en-GB" smtClean="0"/>
              <a:t>‹#›</a:t>
            </a:fld>
            <a:endParaRPr lang="en-GB"/>
          </a:p>
        </p:txBody>
      </p:sp>
    </p:spTree>
    <p:extLst>
      <p:ext uri="{BB962C8B-B14F-4D97-AF65-F5344CB8AC3E}">
        <p14:creationId xmlns:p14="http://schemas.microsoft.com/office/powerpoint/2010/main" val="161407382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61FBC2B-AD94-460F-9ECC-D70EE8266FF2}"/>
              </a:ext>
            </a:extLst>
          </p:cNvPr>
          <p:cNvSpPr>
            <a:spLocks noGrp="1"/>
          </p:cNvSpPr>
          <p:nvPr>
            <p:ph type="dt" sz="half" idx="10"/>
          </p:nvPr>
        </p:nvSpPr>
        <p:spPr/>
        <p:txBody>
          <a:bodyPr/>
          <a:lstStyle/>
          <a:p>
            <a:fld id="{AD65402C-24FF-42C9-B92E-9045BAAF7582}" type="datetimeFigureOut">
              <a:rPr lang="en-GB" smtClean="0"/>
              <a:t>12/04/2024</a:t>
            </a:fld>
            <a:endParaRPr lang="en-GB"/>
          </a:p>
        </p:txBody>
      </p:sp>
      <p:sp>
        <p:nvSpPr>
          <p:cNvPr id="3" name="Footer Placeholder 2">
            <a:extLst>
              <a:ext uri="{FF2B5EF4-FFF2-40B4-BE49-F238E27FC236}">
                <a16:creationId xmlns:a16="http://schemas.microsoft.com/office/drawing/2014/main" id="{DBEB596E-3DD7-4988-A516-E36D67488B7A}"/>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DC9B5EAC-041D-4BA9-B6C0-3659FE923AD7}"/>
              </a:ext>
            </a:extLst>
          </p:cNvPr>
          <p:cNvSpPr>
            <a:spLocks noGrp="1"/>
          </p:cNvSpPr>
          <p:nvPr>
            <p:ph type="sldNum" sz="quarter" idx="12"/>
          </p:nvPr>
        </p:nvSpPr>
        <p:spPr/>
        <p:txBody>
          <a:bodyPr/>
          <a:lstStyle/>
          <a:p>
            <a:fld id="{69690719-5305-4096-90ED-B76140F1F5FD}" type="slidenum">
              <a:rPr lang="en-GB" smtClean="0"/>
              <a:t>‹#›</a:t>
            </a:fld>
            <a:endParaRPr lang="en-GB"/>
          </a:p>
        </p:txBody>
      </p:sp>
    </p:spTree>
    <p:extLst>
      <p:ext uri="{BB962C8B-B14F-4D97-AF65-F5344CB8AC3E}">
        <p14:creationId xmlns:p14="http://schemas.microsoft.com/office/powerpoint/2010/main" val="9682908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E076A3-4CB4-426B-85F7-E89265ED309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823D4F01-830B-4FC0-8D2D-7A72ADDE21E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8DE43372-077B-4A01-B12C-B3295A81220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8D57341-EF5D-4043-953D-37370741BB11}"/>
              </a:ext>
            </a:extLst>
          </p:cNvPr>
          <p:cNvSpPr>
            <a:spLocks noGrp="1"/>
          </p:cNvSpPr>
          <p:nvPr>
            <p:ph type="dt" sz="half" idx="10"/>
          </p:nvPr>
        </p:nvSpPr>
        <p:spPr/>
        <p:txBody>
          <a:bodyPr/>
          <a:lstStyle/>
          <a:p>
            <a:fld id="{AD65402C-24FF-42C9-B92E-9045BAAF7582}" type="datetimeFigureOut">
              <a:rPr lang="en-GB" smtClean="0"/>
              <a:t>12/04/2024</a:t>
            </a:fld>
            <a:endParaRPr lang="en-GB"/>
          </a:p>
        </p:txBody>
      </p:sp>
      <p:sp>
        <p:nvSpPr>
          <p:cNvPr id="6" name="Footer Placeholder 5">
            <a:extLst>
              <a:ext uri="{FF2B5EF4-FFF2-40B4-BE49-F238E27FC236}">
                <a16:creationId xmlns:a16="http://schemas.microsoft.com/office/drawing/2014/main" id="{C8589456-68AF-4CCE-A04C-45065D70A3E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FEDF186-B513-49F1-8AF4-D24DBEDB5C18}"/>
              </a:ext>
            </a:extLst>
          </p:cNvPr>
          <p:cNvSpPr>
            <a:spLocks noGrp="1"/>
          </p:cNvSpPr>
          <p:nvPr>
            <p:ph type="sldNum" sz="quarter" idx="12"/>
          </p:nvPr>
        </p:nvSpPr>
        <p:spPr/>
        <p:txBody>
          <a:bodyPr/>
          <a:lstStyle/>
          <a:p>
            <a:fld id="{69690719-5305-4096-90ED-B76140F1F5FD}" type="slidenum">
              <a:rPr lang="en-GB" smtClean="0"/>
              <a:t>‹#›</a:t>
            </a:fld>
            <a:endParaRPr lang="en-GB"/>
          </a:p>
        </p:txBody>
      </p:sp>
    </p:spTree>
    <p:extLst>
      <p:ext uri="{BB962C8B-B14F-4D97-AF65-F5344CB8AC3E}">
        <p14:creationId xmlns:p14="http://schemas.microsoft.com/office/powerpoint/2010/main" val="8948478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858550-DD1C-4047-8E4B-D7F5CD5598C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7F20582F-9908-4315-BB6D-1E6F34E056D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74FA111C-03FF-4017-8431-BE31935A284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83AE29D-B719-4904-9DAF-6817B04056F1}"/>
              </a:ext>
            </a:extLst>
          </p:cNvPr>
          <p:cNvSpPr>
            <a:spLocks noGrp="1"/>
          </p:cNvSpPr>
          <p:nvPr>
            <p:ph type="dt" sz="half" idx="10"/>
          </p:nvPr>
        </p:nvSpPr>
        <p:spPr/>
        <p:txBody>
          <a:bodyPr/>
          <a:lstStyle/>
          <a:p>
            <a:fld id="{AD65402C-24FF-42C9-B92E-9045BAAF7582}" type="datetimeFigureOut">
              <a:rPr lang="en-GB" smtClean="0"/>
              <a:t>12/04/2024</a:t>
            </a:fld>
            <a:endParaRPr lang="en-GB"/>
          </a:p>
        </p:txBody>
      </p:sp>
      <p:sp>
        <p:nvSpPr>
          <p:cNvPr id="6" name="Footer Placeholder 5">
            <a:extLst>
              <a:ext uri="{FF2B5EF4-FFF2-40B4-BE49-F238E27FC236}">
                <a16:creationId xmlns:a16="http://schemas.microsoft.com/office/drawing/2014/main" id="{076D4F84-8C33-45E3-B77D-DF08BB5EC61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4807A70-435E-40DA-8124-F138BCA19C8A}"/>
              </a:ext>
            </a:extLst>
          </p:cNvPr>
          <p:cNvSpPr>
            <a:spLocks noGrp="1"/>
          </p:cNvSpPr>
          <p:nvPr>
            <p:ph type="sldNum" sz="quarter" idx="12"/>
          </p:nvPr>
        </p:nvSpPr>
        <p:spPr/>
        <p:txBody>
          <a:bodyPr/>
          <a:lstStyle/>
          <a:p>
            <a:fld id="{69690719-5305-4096-90ED-B76140F1F5FD}" type="slidenum">
              <a:rPr lang="en-GB" smtClean="0"/>
              <a:t>‹#›</a:t>
            </a:fld>
            <a:endParaRPr lang="en-GB"/>
          </a:p>
        </p:txBody>
      </p:sp>
    </p:spTree>
    <p:extLst>
      <p:ext uri="{BB962C8B-B14F-4D97-AF65-F5344CB8AC3E}">
        <p14:creationId xmlns:p14="http://schemas.microsoft.com/office/powerpoint/2010/main" val="3093899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5EB18D-C837-4431-86B5-1B43FE1DDE8F}"/>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6251ED72-63B1-4C5C-9CD7-B6E4DC0E002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4E553DF-62E2-4949-BB03-2AA15A8F5933}"/>
              </a:ext>
            </a:extLst>
          </p:cNvPr>
          <p:cNvSpPr>
            <a:spLocks noGrp="1"/>
          </p:cNvSpPr>
          <p:nvPr>
            <p:ph type="dt" sz="half" idx="10"/>
          </p:nvPr>
        </p:nvSpPr>
        <p:spPr/>
        <p:txBody>
          <a:bodyPr/>
          <a:lstStyle/>
          <a:p>
            <a:fld id="{AD65402C-24FF-42C9-B92E-9045BAAF7582}" type="datetimeFigureOut">
              <a:rPr lang="en-GB" smtClean="0"/>
              <a:t>12/04/2024</a:t>
            </a:fld>
            <a:endParaRPr lang="en-GB"/>
          </a:p>
        </p:txBody>
      </p:sp>
      <p:sp>
        <p:nvSpPr>
          <p:cNvPr id="5" name="Footer Placeholder 4">
            <a:extLst>
              <a:ext uri="{FF2B5EF4-FFF2-40B4-BE49-F238E27FC236}">
                <a16:creationId xmlns:a16="http://schemas.microsoft.com/office/drawing/2014/main" id="{B569D0D4-7B0C-4E3B-B22F-134603B57B8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D004BD1-E7CD-4BE9-A3E9-7C9080627BE0}"/>
              </a:ext>
            </a:extLst>
          </p:cNvPr>
          <p:cNvSpPr>
            <a:spLocks noGrp="1"/>
          </p:cNvSpPr>
          <p:nvPr>
            <p:ph type="sldNum" sz="quarter" idx="12"/>
          </p:nvPr>
        </p:nvSpPr>
        <p:spPr/>
        <p:txBody>
          <a:bodyPr/>
          <a:lstStyle/>
          <a:p>
            <a:fld id="{69690719-5305-4096-90ED-B76140F1F5FD}" type="slidenum">
              <a:rPr lang="en-GB" smtClean="0"/>
              <a:t>‹#›</a:t>
            </a:fld>
            <a:endParaRPr lang="en-GB"/>
          </a:p>
        </p:txBody>
      </p:sp>
    </p:spTree>
    <p:extLst>
      <p:ext uri="{BB962C8B-B14F-4D97-AF65-F5344CB8AC3E}">
        <p14:creationId xmlns:p14="http://schemas.microsoft.com/office/powerpoint/2010/main" val="84612673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A5001E85-D045-4189-98A3-2864B4D80BA9}"/>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FC5122C-9F91-4982-ADE6-CDD6D82F00B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E29F880-22CE-43A0-BD61-DF090F15651B}"/>
              </a:ext>
            </a:extLst>
          </p:cNvPr>
          <p:cNvSpPr>
            <a:spLocks noGrp="1"/>
          </p:cNvSpPr>
          <p:nvPr>
            <p:ph type="dt" sz="half" idx="10"/>
          </p:nvPr>
        </p:nvSpPr>
        <p:spPr/>
        <p:txBody>
          <a:bodyPr/>
          <a:lstStyle/>
          <a:p>
            <a:fld id="{AD65402C-24FF-42C9-B92E-9045BAAF7582}" type="datetimeFigureOut">
              <a:rPr lang="en-GB" smtClean="0"/>
              <a:t>12/04/2024</a:t>
            </a:fld>
            <a:endParaRPr lang="en-GB"/>
          </a:p>
        </p:txBody>
      </p:sp>
      <p:sp>
        <p:nvSpPr>
          <p:cNvPr id="5" name="Footer Placeholder 4">
            <a:extLst>
              <a:ext uri="{FF2B5EF4-FFF2-40B4-BE49-F238E27FC236}">
                <a16:creationId xmlns:a16="http://schemas.microsoft.com/office/drawing/2014/main" id="{D8F0A9A4-CC97-435C-844A-C2270200576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0215493-CFDB-4AFE-8D26-D971A825C348}"/>
              </a:ext>
            </a:extLst>
          </p:cNvPr>
          <p:cNvSpPr>
            <a:spLocks noGrp="1"/>
          </p:cNvSpPr>
          <p:nvPr>
            <p:ph type="sldNum" sz="quarter" idx="12"/>
          </p:nvPr>
        </p:nvSpPr>
        <p:spPr/>
        <p:txBody>
          <a:bodyPr/>
          <a:lstStyle/>
          <a:p>
            <a:fld id="{69690719-5305-4096-90ED-B76140F1F5FD}" type="slidenum">
              <a:rPr lang="en-GB" smtClean="0"/>
              <a:t>‹#›</a:t>
            </a:fld>
            <a:endParaRPr lang="en-GB"/>
          </a:p>
        </p:txBody>
      </p:sp>
    </p:spTree>
    <p:extLst>
      <p:ext uri="{BB962C8B-B14F-4D97-AF65-F5344CB8AC3E}">
        <p14:creationId xmlns:p14="http://schemas.microsoft.com/office/powerpoint/2010/main" val="398007146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11" name="Picture 10"/>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6985567" y="506351"/>
            <a:ext cx="4593600" cy="285003"/>
          </a:xfrm>
          <a:prstGeom prst="rect">
            <a:avLst/>
          </a:prstGeom>
          <a:noFill/>
          <a:ln>
            <a:noFill/>
          </a:ln>
        </p:spPr>
      </p:pic>
      <p:pic>
        <p:nvPicPr>
          <p:cNvPr id="10" name="Picture 9"/>
          <p:cNvPicPr>
            <a:picLocks noChangeAspect="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456000" y="367200"/>
            <a:ext cx="2347200" cy="669880"/>
          </a:xfrm>
          <a:prstGeom prst="rect">
            <a:avLst/>
          </a:prstGeom>
          <a:noFill/>
          <a:ln>
            <a:noFill/>
          </a:ln>
        </p:spPr>
      </p:pic>
      <p:sp>
        <p:nvSpPr>
          <p:cNvPr id="3" name="Subtitle 2"/>
          <p:cNvSpPr>
            <a:spLocks noGrp="1"/>
          </p:cNvSpPr>
          <p:nvPr>
            <p:ph type="subTitle" idx="1"/>
          </p:nvPr>
        </p:nvSpPr>
        <p:spPr>
          <a:xfrm>
            <a:off x="457200" y="6162975"/>
            <a:ext cx="11260667" cy="571500"/>
          </a:xfrm>
        </p:spPr>
        <p:txBody>
          <a:bodyPr anchor="t" anchorCtr="0">
            <a:noAutofit/>
          </a:bodyPr>
          <a:lstStyle>
            <a:lvl1pPr marL="0" indent="0" algn="l">
              <a:buNone/>
              <a:defRPr sz="2800" b="1">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5" name="Text Placeholder 4"/>
          <p:cNvSpPr>
            <a:spLocks noGrp="1"/>
          </p:cNvSpPr>
          <p:nvPr>
            <p:ph type="body" sz="quarter" idx="10" hasCustomPrompt="1"/>
          </p:nvPr>
        </p:nvSpPr>
        <p:spPr>
          <a:xfrm>
            <a:off x="457199" y="3128211"/>
            <a:ext cx="11260668" cy="2905389"/>
          </a:xfrm>
        </p:spPr>
        <p:txBody>
          <a:bodyPr anchor="t" anchorCtr="0">
            <a:noAutofit/>
          </a:bodyPr>
          <a:lstStyle>
            <a:lvl1pPr>
              <a:lnSpc>
                <a:spcPct val="75000"/>
              </a:lnSpc>
              <a:spcBef>
                <a:spcPts val="0"/>
              </a:spcBef>
              <a:defRPr sz="12600" cap="all" spc="-300" baseline="0">
                <a:solidFill>
                  <a:schemeClr val="bg1"/>
                </a:solidFill>
                <a:latin typeface="Core Paint B3" panose="020B0A06030302020204" pitchFamily="34" charset="0"/>
              </a:defRPr>
            </a:lvl1pPr>
          </a:lstStyle>
          <a:p>
            <a:pPr lvl="0"/>
            <a:r>
              <a:rPr lang="en-US" dirty="0"/>
              <a:t>CLICK FOR TITLE</a:t>
            </a:r>
          </a:p>
        </p:txBody>
      </p:sp>
    </p:spTree>
    <p:extLst>
      <p:ext uri="{BB962C8B-B14F-4D97-AF65-F5344CB8AC3E}">
        <p14:creationId xmlns:p14="http://schemas.microsoft.com/office/powerpoint/2010/main" val="26170885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Section Divider">
    <p:spTree>
      <p:nvGrpSpPr>
        <p:cNvPr id="1" name=""/>
        <p:cNvGrpSpPr/>
        <p:nvPr/>
      </p:nvGrpSpPr>
      <p:grpSpPr>
        <a:xfrm>
          <a:off x="0" y="0"/>
          <a:ext cx="0" cy="0"/>
          <a:chOff x="0" y="0"/>
          <a:chExt cx="0" cy="0"/>
        </a:xfrm>
      </p:grpSpPr>
      <p:sp>
        <p:nvSpPr>
          <p:cNvPr id="6" name="Picture Placeholder 5"/>
          <p:cNvSpPr>
            <a:spLocks noGrp="1"/>
          </p:cNvSpPr>
          <p:nvPr>
            <p:ph type="pic" sz="quarter" idx="11" hasCustomPrompt="1"/>
          </p:nvPr>
        </p:nvSpPr>
        <p:spPr bwMode="hidden">
          <a:xfrm>
            <a:off x="0" y="0"/>
            <a:ext cx="12192000" cy="6858000"/>
          </a:xfrm>
        </p:spPr>
        <p:txBody>
          <a:bodyPr>
            <a:noAutofit/>
          </a:bodyPr>
          <a:lstStyle>
            <a:lvl1pPr>
              <a:defRPr sz="1200" baseline="0"/>
            </a:lvl1pPr>
          </a:lstStyle>
          <a:p>
            <a:r>
              <a:rPr lang="en-GB" sz="1200" dirty="0"/>
              <a:t>Insert picture in proportion to 25.4cm x 19.05cm (4:3)</a:t>
            </a:r>
            <a:endParaRPr lang="en-GB" dirty="0"/>
          </a:p>
        </p:txBody>
      </p:sp>
      <p:sp>
        <p:nvSpPr>
          <p:cNvPr id="3" name="Subtitle 2"/>
          <p:cNvSpPr>
            <a:spLocks noGrp="1"/>
          </p:cNvSpPr>
          <p:nvPr>
            <p:ph type="subTitle" idx="1"/>
          </p:nvPr>
        </p:nvSpPr>
        <p:spPr>
          <a:xfrm>
            <a:off x="457200" y="6162975"/>
            <a:ext cx="7692189" cy="571500"/>
          </a:xfrm>
        </p:spPr>
        <p:txBody>
          <a:bodyPr anchor="t" anchorCtr="0">
            <a:noAutofit/>
          </a:bodyPr>
          <a:lstStyle>
            <a:lvl1pPr marL="0" indent="0" algn="l">
              <a:buNone/>
              <a:defRPr sz="2800" b="1">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5" name="Text Placeholder 4"/>
          <p:cNvSpPr>
            <a:spLocks noGrp="1"/>
          </p:cNvSpPr>
          <p:nvPr>
            <p:ph type="body" sz="quarter" idx="10" hasCustomPrompt="1"/>
          </p:nvPr>
        </p:nvSpPr>
        <p:spPr>
          <a:xfrm>
            <a:off x="457199" y="3128211"/>
            <a:ext cx="11260668" cy="2905389"/>
          </a:xfrm>
        </p:spPr>
        <p:txBody>
          <a:bodyPr anchor="t" anchorCtr="0">
            <a:normAutofit/>
          </a:bodyPr>
          <a:lstStyle>
            <a:lvl1pPr>
              <a:lnSpc>
                <a:spcPct val="75000"/>
              </a:lnSpc>
              <a:spcBef>
                <a:spcPts val="0"/>
              </a:spcBef>
              <a:defRPr sz="12600" cap="none" spc="-300" baseline="0">
                <a:solidFill>
                  <a:schemeClr val="bg1"/>
                </a:solidFill>
                <a:latin typeface="Core Paint B3" panose="020B0A06030302020204" pitchFamily="34" charset="0"/>
              </a:defRPr>
            </a:lvl1pPr>
          </a:lstStyle>
          <a:p>
            <a:pPr lvl="0"/>
            <a:r>
              <a:rPr lang="en-US" dirty="0"/>
              <a:t>Click for TITLE</a:t>
            </a:r>
          </a:p>
        </p:txBody>
      </p:sp>
      <p:sp>
        <p:nvSpPr>
          <p:cNvPr id="9" name="Text Placeholder 8"/>
          <p:cNvSpPr>
            <a:spLocks noGrp="1"/>
          </p:cNvSpPr>
          <p:nvPr>
            <p:ph type="body" sz="quarter" idx="12"/>
          </p:nvPr>
        </p:nvSpPr>
        <p:spPr>
          <a:xfrm>
            <a:off x="8508732" y="6364801"/>
            <a:ext cx="3209133" cy="267001"/>
          </a:xfrm>
        </p:spPr>
        <p:txBody>
          <a:bodyPr>
            <a:normAutofit/>
          </a:bodyPr>
          <a:lstStyle>
            <a:lvl1pPr algn="r">
              <a:lnSpc>
                <a:spcPct val="100000"/>
              </a:lnSpc>
              <a:defRPr sz="1200">
                <a:solidFill>
                  <a:schemeClr val="bg1"/>
                </a:solidFill>
              </a:defRPr>
            </a:lvl1pPr>
            <a:lvl2pPr algn="r">
              <a:defRPr sz="1200" b="0" baseline="0"/>
            </a:lvl2pPr>
          </a:lstStyle>
          <a:p>
            <a:pPr lvl="0"/>
            <a:r>
              <a:rPr lang="en-US"/>
              <a:t>Click to edit Master text styles</a:t>
            </a:r>
          </a:p>
        </p:txBody>
      </p:sp>
    </p:spTree>
    <p:extLst>
      <p:ext uri="{BB962C8B-B14F-4D97-AF65-F5344CB8AC3E}">
        <p14:creationId xmlns:p14="http://schemas.microsoft.com/office/powerpoint/2010/main" val="237747712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itle Slide Long">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57200" y="5986915"/>
            <a:ext cx="11260667" cy="654518"/>
          </a:xfrm>
        </p:spPr>
        <p:txBody>
          <a:bodyPr anchor="t" anchorCtr="0">
            <a:noAutofit/>
          </a:bodyPr>
          <a:lstStyle>
            <a:lvl1pPr marL="0" indent="0" algn="l">
              <a:lnSpc>
                <a:spcPct val="90000"/>
              </a:lnSpc>
              <a:spcBef>
                <a:spcPts val="0"/>
              </a:spcBef>
              <a:buNone/>
              <a:defRPr sz="2200" b="1">
                <a:solidFill>
                  <a:schemeClr val="accent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5" name="Text Placeholder 4"/>
          <p:cNvSpPr>
            <a:spLocks noGrp="1"/>
          </p:cNvSpPr>
          <p:nvPr>
            <p:ph type="body" sz="quarter" idx="10" hasCustomPrompt="1"/>
          </p:nvPr>
        </p:nvSpPr>
        <p:spPr>
          <a:xfrm>
            <a:off x="457199" y="2733575"/>
            <a:ext cx="11260668" cy="3137836"/>
          </a:xfrm>
        </p:spPr>
        <p:txBody>
          <a:bodyPr anchor="t" anchorCtr="0">
            <a:noAutofit/>
          </a:bodyPr>
          <a:lstStyle>
            <a:lvl1pPr>
              <a:lnSpc>
                <a:spcPct val="80000"/>
              </a:lnSpc>
              <a:spcBef>
                <a:spcPts val="0"/>
              </a:spcBef>
              <a:defRPr sz="8900" cap="all" spc="-300" baseline="0">
                <a:solidFill>
                  <a:schemeClr val="accent1"/>
                </a:solidFill>
                <a:latin typeface="Core Paint B3" panose="020B0A06030302020204" pitchFamily="34" charset="0"/>
              </a:defRPr>
            </a:lvl1pPr>
          </a:lstStyle>
          <a:p>
            <a:pPr lvl="0"/>
            <a:r>
              <a:rPr lang="en-US" dirty="0"/>
              <a:t>CLICK FOR TITLE</a:t>
            </a:r>
          </a:p>
        </p:txBody>
      </p:sp>
      <p:pic>
        <p:nvPicPr>
          <p:cNvPr id="8" name="Picture 7"/>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6985567" y="506351"/>
            <a:ext cx="4593600" cy="285003"/>
          </a:xfrm>
          <a:prstGeom prst="rect">
            <a:avLst/>
          </a:prstGeom>
          <a:noFill/>
          <a:ln>
            <a:noFill/>
          </a:ln>
        </p:spPr>
      </p:pic>
      <p:pic>
        <p:nvPicPr>
          <p:cNvPr id="9" name="Picture 8"/>
          <p:cNvPicPr>
            <a:picLocks noChangeAspect="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456000" y="367200"/>
            <a:ext cx="2347200" cy="669880"/>
          </a:xfrm>
          <a:prstGeom prst="rect">
            <a:avLst/>
          </a:prstGeom>
          <a:noFill/>
          <a:ln>
            <a:noFill/>
          </a:ln>
        </p:spPr>
      </p:pic>
    </p:spTree>
    <p:extLst>
      <p:ext uri="{BB962C8B-B14F-4D97-AF65-F5344CB8AC3E}">
        <p14:creationId xmlns:p14="http://schemas.microsoft.com/office/powerpoint/2010/main" val="418360089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Section Divider Long">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57200" y="5986915"/>
            <a:ext cx="11260667" cy="654518"/>
          </a:xfrm>
        </p:spPr>
        <p:txBody>
          <a:bodyPr anchor="t" anchorCtr="0">
            <a:noAutofit/>
          </a:bodyPr>
          <a:lstStyle>
            <a:lvl1pPr marL="0" indent="0" algn="l">
              <a:lnSpc>
                <a:spcPct val="90000"/>
              </a:lnSpc>
              <a:spcBef>
                <a:spcPts val="0"/>
              </a:spcBef>
              <a:buNone/>
              <a:defRPr sz="2200" b="1">
                <a:solidFill>
                  <a:schemeClr val="accent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5" name="Text Placeholder 4"/>
          <p:cNvSpPr>
            <a:spLocks noGrp="1"/>
          </p:cNvSpPr>
          <p:nvPr>
            <p:ph type="body" sz="quarter" idx="10" hasCustomPrompt="1"/>
          </p:nvPr>
        </p:nvSpPr>
        <p:spPr>
          <a:xfrm>
            <a:off x="457199" y="2646947"/>
            <a:ext cx="11260668" cy="3224464"/>
          </a:xfrm>
        </p:spPr>
        <p:txBody>
          <a:bodyPr anchor="t" anchorCtr="0">
            <a:noAutofit/>
          </a:bodyPr>
          <a:lstStyle>
            <a:lvl1pPr>
              <a:lnSpc>
                <a:spcPct val="90000"/>
              </a:lnSpc>
              <a:spcBef>
                <a:spcPts val="0"/>
              </a:spcBef>
              <a:defRPr sz="8900" cap="none" spc="-150" baseline="0">
                <a:solidFill>
                  <a:schemeClr val="accent1"/>
                </a:solidFill>
                <a:latin typeface="Core Paint B3" panose="020B0A06030302020204" pitchFamily="34" charset="0"/>
              </a:defRPr>
            </a:lvl1pPr>
          </a:lstStyle>
          <a:p>
            <a:pPr lvl="0"/>
            <a:r>
              <a:rPr lang="en-US" dirty="0"/>
              <a:t>Click for title</a:t>
            </a:r>
          </a:p>
        </p:txBody>
      </p:sp>
    </p:spTree>
    <p:extLst>
      <p:ext uri="{BB962C8B-B14F-4D97-AF65-F5344CB8AC3E}">
        <p14:creationId xmlns:p14="http://schemas.microsoft.com/office/powerpoint/2010/main" val="152231856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CB2ABBFD-A820-4820-BB68-F332EB00880D}" type="slidenum">
              <a:rPr lang="en-GB" smtClean="0"/>
              <a:t>‹#›</a:t>
            </a:fld>
            <a:endParaRPr lang="en-GB" dirty="0"/>
          </a:p>
        </p:txBody>
      </p:sp>
      <p:sp>
        <p:nvSpPr>
          <p:cNvPr id="7" name="Text Placeholder 6"/>
          <p:cNvSpPr>
            <a:spLocks noGrp="1"/>
          </p:cNvSpPr>
          <p:nvPr>
            <p:ph type="body" sz="quarter" idx="13" hasCustomPrompt="1"/>
          </p:nvPr>
        </p:nvSpPr>
        <p:spPr>
          <a:xfrm>
            <a:off x="475200" y="356132"/>
            <a:ext cx="11203200" cy="788400"/>
          </a:xfrm>
        </p:spPr>
        <p:txBody>
          <a:bodyPr/>
          <a:lstStyle>
            <a:lvl1pPr>
              <a:lnSpc>
                <a:spcPct val="95000"/>
              </a:lnSpc>
              <a:spcBef>
                <a:spcPts val="0"/>
              </a:spcBef>
              <a:defRPr sz="2600" b="1">
                <a:solidFill>
                  <a:schemeClr val="accent1"/>
                </a:solidFill>
              </a:defRPr>
            </a:lvl1pPr>
            <a:lvl2pPr marL="0" indent="0">
              <a:lnSpc>
                <a:spcPct val="95000"/>
              </a:lnSpc>
              <a:spcBef>
                <a:spcPts val="0"/>
              </a:spcBef>
              <a:buFontTx/>
              <a:buNone/>
              <a:defRPr sz="2600">
                <a:solidFill>
                  <a:schemeClr val="accent2"/>
                </a:solidFill>
                <a:latin typeface="+mn-lt"/>
              </a:defRPr>
            </a:lvl2pPr>
          </a:lstStyle>
          <a:p>
            <a:pPr lvl="0"/>
            <a:r>
              <a:rPr lang="en-US" dirty="0"/>
              <a:t>Click to edit Master title styles</a:t>
            </a:r>
          </a:p>
          <a:p>
            <a:pPr lvl="1"/>
            <a:r>
              <a:rPr lang="en-US" dirty="0"/>
              <a:t>Second level</a:t>
            </a:r>
          </a:p>
        </p:txBody>
      </p:sp>
      <p:sp>
        <p:nvSpPr>
          <p:cNvPr id="10" name="TextBox 9"/>
          <p:cNvSpPr txBox="1"/>
          <p:nvPr userDrawn="1"/>
        </p:nvSpPr>
        <p:spPr>
          <a:xfrm>
            <a:off x="8432800" y="6328800"/>
            <a:ext cx="3245851" cy="288000"/>
          </a:xfrm>
          <a:prstGeom prst="rect">
            <a:avLst/>
          </a:prstGeom>
          <a:noFill/>
        </p:spPr>
        <p:txBody>
          <a:bodyPr wrap="square" lIns="0" tIns="0" rIns="0" bIns="0" rtlCol="0">
            <a:noAutofit/>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GB" sz="1400" dirty="0">
                <a:solidFill>
                  <a:schemeClr val="tx1"/>
                </a:solidFill>
              </a:rPr>
              <a:t>Plan International UK </a:t>
            </a:r>
            <a:r>
              <a:rPr lang="en-GB" sz="1400" kern="1200" dirty="0">
                <a:solidFill>
                  <a:schemeClr val="tx1"/>
                </a:solidFill>
                <a:effectLst/>
                <a:latin typeface="+mn-lt"/>
                <a:ea typeface="+mn-ea"/>
                <a:cs typeface="+mn-cs"/>
              </a:rPr>
              <a:t>©</a:t>
            </a:r>
          </a:p>
        </p:txBody>
      </p:sp>
      <p:cxnSp>
        <p:nvCxnSpPr>
          <p:cNvPr id="11" name="Straight Connector 10"/>
          <p:cNvCxnSpPr/>
          <p:nvPr userDrawn="1"/>
        </p:nvCxnSpPr>
        <p:spPr>
          <a:xfrm>
            <a:off x="474134" y="6257675"/>
            <a:ext cx="11231033" cy="0"/>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sp>
        <p:nvSpPr>
          <p:cNvPr id="9" name="Text Placeholder 11"/>
          <p:cNvSpPr>
            <a:spLocks noGrp="1"/>
          </p:cNvSpPr>
          <p:nvPr>
            <p:ph type="body" sz="quarter" idx="14"/>
          </p:nvPr>
        </p:nvSpPr>
        <p:spPr>
          <a:xfrm>
            <a:off x="475200" y="1357200"/>
            <a:ext cx="6840000" cy="4712400"/>
          </a:xfrm>
        </p:spPr>
        <p:txBody>
          <a:bodyPr/>
          <a:lstStyle>
            <a:lvl3pPr>
              <a:defRPr/>
            </a:lvl3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Tree>
    <p:extLst>
      <p:ext uri="{BB962C8B-B14F-4D97-AF65-F5344CB8AC3E}">
        <p14:creationId xmlns:p14="http://schemas.microsoft.com/office/powerpoint/2010/main" val="420663154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Title and Wide Content">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CB2ABBFD-A820-4820-BB68-F332EB00880D}" type="slidenum">
              <a:rPr lang="en-GB" smtClean="0"/>
              <a:t>‹#›</a:t>
            </a:fld>
            <a:endParaRPr lang="en-GB" dirty="0"/>
          </a:p>
        </p:txBody>
      </p:sp>
      <p:sp>
        <p:nvSpPr>
          <p:cNvPr id="7" name="Text Placeholder 6"/>
          <p:cNvSpPr>
            <a:spLocks noGrp="1"/>
          </p:cNvSpPr>
          <p:nvPr>
            <p:ph type="body" sz="quarter" idx="13" hasCustomPrompt="1"/>
          </p:nvPr>
        </p:nvSpPr>
        <p:spPr>
          <a:xfrm>
            <a:off x="475200" y="356132"/>
            <a:ext cx="11203200" cy="788400"/>
          </a:xfrm>
        </p:spPr>
        <p:txBody>
          <a:bodyPr/>
          <a:lstStyle>
            <a:lvl1pPr>
              <a:lnSpc>
                <a:spcPct val="95000"/>
              </a:lnSpc>
              <a:spcBef>
                <a:spcPts val="0"/>
              </a:spcBef>
              <a:defRPr sz="2600" b="1">
                <a:solidFill>
                  <a:schemeClr val="accent1"/>
                </a:solidFill>
              </a:defRPr>
            </a:lvl1pPr>
            <a:lvl2pPr marL="0" indent="0">
              <a:lnSpc>
                <a:spcPct val="95000"/>
              </a:lnSpc>
              <a:spcBef>
                <a:spcPts val="0"/>
              </a:spcBef>
              <a:buFontTx/>
              <a:buNone/>
              <a:defRPr sz="2600">
                <a:solidFill>
                  <a:schemeClr val="accent2"/>
                </a:solidFill>
                <a:latin typeface="+mn-lt"/>
              </a:defRPr>
            </a:lvl2pPr>
          </a:lstStyle>
          <a:p>
            <a:pPr lvl="0"/>
            <a:r>
              <a:rPr lang="en-US" dirty="0"/>
              <a:t>Click to edit Master title styles</a:t>
            </a:r>
          </a:p>
          <a:p>
            <a:pPr lvl="1"/>
            <a:r>
              <a:rPr lang="en-US" dirty="0"/>
              <a:t>Second level</a:t>
            </a:r>
          </a:p>
        </p:txBody>
      </p:sp>
      <p:sp>
        <p:nvSpPr>
          <p:cNvPr id="10" name="TextBox 9"/>
          <p:cNvSpPr txBox="1"/>
          <p:nvPr userDrawn="1"/>
        </p:nvSpPr>
        <p:spPr>
          <a:xfrm>
            <a:off x="8432800" y="6328800"/>
            <a:ext cx="3245851" cy="288000"/>
          </a:xfrm>
          <a:prstGeom prst="rect">
            <a:avLst/>
          </a:prstGeom>
          <a:noFill/>
        </p:spPr>
        <p:txBody>
          <a:bodyPr wrap="square" lIns="0" tIns="0" rIns="0" bIns="0" rtlCol="0">
            <a:noAutofit/>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GB" sz="1400" dirty="0">
                <a:solidFill>
                  <a:schemeClr val="tx1"/>
                </a:solidFill>
              </a:rPr>
              <a:t>Plan International UK </a:t>
            </a:r>
            <a:r>
              <a:rPr lang="en-GB" sz="1400" kern="1200" dirty="0">
                <a:solidFill>
                  <a:schemeClr val="tx1"/>
                </a:solidFill>
                <a:effectLst/>
                <a:latin typeface="+mn-lt"/>
                <a:ea typeface="+mn-ea"/>
                <a:cs typeface="+mn-cs"/>
              </a:rPr>
              <a:t>©</a:t>
            </a:r>
          </a:p>
        </p:txBody>
      </p:sp>
      <p:cxnSp>
        <p:nvCxnSpPr>
          <p:cNvPr id="11" name="Straight Connector 10"/>
          <p:cNvCxnSpPr/>
          <p:nvPr userDrawn="1"/>
        </p:nvCxnSpPr>
        <p:spPr>
          <a:xfrm>
            <a:off x="474134" y="6257675"/>
            <a:ext cx="11231033" cy="0"/>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sp>
        <p:nvSpPr>
          <p:cNvPr id="12" name="Text Placeholder 11"/>
          <p:cNvSpPr>
            <a:spLocks noGrp="1"/>
          </p:cNvSpPr>
          <p:nvPr>
            <p:ph type="body" sz="quarter" idx="14"/>
          </p:nvPr>
        </p:nvSpPr>
        <p:spPr>
          <a:xfrm>
            <a:off x="475200" y="1357200"/>
            <a:ext cx="11203200" cy="47124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Tree>
    <p:extLst>
      <p:ext uri="{BB962C8B-B14F-4D97-AF65-F5344CB8AC3E}">
        <p14:creationId xmlns:p14="http://schemas.microsoft.com/office/powerpoint/2010/main" val="19498079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Title and Two Content">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CB2ABBFD-A820-4820-BB68-F332EB00880D}" type="slidenum">
              <a:rPr lang="en-GB" smtClean="0"/>
              <a:t>‹#›</a:t>
            </a:fld>
            <a:endParaRPr lang="en-GB" dirty="0"/>
          </a:p>
        </p:txBody>
      </p:sp>
      <p:sp>
        <p:nvSpPr>
          <p:cNvPr id="7" name="Text Placeholder 6"/>
          <p:cNvSpPr>
            <a:spLocks noGrp="1"/>
          </p:cNvSpPr>
          <p:nvPr>
            <p:ph type="body" sz="quarter" idx="13" hasCustomPrompt="1"/>
          </p:nvPr>
        </p:nvSpPr>
        <p:spPr>
          <a:xfrm>
            <a:off x="475200" y="356132"/>
            <a:ext cx="11203200" cy="788400"/>
          </a:xfrm>
        </p:spPr>
        <p:txBody>
          <a:bodyPr/>
          <a:lstStyle>
            <a:lvl1pPr>
              <a:lnSpc>
                <a:spcPct val="95000"/>
              </a:lnSpc>
              <a:spcBef>
                <a:spcPts val="0"/>
              </a:spcBef>
              <a:defRPr sz="2600" b="1">
                <a:solidFill>
                  <a:schemeClr val="accent1"/>
                </a:solidFill>
              </a:defRPr>
            </a:lvl1pPr>
            <a:lvl2pPr marL="0" indent="0">
              <a:lnSpc>
                <a:spcPct val="95000"/>
              </a:lnSpc>
              <a:spcBef>
                <a:spcPts val="0"/>
              </a:spcBef>
              <a:buFontTx/>
              <a:buNone/>
              <a:defRPr sz="2600">
                <a:solidFill>
                  <a:schemeClr val="accent2"/>
                </a:solidFill>
                <a:latin typeface="+mn-lt"/>
              </a:defRPr>
            </a:lvl2pPr>
          </a:lstStyle>
          <a:p>
            <a:pPr lvl="0"/>
            <a:r>
              <a:rPr lang="en-US" dirty="0"/>
              <a:t>Click to edit Master title styles</a:t>
            </a:r>
          </a:p>
          <a:p>
            <a:pPr lvl="1"/>
            <a:r>
              <a:rPr lang="en-US" dirty="0"/>
              <a:t>Second level</a:t>
            </a:r>
          </a:p>
        </p:txBody>
      </p:sp>
      <p:sp>
        <p:nvSpPr>
          <p:cNvPr id="10" name="TextBox 9"/>
          <p:cNvSpPr txBox="1"/>
          <p:nvPr userDrawn="1"/>
        </p:nvSpPr>
        <p:spPr>
          <a:xfrm>
            <a:off x="8432800" y="6328800"/>
            <a:ext cx="3245851" cy="288000"/>
          </a:xfrm>
          <a:prstGeom prst="rect">
            <a:avLst/>
          </a:prstGeom>
          <a:noFill/>
        </p:spPr>
        <p:txBody>
          <a:bodyPr wrap="square" lIns="0" tIns="0" rIns="0" bIns="0" rtlCol="0">
            <a:noAutofit/>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GB" sz="1400" dirty="0">
                <a:solidFill>
                  <a:schemeClr val="tx1"/>
                </a:solidFill>
              </a:rPr>
              <a:t>Plan International UK </a:t>
            </a:r>
            <a:r>
              <a:rPr lang="en-GB" sz="1400" kern="1200" dirty="0">
                <a:solidFill>
                  <a:schemeClr val="tx1"/>
                </a:solidFill>
                <a:effectLst/>
                <a:latin typeface="+mn-lt"/>
                <a:ea typeface="+mn-ea"/>
                <a:cs typeface="+mn-cs"/>
              </a:rPr>
              <a:t>©</a:t>
            </a:r>
          </a:p>
        </p:txBody>
      </p:sp>
      <p:cxnSp>
        <p:nvCxnSpPr>
          <p:cNvPr id="11" name="Straight Connector 10"/>
          <p:cNvCxnSpPr/>
          <p:nvPr userDrawn="1"/>
        </p:nvCxnSpPr>
        <p:spPr>
          <a:xfrm>
            <a:off x="474134" y="6257675"/>
            <a:ext cx="11231033" cy="0"/>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sp>
        <p:nvSpPr>
          <p:cNvPr id="3" name="Content Placeholder 2"/>
          <p:cNvSpPr>
            <a:spLocks noGrp="1"/>
          </p:cNvSpPr>
          <p:nvPr>
            <p:ph sz="quarter" idx="14"/>
          </p:nvPr>
        </p:nvSpPr>
        <p:spPr>
          <a:xfrm>
            <a:off x="5827200" y="1358900"/>
            <a:ext cx="5851200" cy="47117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12" name="Text Placeholder 11"/>
          <p:cNvSpPr>
            <a:spLocks noGrp="1"/>
          </p:cNvSpPr>
          <p:nvPr>
            <p:ph type="body" sz="quarter" idx="15"/>
          </p:nvPr>
        </p:nvSpPr>
        <p:spPr>
          <a:xfrm>
            <a:off x="475200" y="1357200"/>
            <a:ext cx="4800000" cy="47124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Tree>
    <p:extLst>
      <p:ext uri="{BB962C8B-B14F-4D97-AF65-F5344CB8AC3E}">
        <p14:creationId xmlns:p14="http://schemas.microsoft.com/office/powerpoint/2010/main" val="376403543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CB2ABBFD-A820-4820-BB68-F332EB00880D}" type="slidenum">
              <a:rPr lang="en-GB" smtClean="0"/>
              <a:t>‹#›</a:t>
            </a:fld>
            <a:endParaRPr lang="en-GB" dirty="0"/>
          </a:p>
        </p:txBody>
      </p:sp>
      <p:sp>
        <p:nvSpPr>
          <p:cNvPr id="7" name="Text Placeholder 6"/>
          <p:cNvSpPr>
            <a:spLocks noGrp="1"/>
          </p:cNvSpPr>
          <p:nvPr>
            <p:ph type="body" sz="quarter" idx="13" hasCustomPrompt="1"/>
          </p:nvPr>
        </p:nvSpPr>
        <p:spPr>
          <a:xfrm>
            <a:off x="475200" y="356132"/>
            <a:ext cx="11203200" cy="788400"/>
          </a:xfrm>
        </p:spPr>
        <p:txBody>
          <a:bodyPr/>
          <a:lstStyle>
            <a:lvl1pPr>
              <a:lnSpc>
                <a:spcPct val="95000"/>
              </a:lnSpc>
              <a:spcBef>
                <a:spcPts val="0"/>
              </a:spcBef>
              <a:defRPr sz="2600" b="1">
                <a:solidFill>
                  <a:schemeClr val="accent1"/>
                </a:solidFill>
              </a:defRPr>
            </a:lvl1pPr>
            <a:lvl2pPr marL="0" indent="0">
              <a:lnSpc>
                <a:spcPct val="95000"/>
              </a:lnSpc>
              <a:spcBef>
                <a:spcPts val="0"/>
              </a:spcBef>
              <a:buFontTx/>
              <a:buNone/>
              <a:defRPr sz="2600">
                <a:solidFill>
                  <a:schemeClr val="accent2"/>
                </a:solidFill>
                <a:latin typeface="+mn-lt"/>
              </a:defRPr>
            </a:lvl2pPr>
          </a:lstStyle>
          <a:p>
            <a:pPr lvl="0"/>
            <a:r>
              <a:rPr lang="en-US" dirty="0"/>
              <a:t>Click to edit Master title styles</a:t>
            </a:r>
          </a:p>
          <a:p>
            <a:pPr lvl="1"/>
            <a:r>
              <a:rPr lang="en-US" dirty="0"/>
              <a:t>Second level</a:t>
            </a:r>
          </a:p>
        </p:txBody>
      </p:sp>
      <p:sp>
        <p:nvSpPr>
          <p:cNvPr id="10" name="TextBox 9"/>
          <p:cNvSpPr txBox="1"/>
          <p:nvPr userDrawn="1"/>
        </p:nvSpPr>
        <p:spPr>
          <a:xfrm>
            <a:off x="8432800" y="6328800"/>
            <a:ext cx="3245851" cy="288000"/>
          </a:xfrm>
          <a:prstGeom prst="rect">
            <a:avLst/>
          </a:prstGeom>
          <a:noFill/>
        </p:spPr>
        <p:txBody>
          <a:bodyPr wrap="square" lIns="0" tIns="0" rIns="0" bIns="0" rtlCol="0">
            <a:noAutofit/>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GB" sz="1400" dirty="0">
                <a:solidFill>
                  <a:schemeClr val="tx1"/>
                </a:solidFill>
              </a:rPr>
              <a:t>Plan International UK </a:t>
            </a:r>
            <a:r>
              <a:rPr lang="en-GB" sz="1400" kern="1200" dirty="0">
                <a:solidFill>
                  <a:schemeClr val="tx1"/>
                </a:solidFill>
                <a:effectLst/>
                <a:latin typeface="+mn-lt"/>
                <a:ea typeface="+mn-ea"/>
                <a:cs typeface="+mn-cs"/>
              </a:rPr>
              <a:t>©</a:t>
            </a:r>
          </a:p>
        </p:txBody>
      </p:sp>
      <p:cxnSp>
        <p:nvCxnSpPr>
          <p:cNvPr id="11" name="Straight Connector 10"/>
          <p:cNvCxnSpPr/>
          <p:nvPr userDrawn="1"/>
        </p:nvCxnSpPr>
        <p:spPr>
          <a:xfrm>
            <a:off x="474134" y="6257675"/>
            <a:ext cx="11231033" cy="0"/>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7143428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60510691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Any Questions?">
    <p:spTree>
      <p:nvGrpSpPr>
        <p:cNvPr id="1" name=""/>
        <p:cNvGrpSpPr/>
        <p:nvPr/>
      </p:nvGrpSpPr>
      <p:grpSpPr>
        <a:xfrm>
          <a:off x="0" y="0"/>
          <a:ext cx="0" cy="0"/>
          <a:chOff x="0" y="0"/>
          <a:chExt cx="0" cy="0"/>
        </a:xfrm>
      </p:grpSpPr>
      <p:sp>
        <p:nvSpPr>
          <p:cNvPr id="5" name="Text Placeholder 4"/>
          <p:cNvSpPr>
            <a:spLocks noGrp="1"/>
          </p:cNvSpPr>
          <p:nvPr>
            <p:ph type="body" sz="quarter" idx="10" hasCustomPrompt="1"/>
          </p:nvPr>
        </p:nvSpPr>
        <p:spPr>
          <a:xfrm>
            <a:off x="457199" y="2646947"/>
            <a:ext cx="11260668" cy="3994485"/>
          </a:xfrm>
        </p:spPr>
        <p:txBody>
          <a:bodyPr anchor="b" anchorCtr="0">
            <a:noAutofit/>
          </a:bodyPr>
          <a:lstStyle>
            <a:lvl1pPr>
              <a:lnSpc>
                <a:spcPct val="90000"/>
              </a:lnSpc>
              <a:spcBef>
                <a:spcPts val="0"/>
              </a:spcBef>
              <a:defRPr sz="8900" cap="none" spc="-150" baseline="0">
                <a:solidFill>
                  <a:schemeClr val="accent1"/>
                </a:solidFill>
                <a:latin typeface="Core Paint B3" panose="020B0A06030302020204" pitchFamily="34" charset="0"/>
              </a:defRPr>
            </a:lvl1pPr>
          </a:lstStyle>
          <a:p>
            <a:pPr lvl="0"/>
            <a:r>
              <a:rPr lang="en-US" dirty="0"/>
              <a:t>Click here</a:t>
            </a:r>
          </a:p>
        </p:txBody>
      </p:sp>
    </p:spTree>
    <p:extLst>
      <p:ext uri="{BB962C8B-B14F-4D97-AF65-F5344CB8AC3E}">
        <p14:creationId xmlns:p14="http://schemas.microsoft.com/office/powerpoint/2010/main" val="73980020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sp>
        <p:nvSpPr>
          <p:cNvPr id="5" name="Text Placeholder 4"/>
          <p:cNvSpPr>
            <a:spLocks noGrp="1"/>
          </p:cNvSpPr>
          <p:nvPr>
            <p:ph type="body" sz="quarter" idx="10" hasCustomPrompt="1"/>
          </p:nvPr>
        </p:nvSpPr>
        <p:spPr>
          <a:xfrm>
            <a:off x="457199" y="3763476"/>
            <a:ext cx="11260668" cy="2905389"/>
          </a:xfrm>
        </p:spPr>
        <p:txBody>
          <a:bodyPr anchor="b" anchorCtr="0">
            <a:normAutofit/>
          </a:bodyPr>
          <a:lstStyle>
            <a:lvl1pPr>
              <a:lnSpc>
                <a:spcPct val="75000"/>
              </a:lnSpc>
              <a:spcBef>
                <a:spcPts val="0"/>
              </a:spcBef>
              <a:defRPr sz="12600" cap="none" spc="-300" baseline="0">
                <a:solidFill>
                  <a:schemeClr val="bg1"/>
                </a:solidFill>
                <a:latin typeface="Core Paint B3" panose="020B0A06030302020204" pitchFamily="34" charset="0"/>
              </a:defRPr>
            </a:lvl1pPr>
          </a:lstStyle>
          <a:p>
            <a:pPr lvl="0"/>
            <a:r>
              <a:rPr lang="en-US" dirty="0"/>
              <a:t>Click here</a:t>
            </a:r>
          </a:p>
        </p:txBody>
      </p:sp>
    </p:spTree>
    <p:extLst>
      <p:ext uri="{BB962C8B-B14F-4D97-AF65-F5344CB8AC3E}">
        <p14:creationId xmlns:p14="http://schemas.microsoft.com/office/powerpoint/2010/main" val="186747807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270B27B-BE6C-406F-8107-BE7B8F6C1150}" type="datetimeFigureOut">
              <a:rPr lang="en-US" smtClean="0"/>
              <a:pPr/>
              <a:t>4/12/2024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D586E3F-E8CF-4FD3-B892-F195E1561362}" type="slidenum">
              <a:rPr lang="en-US" smtClean="0"/>
              <a:pPr/>
              <a:t>‹#›</a:t>
            </a:fld>
            <a:endParaRPr lang="en-US"/>
          </a:p>
        </p:txBody>
      </p:sp>
    </p:spTree>
    <p:extLst>
      <p:ext uri="{BB962C8B-B14F-4D97-AF65-F5344CB8AC3E}">
        <p14:creationId xmlns:p14="http://schemas.microsoft.com/office/powerpoint/2010/main" val="329813855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270B27B-BE6C-406F-8107-BE7B8F6C1150}" type="datetimeFigureOut">
              <a:rPr lang="en-US" smtClean="0"/>
              <a:pPr/>
              <a:t>4/12/2024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D586E3F-E8CF-4FD3-B892-F195E1561362}" type="slidenum">
              <a:rPr lang="en-US" smtClean="0"/>
              <a:pPr/>
              <a:t>‹#›</a:t>
            </a:fld>
            <a:endParaRPr lang="en-US"/>
          </a:p>
        </p:txBody>
      </p:sp>
    </p:spTree>
    <p:extLst>
      <p:ext uri="{BB962C8B-B14F-4D97-AF65-F5344CB8AC3E}">
        <p14:creationId xmlns:p14="http://schemas.microsoft.com/office/powerpoint/2010/main" val="34167060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270B27B-BE6C-406F-8107-BE7B8F6C1150}" type="datetimeFigureOut">
              <a:rPr lang="en-US" smtClean="0"/>
              <a:pPr/>
              <a:t>4/12/2024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D586E3F-E8CF-4FD3-B892-F195E1561362}" type="slidenum">
              <a:rPr lang="en-US" smtClean="0"/>
              <a:pPr/>
              <a:t>‹#›</a:t>
            </a:fld>
            <a:endParaRPr lang="en-US"/>
          </a:p>
        </p:txBody>
      </p:sp>
    </p:spTree>
    <p:extLst>
      <p:ext uri="{BB962C8B-B14F-4D97-AF65-F5344CB8AC3E}">
        <p14:creationId xmlns:p14="http://schemas.microsoft.com/office/powerpoint/2010/main" val="221088812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270B27B-BE6C-406F-8107-BE7B8F6C1150}" type="datetimeFigureOut">
              <a:rPr lang="en-US" smtClean="0"/>
              <a:pPr/>
              <a:t>4/12/2024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D586E3F-E8CF-4FD3-B892-F195E1561362}" type="slidenum">
              <a:rPr lang="en-US" smtClean="0"/>
              <a:pPr/>
              <a:t>‹#›</a:t>
            </a:fld>
            <a:endParaRPr lang="en-US"/>
          </a:p>
        </p:txBody>
      </p:sp>
    </p:spTree>
    <p:extLst>
      <p:ext uri="{BB962C8B-B14F-4D97-AF65-F5344CB8AC3E}">
        <p14:creationId xmlns:p14="http://schemas.microsoft.com/office/powerpoint/2010/main" val="111892114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270B27B-BE6C-406F-8107-BE7B8F6C1150}" type="datetimeFigureOut">
              <a:rPr lang="en-US" smtClean="0"/>
              <a:pPr/>
              <a:t>4/12/2024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D586E3F-E8CF-4FD3-B892-F195E1561362}" type="slidenum">
              <a:rPr lang="en-US" smtClean="0"/>
              <a:pPr/>
              <a:t>‹#›</a:t>
            </a:fld>
            <a:endParaRPr lang="en-US"/>
          </a:p>
        </p:txBody>
      </p:sp>
    </p:spTree>
    <p:extLst>
      <p:ext uri="{BB962C8B-B14F-4D97-AF65-F5344CB8AC3E}">
        <p14:creationId xmlns:p14="http://schemas.microsoft.com/office/powerpoint/2010/main" val="548742742"/>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270B27B-BE6C-406F-8107-BE7B8F6C1150}" type="datetimeFigureOut">
              <a:rPr lang="en-US" smtClean="0"/>
              <a:pPr/>
              <a:t>4/12/2024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D586E3F-E8CF-4FD3-B892-F195E1561362}" type="slidenum">
              <a:rPr lang="en-US" smtClean="0"/>
              <a:pPr/>
              <a:t>‹#›</a:t>
            </a:fld>
            <a:endParaRPr lang="en-US"/>
          </a:p>
        </p:txBody>
      </p:sp>
    </p:spTree>
    <p:extLst>
      <p:ext uri="{BB962C8B-B14F-4D97-AF65-F5344CB8AC3E}">
        <p14:creationId xmlns:p14="http://schemas.microsoft.com/office/powerpoint/2010/main" val="2834935964"/>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270B27B-BE6C-406F-8107-BE7B8F6C1150}" type="datetimeFigureOut">
              <a:rPr lang="en-US" smtClean="0"/>
              <a:pPr/>
              <a:t>4/12/2024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D586E3F-E8CF-4FD3-B892-F195E1561362}" type="slidenum">
              <a:rPr lang="en-US" smtClean="0"/>
              <a:pPr/>
              <a:t>‹#›</a:t>
            </a:fld>
            <a:endParaRPr lang="en-US"/>
          </a:p>
        </p:txBody>
      </p:sp>
    </p:spTree>
    <p:extLst>
      <p:ext uri="{BB962C8B-B14F-4D97-AF65-F5344CB8AC3E}">
        <p14:creationId xmlns:p14="http://schemas.microsoft.com/office/powerpoint/2010/main" val="4134389526"/>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270B27B-BE6C-406F-8107-BE7B8F6C1150}" type="datetimeFigureOut">
              <a:rPr lang="en-US" smtClean="0"/>
              <a:pPr/>
              <a:t>4/12/2024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D586E3F-E8CF-4FD3-B892-F195E1561362}" type="slidenum">
              <a:rPr lang="en-US" smtClean="0"/>
              <a:pPr/>
              <a:t>‹#›</a:t>
            </a:fld>
            <a:endParaRPr lang="en-US"/>
          </a:p>
        </p:txBody>
      </p:sp>
    </p:spTree>
    <p:extLst>
      <p:ext uri="{BB962C8B-B14F-4D97-AF65-F5344CB8AC3E}">
        <p14:creationId xmlns:p14="http://schemas.microsoft.com/office/powerpoint/2010/main" val="3575353552"/>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270B27B-BE6C-406F-8107-BE7B8F6C1150}" type="datetimeFigureOut">
              <a:rPr lang="en-US" smtClean="0"/>
              <a:pPr/>
              <a:t>4/12/2024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D586E3F-E8CF-4FD3-B892-F195E1561362}" type="slidenum">
              <a:rPr lang="en-US" smtClean="0"/>
              <a:pPr/>
              <a:t>‹#›</a:t>
            </a:fld>
            <a:endParaRPr lang="en-US"/>
          </a:p>
        </p:txBody>
      </p:sp>
    </p:spTree>
    <p:extLst>
      <p:ext uri="{BB962C8B-B14F-4D97-AF65-F5344CB8AC3E}">
        <p14:creationId xmlns:p14="http://schemas.microsoft.com/office/powerpoint/2010/main" val="3513162633"/>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270B27B-BE6C-406F-8107-BE7B8F6C1150}" type="datetimeFigureOut">
              <a:rPr lang="en-US" smtClean="0"/>
              <a:pPr/>
              <a:t>4/12/2024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D586E3F-E8CF-4FD3-B892-F195E1561362}" type="slidenum">
              <a:rPr lang="en-US" smtClean="0"/>
              <a:pPr/>
              <a:t>‹#›</a:t>
            </a:fld>
            <a:endParaRPr lang="en-US"/>
          </a:p>
        </p:txBody>
      </p:sp>
    </p:spTree>
    <p:extLst>
      <p:ext uri="{BB962C8B-B14F-4D97-AF65-F5344CB8AC3E}">
        <p14:creationId xmlns:p14="http://schemas.microsoft.com/office/powerpoint/2010/main" val="1894416584"/>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270B27B-BE6C-406F-8107-BE7B8F6C1150}" type="datetimeFigureOut">
              <a:rPr lang="en-US" smtClean="0"/>
              <a:pPr/>
              <a:t>4/12/2024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D586E3F-E8CF-4FD3-B892-F195E1561362}" type="slidenum">
              <a:rPr lang="en-US" smtClean="0"/>
              <a:pPr/>
              <a:t>‹#›</a:t>
            </a:fld>
            <a:endParaRPr lang="en-US"/>
          </a:p>
        </p:txBody>
      </p:sp>
    </p:spTree>
    <p:extLst>
      <p:ext uri="{BB962C8B-B14F-4D97-AF65-F5344CB8AC3E}">
        <p14:creationId xmlns:p14="http://schemas.microsoft.com/office/powerpoint/2010/main" val="2475384481"/>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270B27B-BE6C-406F-8107-BE7B8F6C1150}" type="datetimeFigureOut">
              <a:rPr lang="en-US" smtClean="0"/>
              <a:pPr/>
              <a:t>4/12/2024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D586E3F-E8CF-4FD3-B892-F195E1561362}" type="slidenum">
              <a:rPr lang="en-US" smtClean="0"/>
              <a:pPr/>
              <a:t>‹#›</a:t>
            </a:fld>
            <a:endParaRPr lang="en-US"/>
          </a:p>
        </p:txBody>
      </p:sp>
    </p:spTree>
    <p:extLst>
      <p:ext uri="{BB962C8B-B14F-4D97-AF65-F5344CB8AC3E}">
        <p14:creationId xmlns:p14="http://schemas.microsoft.com/office/powerpoint/2010/main" val="690751408"/>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270B27B-BE6C-406F-8107-BE7B8F6C1150}" type="datetimeFigureOut">
              <a:rPr lang="en-US" smtClean="0"/>
              <a:pPr/>
              <a:t>4/12/2024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D586E3F-E8CF-4FD3-B892-F195E1561362}" type="slidenum">
              <a:rPr lang="en-US" smtClean="0"/>
              <a:pPr/>
              <a:t>‹#›</a:t>
            </a:fld>
            <a:endParaRPr lang="en-US"/>
          </a:p>
        </p:txBody>
      </p:sp>
    </p:spTree>
    <p:extLst>
      <p:ext uri="{BB962C8B-B14F-4D97-AF65-F5344CB8AC3E}">
        <p14:creationId xmlns:p14="http://schemas.microsoft.com/office/powerpoint/2010/main" val="1093592752"/>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270B27B-BE6C-406F-8107-BE7B8F6C1150}" type="datetimeFigureOut">
              <a:rPr lang="en-US" smtClean="0"/>
              <a:pPr/>
              <a:t>4/12/2024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D586E3F-E8CF-4FD3-B892-F195E1561362}" type="slidenum">
              <a:rPr lang="en-US" smtClean="0"/>
              <a:pPr/>
              <a:t>‹#›</a:t>
            </a:fld>
            <a:endParaRPr lang="en-US"/>
          </a:p>
        </p:txBody>
      </p:sp>
    </p:spTree>
    <p:extLst>
      <p:ext uri="{BB962C8B-B14F-4D97-AF65-F5344CB8AC3E}">
        <p14:creationId xmlns:p14="http://schemas.microsoft.com/office/powerpoint/2010/main" val="2693266990"/>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270B27B-BE6C-406F-8107-BE7B8F6C1150}" type="datetimeFigureOut">
              <a:rPr lang="en-US" smtClean="0"/>
              <a:pPr/>
              <a:t>4/12/2024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D586E3F-E8CF-4FD3-B892-F195E1561362}" type="slidenum">
              <a:rPr lang="en-US" smtClean="0"/>
              <a:pPr/>
              <a:t>‹#›</a:t>
            </a:fld>
            <a:endParaRPr lang="en-US"/>
          </a:p>
        </p:txBody>
      </p:sp>
    </p:spTree>
    <p:extLst>
      <p:ext uri="{BB962C8B-B14F-4D97-AF65-F5344CB8AC3E}">
        <p14:creationId xmlns:p14="http://schemas.microsoft.com/office/powerpoint/2010/main" val="3823705823"/>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270B27B-BE6C-406F-8107-BE7B8F6C1150}" type="datetimeFigureOut">
              <a:rPr lang="en-US" smtClean="0"/>
              <a:pPr/>
              <a:t>4/12/2024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D586E3F-E8CF-4FD3-B892-F195E1561362}" type="slidenum">
              <a:rPr lang="en-US" smtClean="0"/>
              <a:pPr/>
              <a:t>‹#›</a:t>
            </a:fld>
            <a:endParaRPr lang="en-US"/>
          </a:p>
        </p:txBody>
      </p:sp>
    </p:spTree>
    <p:extLst>
      <p:ext uri="{BB962C8B-B14F-4D97-AF65-F5344CB8AC3E}">
        <p14:creationId xmlns:p14="http://schemas.microsoft.com/office/powerpoint/2010/main" val="2751220297"/>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270B27B-BE6C-406F-8107-BE7B8F6C1150}" type="datetimeFigureOut">
              <a:rPr lang="en-US" smtClean="0"/>
              <a:pPr/>
              <a:t>4/12/2024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D586E3F-E8CF-4FD3-B892-F195E1561362}" type="slidenum">
              <a:rPr lang="en-US" smtClean="0"/>
              <a:pPr/>
              <a:t>‹#›</a:t>
            </a:fld>
            <a:endParaRPr lang="en-US"/>
          </a:p>
        </p:txBody>
      </p:sp>
    </p:spTree>
    <p:extLst>
      <p:ext uri="{BB962C8B-B14F-4D97-AF65-F5344CB8AC3E}">
        <p14:creationId xmlns:p14="http://schemas.microsoft.com/office/powerpoint/2010/main" val="2859404802"/>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270B27B-BE6C-406F-8107-BE7B8F6C1150}" type="datetimeFigureOut">
              <a:rPr lang="en-US" smtClean="0"/>
              <a:pPr/>
              <a:t>4/12/2024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D586E3F-E8CF-4FD3-B892-F195E1561362}" type="slidenum">
              <a:rPr lang="en-US" smtClean="0"/>
              <a:pPr/>
              <a:t>‹#›</a:t>
            </a:fld>
            <a:endParaRPr lang="en-US"/>
          </a:p>
        </p:txBody>
      </p:sp>
    </p:spTree>
    <p:extLst>
      <p:ext uri="{BB962C8B-B14F-4D97-AF65-F5344CB8AC3E}">
        <p14:creationId xmlns:p14="http://schemas.microsoft.com/office/powerpoint/2010/main" val="1405768049"/>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270B27B-BE6C-406F-8107-BE7B8F6C1150}" type="datetimeFigureOut">
              <a:rPr lang="en-US" smtClean="0"/>
              <a:pPr/>
              <a:t>4/12/2024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D586E3F-E8CF-4FD3-B892-F195E1561362}" type="slidenum">
              <a:rPr lang="en-US" smtClean="0"/>
              <a:pPr/>
              <a:t>‹#›</a:t>
            </a:fld>
            <a:endParaRPr lang="en-US"/>
          </a:p>
        </p:txBody>
      </p:sp>
    </p:spTree>
    <p:extLst>
      <p:ext uri="{BB962C8B-B14F-4D97-AF65-F5344CB8AC3E}">
        <p14:creationId xmlns:p14="http://schemas.microsoft.com/office/powerpoint/2010/main" val="557543269"/>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270B27B-BE6C-406F-8107-BE7B8F6C1150}" type="datetimeFigureOut">
              <a:rPr lang="en-US" smtClean="0"/>
              <a:pPr/>
              <a:t>4/12/2024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D586E3F-E8CF-4FD3-B892-F195E1561362}" type="slidenum">
              <a:rPr lang="en-US" smtClean="0"/>
              <a:pPr/>
              <a:t>‹#›</a:t>
            </a:fld>
            <a:endParaRPr lang="en-US"/>
          </a:p>
        </p:txBody>
      </p:sp>
    </p:spTree>
    <p:extLst>
      <p:ext uri="{BB962C8B-B14F-4D97-AF65-F5344CB8AC3E}">
        <p14:creationId xmlns:p14="http://schemas.microsoft.com/office/powerpoint/2010/main" val="2010192500"/>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270B27B-BE6C-406F-8107-BE7B8F6C1150}" type="datetimeFigureOut">
              <a:rPr lang="en-US" smtClean="0"/>
              <a:pPr/>
              <a:t>4/12/2024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D586E3F-E8CF-4FD3-B892-F195E1561362}" type="slidenum">
              <a:rPr lang="en-US" smtClean="0"/>
              <a:pPr/>
              <a:t>‹#›</a:t>
            </a:fld>
            <a:endParaRPr lang="en-US"/>
          </a:p>
        </p:txBody>
      </p:sp>
    </p:spTree>
    <p:extLst>
      <p:ext uri="{BB962C8B-B14F-4D97-AF65-F5344CB8AC3E}">
        <p14:creationId xmlns:p14="http://schemas.microsoft.com/office/powerpoint/2010/main" val="4039964626"/>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270B27B-BE6C-406F-8107-BE7B8F6C1150}" type="datetimeFigureOut">
              <a:rPr lang="en-US" smtClean="0"/>
              <a:pPr/>
              <a:t>4/12/2024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D586E3F-E8CF-4FD3-B892-F195E1561362}" type="slidenum">
              <a:rPr lang="en-US" smtClean="0"/>
              <a:pPr/>
              <a:t>‹#›</a:t>
            </a:fld>
            <a:endParaRPr lang="en-US"/>
          </a:p>
        </p:txBody>
      </p:sp>
    </p:spTree>
    <p:extLst>
      <p:ext uri="{BB962C8B-B14F-4D97-AF65-F5344CB8AC3E}">
        <p14:creationId xmlns:p14="http://schemas.microsoft.com/office/powerpoint/2010/main" val="222592458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70F870E-B96F-4830-B6F9-9BA7BA32230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06BD5F5-AF97-467F-B521-36287956362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289D94F-B676-4D82-9CA8-51DECE3E94E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D65402C-24FF-42C9-B92E-9045BAAF7582}" type="datetimeFigureOut">
              <a:rPr lang="en-GB" smtClean="0"/>
              <a:t>12/04/2024</a:t>
            </a:fld>
            <a:endParaRPr lang="en-GB"/>
          </a:p>
        </p:txBody>
      </p:sp>
      <p:sp>
        <p:nvSpPr>
          <p:cNvPr id="5" name="Footer Placeholder 4">
            <a:extLst>
              <a:ext uri="{FF2B5EF4-FFF2-40B4-BE49-F238E27FC236}">
                <a16:creationId xmlns:a16="http://schemas.microsoft.com/office/drawing/2014/main" id="{A347B726-B302-42E4-9962-075FF11FECA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F3D73B51-9170-4DA8-9E50-1C89A6BB740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9690719-5305-4096-90ED-B76140F1F5FD}" type="slidenum">
              <a:rPr lang="en-GB" smtClean="0"/>
              <a:t>‹#›</a:t>
            </a:fld>
            <a:endParaRPr lang="en-GB"/>
          </a:p>
        </p:txBody>
      </p:sp>
    </p:spTree>
    <p:extLst>
      <p:ext uri="{BB962C8B-B14F-4D97-AF65-F5344CB8AC3E}">
        <p14:creationId xmlns:p14="http://schemas.microsoft.com/office/powerpoint/2010/main" val="366552755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4847" y="385012"/>
            <a:ext cx="11203805" cy="789289"/>
          </a:xfrm>
          <a:prstGeom prst="rect">
            <a:avLst/>
          </a:prstGeom>
        </p:spPr>
        <p:txBody>
          <a:bodyPr vert="horz" lIns="0" tIns="0" rIns="0" bIns="0" rtlCol="0" anchor="t" anchorCtr="0">
            <a:noAutofit/>
          </a:bodyPr>
          <a:lstStyle/>
          <a:p>
            <a:r>
              <a:rPr lang="en-US"/>
              <a:t>Click to edit Master title style</a:t>
            </a:r>
            <a:endParaRPr lang="en-US" dirty="0"/>
          </a:p>
        </p:txBody>
      </p:sp>
      <p:sp>
        <p:nvSpPr>
          <p:cNvPr id="3" name="Text Placeholder 2"/>
          <p:cNvSpPr>
            <a:spLocks noGrp="1"/>
          </p:cNvSpPr>
          <p:nvPr>
            <p:ph type="body" idx="1"/>
          </p:nvPr>
        </p:nvSpPr>
        <p:spPr>
          <a:xfrm>
            <a:off x="474847" y="1357162"/>
            <a:ext cx="11203805" cy="4712940"/>
          </a:xfrm>
          <a:prstGeom prst="rect">
            <a:avLst/>
          </a:prstGeom>
        </p:spPr>
        <p:txBody>
          <a:bodyPr vert="horz" lIns="0" tIns="0" rIns="0" bIns="0" rtlCol="0">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p:cNvSpPr>
            <a:spLocks noGrp="1"/>
          </p:cNvSpPr>
          <p:nvPr>
            <p:ph type="ftr" sz="quarter" idx="3"/>
          </p:nvPr>
        </p:nvSpPr>
        <p:spPr>
          <a:xfrm>
            <a:off x="1464734" y="6328500"/>
            <a:ext cx="6235477" cy="288000"/>
          </a:xfrm>
          <a:prstGeom prst="rect">
            <a:avLst/>
          </a:prstGeom>
        </p:spPr>
        <p:txBody>
          <a:bodyPr vert="horz" lIns="0" tIns="0" rIns="0" bIns="0" rtlCol="0" anchor="t" anchorCtr="0"/>
          <a:lstStyle>
            <a:lvl1pPr algn="l">
              <a:defRPr sz="1400">
                <a:solidFill>
                  <a:schemeClr val="tx1"/>
                </a:solidFill>
              </a:defRPr>
            </a:lvl1pPr>
          </a:lstStyle>
          <a:p>
            <a:endParaRPr lang="en-GB" dirty="0"/>
          </a:p>
        </p:txBody>
      </p:sp>
      <p:sp>
        <p:nvSpPr>
          <p:cNvPr id="6" name="Slide Number Placeholder 5"/>
          <p:cNvSpPr>
            <a:spLocks noGrp="1"/>
          </p:cNvSpPr>
          <p:nvPr>
            <p:ph type="sldNum" sz="quarter" idx="4"/>
          </p:nvPr>
        </p:nvSpPr>
        <p:spPr>
          <a:xfrm>
            <a:off x="469900" y="6328500"/>
            <a:ext cx="840000" cy="288000"/>
          </a:xfrm>
          <a:prstGeom prst="rect">
            <a:avLst/>
          </a:prstGeom>
        </p:spPr>
        <p:txBody>
          <a:bodyPr vert="horz" lIns="0" tIns="0" rIns="0" bIns="0" rtlCol="0" anchor="t" anchorCtr="0"/>
          <a:lstStyle>
            <a:lvl1pPr algn="l">
              <a:defRPr sz="1400">
                <a:solidFill>
                  <a:schemeClr val="tx1"/>
                </a:solidFill>
              </a:defRPr>
            </a:lvl1pPr>
          </a:lstStyle>
          <a:p>
            <a:fld id="{CB2ABBFD-A820-4820-BB68-F332EB00880D}" type="slidenum">
              <a:rPr lang="en-GB" smtClean="0"/>
              <a:pPr/>
              <a:t>‹#›</a:t>
            </a:fld>
            <a:endParaRPr lang="en-GB" dirty="0"/>
          </a:p>
        </p:txBody>
      </p:sp>
    </p:spTree>
    <p:extLst>
      <p:ext uri="{BB962C8B-B14F-4D97-AF65-F5344CB8AC3E}">
        <p14:creationId xmlns:p14="http://schemas.microsoft.com/office/powerpoint/2010/main" val="465625993"/>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95" r:id="rId8"/>
    <p:sldLayoutId id="2147483696" r:id="rId9"/>
    <p:sldLayoutId id="2147483697" r:id="rId10"/>
    <p:sldLayoutId id="2147483698" r:id="rId11"/>
  </p:sldLayoutIdLst>
  <p:hf hdr="0" dt="0"/>
  <p:txStyles>
    <p:titleStyle>
      <a:lvl1pPr algn="l" defTabSz="914400" rtl="0" eaLnBrk="1" latinLnBrk="0" hangingPunct="1">
        <a:lnSpc>
          <a:spcPct val="90000"/>
        </a:lnSpc>
        <a:spcBef>
          <a:spcPct val="0"/>
        </a:spcBef>
        <a:buNone/>
        <a:defRPr sz="2600" b="1" kern="1200">
          <a:solidFill>
            <a:schemeClr val="accent1"/>
          </a:solidFill>
          <a:latin typeface="+mj-lt"/>
          <a:ea typeface="+mj-ea"/>
          <a:cs typeface="+mj-cs"/>
        </a:defRPr>
      </a:lvl1pPr>
    </p:titleStyle>
    <p:bodyStyle>
      <a:lvl1pPr marL="0" indent="0" algn="l" defTabSz="914400" rtl="0" eaLnBrk="1" latinLnBrk="0" hangingPunct="1">
        <a:lnSpc>
          <a:spcPct val="105000"/>
        </a:lnSpc>
        <a:spcBef>
          <a:spcPts val="1000"/>
        </a:spcBef>
        <a:buFontTx/>
        <a:buNone/>
        <a:defRPr sz="1600" kern="1200">
          <a:solidFill>
            <a:schemeClr val="tx1"/>
          </a:solidFill>
          <a:latin typeface="+mn-lt"/>
          <a:ea typeface="+mn-ea"/>
          <a:cs typeface="+mn-cs"/>
        </a:defRPr>
      </a:lvl1pPr>
      <a:lvl2pPr marL="182563" indent="-182563" algn="l" defTabSz="914400" rtl="0" eaLnBrk="1" latinLnBrk="0" hangingPunct="1">
        <a:lnSpc>
          <a:spcPct val="105000"/>
        </a:lnSpc>
        <a:spcBef>
          <a:spcPts val="0"/>
        </a:spcBef>
        <a:buClr>
          <a:schemeClr val="tx1"/>
        </a:buClr>
        <a:buFont typeface="Arial" panose="020B0604020202020204" pitchFamily="34" charset="0"/>
        <a:buChar char="‒"/>
        <a:defRPr sz="1600" kern="1200">
          <a:solidFill>
            <a:schemeClr val="tx1"/>
          </a:solidFill>
          <a:latin typeface="+mn-lt"/>
          <a:ea typeface="+mn-ea"/>
          <a:cs typeface="+mn-cs"/>
        </a:defRPr>
      </a:lvl2pPr>
      <a:lvl3pPr marL="288925" indent="-125413" algn="l" defTabSz="914400" rtl="0" eaLnBrk="1" latinLnBrk="0" hangingPunct="1">
        <a:lnSpc>
          <a:spcPct val="105000"/>
        </a:lnSpc>
        <a:spcBef>
          <a:spcPts val="0"/>
        </a:spcBef>
        <a:buClr>
          <a:schemeClr val="tx1"/>
        </a:buClr>
        <a:buFont typeface="Arial" panose="020B0604020202020204" pitchFamily="34" charset="0"/>
        <a:buChar char="•"/>
        <a:defRPr sz="1600" kern="1200">
          <a:solidFill>
            <a:schemeClr val="tx1"/>
          </a:solidFill>
          <a:latin typeface="+mn-lt"/>
          <a:ea typeface="+mn-ea"/>
          <a:cs typeface="+mn-cs"/>
        </a:defRPr>
      </a:lvl3pPr>
      <a:lvl4pPr marL="433388" indent="-153988" algn="l" defTabSz="914400" rtl="0" eaLnBrk="1" latinLnBrk="0" hangingPunct="1">
        <a:lnSpc>
          <a:spcPct val="105000"/>
        </a:lnSpc>
        <a:spcBef>
          <a:spcPts val="0"/>
        </a:spcBef>
        <a:buClr>
          <a:schemeClr val="tx1"/>
        </a:buClr>
        <a:buFont typeface="Arial" panose="020B0604020202020204" pitchFamily="34" charset="0"/>
        <a:buChar char="–"/>
        <a:defRPr sz="1400" kern="1200">
          <a:solidFill>
            <a:schemeClr val="tx1"/>
          </a:solidFill>
          <a:latin typeface="+mn-lt"/>
          <a:ea typeface="+mn-ea"/>
          <a:cs typeface="+mn-cs"/>
        </a:defRPr>
      </a:lvl4pPr>
      <a:lvl5pPr marL="539750" indent="-115888" algn="l" defTabSz="914400" rtl="0" eaLnBrk="1" latinLnBrk="0" hangingPunct="1">
        <a:lnSpc>
          <a:spcPct val="105000"/>
        </a:lnSpc>
        <a:spcBef>
          <a:spcPts val="0"/>
        </a:spcBef>
        <a:buClr>
          <a:schemeClr val="tx1"/>
        </a:buClr>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rgbClr val="FFD91F"/>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270B27B-BE6C-406F-8107-BE7B8F6C1150}" type="datetimeFigureOut">
              <a:rPr lang="en-US" smtClean="0"/>
              <a:pPr/>
              <a:t>4/12/2024</a:t>
            </a:fld>
            <a:endParaRPr lang="en-US"/>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D586E3F-E8CF-4FD3-B892-F195E1561362}" type="slidenum">
              <a:rPr lang="en-US" smtClean="0"/>
              <a:pPr/>
              <a:t>‹#›</a:t>
            </a:fld>
            <a:endParaRPr lang="en-US"/>
          </a:p>
        </p:txBody>
      </p:sp>
    </p:spTree>
    <p:extLst>
      <p:ext uri="{BB962C8B-B14F-4D97-AF65-F5344CB8AC3E}">
        <p14:creationId xmlns:p14="http://schemas.microsoft.com/office/powerpoint/2010/main" val="1084943863"/>
      </p:ext>
    </p:extLst>
  </p:cSld>
  <p:clrMap bg1="lt1" tx1="dk1" bg2="lt2" tx2="dk2" accent1="accent1" accent2="accent2" accent3="accent3" accent4="accent4" accent5="accent5" accent6="accent6" hlink="hlink" folHlink="folHlink"/>
  <p:sldLayoutIdLst>
    <p:sldLayoutId id="2147483700" r:id="rId1"/>
    <p:sldLayoutId id="2147483701" r:id="rId2"/>
    <p:sldLayoutId id="2147483702" r:id="rId3"/>
    <p:sldLayoutId id="2147483703" r:id="rId4"/>
    <p:sldLayoutId id="2147483704" r:id="rId5"/>
    <p:sldLayoutId id="2147483705" r:id="rId6"/>
    <p:sldLayoutId id="2147483706" r:id="rId7"/>
    <p:sldLayoutId id="2147483707" r:id="rId8"/>
    <p:sldLayoutId id="2147483708" r:id="rId9"/>
    <p:sldLayoutId id="2147483709" r:id="rId10"/>
    <p:sldLayoutId id="2147483710"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rgbClr val="FF0066">
            <a:alpha val="0"/>
          </a:srgb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270B27B-BE6C-406F-8107-BE7B8F6C1150}" type="datetimeFigureOut">
              <a:rPr lang="en-US" smtClean="0"/>
              <a:pPr/>
              <a:t>4/12/2024</a:t>
            </a:fld>
            <a:endParaRPr lang="en-US"/>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D586E3F-E8CF-4FD3-B892-F195E1561362}" type="slidenum">
              <a:rPr lang="en-US" smtClean="0"/>
              <a:pPr/>
              <a:t>‹#›</a:t>
            </a:fld>
            <a:endParaRPr lang="en-US"/>
          </a:p>
        </p:txBody>
      </p:sp>
    </p:spTree>
    <p:extLst>
      <p:ext uri="{BB962C8B-B14F-4D97-AF65-F5344CB8AC3E}">
        <p14:creationId xmlns:p14="http://schemas.microsoft.com/office/powerpoint/2010/main" val="32083068"/>
      </p:ext>
    </p:extLst>
  </p:cSld>
  <p:clrMap bg1="lt1" tx1="dk1" bg2="lt2" tx2="dk2" accent1="accent1" accent2="accent2" accent3="accent3" accent4="accent4" accent5="accent5" accent6="accent6" hlink="hlink" folHlink="folHlink"/>
  <p:sldLayoutIdLst>
    <p:sldLayoutId id="2147483712" r:id="rId1"/>
    <p:sldLayoutId id="2147483713" r:id="rId2"/>
    <p:sldLayoutId id="2147483714" r:id="rId3"/>
    <p:sldLayoutId id="2147483715" r:id="rId4"/>
    <p:sldLayoutId id="2147483716" r:id="rId5"/>
    <p:sldLayoutId id="2147483717" r:id="rId6"/>
    <p:sldLayoutId id="2147483718" r:id="rId7"/>
    <p:sldLayoutId id="2147483719" r:id="rId8"/>
    <p:sldLayoutId id="2147483720" r:id="rId9"/>
    <p:sldLayoutId id="2147483721" r:id="rId10"/>
    <p:sldLayoutId id="2147483722"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35.xml"/><Relationship Id="rId5" Type="http://schemas.openxmlformats.org/officeDocument/2006/relationships/image" Target="../media/image8.jpeg"/><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35.xml"/><Relationship Id="rId5" Type="http://schemas.openxmlformats.org/officeDocument/2006/relationships/image" Target="../media/image12.jpeg"/><Relationship Id="rId4" Type="http://schemas.openxmlformats.org/officeDocument/2006/relationships/image" Target="../media/image11.jpeg"/></Relationships>
</file>

<file path=ppt/slides/_rels/slide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3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5.xml"/></Relationships>
</file>

<file path=ppt/slides/_rels/slide7.xml.rels><?xml version="1.0" encoding="UTF-8" standalone="yes"?>
<Relationships xmlns="http://schemas.openxmlformats.org/package/2006/relationships"><Relationship Id="rId8" Type="http://schemas.openxmlformats.org/officeDocument/2006/relationships/image" Target="../media/image18.jpeg"/><Relationship Id="rId3" Type="http://schemas.openxmlformats.org/officeDocument/2006/relationships/image" Target="../media/image14.jpeg"/><Relationship Id="rId7" Type="http://schemas.openxmlformats.org/officeDocument/2006/relationships/image" Target="../media/image17.jpeg"/><Relationship Id="rId2" Type="http://schemas.openxmlformats.org/officeDocument/2006/relationships/notesSlide" Target="../notesSlides/notesSlide3.xml"/><Relationship Id="rId1" Type="http://schemas.openxmlformats.org/officeDocument/2006/relationships/slideLayout" Target="../slideLayouts/slideLayout24.xml"/><Relationship Id="rId6" Type="http://schemas.openxmlformats.org/officeDocument/2006/relationships/image" Target="../media/image16.jpg"/><Relationship Id="rId5" Type="http://schemas.openxmlformats.org/officeDocument/2006/relationships/image" Target="../media/image15.png"/><Relationship Id="rId10" Type="http://schemas.openxmlformats.org/officeDocument/2006/relationships/image" Target="../media/image12.jpeg"/><Relationship Id="rId4" Type="http://schemas.openxmlformats.org/officeDocument/2006/relationships/image" Target="../media/image5.png"/><Relationship Id="rId9" Type="http://schemas.openxmlformats.org/officeDocument/2006/relationships/image" Target="../media/image9.jpeg"/></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4.xml"/></Relationships>
</file>

<file path=ppt/slides/_rels/slide9.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4.xml"/></Relationships>
</file>

<file path=ppt/slides/_rels/slide10.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4.xml"/></Relationships>
</file>

<file path=ppt/slides/_rels/slide11.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3.xml"/></Relationships>
</file>

<file path=ppt/slides/_rels/slide12.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4.xml"/></Relationships>
</file>

<file path=ppt/slides/_rels/slide13.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slideLayout" Target="../slideLayouts/slideLayout24.xml"/><Relationship Id="rId1" Type="http://schemas.openxmlformats.org/officeDocument/2006/relationships/video" Target="https://www.youtube.com/embed/QbmtYUDXicI?feature=oembed" TargetMode="External"/></Relationships>
</file>

<file path=ppt/slides/_rels/slide1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4.xml"/><Relationship Id="rId1" Type="http://schemas.openxmlformats.org/officeDocument/2006/relationships/slideLayout" Target="../slideLayouts/slideLayout35.xml"/></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35.xml"/><Relationship Id="rId1" Type="http://schemas.openxmlformats.org/officeDocument/2006/relationships/video" Target="https://www.youtube.com/embed/4p5286T_kn0?feature=oembed" TargetMode="External"/><Relationship Id="rId4" Type="http://schemas.openxmlformats.org/officeDocument/2006/relationships/image" Target="../media/image25.jpeg"/></Relationships>
</file>

<file path=ppt/slides/_rels/slide16.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27.jpg"/></Relationships>
</file>

<file path=ppt/slides/_rels/slide17.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2.xml"/><Relationship Id="rId4" Type="http://schemas.openxmlformats.org/officeDocument/2006/relationships/image" Target="../media/image34.png"/></Relationships>
</file>

<file path=ppt/slides/_rels/slide22.xml.rels><?xml version="1.0" encoding="UTF-8" standalone="yes"?>
<Relationships xmlns="http://schemas.openxmlformats.org/package/2006/relationships"><Relationship Id="rId3" Type="http://schemas.openxmlformats.org/officeDocument/2006/relationships/image" Target="../media/image36.jpg"/><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9.xml"/><Relationship Id="rId1" Type="http://schemas.openxmlformats.org/officeDocument/2006/relationships/slideLayout" Target="../slideLayouts/slideLayout2.xml"/><Relationship Id="rId5" Type="http://schemas.openxmlformats.org/officeDocument/2006/relationships/image" Target="../media/image39.jpg"/><Relationship Id="rId4" Type="http://schemas.openxmlformats.org/officeDocument/2006/relationships/image" Target="../media/image38.png"/></Relationships>
</file>

<file path=ppt/slides/_rels/slide24.xml.rels><?xml version="1.0" encoding="UTF-8" standalone="yes"?>
<Relationships xmlns="http://schemas.openxmlformats.org/package/2006/relationships"><Relationship Id="rId3" Type="http://schemas.openxmlformats.org/officeDocument/2006/relationships/image" Target="../media/image40.png"/><Relationship Id="rId7" Type="http://schemas.openxmlformats.org/officeDocument/2006/relationships/image" Target="../media/image44.jp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43.png"/><Relationship Id="rId5" Type="http://schemas.openxmlformats.org/officeDocument/2006/relationships/image" Target="../media/image42.jpeg"/><Relationship Id="rId4" Type="http://schemas.openxmlformats.org/officeDocument/2006/relationships/image" Target="../media/image41.png"/></Relationships>
</file>

<file path=ppt/slides/_rels/slide25.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49.jpg"/><Relationship Id="rId5" Type="http://schemas.openxmlformats.org/officeDocument/2006/relationships/image" Target="../media/image48.jpg"/><Relationship Id="rId4" Type="http://schemas.openxmlformats.org/officeDocument/2006/relationships/image" Target="../media/image47.jpg"/></Relationships>
</file>

<file path=ppt/slides/_rels/slide27.xml.rels><?xml version="1.0" encoding="UTF-8" standalone="yes"?>
<Relationships xmlns="http://schemas.openxmlformats.org/package/2006/relationships"><Relationship Id="rId3" Type="http://schemas.openxmlformats.org/officeDocument/2006/relationships/image" Target="../media/image50.jp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51.jpg"/></Relationships>
</file>

<file path=ppt/slides/_rels/slide28.xml.rels><?xml version="1.0" encoding="UTF-8" standalone="yes"?>
<Relationships xmlns="http://schemas.openxmlformats.org/package/2006/relationships"><Relationship Id="rId3" Type="http://schemas.openxmlformats.org/officeDocument/2006/relationships/image" Target="../media/image52.gif"/><Relationship Id="rId7" Type="http://schemas.openxmlformats.org/officeDocument/2006/relationships/image" Target="../media/image56.sv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55.png"/><Relationship Id="rId5" Type="http://schemas.openxmlformats.org/officeDocument/2006/relationships/image" Target="../media/image54.png"/><Relationship Id="rId4" Type="http://schemas.openxmlformats.org/officeDocument/2006/relationships/image" Target="../media/image53.jpg"/></Relationships>
</file>

<file path=ppt/slides/_rels/slide29.xml.rels><?xml version="1.0" encoding="UTF-8" standalone="yes"?>
<Relationships xmlns="http://schemas.openxmlformats.org/package/2006/relationships"><Relationship Id="rId2" Type="http://schemas.openxmlformats.org/officeDocument/2006/relationships/image" Target="../media/image57.jp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58.jpg"/><Relationship Id="rId2" Type="http://schemas.openxmlformats.org/officeDocument/2006/relationships/notesSlide" Target="../notesSlides/notesSlide14.xml"/><Relationship Id="rId1" Type="http://schemas.openxmlformats.org/officeDocument/2006/relationships/slideLayout" Target="../slideLayouts/slideLayout2.xml"/><Relationship Id="rId5" Type="http://schemas.openxmlformats.org/officeDocument/2006/relationships/image" Target="../media/image60.jpg"/><Relationship Id="rId4" Type="http://schemas.openxmlformats.org/officeDocument/2006/relationships/image" Target="../media/image59.jpe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5.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34.xml.rels><?xml version="1.0" encoding="UTF-8" standalone="yes"?>
<Relationships xmlns="http://schemas.openxmlformats.org/package/2006/relationships"><Relationship Id="rId8" Type="http://schemas.openxmlformats.org/officeDocument/2006/relationships/hyperlink" Target="https://www.jbs.cam.ac.uk/faculty-research/centres/social-innovation/cambridge-social-ventures/" TargetMode="External"/><Relationship Id="rId13" Type="http://schemas.openxmlformats.org/officeDocument/2006/relationships/image" Target="../media/image62.png"/><Relationship Id="rId3" Type="http://schemas.openxmlformats.org/officeDocument/2006/relationships/hyperlink" Target="https://businesswales.gov.wales/bigideas/" TargetMode="External"/><Relationship Id="rId7" Type="http://schemas.openxmlformats.org/officeDocument/2006/relationships/hyperlink" Target="https://onpurpose.org/en/" TargetMode="External"/><Relationship Id="rId12" Type="http://schemas.openxmlformats.org/officeDocument/2006/relationships/image" Target="../media/image61.jpg"/><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hyperlink" Target="https://www.unltd.org.uk/" TargetMode="External"/><Relationship Id="rId11" Type="http://schemas.openxmlformats.org/officeDocument/2006/relationships/hyperlink" Target="https://www.socialenterprise.org.uk/looking-to-start-a-social-enterprise/start-your-social-enterprise/" TargetMode="External"/><Relationship Id="rId5" Type="http://schemas.openxmlformats.org/officeDocument/2006/relationships/hyperlink" Target="https://www.the-sse.org/" TargetMode="External"/><Relationship Id="rId10" Type="http://schemas.openxmlformats.org/officeDocument/2006/relationships/hyperlink" Target="https://www.gov.uk/government/publications/legal-forms-for-social-enterprise-a-guide" TargetMode="External"/><Relationship Id="rId4" Type="http://schemas.openxmlformats.org/officeDocument/2006/relationships/hyperlink" Target="https://cwmpas.coop/what-we-do/services/social-business-wales-new-start/" TargetMode="External"/><Relationship Id="rId9" Type="http://schemas.openxmlformats.org/officeDocument/2006/relationships/hyperlink" Target="https://www.gov.uk/set-up-a-social-enterprise" TargetMode="External"/></Relationships>
</file>

<file path=ppt/slides/_rels/slide35.xml.rels><?xml version="1.0" encoding="UTF-8" standalone="yes"?>
<Relationships xmlns="http://schemas.openxmlformats.org/package/2006/relationships"><Relationship Id="rId2" Type="http://schemas.openxmlformats.org/officeDocument/2006/relationships/image" Target="../media/image63.png"/><Relationship Id="rId1" Type="http://schemas.openxmlformats.org/officeDocument/2006/relationships/slideLayout" Target="../slideLayouts/slideLayout3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descr="Graphical user interface&#10;&#10;Description automatically generated">
            <a:extLst>
              <a:ext uri="{FF2B5EF4-FFF2-40B4-BE49-F238E27FC236}">
                <a16:creationId xmlns:a16="http://schemas.microsoft.com/office/drawing/2014/main" id="{233C44AB-0ACD-48F1-9063-AEAE42BF842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33269" y="-1022161"/>
            <a:ext cx="9611798" cy="8751207"/>
          </a:xfrm>
          <a:prstGeom prst="rect">
            <a:avLst/>
          </a:prstGeom>
        </p:spPr>
      </p:pic>
      <p:sp>
        <p:nvSpPr>
          <p:cNvPr id="3" name="Text Placeholder 2"/>
          <p:cNvSpPr>
            <a:spLocks noGrp="1"/>
          </p:cNvSpPr>
          <p:nvPr>
            <p:ph type="body" sz="quarter" idx="10"/>
          </p:nvPr>
        </p:nvSpPr>
        <p:spPr>
          <a:xfrm>
            <a:off x="7051521" y="3783475"/>
            <a:ext cx="4859125" cy="2695566"/>
          </a:xfrm>
        </p:spPr>
        <p:txBody>
          <a:bodyPr>
            <a:normAutofit/>
          </a:bodyPr>
          <a:lstStyle/>
          <a:p>
            <a:r>
              <a:rPr lang="en-GB" sz="8000" b="1" dirty="0">
                <a:solidFill>
                  <a:srgbClr val="00365F"/>
                </a:solidFill>
                <a:latin typeface="Calibri" panose="020F0502020204030204" pitchFamily="34" charset="0"/>
                <a:cs typeface="Calibri" panose="020F0502020204030204" pitchFamily="34" charset="0"/>
              </a:rPr>
              <a:t>SOCIAL ENTERPRISE </a:t>
            </a:r>
          </a:p>
        </p:txBody>
      </p:sp>
      <p:sp>
        <p:nvSpPr>
          <p:cNvPr id="5" name="Text Placeholder 2">
            <a:extLst>
              <a:ext uri="{FF2B5EF4-FFF2-40B4-BE49-F238E27FC236}">
                <a16:creationId xmlns:a16="http://schemas.microsoft.com/office/drawing/2014/main" id="{FE1559F1-CDCB-4EEE-96DC-56566BBDFDC4}"/>
              </a:ext>
            </a:extLst>
          </p:cNvPr>
          <p:cNvSpPr txBox="1">
            <a:spLocks/>
          </p:cNvSpPr>
          <p:nvPr/>
        </p:nvSpPr>
        <p:spPr>
          <a:xfrm>
            <a:off x="7051521" y="5900313"/>
            <a:ext cx="12050975" cy="1369528"/>
          </a:xfrm>
          <a:prstGeom prst="rect">
            <a:avLst/>
          </a:prstGeom>
        </p:spPr>
        <p:txBody>
          <a:bodyPr vert="horz" lIns="0" tIns="0" rIns="0" bIns="0" rtlCol="0" anchor="t" anchorCtr="0">
            <a:normAutofit/>
          </a:bodyPr>
          <a:lstStyle>
            <a:lvl1pPr marL="0" indent="0" algn="l" defTabSz="914400" rtl="0" eaLnBrk="1" latinLnBrk="0" hangingPunct="1">
              <a:lnSpc>
                <a:spcPct val="75000"/>
              </a:lnSpc>
              <a:spcBef>
                <a:spcPts val="0"/>
              </a:spcBef>
              <a:buFontTx/>
              <a:buNone/>
              <a:defRPr sz="12600" kern="1200" cap="none" spc="-300" baseline="0">
                <a:solidFill>
                  <a:schemeClr val="bg1"/>
                </a:solidFill>
                <a:latin typeface="Core Paint B3" panose="020B0A06030302020204" pitchFamily="34" charset="0"/>
                <a:ea typeface="+mn-ea"/>
                <a:cs typeface="+mn-cs"/>
              </a:defRPr>
            </a:lvl1pPr>
            <a:lvl2pPr marL="182563" indent="-182563" algn="l" defTabSz="914400" rtl="0" eaLnBrk="1" latinLnBrk="0" hangingPunct="1">
              <a:lnSpc>
                <a:spcPct val="105000"/>
              </a:lnSpc>
              <a:spcBef>
                <a:spcPts val="0"/>
              </a:spcBef>
              <a:buClr>
                <a:schemeClr val="tx1"/>
              </a:buClr>
              <a:buFont typeface="Arial" panose="020B0604020202020204" pitchFamily="34" charset="0"/>
              <a:buChar char="‒"/>
              <a:defRPr sz="1600" kern="1200">
                <a:solidFill>
                  <a:schemeClr val="tx1"/>
                </a:solidFill>
                <a:latin typeface="+mn-lt"/>
                <a:ea typeface="+mn-ea"/>
                <a:cs typeface="+mn-cs"/>
              </a:defRPr>
            </a:lvl2pPr>
            <a:lvl3pPr marL="288925" indent="-125413" algn="l" defTabSz="914400" rtl="0" eaLnBrk="1" latinLnBrk="0" hangingPunct="1">
              <a:lnSpc>
                <a:spcPct val="105000"/>
              </a:lnSpc>
              <a:spcBef>
                <a:spcPts val="0"/>
              </a:spcBef>
              <a:buClr>
                <a:schemeClr val="tx1"/>
              </a:buClr>
              <a:buFont typeface="Arial" panose="020B0604020202020204" pitchFamily="34" charset="0"/>
              <a:buChar char="•"/>
              <a:defRPr sz="1600" kern="1200">
                <a:solidFill>
                  <a:schemeClr val="tx1"/>
                </a:solidFill>
                <a:latin typeface="+mn-lt"/>
                <a:ea typeface="+mn-ea"/>
                <a:cs typeface="+mn-cs"/>
              </a:defRPr>
            </a:lvl3pPr>
            <a:lvl4pPr marL="433388" indent="-153988" algn="l" defTabSz="914400" rtl="0" eaLnBrk="1" latinLnBrk="0" hangingPunct="1">
              <a:lnSpc>
                <a:spcPct val="105000"/>
              </a:lnSpc>
              <a:spcBef>
                <a:spcPts val="0"/>
              </a:spcBef>
              <a:buClr>
                <a:schemeClr val="tx1"/>
              </a:buClr>
              <a:buFont typeface="Arial" panose="020B0604020202020204" pitchFamily="34" charset="0"/>
              <a:buChar char="–"/>
              <a:defRPr sz="1400" kern="1200">
                <a:solidFill>
                  <a:schemeClr val="tx1"/>
                </a:solidFill>
                <a:latin typeface="+mn-lt"/>
                <a:ea typeface="+mn-ea"/>
                <a:cs typeface="+mn-cs"/>
              </a:defRPr>
            </a:lvl4pPr>
            <a:lvl5pPr marL="539750" indent="-115888" algn="l" defTabSz="914400" rtl="0" eaLnBrk="1" latinLnBrk="0" hangingPunct="1">
              <a:lnSpc>
                <a:spcPct val="105000"/>
              </a:lnSpc>
              <a:spcBef>
                <a:spcPts val="0"/>
              </a:spcBef>
              <a:buClr>
                <a:schemeClr val="tx1"/>
              </a:buClr>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6000" b="1" dirty="0">
                <a:solidFill>
                  <a:srgbClr val="00365F"/>
                </a:solidFill>
                <a:latin typeface="Calibri" panose="020F0502020204030204" pitchFamily="34" charset="0"/>
                <a:cs typeface="Calibri" panose="020F0502020204030204" pitchFamily="34" charset="0"/>
              </a:rPr>
              <a:t>NIKKI GIANT</a:t>
            </a:r>
          </a:p>
        </p:txBody>
      </p:sp>
    </p:spTree>
    <p:extLst>
      <p:ext uri="{BB962C8B-B14F-4D97-AF65-F5344CB8AC3E}">
        <p14:creationId xmlns:p14="http://schemas.microsoft.com/office/powerpoint/2010/main" val="206220332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1398189-92C3-495E-96FE-DE4380010732}"/>
              </a:ext>
            </a:extLst>
          </p:cNvPr>
          <p:cNvSpPr>
            <a:spLocks noGrp="1"/>
          </p:cNvSpPr>
          <p:nvPr>
            <p:ph type="title"/>
          </p:nvPr>
        </p:nvSpPr>
        <p:spPr>
          <a:xfrm>
            <a:off x="572492" y="141298"/>
            <a:ext cx="11018520" cy="1434415"/>
          </a:xfrm>
        </p:spPr>
        <p:txBody>
          <a:bodyPr anchor="b">
            <a:normAutofit/>
          </a:bodyPr>
          <a:lstStyle/>
          <a:p>
            <a:r>
              <a:rPr lang="en-GB" sz="5400" b="1" dirty="0">
                <a:latin typeface="+mn-lt"/>
              </a:rPr>
              <a:t>SESSION AIMS AND OBJECTIVES</a:t>
            </a:r>
          </a:p>
        </p:txBody>
      </p:sp>
      <p:sp>
        <p:nvSpPr>
          <p:cNvPr id="12"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onnsiteX0" fmla="*/ 0 w 10972800"/>
              <a:gd name="connsiteY0" fmla="*/ 0 h 18288"/>
              <a:gd name="connsiteX1" fmla="*/ 356616 w 10972800"/>
              <a:gd name="connsiteY1" fmla="*/ 0 h 18288"/>
              <a:gd name="connsiteX2" fmla="*/ 1042416 w 10972800"/>
              <a:gd name="connsiteY2" fmla="*/ 0 h 18288"/>
              <a:gd name="connsiteX3" fmla="*/ 1947672 w 10972800"/>
              <a:gd name="connsiteY3" fmla="*/ 0 h 18288"/>
              <a:gd name="connsiteX4" fmla="*/ 2633472 w 10972800"/>
              <a:gd name="connsiteY4" fmla="*/ 0 h 18288"/>
              <a:gd name="connsiteX5" fmla="*/ 2990088 w 10972800"/>
              <a:gd name="connsiteY5" fmla="*/ 0 h 18288"/>
              <a:gd name="connsiteX6" fmla="*/ 3456432 w 10972800"/>
              <a:gd name="connsiteY6" fmla="*/ 0 h 18288"/>
              <a:gd name="connsiteX7" fmla="*/ 4361688 w 10972800"/>
              <a:gd name="connsiteY7" fmla="*/ 0 h 18288"/>
              <a:gd name="connsiteX8" fmla="*/ 5266944 w 10972800"/>
              <a:gd name="connsiteY8" fmla="*/ 0 h 18288"/>
              <a:gd name="connsiteX9" fmla="*/ 6172200 w 10972800"/>
              <a:gd name="connsiteY9" fmla="*/ 0 h 18288"/>
              <a:gd name="connsiteX10" fmla="*/ 6528816 w 10972800"/>
              <a:gd name="connsiteY10" fmla="*/ 0 h 18288"/>
              <a:gd name="connsiteX11" fmla="*/ 7214616 w 10972800"/>
              <a:gd name="connsiteY11" fmla="*/ 0 h 18288"/>
              <a:gd name="connsiteX12" fmla="*/ 7790688 w 10972800"/>
              <a:gd name="connsiteY12" fmla="*/ 0 h 18288"/>
              <a:gd name="connsiteX13" fmla="*/ 8147304 w 10972800"/>
              <a:gd name="connsiteY13" fmla="*/ 0 h 18288"/>
              <a:gd name="connsiteX14" fmla="*/ 9052560 w 10972800"/>
              <a:gd name="connsiteY14" fmla="*/ 0 h 18288"/>
              <a:gd name="connsiteX15" fmla="*/ 9409176 w 10972800"/>
              <a:gd name="connsiteY15" fmla="*/ 0 h 18288"/>
              <a:gd name="connsiteX16" fmla="*/ 9765792 w 10972800"/>
              <a:gd name="connsiteY16" fmla="*/ 0 h 18288"/>
              <a:gd name="connsiteX17" fmla="*/ 10341864 w 10972800"/>
              <a:gd name="connsiteY17" fmla="*/ 0 h 18288"/>
              <a:gd name="connsiteX18" fmla="*/ 10972800 w 10972800"/>
              <a:gd name="connsiteY18" fmla="*/ 0 h 18288"/>
              <a:gd name="connsiteX19" fmla="*/ 10972800 w 10972800"/>
              <a:gd name="connsiteY19" fmla="*/ 18288 h 18288"/>
              <a:gd name="connsiteX20" fmla="*/ 10177272 w 10972800"/>
              <a:gd name="connsiteY20" fmla="*/ 18288 h 18288"/>
              <a:gd name="connsiteX21" fmla="*/ 9820656 w 10972800"/>
              <a:gd name="connsiteY21" fmla="*/ 18288 h 18288"/>
              <a:gd name="connsiteX22" fmla="*/ 9464040 w 10972800"/>
              <a:gd name="connsiteY22" fmla="*/ 18288 h 18288"/>
              <a:gd name="connsiteX23" fmla="*/ 8778240 w 10972800"/>
              <a:gd name="connsiteY23" fmla="*/ 18288 h 18288"/>
              <a:gd name="connsiteX24" fmla="*/ 8421624 w 10972800"/>
              <a:gd name="connsiteY24" fmla="*/ 18288 h 18288"/>
              <a:gd name="connsiteX25" fmla="*/ 7735824 w 10972800"/>
              <a:gd name="connsiteY25" fmla="*/ 18288 h 18288"/>
              <a:gd name="connsiteX26" fmla="*/ 6940296 w 10972800"/>
              <a:gd name="connsiteY26" fmla="*/ 18288 h 18288"/>
              <a:gd name="connsiteX27" fmla="*/ 6254496 w 10972800"/>
              <a:gd name="connsiteY27" fmla="*/ 18288 h 18288"/>
              <a:gd name="connsiteX28" fmla="*/ 5458968 w 10972800"/>
              <a:gd name="connsiteY28" fmla="*/ 18288 h 18288"/>
              <a:gd name="connsiteX29" fmla="*/ 4663440 w 10972800"/>
              <a:gd name="connsiteY29" fmla="*/ 18288 h 18288"/>
              <a:gd name="connsiteX30" fmla="*/ 4306824 w 10972800"/>
              <a:gd name="connsiteY30" fmla="*/ 18288 h 18288"/>
              <a:gd name="connsiteX31" fmla="*/ 3840480 w 10972800"/>
              <a:gd name="connsiteY31" fmla="*/ 18288 h 18288"/>
              <a:gd name="connsiteX32" fmla="*/ 3264408 w 10972800"/>
              <a:gd name="connsiteY32" fmla="*/ 18288 h 18288"/>
              <a:gd name="connsiteX33" fmla="*/ 2578608 w 10972800"/>
              <a:gd name="connsiteY33" fmla="*/ 18288 h 18288"/>
              <a:gd name="connsiteX34" fmla="*/ 1673352 w 10972800"/>
              <a:gd name="connsiteY34" fmla="*/ 18288 h 18288"/>
              <a:gd name="connsiteX35" fmla="*/ 877824 w 10972800"/>
              <a:gd name="connsiteY35" fmla="*/ 18288 h 18288"/>
              <a:gd name="connsiteX36" fmla="*/ 0 w 10972800"/>
              <a:gd name="connsiteY36" fmla="*/ 18288 h 18288"/>
              <a:gd name="connsiteX37" fmla="*/ 0 w 10972800"/>
              <a:gd name="connsiteY37"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CD7AB37B-EE8D-4ADA-94A5-AB49FE081AE0}"/>
              </a:ext>
            </a:extLst>
          </p:cNvPr>
          <p:cNvSpPr>
            <a:spLocks noGrp="1"/>
          </p:cNvSpPr>
          <p:nvPr>
            <p:ph idx="1"/>
          </p:nvPr>
        </p:nvSpPr>
        <p:spPr>
          <a:xfrm>
            <a:off x="572492" y="1911493"/>
            <a:ext cx="8058551" cy="4679186"/>
          </a:xfrm>
        </p:spPr>
        <p:txBody>
          <a:bodyPr anchor="t">
            <a:normAutofit fontScale="92500" lnSpcReduction="10000"/>
          </a:bodyPr>
          <a:lstStyle/>
          <a:p>
            <a:pPr marL="0" lvl="0" indent="0">
              <a:spcBef>
                <a:spcPts val="0"/>
              </a:spcBef>
              <a:buNone/>
            </a:pPr>
            <a:r>
              <a:rPr lang="en-GB" sz="2400" dirty="0">
                <a:cs typeface="Arial" panose="020B0604020202020204" pitchFamily="34" charset="0"/>
              </a:rPr>
              <a:t>This workshop will introduce you to the concept of social enterprise, exploring the definition of a social enterprise, examples, and providing you with some tools and guidance to explore whether this is the right avenue for your career. </a:t>
            </a:r>
          </a:p>
          <a:p>
            <a:pPr marL="0" lvl="0" indent="0">
              <a:spcBef>
                <a:spcPts val="0"/>
              </a:spcBef>
              <a:buNone/>
            </a:pPr>
            <a:endParaRPr lang="en-GB" sz="2400" dirty="0">
              <a:cs typeface="Arial" panose="020B0604020202020204" pitchFamily="34" charset="0"/>
            </a:endParaRPr>
          </a:p>
          <a:p>
            <a:pPr marL="0" lvl="0" indent="0">
              <a:spcBef>
                <a:spcPts val="0"/>
              </a:spcBef>
              <a:buNone/>
            </a:pPr>
            <a:r>
              <a:rPr lang="en-GB" sz="2400" b="1" dirty="0">
                <a:cs typeface="Arial" panose="020B0604020202020204" pitchFamily="34" charset="0"/>
              </a:rPr>
              <a:t>In this session we will:</a:t>
            </a:r>
          </a:p>
          <a:p>
            <a:pPr marL="0" lvl="0" indent="0">
              <a:spcBef>
                <a:spcPts val="0"/>
              </a:spcBef>
              <a:buNone/>
            </a:pPr>
            <a:endParaRPr lang="en-GB" sz="2400" dirty="0">
              <a:cs typeface="Arial" panose="020B0604020202020204" pitchFamily="34" charset="0"/>
            </a:endParaRPr>
          </a:p>
          <a:p>
            <a:pPr>
              <a:spcBef>
                <a:spcPts val="0"/>
              </a:spcBef>
            </a:pPr>
            <a:r>
              <a:rPr lang="en-GB" sz="2400" dirty="0">
                <a:cs typeface="Arial" panose="020B0604020202020204" pitchFamily="34" charset="0"/>
              </a:rPr>
              <a:t>Define ‘social enterprise’</a:t>
            </a:r>
          </a:p>
          <a:p>
            <a:pPr>
              <a:spcBef>
                <a:spcPts val="0"/>
              </a:spcBef>
            </a:pPr>
            <a:r>
              <a:rPr lang="en-GB" sz="2400" dirty="0">
                <a:cs typeface="Arial" panose="020B0604020202020204" pitchFamily="34" charset="0"/>
              </a:rPr>
              <a:t>Look at some good (and not so good!) examples of social businesses</a:t>
            </a:r>
          </a:p>
          <a:p>
            <a:pPr>
              <a:spcBef>
                <a:spcPts val="0"/>
              </a:spcBef>
            </a:pPr>
            <a:r>
              <a:rPr lang="en-GB" sz="2400" dirty="0">
                <a:cs typeface="Arial" panose="020B0604020202020204" pitchFamily="34" charset="0"/>
              </a:rPr>
              <a:t>Understand the difference between charity, social enterprise and businesses</a:t>
            </a:r>
          </a:p>
          <a:p>
            <a:pPr>
              <a:spcBef>
                <a:spcPts val="0"/>
              </a:spcBef>
            </a:pPr>
            <a:r>
              <a:rPr lang="en-GB" sz="2400" dirty="0">
                <a:cs typeface="Arial" panose="020B0604020202020204" pitchFamily="34" charset="0"/>
              </a:rPr>
              <a:t>Explore why to start a social enterprise </a:t>
            </a:r>
          </a:p>
          <a:p>
            <a:pPr>
              <a:spcBef>
                <a:spcPts val="0"/>
              </a:spcBef>
            </a:pPr>
            <a:r>
              <a:rPr lang="en-GB" sz="2400" dirty="0">
                <a:cs typeface="Arial" panose="020B0604020202020204" pitchFamily="34" charset="0"/>
              </a:rPr>
              <a:t>Identify your ‘Why – How – What’</a:t>
            </a:r>
          </a:p>
          <a:p>
            <a:pPr>
              <a:spcBef>
                <a:spcPts val="0"/>
              </a:spcBef>
            </a:pPr>
            <a:r>
              <a:rPr lang="en-GB" sz="2400" dirty="0">
                <a:cs typeface="Arial" panose="020B0604020202020204" pitchFamily="34" charset="0"/>
              </a:rPr>
              <a:t>Explore some resources, further reading and funding opportunities for those who want to take the next step</a:t>
            </a:r>
          </a:p>
        </p:txBody>
      </p:sp>
      <p:pic>
        <p:nvPicPr>
          <p:cNvPr id="5" name="Picture 4">
            <a:extLst>
              <a:ext uri="{FF2B5EF4-FFF2-40B4-BE49-F238E27FC236}">
                <a16:creationId xmlns:a16="http://schemas.microsoft.com/office/drawing/2014/main" id="{3C87EC58-7F79-48C3-B87D-E9F7C5E966F2}"/>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l="3795" r="-3" b="-3"/>
          <a:stretch/>
        </p:blipFill>
        <p:spPr>
          <a:xfrm>
            <a:off x="8056311" y="3429000"/>
            <a:ext cx="3941064" cy="4096512"/>
          </a:xfrm>
          <a:prstGeom prst="rect">
            <a:avLst/>
          </a:prstGeom>
        </p:spPr>
      </p:pic>
    </p:spTree>
    <p:extLst>
      <p:ext uri="{BB962C8B-B14F-4D97-AF65-F5344CB8AC3E}">
        <p14:creationId xmlns:p14="http://schemas.microsoft.com/office/powerpoint/2010/main" val="19726904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AE1009-FAF2-4D0C-2B6C-E461562DA5A4}"/>
              </a:ext>
            </a:extLst>
          </p:cNvPr>
          <p:cNvSpPr>
            <a:spLocks noGrp="1"/>
          </p:cNvSpPr>
          <p:nvPr>
            <p:ph type="title"/>
          </p:nvPr>
        </p:nvSpPr>
        <p:spPr/>
        <p:txBody>
          <a:bodyPr/>
          <a:lstStyle/>
          <a:p>
            <a:endParaRPr lang="en-GB"/>
          </a:p>
        </p:txBody>
      </p:sp>
      <p:pic>
        <p:nvPicPr>
          <p:cNvPr id="4" name="Picture 3">
            <a:extLst>
              <a:ext uri="{FF2B5EF4-FFF2-40B4-BE49-F238E27FC236}">
                <a16:creationId xmlns:a16="http://schemas.microsoft.com/office/drawing/2014/main" id="{AF0EDD05-FBCE-9048-B934-C96F4CEFC41B}"/>
              </a:ext>
            </a:extLst>
          </p:cNvPr>
          <p:cNvPicPr>
            <a:picLocks noChangeAspect="1"/>
          </p:cNvPicPr>
          <p:nvPr/>
        </p:nvPicPr>
        <p:blipFill rotWithShape="1">
          <a:blip r:embed="rId2"/>
          <a:srcRect r="4214" b="8927"/>
          <a:stretch/>
        </p:blipFill>
        <p:spPr>
          <a:xfrm>
            <a:off x="1828800" y="191589"/>
            <a:ext cx="6676064" cy="3570514"/>
          </a:xfrm>
          <a:prstGeom prst="rect">
            <a:avLst/>
          </a:prstGeom>
          <a:ln>
            <a:noFill/>
          </a:ln>
          <a:effectLst>
            <a:outerShdw blurRad="292100" dist="139700" dir="2700000" algn="tl" rotWithShape="0">
              <a:srgbClr val="333333">
                <a:alpha val="65000"/>
              </a:srgbClr>
            </a:outerShdw>
          </a:effectLst>
        </p:spPr>
      </p:pic>
      <p:pic>
        <p:nvPicPr>
          <p:cNvPr id="6" name="Content Placeholder 5" descr="Text&#10;&#10;Description automatically generated">
            <a:extLst>
              <a:ext uri="{FF2B5EF4-FFF2-40B4-BE49-F238E27FC236}">
                <a16:creationId xmlns:a16="http://schemas.microsoft.com/office/drawing/2014/main" id="{6D0D82E7-202C-EAFD-1130-453685B1337A}"/>
              </a:ext>
            </a:extLst>
          </p:cNvPr>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3810000" y="3594468"/>
            <a:ext cx="6676064" cy="2929811"/>
          </a:xfrm>
        </p:spPr>
      </p:pic>
      <p:pic>
        <p:nvPicPr>
          <p:cNvPr id="8" name="Picture 7" descr="Logo&#10;&#10;Description automatically generated">
            <a:extLst>
              <a:ext uri="{FF2B5EF4-FFF2-40B4-BE49-F238E27FC236}">
                <a16:creationId xmlns:a16="http://schemas.microsoft.com/office/drawing/2014/main" id="{0C8801E9-A41B-B57D-7869-58ED2A3F6E0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567536" y="4648201"/>
            <a:ext cx="2242465" cy="1570263"/>
          </a:xfrm>
          <a:prstGeom prst="rect">
            <a:avLst/>
          </a:prstGeom>
        </p:spPr>
      </p:pic>
      <p:pic>
        <p:nvPicPr>
          <p:cNvPr id="10" name="Picture 9" descr="A picture containing text, clipart, sign&#10;&#10;Description automatically generated">
            <a:extLst>
              <a:ext uri="{FF2B5EF4-FFF2-40B4-BE49-F238E27FC236}">
                <a16:creationId xmlns:a16="http://schemas.microsoft.com/office/drawing/2014/main" id="{7C1FCC1B-FBF5-8261-57B1-C088B741566A}"/>
              </a:ext>
            </a:extLst>
          </p:cNvPr>
          <p:cNvPicPr>
            <a:picLocks noChangeAspect="1"/>
          </p:cNvPicPr>
          <p:nvPr/>
        </p:nvPicPr>
        <p:blipFill>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7805693" y="1270522"/>
            <a:ext cx="2825296" cy="1412648"/>
          </a:xfrm>
          <a:prstGeom prst="rect">
            <a:avLst/>
          </a:prstGeom>
        </p:spPr>
      </p:pic>
    </p:spTree>
    <p:extLst>
      <p:ext uri="{BB962C8B-B14F-4D97-AF65-F5344CB8AC3E}">
        <p14:creationId xmlns:p14="http://schemas.microsoft.com/office/powerpoint/2010/main" val="244508937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4375" y="84303"/>
            <a:ext cx="8229600" cy="1143000"/>
          </a:xfrm>
        </p:spPr>
        <p:txBody>
          <a:bodyPr>
            <a:normAutofit/>
          </a:bodyPr>
          <a:lstStyle/>
          <a:p>
            <a:r>
              <a:rPr lang="en-US" sz="6600" b="1" dirty="0">
                <a:solidFill>
                  <a:srgbClr val="FF1D78"/>
                </a:solidFill>
              </a:rPr>
              <a:t>A </a:t>
            </a:r>
            <a:r>
              <a:rPr lang="en-US" sz="6600" i="1" dirty="0">
                <a:solidFill>
                  <a:srgbClr val="FF1D78"/>
                </a:solidFill>
              </a:rPr>
              <a:t>brief</a:t>
            </a:r>
            <a:r>
              <a:rPr lang="en-US" sz="6600" b="1" dirty="0">
                <a:solidFill>
                  <a:srgbClr val="FF1D78"/>
                </a:solidFill>
              </a:rPr>
              <a:t> HISTORY OF ME</a:t>
            </a:r>
          </a:p>
        </p:txBody>
      </p:sp>
      <p:sp>
        <p:nvSpPr>
          <p:cNvPr id="2050" name="AutoShape 2" descr="https://scontent-lhr3-1.xx.fbcdn.net/hphotos-xfp1/v/t1.0-9/66386_443930991079_852806_n.jpg?oh=d63a93d360c19722f4148b2e00f6c362&amp;oe=56F948B7"/>
          <p:cNvSpPr>
            <a:spLocks noChangeAspect="1" noChangeArrowheads="1"/>
          </p:cNvSpPr>
          <p:nvPr/>
        </p:nvSpPr>
        <p:spPr bwMode="auto">
          <a:xfrm>
            <a:off x="1679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solidFill>
                <a:prstClr val="black"/>
              </a:solidFill>
              <a:latin typeface="Calibri"/>
            </a:endParaRPr>
          </a:p>
        </p:txBody>
      </p:sp>
      <p:sp>
        <p:nvSpPr>
          <p:cNvPr id="2052" name="AutoShape 4" descr="https://scontent-lhr3-1.xx.fbcdn.net/hphotos-xfp1/v/t1.0-9/66386_443930991079_852806_n.jpg?oh=d63a93d360c19722f4148b2e00f6c362&amp;oe=56F948B7"/>
          <p:cNvSpPr>
            <a:spLocks noChangeAspect="1" noChangeArrowheads="1"/>
          </p:cNvSpPr>
          <p:nvPr/>
        </p:nvSpPr>
        <p:spPr bwMode="auto">
          <a:xfrm>
            <a:off x="1679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solidFill>
                <a:prstClr val="black"/>
              </a:solidFill>
              <a:latin typeface="Calibri"/>
            </a:endParaRPr>
          </a:p>
        </p:txBody>
      </p:sp>
      <p:pic>
        <p:nvPicPr>
          <p:cNvPr id="2054" name="Picture 6" descr="https://scontent-lhr3-1.xx.fbcdn.net/hphotos-xta1/v/t1.0-9/10399118_123035331079_3278456_n.jpg?oh=d6ee12195aef1355bcfdb3bd9f9251d1&amp;oe=56F4215D"/>
          <p:cNvPicPr>
            <a:picLocks noChangeAspect="1" noChangeArrowheads="1"/>
          </p:cNvPicPr>
          <p:nvPr/>
        </p:nvPicPr>
        <p:blipFill>
          <a:blip r:embed="rId2" cstate="print"/>
          <a:srcRect l="35762" r="7285"/>
          <a:stretch>
            <a:fillRect/>
          </a:stretch>
        </p:blipFill>
        <p:spPr bwMode="auto">
          <a:xfrm>
            <a:off x="7873317" y="2057400"/>
            <a:ext cx="2582222" cy="3400426"/>
          </a:xfrm>
          <a:prstGeom prst="rect">
            <a:avLst/>
          </a:prstGeom>
          <a:ln>
            <a:noFill/>
          </a:ln>
          <a:effectLst>
            <a:outerShdw blurRad="292100" dist="139700" dir="2700000" algn="tl" rotWithShape="0">
              <a:srgbClr val="333333">
                <a:alpha val="65000"/>
              </a:srgbClr>
            </a:outerShdw>
          </a:effectLst>
        </p:spPr>
      </p:pic>
      <p:pic>
        <p:nvPicPr>
          <p:cNvPr id="9" name="Picture 8" descr="66386_443930991079_852806_n.jpg"/>
          <p:cNvPicPr>
            <a:picLocks noChangeAspect="1"/>
          </p:cNvPicPr>
          <p:nvPr/>
        </p:nvPicPr>
        <p:blipFill>
          <a:blip r:embed="rId3" cstate="print"/>
          <a:srcRect l="2941"/>
          <a:stretch>
            <a:fillRect/>
          </a:stretch>
        </p:blipFill>
        <p:spPr>
          <a:xfrm>
            <a:off x="1752600" y="2057400"/>
            <a:ext cx="2514600" cy="3454400"/>
          </a:xfrm>
          <a:prstGeom prst="rect">
            <a:avLst/>
          </a:prstGeom>
          <a:ln>
            <a:noFill/>
          </a:ln>
          <a:effectLst>
            <a:outerShdw blurRad="292100" dist="139700" dir="2700000" algn="tl" rotWithShape="0">
              <a:srgbClr val="333333">
                <a:alpha val="65000"/>
              </a:srgbClr>
            </a:outerShdw>
          </a:effectLst>
        </p:spPr>
      </p:pic>
      <p:pic>
        <p:nvPicPr>
          <p:cNvPr id="11" name="Picture 10"/>
          <p:cNvPicPr>
            <a:picLocks noChangeAspect="1"/>
          </p:cNvPicPr>
          <p:nvPr/>
        </p:nvPicPr>
        <p:blipFill rotWithShape="1">
          <a:blip r:embed="rId4" cstate="print">
            <a:extLst>
              <a:ext uri="{28A0092B-C50C-407E-A947-70E740481C1C}">
                <a14:useLocalDpi xmlns:a14="http://schemas.microsoft.com/office/drawing/2010/main" val="0"/>
              </a:ext>
            </a:extLst>
          </a:blip>
          <a:srcRect t="19242" b="15452"/>
          <a:stretch/>
        </p:blipFill>
        <p:spPr>
          <a:xfrm>
            <a:off x="4444318" y="3963126"/>
            <a:ext cx="3251883" cy="2831572"/>
          </a:xfrm>
          <a:prstGeom prst="rect">
            <a:avLst/>
          </a:prstGeom>
          <a:ln>
            <a:noFill/>
          </a:ln>
          <a:effectLst>
            <a:outerShdw blurRad="292100" dist="139700" dir="2700000" algn="tl" rotWithShape="0">
              <a:srgbClr val="333333">
                <a:alpha val="65000"/>
              </a:srgbClr>
            </a:outerShdw>
          </a:effectLst>
        </p:spPr>
      </p:pic>
      <p:pic>
        <p:nvPicPr>
          <p:cNvPr id="2056" name="Picture 8" descr="https://scontent.xx.fbcdn.net/hphotos-xpa1/v/t1.0-9/1918633_389780735905_6732783_n.jpg?oh=28f6a89b52a8c3da9eb135ca97a6e3c3&amp;oe=56F25200"/>
          <p:cNvPicPr>
            <a:picLocks noChangeAspect="1" noChangeArrowheads="1"/>
          </p:cNvPicPr>
          <p:nvPr/>
        </p:nvPicPr>
        <p:blipFill>
          <a:blip r:embed="rId5" cstate="print"/>
          <a:srcRect/>
          <a:stretch>
            <a:fillRect/>
          </a:stretch>
        </p:blipFill>
        <p:spPr bwMode="auto">
          <a:xfrm>
            <a:off x="4419600" y="1135637"/>
            <a:ext cx="3276600" cy="2707746"/>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F1D78"/>
        </a:solidFill>
        <a:effectLst/>
      </p:bgPr>
    </p:bg>
    <p:spTree>
      <p:nvGrpSpPr>
        <p:cNvPr id="1" name=""/>
        <p:cNvGrpSpPr/>
        <p:nvPr/>
      </p:nvGrpSpPr>
      <p:grpSpPr>
        <a:xfrm>
          <a:off x="0" y="0"/>
          <a:ext cx="0" cy="0"/>
          <a:chOff x="0" y="0"/>
          <a:chExt cx="0" cy="0"/>
        </a:xfrm>
      </p:grpSpPr>
      <p:pic>
        <p:nvPicPr>
          <p:cNvPr id="8" name="Content Placeholder 7" descr="IMG_4751.JPG"/>
          <p:cNvPicPr>
            <a:picLocks noGrp="1" noChangeAspect="1"/>
          </p:cNvPicPr>
          <p:nvPr>
            <p:ph idx="1"/>
          </p:nvPr>
        </p:nvPicPr>
        <p:blipFill>
          <a:blip r:embed="rId2" cstate="print"/>
          <a:stretch>
            <a:fillRect/>
          </a:stretch>
        </p:blipFill>
        <p:spPr>
          <a:xfrm>
            <a:off x="3444347" y="1219200"/>
            <a:ext cx="5303309" cy="3977482"/>
          </a:xfrm>
        </p:spPr>
      </p:pic>
      <p:sp>
        <p:nvSpPr>
          <p:cNvPr id="7" name="Title 1"/>
          <p:cNvSpPr txBox="1">
            <a:spLocks/>
          </p:cNvSpPr>
          <p:nvPr/>
        </p:nvSpPr>
        <p:spPr>
          <a:xfrm>
            <a:off x="1905000" y="76200"/>
            <a:ext cx="8229600" cy="1143000"/>
          </a:xfrm>
          <a:prstGeom prst="rect">
            <a:avLst/>
          </a:prstGeom>
        </p:spPr>
        <p:txBody>
          <a:bodyPr vert="horz" lIns="91440" tIns="45720" rIns="91440" bIns="45720" rtlCol="0" anchor="ctr">
            <a:normAutofit/>
          </a:bodyPr>
          <a:lstStyle/>
          <a:p>
            <a:pPr algn="ctr">
              <a:spcBef>
                <a:spcPct val="0"/>
              </a:spcBef>
              <a:defRPr/>
            </a:pPr>
            <a:r>
              <a:rPr lang="en-US" sz="6600" b="1" dirty="0">
                <a:solidFill>
                  <a:prstClr val="white"/>
                </a:solidFill>
                <a:latin typeface="Calibri"/>
              </a:rPr>
              <a:t>The </a:t>
            </a:r>
            <a:r>
              <a:rPr lang="en-US" sz="6600" i="1" dirty="0">
                <a:solidFill>
                  <a:prstClr val="white"/>
                </a:solidFill>
                <a:latin typeface="Calibri"/>
              </a:rPr>
              <a:t>turning</a:t>
            </a:r>
            <a:r>
              <a:rPr lang="en-US" sz="6600" b="1" dirty="0">
                <a:solidFill>
                  <a:prstClr val="white"/>
                </a:solidFill>
                <a:latin typeface="Calibri"/>
              </a:rPr>
              <a:t> POINT</a:t>
            </a:r>
          </a:p>
        </p:txBody>
      </p:sp>
      <p:sp>
        <p:nvSpPr>
          <p:cNvPr id="9" name="TextBox 8"/>
          <p:cNvSpPr txBox="1"/>
          <p:nvPr/>
        </p:nvSpPr>
        <p:spPr>
          <a:xfrm>
            <a:off x="1828800" y="5396806"/>
            <a:ext cx="8763000" cy="1384995"/>
          </a:xfrm>
          <a:prstGeom prst="rect">
            <a:avLst/>
          </a:prstGeom>
          <a:noFill/>
        </p:spPr>
        <p:txBody>
          <a:bodyPr wrap="square" rtlCol="0">
            <a:spAutoFit/>
          </a:bodyPr>
          <a:lstStyle/>
          <a:p>
            <a:pPr algn="ctr"/>
            <a:r>
              <a:rPr lang="en-US" sz="2800" dirty="0">
                <a:solidFill>
                  <a:prstClr val="white"/>
                </a:solidFill>
                <a:latin typeface="Calibri"/>
              </a:rPr>
              <a:t>What would you do if no one knew anything about you? </a:t>
            </a:r>
          </a:p>
          <a:p>
            <a:pPr algn="ctr"/>
            <a:r>
              <a:rPr lang="en-US" sz="2800" dirty="0">
                <a:solidFill>
                  <a:prstClr val="white"/>
                </a:solidFill>
                <a:latin typeface="Calibri"/>
              </a:rPr>
              <a:t>How could you reinvent yourself if you went somewhere new? </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91787" y="1437903"/>
            <a:ext cx="11008426" cy="5829795"/>
          </a:xfrm>
        </p:spPr>
        <p:txBody>
          <a:bodyPr>
            <a:normAutofit fontScale="92500"/>
          </a:bodyPr>
          <a:lstStyle/>
          <a:p>
            <a:pPr>
              <a:lnSpc>
                <a:spcPct val="107000"/>
              </a:lnSpc>
              <a:buSzPts val="1100"/>
            </a:pPr>
            <a:r>
              <a:rPr lang="en-GB" sz="2400" b="1" dirty="0">
                <a:latin typeface="Calibri" panose="020F0502020204030204" pitchFamily="34" charset="0"/>
                <a:ea typeface="Calibri" panose="020F0502020204030204" pitchFamily="34" charset="0"/>
                <a:cs typeface="Times New Roman" panose="02020603050405020304" pitchFamily="18" charset="0"/>
              </a:rPr>
              <a:t>46% of the world’s population now work for themselves</a:t>
            </a:r>
            <a:r>
              <a:rPr lang="en-GB" sz="2400" dirty="0">
                <a:latin typeface="Calibri" panose="020F0502020204030204" pitchFamily="34" charset="0"/>
                <a:ea typeface="Calibri" panose="020F0502020204030204" pitchFamily="34" charset="0"/>
                <a:cs typeface="Times New Roman" panose="02020603050405020304" pitchFamily="18" charset="0"/>
              </a:rPr>
              <a:t>, as freelancers and entrepreneurs, or else they’ve been forced to effectively become self-employed with zero-hour contracts.</a:t>
            </a:r>
          </a:p>
          <a:p>
            <a:pPr>
              <a:lnSpc>
                <a:spcPct val="107000"/>
              </a:lnSpc>
              <a:buSzPts val="1100"/>
            </a:pPr>
            <a:r>
              <a:rPr lang="en-GB" sz="2400" dirty="0">
                <a:latin typeface="Calibri" panose="020F0502020204030204" pitchFamily="34" charset="0"/>
                <a:ea typeface="Calibri" panose="020F0502020204030204" pitchFamily="34" charset="0"/>
                <a:cs typeface="Times New Roman" panose="02020603050405020304" pitchFamily="18" charset="0"/>
              </a:rPr>
              <a:t>Gen Z young people are </a:t>
            </a:r>
            <a:r>
              <a:rPr lang="en-GB" sz="2400" b="1" dirty="0">
                <a:latin typeface="Calibri" panose="020F0502020204030204" pitchFamily="34" charset="0"/>
                <a:ea typeface="Calibri" panose="020F0502020204030204" pitchFamily="34" charset="0"/>
                <a:cs typeface="Times New Roman" panose="02020603050405020304" pitchFamily="18" charset="0"/>
              </a:rPr>
              <a:t>expected to work 18 jobs spanning six careers </a:t>
            </a:r>
            <a:r>
              <a:rPr lang="en-GB" sz="2400" dirty="0">
                <a:latin typeface="Calibri" panose="020F0502020204030204" pitchFamily="34" charset="0"/>
                <a:ea typeface="Calibri" panose="020F0502020204030204" pitchFamily="34" charset="0"/>
                <a:cs typeface="Times New Roman" panose="02020603050405020304" pitchFamily="18" charset="0"/>
              </a:rPr>
              <a:t>in their lifetime. </a:t>
            </a:r>
          </a:p>
          <a:p>
            <a:pPr>
              <a:lnSpc>
                <a:spcPct val="107000"/>
              </a:lnSpc>
              <a:buSzPts val="1100"/>
            </a:pPr>
            <a:r>
              <a:rPr lang="en-GB" sz="2400" dirty="0">
                <a:latin typeface="Calibri" panose="020F0502020204030204" pitchFamily="34" charset="0"/>
                <a:ea typeface="Calibri" panose="020F0502020204030204" pitchFamily="34" charset="0"/>
                <a:cs typeface="Times New Roman" panose="02020603050405020304" pitchFamily="18" charset="0"/>
              </a:rPr>
              <a:t>The </a:t>
            </a:r>
            <a:r>
              <a:rPr lang="en-GB" sz="2400" b="1" dirty="0">
                <a:latin typeface="Calibri" panose="020F0502020204030204" pitchFamily="34" charset="0"/>
                <a:ea typeface="Calibri" panose="020F0502020204030204" pitchFamily="34" charset="0"/>
                <a:cs typeface="Times New Roman" panose="02020603050405020304" pitchFamily="18" charset="0"/>
              </a:rPr>
              <a:t>average timespan a Millennial stays in a job role is now just 2 years and 9 months</a:t>
            </a:r>
            <a:r>
              <a:rPr lang="en-GB" sz="2400" dirty="0">
                <a:latin typeface="Calibri" panose="020F0502020204030204" pitchFamily="34" charset="0"/>
                <a:ea typeface="Calibri" panose="020F0502020204030204" pitchFamily="34" charset="0"/>
                <a:cs typeface="Times New Roman" panose="02020603050405020304" pitchFamily="18" charset="0"/>
              </a:rPr>
              <a:t> – 2 years and 3 months for Gen </a:t>
            </a:r>
            <a:r>
              <a:rPr lang="en-GB" sz="2400" dirty="0" err="1">
                <a:latin typeface="Calibri" panose="020F0502020204030204" pitchFamily="34" charset="0"/>
                <a:ea typeface="Calibri" panose="020F0502020204030204" pitchFamily="34" charset="0"/>
                <a:cs typeface="Times New Roman" panose="02020603050405020304" pitchFamily="18" charset="0"/>
              </a:rPr>
              <a:t>Z’ers</a:t>
            </a:r>
            <a:r>
              <a:rPr lang="en-GB" sz="2400" dirty="0">
                <a:latin typeface="Calibri" panose="020F0502020204030204" pitchFamily="34" charset="0"/>
                <a:ea typeface="Calibri" panose="020F0502020204030204" pitchFamily="34" charset="0"/>
                <a:cs typeface="Times New Roman" panose="02020603050405020304" pitchFamily="18" charset="0"/>
              </a:rPr>
              <a:t>. </a:t>
            </a:r>
          </a:p>
          <a:p>
            <a:pPr>
              <a:lnSpc>
                <a:spcPct val="107000"/>
              </a:lnSpc>
              <a:buSzPts val="1100"/>
            </a:pPr>
            <a:r>
              <a:rPr lang="en-GB" sz="2400" dirty="0">
                <a:latin typeface="Calibri" panose="020F0502020204030204" pitchFamily="34" charset="0"/>
                <a:ea typeface="Calibri" panose="020F0502020204030204" pitchFamily="34" charset="0"/>
                <a:cs typeface="Times New Roman" panose="02020603050405020304" pitchFamily="18" charset="0"/>
              </a:rPr>
              <a:t>The </a:t>
            </a:r>
            <a:r>
              <a:rPr lang="en-GB" sz="2400" b="1" dirty="0">
                <a:latin typeface="Calibri" panose="020F0502020204030204" pitchFamily="34" charset="0"/>
                <a:ea typeface="Calibri" panose="020F0502020204030204" pitchFamily="34" charset="0"/>
                <a:cs typeface="Times New Roman" panose="02020603050405020304" pitchFamily="18" charset="0"/>
              </a:rPr>
              <a:t>information learned during a 4 year college degree is often out of date </a:t>
            </a:r>
            <a:r>
              <a:rPr lang="en-GB" sz="2400" dirty="0">
                <a:latin typeface="Calibri" panose="020F0502020204030204" pitchFamily="34" charset="0"/>
                <a:ea typeface="Calibri" panose="020F0502020204030204" pitchFamily="34" charset="0"/>
                <a:cs typeface="Times New Roman" panose="02020603050405020304" pitchFamily="18" charset="0"/>
              </a:rPr>
              <a:t>before the student even graduates. </a:t>
            </a:r>
          </a:p>
          <a:p>
            <a:pPr>
              <a:lnSpc>
                <a:spcPct val="107000"/>
              </a:lnSpc>
              <a:spcAft>
                <a:spcPts val="800"/>
              </a:spcAft>
              <a:buSzPts val="1100"/>
            </a:pPr>
            <a:r>
              <a:rPr lang="en-GB" sz="2400" dirty="0">
                <a:latin typeface="Calibri" panose="020F0502020204030204" pitchFamily="34" charset="0"/>
                <a:ea typeface="Calibri" panose="020F0502020204030204" pitchFamily="34" charset="0"/>
                <a:cs typeface="Times New Roman" panose="02020603050405020304" pitchFamily="18" charset="0"/>
              </a:rPr>
              <a:t>Practically every single person has access to the world’s information at their fingertips. </a:t>
            </a:r>
            <a:r>
              <a:rPr lang="en-GB" sz="2400" b="1" dirty="0">
                <a:latin typeface="Calibri" panose="020F0502020204030204" pitchFamily="34" charset="0"/>
                <a:ea typeface="Calibri" panose="020F0502020204030204" pitchFamily="34" charset="0"/>
                <a:cs typeface="Times New Roman" panose="02020603050405020304" pitchFamily="18" charset="0"/>
              </a:rPr>
              <a:t>Learning stuff in school is now not enough to differentiate yourself in a competitive market</a:t>
            </a:r>
            <a:r>
              <a:rPr lang="en-GB" sz="2400" dirty="0">
                <a:latin typeface="Calibri" panose="020F0502020204030204" pitchFamily="34" charset="0"/>
                <a:ea typeface="Calibri" panose="020F0502020204030204" pitchFamily="34" charset="0"/>
                <a:cs typeface="Times New Roman" panose="02020603050405020304" pitchFamily="18" charset="0"/>
              </a:rPr>
              <a:t>. Experience and practical application - as well as softer skills - are key.</a:t>
            </a:r>
          </a:p>
          <a:p>
            <a:pPr>
              <a:lnSpc>
                <a:spcPct val="107000"/>
              </a:lnSpc>
              <a:spcAft>
                <a:spcPts val="800"/>
              </a:spcAft>
              <a:buSzPts val="1100"/>
            </a:pPr>
            <a:r>
              <a:rPr lang="en-GB" sz="2400" dirty="0">
                <a:latin typeface="Calibri" panose="020F0502020204030204" pitchFamily="34" charset="0"/>
                <a:ea typeface="Calibri" panose="020F0502020204030204" pitchFamily="34" charset="0"/>
                <a:cs typeface="Times New Roman" panose="02020603050405020304" pitchFamily="18" charset="0"/>
              </a:rPr>
              <a:t>65% of children entering primary school will </a:t>
            </a:r>
            <a:r>
              <a:rPr lang="en-GB" sz="2400" b="1" dirty="0">
                <a:latin typeface="Calibri" panose="020F0502020204030204" pitchFamily="34" charset="0"/>
                <a:ea typeface="Calibri" panose="020F0502020204030204" pitchFamily="34" charset="0"/>
                <a:cs typeface="Times New Roman" panose="02020603050405020304" pitchFamily="18" charset="0"/>
              </a:rPr>
              <a:t>hold jobs in the future that currently don’t exist.</a:t>
            </a:r>
          </a:p>
        </p:txBody>
      </p:sp>
      <p:sp>
        <p:nvSpPr>
          <p:cNvPr id="4" name="Title 1"/>
          <p:cNvSpPr txBox="1">
            <a:spLocks/>
          </p:cNvSpPr>
          <p:nvPr/>
        </p:nvSpPr>
        <p:spPr>
          <a:xfrm>
            <a:off x="2057400" y="152400"/>
            <a:ext cx="8229600" cy="1143000"/>
          </a:xfrm>
          <a:prstGeom prst="rect">
            <a:avLst/>
          </a:prstGeom>
        </p:spPr>
        <p:txBody>
          <a:bodyPr vert="horz" lIns="91440" tIns="45720" rIns="91440" bIns="45720" rtlCol="0" anchor="ctr">
            <a:normAutofit/>
          </a:bodyPr>
          <a:lstStyle/>
          <a:p>
            <a:pPr algn="ctr">
              <a:spcBef>
                <a:spcPct val="0"/>
              </a:spcBef>
              <a:defRPr/>
            </a:pPr>
            <a:r>
              <a:rPr lang="en-US" sz="6600" b="1" dirty="0">
                <a:solidFill>
                  <a:srgbClr val="FF0066"/>
                </a:solidFill>
                <a:latin typeface="+mj-lt"/>
                <a:ea typeface="+mj-ea"/>
                <a:cs typeface="+mj-cs"/>
              </a:rPr>
              <a:t>Skills, Qualities, Values</a:t>
            </a:r>
          </a:p>
        </p:txBody>
      </p:sp>
    </p:spTree>
    <p:extLst>
      <p:ext uri="{BB962C8B-B14F-4D97-AF65-F5344CB8AC3E}">
        <p14:creationId xmlns:p14="http://schemas.microsoft.com/office/powerpoint/2010/main" val="232096676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A8403C13-3D7E-6E60-A939-4A5E4A47FD61}"/>
              </a:ext>
            </a:extLst>
          </p:cNvPr>
          <p:cNvPicPr>
            <a:picLocks noChangeAspect="1"/>
          </p:cNvPicPr>
          <p:nvPr/>
        </p:nvPicPr>
        <p:blipFill>
          <a:blip r:embed="rId3">
            <a:extLst>
              <a:ext uri="{28A0092B-C50C-407E-A947-70E740481C1C}">
                <a14:useLocalDpi xmlns:a14="http://schemas.microsoft.com/office/drawing/2010/main" val="0"/>
              </a:ext>
            </a:extLst>
          </a:blip>
          <a:srcRect l="23608" r="23608"/>
          <a:stretch/>
        </p:blipFill>
        <p:spPr>
          <a:xfrm rot="21309333">
            <a:off x="57820" y="1041074"/>
            <a:ext cx="3335246" cy="4212465"/>
          </a:xfrm>
          <a:prstGeom prst="rect">
            <a:avLst/>
          </a:prstGeom>
          <a:ln>
            <a:noFill/>
          </a:ln>
          <a:effectLst>
            <a:outerShdw blurRad="292100" dist="139700" dir="2700000" algn="tl" rotWithShape="0">
              <a:srgbClr val="333333">
                <a:alpha val="65000"/>
              </a:srgbClr>
            </a:outerShdw>
          </a:effectLst>
        </p:spPr>
      </p:pic>
      <p:sp>
        <p:nvSpPr>
          <p:cNvPr id="2" name="Title 1">
            <a:extLst>
              <a:ext uri="{FF2B5EF4-FFF2-40B4-BE49-F238E27FC236}">
                <a16:creationId xmlns:a16="http://schemas.microsoft.com/office/drawing/2014/main" id="{01398189-92C3-495E-96FE-DE4380010732}"/>
              </a:ext>
            </a:extLst>
          </p:cNvPr>
          <p:cNvSpPr>
            <a:spLocks noGrp="1"/>
          </p:cNvSpPr>
          <p:nvPr>
            <p:ph type="title"/>
          </p:nvPr>
        </p:nvSpPr>
        <p:spPr>
          <a:xfrm>
            <a:off x="310459" y="148870"/>
            <a:ext cx="11135771" cy="723446"/>
          </a:xfrm>
        </p:spPr>
        <p:txBody>
          <a:bodyPr>
            <a:noAutofit/>
          </a:bodyPr>
          <a:lstStyle/>
          <a:p>
            <a:r>
              <a:rPr lang="en-GB" b="1" dirty="0"/>
              <a:t>MY JOURNEY TO SOCIAL ENTERPRISE</a:t>
            </a:r>
          </a:p>
        </p:txBody>
      </p:sp>
      <p:pic>
        <p:nvPicPr>
          <p:cNvPr id="5" name="Picture 4">
            <a:extLst>
              <a:ext uri="{FF2B5EF4-FFF2-40B4-BE49-F238E27FC236}">
                <a16:creationId xmlns:a16="http://schemas.microsoft.com/office/drawing/2014/main" id="{781408FC-E284-4776-B685-D98BA023D08A}"/>
              </a:ext>
            </a:extLst>
          </p:cNvPr>
          <p:cNvPicPr>
            <a:picLocks noChangeAspect="1"/>
          </p:cNvPicPr>
          <p:nvPr/>
        </p:nvPicPr>
        <p:blipFill rotWithShape="1">
          <a:blip r:embed="rId4"/>
          <a:srcRect r="4214" b="8927"/>
          <a:stretch/>
        </p:blipFill>
        <p:spPr>
          <a:xfrm>
            <a:off x="6803462" y="872316"/>
            <a:ext cx="5172672" cy="2766465"/>
          </a:xfrm>
          <a:prstGeom prst="rect">
            <a:avLst/>
          </a:prstGeom>
          <a:ln>
            <a:noFill/>
          </a:ln>
          <a:effectLst>
            <a:outerShdw blurRad="292100" dist="139700" dir="2700000" algn="tl" rotWithShape="0">
              <a:srgbClr val="333333">
                <a:alpha val="65000"/>
              </a:srgbClr>
            </a:outerShdw>
          </a:effectLst>
        </p:spPr>
      </p:pic>
      <p:pic>
        <p:nvPicPr>
          <p:cNvPr id="13" name="Picture 12">
            <a:extLst>
              <a:ext uri="{FF2B5EF4-FFF2-40B4-BE49-F238E27FC236}">
                <a16:creationId xmlns:a16="http://schemas.microsoft.com/office/drawing/2014/main" id="{4295894C-4B9E-466A-BE57-DAEFA40A5979}"/>
              </a:ext>
            </a:extLst>
          </p:cNvPr>
          <p:cNvPicPr>
            <a:picLocks noChangeAspect="1"/>
          </p:cNvPicPr>
          <p:nvPr/>
        </p:nvPicPr>
        <p:blipFill rotWithShape="1">
          <a:blip r:embed="rId5"/>
          <a:srcRect l="31684" t="10645" r="32730" b="6531"/>
          <a:stretch/>
        </p:blipFill>
        <p:spPr>
          <a:xfrm rot="21409982">
            <a:off x="5001675" y="3845880"/>
            <a:ext cx="2028898" cy="2656151"/>
          </a:xfrm>
          <a:prstGeom prst="rect">
            <a:avLst/>
          </a:prstGeom>
          <a:ln>
            <a:noFill/>
          </a:ln>
          <a:effectLst>
            <a:outerShdw blurRad="292100" dist="139700" dir="2700000" algn="tl" rotWithShape="0">
              <a:srgbClr val="333333">
                <a:alpha val="65000"/>
              </a:srgbClr>
            </a:outerShdw>
          </a:effectLst>
        </p:spPr>
      </p:pic>
      <p:pic>
        <p:nvPicPr>
          <p:cNvPr id="8" name="Content Placeholder 7" descr="Graphical user interface, website&#10;&#10;Description automatically generated">
            <a:extLst>
              <a:ext uri="{FF2B5EF4-FFF2-40B4-BE49-F238E27FC236}">
                <a16:creationId xmlns:a16="http://schemas.microsoft.com/office/drawing/2014/main" id="{62948744-E8BF-4D9C-8549-188F6D99B4D8}"/>
              </a:ext>
            </a:extLst>
          </p:cNvPr>
          <p:cNvPicPr>
            <a:picLocks noGrp="1" noChangeAspect="1"/>
          </p:cNvPicPr>
          <p:nvPr>
            <p:ph idx="1"/>
          </p:nvPr>
        </p:nvPicPr>
        <p:blipFill rotWithShape="1">
          <a:blip r:embed="rId6">
            <a:extLst>
              <a:ext uri="{28A0092B-C50C-407E-A947-70E740481C1C}">
                <a14:useLocalDpi xmlns:a14="http://schemas.microsoft.com/office/drawing/2010/main" val="0"/>
              </a:ext>
            </a:extLst>
          </a:blip>
          <a:srcRect l="12392" r="14163" b="14279"/>
          <a:stretch/>
        </p:blipFill>
        <p:spPr>
          <a:xfrm>
            <a:off x="7148848" y="3429000"/>
            <a:ext cx="4939990" cy="3280130"/>
          </a:xfrm>
          <a:prstGeom prst="rect">
            <a:avLst/>
          </a:prstGeom>
          <a:ln>
            <a:noFill/>
          </a:ln>
          <a:effectLst>
            <a:outerShdw blurRad="292100" dist="139700" dir="2700000" algn="tl" rotWithShape="0">
              <a:srgbClr val="333333">
                <a:alpha val="65000"/>
              </a:srgbClr>
            </a:outerShdw>
          </a:effectLst>
        </p:spPr>
      </p:pic>
      <p:pic>
        <p:nvPicPr>
          <p:cNvPr id="3" name="Picture 2" descr="ESafety for the igeneration cover small.jpg">
            <a:extLst>
              <a:ext uri="{FF2B5EF4-FFF2-40B4-BE49-F238E27FC236}">
                <a16:creationId xmlns:a16="http://schemas.microsoft.com/office/drawing/2014/main" id="{2BB1B5F1-B99D-8DBA-3269-301CB428645D}"/>
              </a:ext>
            </a:extLst>
          </p:cNvPr>
          <p:cNvPicPr>
            <a:picLocks noChangeAspect="1"/>
          </p:cNvPicPr>
          <p:nvPr/>
        </p:nvPicPr>
        <p:blipFill>
          <a:blip r:embed="rId7" cstate="print"/>
          <a:stretch>
            <a:fillRect/>
          </a:stretch>
        </p:blipFill>
        <p:spPr>
          <a:xfrm>
            <a:off x="3447393" y="950505"/>
            <a:ext cx="2056375" cy="2656151"/>
          </a:xfrm>
          <a:prstGeom prst="rect">
            <a:avLst/>
          </a:prstGeom>
        </p:spPr>
      </p:pic>
      <p:pic>
        <p:nvPicPr>
          <p:cNvPr id="4" name="Picture 3" descr="Giant Life Coaching for Kids 9781849059824 small.jpg">
            <a:extLst>
              <a:ext uri="{FF2B5EF4-FFF2-40B4-BE49-F238E27FC236}">
                <a16:creationId xmlns:a16="http://schemas.microsoft.com/office/drawing/2014/main" id="{96DC0835-BC3F-A4DA-4648-406ED8073DBA}"/>
              </a:ext>
            </a:extLst>
          </p:cNvPr>
          <p:cNvPicPr>
            <a:picLocks noChangeAspect="1"/>
          </p:cNvPicPr>
          <p:nvPr/>
        </p:nvPicPr>
        <p:blipFill>
          <a:blip r:embed="rId8" cstate="print"/>
          <a:stretch>
            <a:fillRect/>
          </a:stretch>
        </p:blipFill>
        <p:spPr>
          <a:xfrm rot="271470">
            <a:off x="5237280" y="1195083"/>
            <a:ext cx="1738077" cy="2250190"/>
          </a:xfrm>
          <a:prstGeom prst="rect">
            <a:avLst/>
          </a:prstGeom>
        </p:spPr>
      </p:pic>
      <p:pic>
        <p:nvPicPr>
          <p:cNvPr id="7" name="Picture 6" descr="https://scontent-lhr3-1.xx.fbcdn.net/hphotos-xta1/v/t1.0-9/10399118_123035331079_3278456_n.jpg?oh=d6ee12195aef1355bcfdb3bd9f9251d1&amp;oe=56F4215D">
            <a:extLst>
              <a:ext uri="{FF2B5EF4-FFF2-40B4-BE49-F238E27FC236}">
                <a16:creationId xmlns:a16="http://schemas.microsoft.com/office/drawing/2014/main" id="{AB422A42-9A39-A872-722C-972869F7B12C}"/>
              </a:ext>
            </a:extLst>
          </p:cNvPr>
          <p:cNvPicPr>
            <a:picLocks noChangeAspect="1" noChangeArrowheads="1"/>
          </p:cNvPicPr>
          <p:nvPr/>
        </p:nvPicPr>
        <p:blipFill>
          <a:blip r:embed="rId9" cstate="print"/>
          <a:srcRect l="35762" r="7285"/>
          <a:stretch>
            <a:fillRect/>
          </a:stretch>
        </p:blipFill>
        <p:spPr bwMode="auto">
          <a:xfrm rot="915353">
            <a:off x="2418918" y="3449550"/>
            <a:ext cx="2369895" cy="3120821"/>
          </a:xfrm>
          <a:prstGeom prst="rect">
            <a:avLst/>
          </a:prstGeom>
          <a:ln>
            <a:noFill/>
          </a:ln>
          <a:effectLst>
            <a:outerShdw blurRad="292100" dist="139700" dir="2700000" algn="tl" rotWithShape="0">
              <a:srgbClr val="333333">
                <a:alpha val="65000"/>
              </a:srgbClr>
            </a:outerShdw>
          </a:effectLst>
        </p:spPr>
      </p:pic>
      <p:pic>
        <p:nvPicPr>
          <p:cNvPr id="9" name="Picture 8" descr="https://scontent.xx.fbcdn.net/hphotos-xpa1/v/t1.0-9/1918633_389780735905_6732783_n.jpg?oh=28f6a89b52a8c3da9eb135ca97a6e3c3&amp;oe=56F25200">
            <a:extLst>
              <a:ext uri="{FF2B5EF4-FFF2-40B4-BE49-F238E27FC236}">
                <a16:creationId xmlns:a16="http://schemas.microsoft.com/office/drawing/2014/main" id="{3C4BE5F3-0BCD-FA61-FB4D-C4665EA35733}"/>
              </a:ext>
            </a:extLst>
          </p:cNvPr>
          <p:cNvPicPr>
            <a:picLocks noChangeAspect="1" noChangeArrowheads="1"/>
          </p:cNvPicPr>
          <p:nvPr/>
        </p:nvPicPr>
        <p:blipFill>
          <a:blip r:embed="rId10" cstate="print"/>
          <a:srcRect/>
          <a:stretch>
            <a:fillRect/>
          </a:stretch>
        </p:blipFill>
        <p:spPr bwMode="auto">
          <a:xfrm>
            <a:off x="87143" y="4750676"/>
            <a:ext cx="2369894" cy="1958454"/>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64966025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descr="Text&#10;&#10;Description automatically generated">
            <a:extLst>
              <a:ext uri="{FF2B5EF4-FFF2-40B4-BE49-F238E27FC236}">
                <a16:creationId xmlns:a16="http://schemas.microsoft.com/office/drawing/2014/main" id="{6D0D82E7-202C-EAFD-1130-453685B1337A}"/>
              </a:ext>
            </a:extLst>
          </p:cNvPr>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1714814" y="0"/>
            <a:ext cx="15621627" cy="6855598"/>
          </a:xfrm>
        </p:spPr>
      </p:pic>
    </p:spTree>
    <p:extLst>
      <p:ext uri="{BB962C8B-B14F-4D97-AF65-F5344CB8AC3E}">
        <p14:creationId xmlns:p14="http://schemas.microsoft.com/office/powerpoint/2010/main" val="312992617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91BEE684-3F77-B209-F8A7-8E94BB7C5F9D}"/>
              </a:ext>
            </a:extLst>
          </p:cNvPr>
          <p:cNvPicPr>
            <a:picLocks noChangeAspect="1"/>
          </p:cNvPicPr>
          <p:nvPr/>
        </p:nvPicPr>
        <p:blipFill>
          <a:blip r:embed="rId2"/>
          <a:stretch>
            <a:fillRect/>
          </a:stretch>
        </p:blipFill>
        <p:spPr>
          <a:xfrm>
            <a:off x="-35560" y="0"/>
            <a:ext cx="12263120" cy="7536575"/>
          </a:xfrm>
          <a:prstGeom prst="rect">
            <a:avLst/>
          </a:prstGeom>
        </p:spPr>
      </p:pic>
    </p:spTree>
    <p:extLst>
      <p:ext uri="{BB962C8B-B14F-4D97-AF65-F5344CB8AC3E}">
        <p14:creationId xmlns:p14="http://schemas.microsoft.com/office/powerpoint/2010/main" val="420352704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diagram of different colors&#10;&#10;Description automatically generated">
            <a:extLst>
              <a:ext uri="{FF2B5EF4-FFF2-40B4-BE49-F238E27FC236}">
                <a16:creationId xmlns:a16="http://schemas.microsoft.com/office/drawing/2014/main" id="{1C6526C0-E750-7621-965A-B9C2AF95466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28675119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blue background with white text and colorful objects&#10;&#10;Description automatically generated">
            <a:extLst>
              <a:ext uri="{FF2B5EF4-FFF2-40B4-BE49-F238E27FC236}">
                <a16:creationId xmlns:a16="http://schemas.microsoft.com/office/drawing/2014/main" id="{019F977C-627D-E6E4-0EBD-940EE413F45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03783157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4" name="Content Placeholder 3">
            <a:extLst>
              <a:ext uri="{FF2B5EF4-FFF2-40B4-BE49-F238E27FC236}">
                <a16:creationId xmlns:a16="http://schemas.microsoft.com/office/drawing/2014/main" id="{69E49436-7636-AE0A-046B-0672746F0E7E}"/>
              </a:ext>
            </a:extLst>
          </p:cNvPr>
          <p:cNvPicPr>
            <a:picLocks noGrp="1" noChangeAspect="1"/>
          </p:cNvPicPr>
          <p:nvPr>
            <p:ph idx="1"/>
          </p:nvPr>
        </p:nvPicPr>
        <p:blipFill rotWithShape="1">
          <a:blip r:embed="rId2"/>
          <a:srcRect t="19"/>
          <a:stretch/>
        </p:blipFill>
        <p:spPr>
          <a:xfrm>
            <a:off x="20" y="1282"/>
            <a:ext cx="12191980" cy="6856718"/>
          </a:xfrm>
          <a:prstGeom prst="rect">
            <a:avLst/>
          </a:prstGeom>
        </p:spPr>
      </p:pic>
    </p:spTree>
    <p:extLst>
      <p:ext uri="{BB962C8B-B14F-4D97-AF65-F5344CB8AC3E}">
        <p14:creationId xmlns:p14="http://schemas.microsoft.com/office/powerpoint/2010/main" val="152784223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nline Media 3" title="Spark Sessions for Changemakers">
            <a:hlinkClick r:id="" action="ppaction://media"/>
            <a:extLst>
              <a:ext uri="{FF2B5EF4-FFF2-40B4-BE49-F238E27FC236}">
                <a16:creationId xmlns:a16="http://schemas.microsoft.com/office/drawing/2014/main" id="{37B13290-3B96-8DCB-0088-ED399780E864}"/>
              </a:ext>
            </a:extLst>
          </p:cNvPr>
          <p:cNvPicPr>
            <a:picLocks noGrp="1" noRot="1" noChangeAspect="1"/>
          </p:cNvPicPr>
          <p:nvPr>
            <p:ph idx="1"/>
            <a:videoFile r:link="rId1"/>
          </p:nvPr>
        </p:nvPicPr>
        <p:blipFill>
          <a:blip r:embed="rId3"/>
          <a:stretch>
            <a:fillRect/>
          </a:stretch>
        </p:blipFill>
        <p:spPr>
          <a:xfrm>
            <a:off x="1165225" y="642938"/>
            <a:ext cx="9861550" cy="5572125"/>
          </a:xfrm>
          <a:prstGeom prst="rect">
            <a:avLst/>
          </a:prstGeom>
        </p:spPr>
      </p:pic>
    </p:spTree>
    <p:extLst>
      <p:ext uri="{BB962C8B-B14F-4D97-AF65-F5344CB8AC3E}">
        <p14:creationId xmlns:p14="http://schemas.microsoft.com/office/powerpoint/2010/main" val="18639490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1981200" y="0"/>
            <a:ext cx="8229600" cy="1143000"/>
          </a:xfrm>
          <a:prstGeom prst="rect">
            <a:avLst/>
          </a:prstGeom>
        </p:spPr>
        <p:txBody>
          <a:bodyPr vert="horz" lIns="91440" tIns="45720" rIns="91440" bIns="45720" rtlCol="0" anchor="ctr">
            <a:normAutofit fontScale="85000" lnSpcReduction="10000"/>
          </a:bodyPr>
          <a:lstStyle/>
          <a:p>
            <a:pPr algn="ctr">
              <a:spcBef>
                <a:spcPct val="0"/>
              </a:spcBef>
              <a:defRPr/>
            </a:pPr>
            <a:r>
              <a:rPr lang="en-US" sz="6600" b="1" dirty="0">
                <a:solidFill>
                  <a:srgbClr val="FF0066"/>
                </a:solidFill>
                <a:latin typeface="Calibri"/>
              </a:rPr>
              <a:t>Having a Vision &amp; Mission</a:t>
            </a:r>
          </a:p>
        </p:txBody>
      </p:sp>
      <p:pic>
        <p:nvPicPr>
          <p:cNvPr id="6" name="Content Placeholder 3" descr="A diagram of a light bulb&#10;&#10;Description automatically generated with medium confidence">
            <a:extLst>
              <a:ext uri="{FF2B5EF4-FFF2-40B4-BE49-F238E27FC236}">
                <a16:creationId xmlns:a16="http://schemas.microsoft.com/office/drawing/2014/main" id="{22F078E0-DD25-6930-4BF8-271B3CE0C563}"/>
              </a:ext>
            </a:extLst>
          </p:cNvPr>
          <p:cNvPicPr>
            <a:picLocks noGrp="1" noChangeAspect="1"/>
          </p:cNvPicPr>
          <p:nvPr>
            <p:ph idx="1"/>
          </p:nvPr>
        </p:nvPicPr>
        <p:blipFill rotWithShape="1">
          <a:blip r:embed="rId3">
            <a:extLst>
              <a:ext uri="{28A0092B-C50C-407E-A947-70E740481C1C}">
                <a14:useLocalDpi xmlns:a14="http://schemas.microsoft.com/office/drawing/2010/main" val="0"/>
              </a:ext>
            </a:extLst>
          </a:blip>
          <a:srcRect l="18750" t="13314" r="22500" b="19"/>
          <a:stretch/>
        </p:blipFill>
        <p:spPr>
          <a:xfrm>
            <a:off x="2514600" y="914400"/>
            <a:ext cx="7162800" cy="5943600"/>
          </a:xfrm>
          <a:prstGeom prst="rect">
            <a:avLst/>
          </a:prstGeom>
        </p:spPr>
      </p:pic>
    </p:spTree>
    <p:extLst>
      <p:ext uri="{BB962C8B-B14F-4D97-AF65-F5344CB8AC3E}">
        <p14:creationId xmlns:p14="http://schemas.microsoft.com/office/powerpoint/2010/main" val="194244271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7" name="Rectangle 36">
            <a:extLst>
              <a:ext uri="{FF2B5EF4-FFF2-40B4-BE49-F238E27FC236}">
                <a16:creationId xmlns:a16="http://schemas.microsoft.com/office/drawing/2014/main" id="{B9FF99BD-075F-4761-A995-6FC574BD25E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4000" y="0"/>
            <a:ext cx="9144000" cy="6858000"/>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a:endParaRPr>
          </a:p>
        </p:txBody>
      </p:sp>
      <p:sp>
        <p:nvSpPr>
          <p:cNvPr id="39" name="Rectangle 38">
            <a:extLst>
              <a:ext uri="{FF2B5EF4-FFF2-40B4-BE49-F238E27FC236}">
                <a16:creationId xmlns:a16="http://schemas.microsoft.com/office/drawing/2014/main" id="{A7B21A54-9BA3-4EA9-B460-5A829ADD905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881759" y="480060"/>
            <a:ext cx="8428482" cy="589788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a:endParaRPr>
          </a:p>
        </p:txBody>
      </p:sp>
      <p:sp>
        <p:nvSpPr>
          <p:cNvPr id="41" name="Rectangle 40">
            <a:extLst>
              <a:ext uri="{FF2B5EF4-FFF2-40B4-BE49-F238E27FC236}">
                <a16:creationId xmlns:a16="http://schemas.microsoft.com/office/drawing/2014/main" id="{6FA8F714-B9D8-488A-8CCA-E9948FF913A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006599" y="643468"/>
            <a:ext cx="8178800" cy="5571066"/>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a:endParaRPr>
          </a:p>
        </p:txBody>
      </p:sp>
      <p:pic>
        <p:nvPicPr>
          <p:cNvPr id="4" name="Online Media 3" title="Inspirational Video- Be a Mr. Jensen- MUST WATCH!!">
            <a:hlinkClick r:id="" action="ppaction://media"/>
            <a:extLst>
              <a:ext uri="{FF2B5EF4-FFF2-40B4-BE49-F238E27FC236}">
                <a16:creationId xmlns:a16="http://schemas.microsoft.com/office/drawing/2014/main" id="{EBDA07FE-004E-3BAD-0BFF-F26DC7B6F893}"/>
              </a:ext>
            </a:extLst>
          </p:cNvPr>
          <p:cNvPicPr>
            <a:picLocks noGrp="1" noRot="1" noChangeAspect="1"/>
          </p:cNvPicPr>
          <p:nvPr>
            <p:ph idx="1"/>
            <a:videoFile r:link="rId1"/>
          </p:nvPr>
        </p:nvPicPr>
        <p:blipFill>
          <a:blip r:embed="rId4"/>
          <a:stretch>
            <a:fillRect/>
          </a:stretch>
        </p:blipFill>
        <p:spPr>
          <a:xfrm>
            <a:off x="2364358" y="1317551"/>
            <a:ext cx="7463281" cy="4216753"/>
          </a:xfrm>
          <a:prstGeom prst="rect">
            <a:avLst/>
          </a:prstGeom>
        </p:spPr>
      </p:pic>
    </p:spTree>
    <p:extLst>
      <p:ext uri="{BB962C8B-B14F-4D97-AF65-F5344CB8AC3E}">
        <p14:creationId xmlns:p14="http://schemas.microsoft.com/office/powerpoint/2010/main" val="36260402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D2B783EE-0239-4717-BBEA-8C9EAC61C8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E5ABB49-40F6-401D-BB83-F3E7997D5A38}"/>
              </a:ext>
            </a:extLst>
          </p:cNvPr>
          <p:cNvSpPr>
            <a:spLocks noGrp="1"/>
          </p:cNvSpPr>
          <p:nvPr>
            <p:ph type="title"/>
          </p:nvPr>
        </p:nvSpPr>
        <p:spPr>
          <a:xfrm>
            <a:off x="381207" y="178392"/>
            <a:ext cx="5120561" cy="1325563"/>
          </a:xfrm>
        </p:spPr>
        <p:txBody>
          <a:bodyPr vert="horz" lIns="91440" tIns="45720" rIns="91440" bIns="45720" rtlCol="0" anchor="ctr">
            <a:normAutofit/>
          </a:bodyPr>
          <a:lstStyle/>
          <a:p>
            <a:r>
              <a:rPr lang="en-US" b="1" kern="1200" dirty="0">
                <a:solidFill>
                  <a:schemeClr val="tx1"/>
                </a:solidFill>
                <a:latin typeface="+mn-lt"/>
                <a:cs typeface="Arial" panose="020B0604020202020204" pitchFamily="34" charset="0"/>
              </a:rPr>
              <a:t>WHAT IS A SOCIAL ENTERPRISE?</a:t>
            </a:r>
          </a:p>
        </p:txBody>
      </p:sp>
      <p:sp>
        <p:nvSpPr>
          <p:cNvPr id="17" name="Oval 16">
            <a:extLst>
              <a:ext uri="{FF2B5EF4-FFF2-40B4-BE49-F238E27FC236}">
                <a16:creationId xmlns:a16="http://schemas.microsoft.com/office/drawing/2014/main" id="{A7B99495-F43F-4D80-A44F-2CB4764EB9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20569" y="1364732"/>
            <a:ext cx="947488" cy="92178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pic>
        <p:nvPicPr>
          <p:cNvPr id="4" name="Picture 3" descr="Diagram&#10;&#10;Description automatically generated">
            <a:extLst>
              <a:ext uri="{FF2B5EF4-FFF2-40B4-BE49-F238E27FC236}">
                <a16:creationId xmlns:a16="http://schemas.microsoft.com/office/drawing/2014/main" id="{301E2DEC-4682-4286-BF1C-AB1A6D40BE10}"/>
              </a:ext>
            </a:extLst>
          </p:cNvPr>
          <p:cNvPicPr>
            <a:picLocks noChangeAspect="1"/>
          </p:cNvPicPr>
          <p:nvPr/>
        </p:nvPicPr>
        <p:blipFill rotWithShape="1">
          <a:blip r:embed="rId3">
            <a:extLst>
              <a:ext uri="{28A0092B-C50C-407E-A947-70E740481C1C}">
                <a14:useLocalDpi xmlns:a14="http://schemas.microsoft.com/office/drawing/2010/main" val="0"/>
              </a:ext>
            </a:extLst>
          </a:blip>
          <a:srcRect l="14397" t="1899" r="16647"/>
          <a:stretch/>
        </p:blipFill>
        <p:spPr>
          <a:xfrm>
            <a:off x="7901259" y="2727729"/>
            <a:ext cx="4290741" cy="4130271"/>
          </a:xfrm>
          <a:custGeom>
            <a:avLst/>
            <a:gdLst/>
            <a:ahLst/>
            <a:cxnLst/>
            <a:rect l="l" t="t" r="r" b="b"/>
            <a:pathLst>
              <a:path w="4290741" h="4130271">
                <a:moveTo>
                  <a:pt x="2503809" y="0"/>
                </a:moveTo>
                <a:cubicBezTo>
                  <a:pt x="3157405" y="0"/>
                  <a:pt x="3752509" y="250434"/>
                  <a:pt x="4198398" y="660580"/>
                </a:cubicBezTo>
                <a:lnTo>
                  <a:pt x="4290741" y="751286"/>
                </a:lnTo>
                <a:lnTo>
                  <a:pt x="4290741" y="4130271"/>
                </a:lnTo>
                <a:lnTo>
                  <a:pt x="604508" y="4130271"/>
                </a:lnTo>
                <a:lnTo>
                  <a:pt x="461940" y="3953232"/>
                </a:lnTo>
                <a:cubicBezTo>
                  <a:pt x="171051" y="3544183"/>
                  <a:pt x="0" y="3043971"/>
                  <a:pt x="0" y="2503809"/>
                </a:cubicBezTo>
                <a:cubicBezTo>
                  <a:pt x="0" y="1120992"/>
                  <a:pt x="1120992" y="0"/>
                  <a:pt x="2503809" y="0"/>
                </a:cubicBezTo>
                <a:close/>
              </a:path>
            </a:pathLst>
          </a:custGeom>
        </p:spPr>
      </p:pic>
      <p:sp>
        <p:nvSpPr>
          <p:cNvPr id="19" name="Arc 18">
            <a:extLst>
              <a:ext uri="{FF2B5EF4-FFF2-40B4-BE49-F238E27FC236}">
                <a16:creationId xmlns:a16="http://schemas.microsoft.com/office/drawing/2014/main" id="{70BEB1E7-2F88-40BC-B73D-42E5B6F80B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4759070" flipV="1">
            <a:off x="6034138" y="-673140"/>
            <a:ext cx="4021193" cy="4021193"/>
          </a:xfrm>
          <a:prstGeom prst="arc">
            <a:avLst>
              <a:gd name="adj1" fmla="val 16200000"/>
              <a:gd name="adj2" fmla="val 20093138"/>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pic>
        <p:nvPicPr>
          <p:cNvPr id="10" name="Picture 9" descr="A picture containing diagram&#10;&#10;Description automatically generated">
            <a:extLst>
              <a:ext uri="{FF2B5EF4-FFF2-40B4-BE49-F238E27FC236}">
                <a16:creationId xmlns:a16="http://schemas.microsoft.com/office/drawing/2014/main" id="{5A79B478-7491-4CB4-8AD9-3EB36A7E515E}"/>
              </a:ext>
            </a:extLst>
          </p:cNvPr>
          <p:cNvPicPr>
            <a:picLocks noChangeAspect="1"/>
          </p:cNvPicPr>
          <p:nvPr/>
        </p:nvPicPr>
        <p:blipFill rotWithShape="1">
          <a:blip r:embed="rId4">
            <a:extLst>
              <a:ext uri="{28A0092B-C50C-407E-A947-70E740481C1C}">
                <a14:useLocalDpi xmlns:a14="http://schemas.microsoft.com/office/drawing/2010/main" val="0"/>
              </a:ext>
            </a:extLst>
          </a:blip>
          <a:srcRect l="17360" r="17703" b="-1"/>
          <a:stretch/>
        </p:blipFill>
        <p:spPr>
          <a:xfrm>
            <a:off x="6261607" y="1"/>
            <a:ext cx="3519312" cy="3007909"/>
          </a:xfrm>
          <a:custGeom>
            <a:avLst/>
            <a:gdLst/>
            <a:ahLst/>
            <a:cxnLst/>
            <a:rect l="l" t="t" r="r" b="b"/>
            <a:pathLst>
              <a:path w="3519312" h="3007909">
                <a:moveTo>
                  <a:pt x="519780" y="0"/>
                </a:moveTo>
                <a:lnTo>
                  <a:pt x="2999532" y="0"/>
                </a:lnTo>
                <a:lnTo>
                  <a:pt x="3003921" y="3989"/>
                </a:lnTo>
                <a:cubicBezTo>
                  <a:pt x="3322356" y="322424"/>
                  <a:pt x="3519312" y="762338"/>
                  <a:pt x="3519312" y="1248253"/>
                </a:cubicBezTo>
                <a:cubicBezTo>
                  <a:pt x="3519312" y="2220084"/>
                  <a:pt x="2731487" y="3007909"/>
                  <a:pt x="1759656" y="3007909"/>
                </a:cubicBezTo>
                <a:cubicBezTo>
                  <a:pt x="787826" y="3007909"/>
                  <a:pt x="0" y="2220084"/>
                  <a:pt x="0" y="1248253"/>
                </a:cubicBezTo>
                <a:cubicBezTo>
                  <a:pt x="0" y="762338"/>
                  <a:pt x="196957" y="322424"/>
                  <a:pt x="515392" y="3989"/>
                </a:cubicBezTo>
                <a:close/>
              </a:path>
            </a:pathLst>
          </a:custGeom>
        </p:spPr>
      </p:pic>
      <p:sp>
        <p:nvSpPr>
          <p:cNvPr id="6" name="Rectangle 1">
            <a:extLst>
              <a:ext uri="{FF2B5EF4-FFF2-40B4-BE49-F238E27FC236}">
                <a16:creationId xmlns:a16="http://schemas.microsoft.com/office/drawing/2014/main" id="{AF547A94-5B1D-4753-B765-D45CDD20F2BA}"/>
              </a:ext>
            </a:extLst>
          </p:cNvPr>
          <p:cNvSpPr>
            <a:spLocks noChangeArrowheads="1"/>
          </p:cNvSpPr>
          <p:nvPr/>
        </p:nvSpPr>
        <p:spPr bwMode="auto">
          <a:xfrm>
            <a:off x="381207" y="1671373"/>
            <a:ext cx="6058922" cy="4351338"/>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numCol="1" rtlCol="0" anchorCtr="0" compatLnSpc="1">
            <a:prstTxWarp prst="textNoShape">
              <a:avLst/>
            </a:prstTxWarp>
            <a:noAutofit/>
          </a:bodyPr>
          <a:lstStyle/>
          <a:p>
            <a:pPr marR="0" lvl="0" fontAlgn="base">
              <a:lnSpc>
                <a:spcPct val="90000"/>
              </a:lnSpc>
              <a:spcBef>
                <a:spcPct val="0"/>
              </a:spcBef>
              <a:spcAft>
                <a:spcPts val="600"/>
              </a:spcAft>
              <a:buClrTx/>
              <a:buSzTx/>
              <a:tabLst/>
            </a:pPr>
            <a:r>
              <a:rPr kumimoji="0" lang="en-US" altLang="en-US" b="0" i="0" u="none" strike="noStrike" cap="none" normalizeH="0" baseline="0" dirty="0">
                <a:ln>
                  <a:noFill/>
                </a:ln>
                <a:effectLst/>
                <a:cs typeface="Arial" panose="020B0604020202020204" pitchFamily="34" charset="0"/>
              </a:rPr>
              <a:t>Social enterprises are businesses that are changing the world for the better. Like traditional businesses they aim to make a profit but it’s what they do with their profits that sets them apart – reinvesting or donating them to create positive social change. </a:t>
            </a:r>
          </a:p>
          <a:p>
            <a:pPr marL="0" marR="0" lvl="0" indent="-228600" fontAlgn="base">
              <a:lnSpc>
                <a:spcPct val="90000"/>
              </a:lnSpc>
              <a:spcBef>
                <a:spcPct val="0"/>
              </a:spcBef>
              <a:spcAft>
                <a:spcPts val="600"/>
              </a:spcAft>
              <a:buClrTx/>
              <a:buSzTx/>
              <a:buFont typeface="Arial" panose="020B0604020202020204" pitchFamily="34" charset="0"/>
              <a:buChar char="•"/>
              <a:tabLst/>
            </a:pPr>
            <a:endParaRPr lang="en-US" altLang="en-US" dirty="0">
              <a:cs typeface="Arial" panose="020B0604020202020204" pitchFamily="34" charset="0"/>
            </a:endParaRPr>
          </a:p>
          <a:p>
            <a:pPr marR="0" lvl="0" fontAlgn="base">
              <a:lnSpc>
                <a:spcPct val="90000"/>
              </a:lnSpc>
              <a:spcBef>
                <a:spcPct val="0"/>
              </a:spcBef>
              <a:spcAft>
                <a:spcPts val="600"/>
              </a:spcAft>
              <a:buClrTx/>
              <a:buSzTx/>
              <a:tabLst/>
            </a:pPr>
            <a:r>
              <a:rPr lang="en-US" altLang="en-US" b="1" dirty="0">
                <a:cs typeface="Arial" panose="020B0604020202020204" pitchFamily="34" charset="0"/>
              </a:rPr>
              <a:t>Social Enterprises:</a:t>
            </a:r>
          </a:p>
          <a:p>
            <a:pPr indent="-228600">
              <a:lnSpc>
                <a:spcPct val="90000"/>
              </a:lnSpc>
              <a:spcAft>
                <a:spcPts val="600"/>
              </a:spcAft>
              <a:buFont typeface="Arial" panose="020B0604020202020204" pitchFamily="34" charset="0"/>
              <a:buChar char="•"/>
            </a:pPr>
            <a:endParaRPr lang="en-US" sz="700" dirty="0">
              <a:cs typeface="Arial" panose="020B0604020202020204" pitchFamily="34" charset="0"/>
            </a:endParaRPr>
          </a:p>
          <a:p>
            <a:pPr marL="285750" indent="-228600">
              <a:lnSpc>
                <a:spcPct val="90000"/>
              </a:lnSpc>
              <a:spcAft>
                <a:spcPts val="600"/>
              </a:spcAft>
              <a:buFont typeface="Arial" panose="020B0604020202020204" pitchFamily="34" charset="0"/>
              <a:buChar char="•"/>
            </a:pPr>
            <a:r>
              <a:rPr lang="en-US" dirty="0">
                <a:cs typeface="Arial" panose="020B0604020202020204" pitchFamily="34" charset="0"/>
              </a:rPr>
              <a:t>Have a clear social or environmental mission that is set out in its governing documents.</a:t>
            </a:r>
          </a:p>
          <a:p>
            <a:pPr marL="285750" indent="-228600">
              <a:lnSpc>
                <a:spcPct val="90000"/>
              </a:lnSpc>
              <a:spcAft>
                <a:spcPts val="600"/>
              </a:spcAft>
              <a:buFont typeface="Arial" panose="020B0604020202020204" pitchFamily="34" charset="0"/>
              <a:buChar char="•"/>
            </a:pPr>
            <a:r>
              <a:rPr lang="en-US" dirty="0">
                <a:cs typeface="Arial" panose="020B0604020202020204" pitchFamily="34" charset="0"/>
              </a:rPr>
              <a:t>Are an independent business and earn more than half of their income through trading (or are working towards this)</a:t>
            </a:r>
          </a:p>
          <a:p>
            <a:pPr marL="285750" indent="-228600">
              <a:lnSpc>
                <a:spcPct val="90000"/>
              </a:lnSpc>
              <a:spcAft>
                <a:spcPts val="600"/>
              </a:spcAft>
              <a:buFont typeface="Arial" panose="020B0604020202020204" pitchFamily="34" charset="0"/>
              <a:buChar char="•"/>
            </a:pPr>
            <a:r>
              <a:rPr lang="en-US" dirty="0">
                <a:cs typeface="Arial" panose="020B0604020202020204" pitchFamily="34" charset="0"/>
              </a:rPr>
              <a:t>Are controlled or owned in the interests of your social mission</a:t>
            </a:r>
          </a:p>
          <a:p>
            <a:pPr marL="285750" indent="-228600">
              <a:lnSpc>
                <a:spcPct val="90000"/>
              </a:lnSpc>
              <a:spcAft>
                <a:spcPts val="600"/>
              </a:spcAft>
              <a:buFont typeface="Arial" panose="020B0604020202020204" pitchFamily="34" charset="0"/>
              <a:buChar char="•"/>
            </a:pPr>
            <a:r>
              <a:rPr lang="en-US" dirty="0">
                <a:cs typeface="Arial" panose="020B0604020202020204" pitchFamily="34" charset="0"/>
              </a:rPr>
              <a:t>Reinvest or give away at least half if profits or surpluses towards the social purpose</a:t>
            </a:r>
          </a:p>
          <a:p>
            <a:pPr marL="285750" indent="-228600">
              <a:lnSpc>
                <a:spcPct val="90000"/>
              </a:lnSpc>
              <a:spcAft>
                <a:spcPts val="600"/>
              </a:spcAft>
              <a:buFont typeface="Arial" panose="020B0604020202020204" pitchFamily="34" charset="0"/>
              <a:buChar char="•"/>
            </a:pPr>
            <a:r>
              <a:rPr lang="en-US" dirty="0">
                <a:cs typeface="Arial" panose="020B0604020202020204" pitchFamily="34" charset="0"/>
              </a:rPr>
              <a:t>Are transparent about how they operate and the impact that they have</a:t>
            </a:r>
          </a:p>
          <a:p>
            <a:pPr marL="0" marR="0" lvl="0" indent="-228600" fontAlgn="base">
              <a:lnSpc>
                <a:spcPct val="90000"/>
              </a:lnSpc>
              <a:spcBef>
                <a:spcPct val="0"/>
              </a:spcBef>
              <a:spcAft>
                <a:spcPts val="600"/>
              </a:spcAft>
              <a:buClrTx/>
              <a:buSzTx/>
              <a:buFont typeface="Arial" panose="020B0604020202020204" pitchFamily="34" charset="0"/>
              <a:buChar char="•"/>
              <a:tabLst/>
            </a:pPr>
            <a:endParaRPr kumimoji="0" lang="en-US" altLang="en-US" b="0" i="0" u="none" strike="noStrike" cap="none" normalizeH="0" baseline="0" dirty="0">
              <a:ln>
                <a:noFill/>
              </a:ln>
              <a:effectLst/>
              <a:cs typeface="Arial" panose="020B0604020202020204" pitchFamily="34" charset="0"/>
            </a:endParaRPr>
          </a:p>
        </p:txBody>
      </p:sp>
    </p:spTree>
    <p:extLst>
      <p:ext uri="{BB962C8B-B14F-4D97-AF65-F5344CB8AC3E}">
        <p14:creationId xmlns:p14="http://schemas.microsoft.com/office/powerpoint/2010/main" val="168107935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985413-695D-4FD0-A62F-4D5D92610E25}"/>
              </a:ext>
            </a:extLst>
          </p:cNvPr>
          <p:cNvSpPr>
            <a:spLocks noGrp="1"/>
          </p:cNvSpPr>
          <p:nvPr>
            <p:ph type="title"/>
          </p:nvPr>
        </p:nvSpPr>
        <p:spPr/>
        <p:txBody>
          <a:bodyPr/>
          <a:lstStyle/>
          <a:p>
            <a:endParaRPr lang="en-GB"/>
          </a:p>
        </p:txBody>
      </p:sp>
      <p:pic>
        <p:nvPicPr>
          <p:cNvPr id="5" name="Content Placeholder 4" descr="Diagram&#10;&#10;Description automatically generated">
            <a:extLst>
              <a:ext uri="{FF2B5EF4-FFF2-40B4-BE49-F238E27FC236}">
                <a16:creationId xmlns:a16="http://schemas.microsoft.com/office/drawing/2014/main" id="{D21199C3-6D02-4D51-9DAF-122677B7907B}"/>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t="11448"/>
          <a:stretch/>
        </p:blipFill>
        <p:spPr>
          <a:xfrm>
            <a:off x="838200" y="498865"/>
            <a:ext cx="10362693" cy="5860269"/>
          </a:xfrm>
        </p:spPr>
      </p:pic>
    </p:spTree>
    <p:extLst>
      <p:ext uri="{BB962C8B-B14F-4D97-AF65-F5344CB8AC3E}">
        <p14:creationId xmlns:p14="http://schemas.microsoft.com/office/powerpoint/2010/main" val="343816551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E457F609-1844-4AE9-83FA-C556EE06842A}"/>
              </a:ext>
            </a:extLst>
          </p:cNvPr>
          <p:cNvPicPr>
            <a:picLocks noChangeAspect="1"/>
          </p:cNvPicPr>
          <p:nvPr/>
        </p:nvPicPr>
        <p:blipFill rotWithShape="1">
          <a:blip r:embed="rId3"/>
          <a:srcRect l="12966" t="4145" r="2378" b="8388"/>
          <a:stretch/>
        </p:blipFill>
        <p:spPr>
          <a:xfrm>
            <a:off x="683801" y="429732"/>
            <a:ext cx="10321414" cy="5998536"/>
          </a:xfrm>
          <a:prstGeom prst="rect">
            <a:avLst/>
          </a:prstGeom>
        </p:spPr>
      </p:pic>
    </p:spTree>
    <p:extLst>
      <p:ext uri="{BB962C8B-B14F-4D97-AF65-F5344CB8AC3E}">
        <p14:creationId xmlns:p14="http://schemas.microsoft.com/office/powerpoint/2010/main" val="218229955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5ABB49-40F6-401D-BB83-F3E7997D5A38}"/>
              </a:ext>
            </a:extLst>
          </p:cNvPr>
          <p:cNvSpPr>
            <a:spLocks noGrp="1"/>
          </p:cNvSpPr>
          <p:nvPr>
            <p:ph type="title"/>
          </p:nvPr>
        </p:nvSpPr>
        <p:spPr>
          <a:xfrm>
            <a:off x="302316" y="226143"/>
            <a:ext cx="4946150" cy="1325563"/>
          </a:xfrm>
        </p:spPr>
        <p:txBody>
          <a:bodyPr>
            <a:noAutofit/>
          </a:bodyPr>
          <a:lstStyle/>
          <a:p>
            <a:r>
              <a:rPr lang="en-GB" sz="4800" b="1" dirty="0">
                <a:latin typeface="+mn-lt"/>
              </a:rPr>
              <a:t>THE GOOD….</a:t>
            </a:r>
          </a:p>
        </p:txBody>
      </p:sp>
      <p:pic>
        <p:nvPicPr>
          <p:cNvPr id="12" name="Picture 11" descr="Logo, company name&#10;&#10;Description automatically generated">
            <a:extLst>
              <a:ext uri="{FF2B5EF4-FFF2-40B4-BE49-F238E27FC236}">
                <a16:creationId xmlns:a16="http://schemas.microsoft.com/office/drawing/2014/main" id="{9087EEB7-C55C-4CEB-AC52-E8933FB7C97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864100" y="179549"/>
            <a:ext cx="7111590" cy="6627665"/>
          </a:xfrm>
          <a:prstGeom prst="rect">
            <a:avLst/>
          </a:prstGeom>
        </p:spPr>
      </p:pic>
      <p:sp>
        <p:nvSpPr>
          <p:cNvPr id="13" name="TextBox 12">
            <a:extLst>
              <a:ext uri="{FF2B5EF4-FFF2-40B4-BE49-F238E27FC236}">
                <a16:creationId xmlns:a16="http://schemas.microsoft.com/office/drawing/2014/main" id="{F456A50A-433C-4115-970E-B37A519FE0CB}"/>
              </a:ext>
            </a:extLst>
          </p:cNvPr>
          <p:cNvSpPr txBox="1"/>
          <p:nvPr/>
        </p:nvSpPr>
        <p:spPr>
          <a:xfrm>
            <a:off x="302316" y="1276545"/>
            <a:ext cx="4318845" cy="5355312"/>
          </a:xfrm>
          <a:prstGeom prst="rect">
            <a:avLst/>
          </a:prstGeom>
          <a:noFill/>
        </p:spPr>
        <p:txBody>
          <a:bodyPr wrap="square" rtlCol="0">
            <a:spAutoFit/>
          </a:bodyPr>
          <a:lstStyle/>
          <a:p>
            <a:r>
              <a:rPr lang="en-GB" dirty="0"/>
              <a:t>There are lots of different types of ‘social businesses’. Some are for-profit companies with a social twist, such as The Body Shop, whereas others are certified ‘B Corps’ which means they have to meet high standards of verified social and environmental performance, public transparency, and legal accountability to balance profit and purpose, before being certified. </a:t>
            </a:r>
          </a:p>
          <a:p>
            <a:endParaRPr lang="en-GB" dirty="0"/>
          </a:p>
          <a:p>
            <a:r>
              <a:rPr lang="en-GB" dirty="0"/>
              <a:t>Others are purely not-for-profit but operate as a business, charging for their products and services but reinvesting the proceeds back into the cause or mission. </a:t>
            </a:r>
          </a:p>
          <a:p>
            <a:endParaRPr lang="en-GB" dirty="0"/>
          </a:p>
          <a:p>
            <a:r>
              <a:rPr lang="en-GB" dirty="0"/>
              <a:t>Just because a company says they have a social mission, doesn’t necessarily mean they are a social enterprise, or that they are superior to other for-profit companies…</a:t>
            </a:r>
          </a:p>
        </p:txBody>
      </p:sp>
    </p:spTree>
    <p:extLst>
      <p:ext uri="{BB962C8B-B14F-4D97-AF65-F5344CB8AC3E}">
        <p14:creationId xmlns:p14="http://schemas.microsoft.com/office/powerpoint/2010/main" val="239892386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B99B5E-CC69-483A-955C-EA10DC78F73C}"/>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71107FF1-E3F3-423A-9DD7-EA7EA802A146}"/>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41E01F20-8868-4672-A2B8-2D947B04B49E}"/>
              </a:ext>
            </a:extLst>
          </p:cNvPr>
          <p:cNvPicPr>
            <a:picLocks noChangeAspect="1"/>
          </p:cNvPicPr>
          <p:nvPr/>
        </p:nvPicPr>
        <p:blipFill rotWithShape="1">
          <a:blip r:embed="rId2"/>
          <a:srcRect l="1133" r="3022" b="1903"/>
          <a:stretch/>
        </p:blipFill>
        <p:spPr>
          <a:xfrm>
            <a:off x="308075" y="96760"/>
            <a:ext cx="11575849" cy="6664479"/>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41717674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CF200DE3-295E-A973-E653-AC4ADBDE7427}"/>
              </a:ext>
            </a:extLst>
          </p:cNvPr>
          <p:cNvPicPr>
            <a:picLocks noChangeAspect="1"/>
          </p:cNvPicPr>
          <p:nvPr/>
        </p:nvPicPr>
        <p:blipFill>
          <a:blip r:embed="rId2"/>
          <a:stretch>
            <a:fillRect/>
          </a:stretch>
        </p:blipFill>
        <p:spPr>
          <a:xfrm>
            <a:off x="513106" y="213756"/>
            <a:ext cx="5201034" cy="6388925"/>
          </a:xfrm>
          <a:prstGeom prst="rect">
            <a:avLst/>
          </a:prstGeom>
        </p:spPr>
      </p:pic>
      <p:pic>
        <p:nvPicPr>
          <p:cNvPr id="7" name="Picture 6">
            <a:extLst>
              <a:ext uri="{FF2B5EF4-FFF2-40B4-BE49-F238E27FC236}">
                <a16:creationId xmlns:a16="http://schemas.microsoft.com/office/drawing/2014/main" id="{A9896DA5-6D3B-7556-3380-42BB61B504C8}"/>
              </a:ext>
            </a:extLst>
          </p:cNvPr>
          <p:cNvPicPr>
            <a:picLocks noChangeAspect="1"/>
          </p:cNvPicPr>
          <p:nvPr/>
        </p:nvPicPr>
        <p:blipFill>
          <a:blip r:embed="rId3"/>
          <a:stretch>
            <a:fillRect/>
          </a:stretch>
        </p:blipFill>
        <p:spPr>
          <a:xfrm>
            <a:off x="5827091" y="415636"/>
            <a:ext cx="6240611" cy="4031673"/>
          </a:xfrm>
          <a:prstGeom prst="rect">
            <a:avLst/>
          </a:prstGeom>
        </p:spPr>
      </p:pic>
      <p:pic>
        <p:nvPicPr>
          <p:cNvPr id="9" name="Picture 8" descr="A logo with a handshake and arrows&#10;&#10;Description automatically generated">
            <a:extLst>
              <a:ext uri="{FF2B5EF4-FFF2-40B4-BE49-F238E27FC236}">
                <a16:creationId xmlns:a16="http://schemas.microsoft.com/office/drawing/2014/main" id="{16C2685C-358B-5BF4-A6B8-E63E5D24C87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790365" y="4447309"/>
            <a:ext cx="2314061" cy="2314061"/>
          </a:xfrm>
          <a:prstGeom prst="rect">
            <a:avLst/>
          </a:prstGeom>
        </p:spPr>
      </p:pic>
    </p:spTree>
    <p:extLst>
      <p:ext uri="{BB962C8B-B14F-4D97-AF65-F5344CB8AC3E}">
        <p14:creationId xmlns:p14="http://schemas.microsoft.com/office/powerpoint/2010/main" val="288788991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824783-FA0F-4FF7-93C3-EEC8006450FF}"/>
              </a:ext>
            </a:extLst>
          </p:cNvPr>
          <p:cNvSpPr>
            <a:spLocks noGrp="1"/>
          </p:cNvSpPr>
          <p:nvPr>
            <p:ph type="title"/>
          </p:nvPr>
        </p:nvSpPr>
        <p:spPr/>
        <p:txBody>
          <a:bodyPr/>
          <a:lstStyle/>
          <a:p>
            <a:endParaRPr lang="en-GB"/>
          </a:p>
        </p:txBody>
      </p:sp>
      <p:pic>
        <p:nvPicPr>
          <p:cNvPr id="4" name="Picture 3">
            <a:extLst>
              <a:ext uri="{FF2B5EF4-FFF2-40B4-BE49-F238E27FC236}">
                <a16:creationId xmlns:a16="http://schemas.microsoft.com/office/drawing/2014/main" id="{2DABC384-0A62-4FB6-99F5-6E631FF9F743}"/>
              </a:ext>
            </a:extLst>
          </p:cNvPr>
          <p:cNvPicPr>
            <a:picLocks noChangeAspect="1"/>
          </p:cNvPicPr>
          <p:nvPr/>
        </p:nvPicPr>
        <p:blipFill rotWithShape="1">
          <a:blip r:embed="rId2"/>
          <a:srcRect l="2963" t="10609" r="1292" b="4659"/>
          <a:stretch/>
        </p:blipFill>
        <p:spPr>
          <a:xfrm>
            <a:off x="0" y="236489"/>
            <a:ext cx="11762662" cy="5855312"/>
          </a:xfrm>
          <a:prstGeom prst="rect">
            <a:avLst/>
          </a:prstGeom>
          <a:ln>
            <a:noFill/>
          </a:ln>
          <a:effectLst>
            <a:outerShdw blurRad="292100" dist="139700" dir="2700000" algn="tl" rotWithShape="0">
              <a:srgbClr val="333333">
                <a:alpha val="65000"/>
              </a:srgbClr>
            </a:outerShdw>
          </a:effectLst>
        </p:spPr>
      </p:pic>
      <p:pic>
        <p:nvPicPr>
          <p:cNvPr id="6" name="Content Placeholder 5" descr="A picture containing text, building, outdoor, store&#10;&#10;Description automatically generated">
            <a:extLst>
              <a:ext uri="{FF2B5EF4-FFF2-40B4-BE49-F238E27FC236}">
                <a16:creationId xmlns:a16="http://schemas.microsoft.com/office/drawing/2014/main" id="{C81EE007-FA66-405B-8AEC-B8EC7B51B961}"/>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7095217" y="4083667"/>
            <a:ext cx="4873450" cy="2573791"/>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66558642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19766D-D4E5-410F-B06F-9910502FE7E1}"/>
              </a:ext>
            </a:extLst>
          </p:cNvPr>
          <p:cNvSpPr>
            <a:spLocks noGrp="1"/>
          </p:cNvSpPr>
          <p:nvPr>
            <p:ph type="title"/>
          </p:nvPr>
        </p:nvSpPr>
        <p:spPr/>
        <p:txBody>
          <a:bodyPr/>
          <a:lstStyle/>
          <a:p>
            <a:endParaRPr lang="en-GB"/>
          </a:p>
        </p:txBody>
      </p:sp>
      <p:pic>
        <p:nvPicPr>
          <p:cNvPr id="7" name="Picture 6">
            <a:extLst>
              <a:ext uri="{FF2B5EF4-FFF2-40B4-BE49-F238E27FC236}">
                <a16:creationId xmlns:a16="http://schemas.microsoft.com/office/drawing/2014/main" id="{845B2069-7E0C-489F-8462-CC8DED353F99}"/>
              </a:ext>
            </a:extLst>
          </p:cNvPr>
          <p:cNvPicPr>
            <a:picLocks noChangeAspect="1"/>
          </p:cNvPicPr>
          <p:nvPr/>
        </p:nvPicPr>
        <p:blipFill rotWithShape="1">
          <a:blip r:embed="rId3"/>
          <a:srcRect l="1290" t="16487" r="2097" b="9931"/>
          <a:stretch/>
        </p:blipFill>
        <p:spPr>
          <a:xfrm>
            <a:off x="0" y="0"/>
            <a:ext cx="9960077" cy="4266990"/>
          </a:xfrm>
          <a:prstGeom prst="rect">
            <a:avLst/>
          </a:prstGeom>
          <a:ln>
            <a:noFill/>
          </a:ln>
          <a:effectLst>
            <a:outerShdw blurRad="292100" dist="139700" dir="2700000" algn="tl" rotWithShape="0">
              <a:srgbClr val="333333">
                <a:alpha val="65000"/>
              </a:srgbClr>
            </a:outerShdw>
          </a:effectLst>
        </p:spPr>
      </p:pic>
      <p:pic>
        <p:nvPicPr>
          <p:cNvPr id="6" name="Picture 5">
            <a:extLst>
              <a:ext uri="{FF2B5EF4-FFF2-40B4-BE49-F238E27FC236}">
                <a16:creationId xmlns:a16="http://schemas.microsoft.com/office/drawing/2014/main" id="{24221D97-76C0-E80E-2A82-61C644496554}"/>
              </a:ext>
            </a:extLst>
          </p:cNvPr>
          <p:cNvPicPr>
            <a:picLocks noChangeAspect="1"/>
          </p:cNvPicPr>
          <p:nvPr/>
        </p:nvPicPr>
        <p:blipFill rotWithShape="1">
          <a:blip r:embed="rId4"/>
          <a:srcRect t="60726" b="-1"/>
          <a:stretch/>
        </p:blipFill>
        <p:spPr>
          <a:xfrm>
            <a:off x="7102356" y="3429000"/>
            <a:ext cx="4954771" cy="2973400"/>
          </a:xfrm>
          <a:prstGeom prst="rect">
            <a:avLst/>
          </a:prstGeom>
        </p:spPr>
      </p:pic>
      <p:pic>
        <p:nvPicPr>
          <p:cNvPr id="9" name="Content Placeholder 8" descr="A building with tables and benches&#10;&#10;Description automatically generated">
            <a:extLst>
              <a:ext uri="{FF2B5EF4-FFF2-40B4-BE49-F238E27FC236}">
                <a16:creationId xmlns:a16="http://schemas.microsoft.com/office/drawing/2014/main" id="{21E4ECD5-B8AF-DD22-210C-137F21BD8519}"/>
              </a:ext>
            </a:extLst>
          </p:cNvPr>
          <p:cNvPicPr>
            <a:picLocks noGrp="1" noChangeAspect="1"/>
          </p:cNvPicPr>
          <p:nvPr>
            <p:ph idx="1"/>
          </p:nvPr>
        </p:nvPicPr>
        <p:blipFill>
          <a:blip r:embed="rId5">
            <a:extLst>
              <a:ext uri="{28A0092B-C50C-407E-A947-70E740481C1C}">
                <a14:useLocalDpi xmlns:a14="http://schemas.microsoft.com/office/drawing/2010/main" val="0"/>
              </a:ext>
            </a:extLst>
          </a:blip>
          <a:stretch>
            <a:fillRect/>
          </a:stretch>
        </p:blipFill>
        <p:spPr>
          <a:xfrm>
            <a:off x="1721922" y="3036967"/>
            <a:ext cx="5121878" cy="3658485"/>
          </a:xfrm>
        </p:spPr>
      </p:pic>
    </p:spTree>
    <p:extLst>
      <p:ext uri="{BB962C8B-B14F-4D97-AF65-F5344CB8AC3E}">
        <p14:creationId xmlns:p14="http://schemas.microsoft.com/office/powerpoint/2010/main" val="273945844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5ABB49-40F6-401D-BB83-F3E7997D5A38}"/>
              </a:ext>
            </a:extLst>
          </p:cNvPr>
          <p:cNvSpPr>
            <a:spLocks noGrp="1"/>
          </p:cNvSpPr>
          <p:nvPr>
            <p:ph type="title"/>
          </p:nvPr>
        </p:nvSpPr>
        <p:spPr>
          <a:xfrm>
            <a:off x="98323" y="-92511"/>
            <a:ext cx="6658923" cy="1325563"/>
          </a:xfrm>
        </p:spPr>
        <p:txBody>
          <a:bodyPr>
            <a:noAutofit/>
          </a:bodyPr>
          <a:lstStyle/>
          <a:p>
            <a:r>
              <a:rPr lang="en-GB" b="1" dirty="0">
                <a:latin typeface="+mn-lt"/>
              </a:rPr>
              <a:t>THE BAD…AND THE UGLY….</a:t>
            </a:r>
          </a:p>
        </p:txBody>
      </p:sp>
      <p:pic>
        <p:nvPicPr>
          <p:cNvPr id="8" name="Picture 7">
            <a:extLst>
              <a:ext uri="{FF2B5EF4-FFF2-40B4-BE49-F238E27FC236}">
                <a16:creationId xmlns:a16="http://schemas.microsoft.com/office/drawing/2014/main" id="{56310D46-35F6-43A9-9A74-118D37E705CF}"/>
              </a:ext>
            </a:extLst>
          </p:cNvPr>
          <p:cNvPicPr>
            <a:picLocks noChangeAspect="1"/>
          </p:cNvPicPr>
          <p:nvPr/>
        </p:nvPicPr>
        <p:blipFill rotWithShape="1">
          <a:blip r:embed="rId3"/>
          <a:srcRect l="24822" r="23929" b="30592"/>
          <a:stretch/>
        </p:blipFill>
        <p:spPr>
          <a:xfrm>
            <a:off x="428382" y="957158"/>
            <a:ext cx="4743388" cy="3613502"/>
          </a:xfrm>
          <a:prstGeom prst="rect">
            <a:avLst/>
          </a:prstGeom>
          <a:ln>
            <a:noFill/>
          </a:ln>
          <a:effectLst>
            <a:outerShdw blurRad="292100" dist="139700" dir="2700000" algn="tl" rotWithShape="0">
              <a:srgbClr val="333333">
                <a:alpha val="65000"/>
              </a:srgbClr>
            </a:outerShdw>
          </a:effectLst>
        </p:spPr>
      </p:pic>
      <p:pic>
        <p:nvPicPr>
          <p:cNvPr id="14" name="Picture 13">
            <a:extLst>
              <a:ext uri="{FF2B5EF4-FFF2-40B4-BE49-F238E27FC236}">
                <a16:creationId xmlns:a16="http://schemas.microsoft.com/office/drawing/2014/main" id="{1D8735DF-A177-44B7-9343-C410DA2B23E7}"/>
              </a:ext>
            </a:extLst>
          </p:cNvPr>
          <p:cNvPicPr>
            <a:picLocks noChangeAspect="1"/>
          </p:cNvPicPr>
          <p:nvPr/>
        </p:nvPicPr>
        <p:blipFill rotWithShape="1">
          <a:blip r:embed="rId4"/>
          <a:srcRect l="17500" r="23710"/>
          <a:stretch/>
        </p:blipFill>
        <p:spPr>
          <a:xfrm>
            <a:off x="7273494" y="57533"/>
            <a:ext cx="4716944" cy="4513126"/>
          </a:xfrm>
          <a:prstGeom prst="rect">
            <a:avLst/>
          </a:prstGeom>
          <a:ln>
            <a:noFill/>
          </a:ln>
          <a:effectLst>
            <a:outerShdw blurRad="292100" dist="139700" dir="2700000" algn="tl" rotWithShape="0">
              <a:srgbClr val="333333">
                <a:alpha val="65000"/>
              </a:srgbClr>
            </a:outerShdw>
          </a:effectLst>
        </p:spPr>
      </p:pic>
      <p:pic>
        <p:nvPicPr>
          <p:cNvPr id="4" name="Picture 3" descr="A green tag with white text&#10;&#10;Description automatically generated">
            <a:extLst>
              <a:ext uri="{FF2B5EF4-FFF2-40B4-BE49-F238E27FC236}">
                <a16:creationId xmlns:a16="http://schemas.microsoft.com/office/drawing/2014/main" id="{CA55F741-F2EF-9A13-1852-361E70E1635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984272" y="4268432"/>
            <a:ext cx="4034311" cy="2262209"/>
          </a:xfrm>
          <a:prstGeom prst="rect">
            <a:avLst/>
          </a:prstGeom>
        </p:spPr>
      </p:pic>
      <p:pic>
        <p:nvPicPr>
          <p:cNvPr id="7" name="Picture 6">
            <a:extLst>
              <a:ext uri="{FF2B5EF4-FFF2-40B4-BE49-F238E27FC236}">
                <a16:creationId xmlns:a16="http://schemas.microsoft.com/office/drawing/2014/main" id="{D94DAD50-93E6-A30E-C0E9-2C4E916FA439}"/>
              </a:ext>
            </a:extLst>
          </p:cNvPr>
          <p:cNvPicPr>
            <a:picLocks noChangeAspect="1"/>
          </p:cNvPicPr>
          <p:nvPr/>
        </p:nvPicPr>
        <p:blipFill>
          <a:blip r:embed="rId6"/>
          <a:stretch>
            <a:fillRect/>
          </a:stretch>
        </p:blipFill>
        <p:spPr>
          <a:xfrm>
            <a:off x="6096000" y="4148081"/>
            <a:ext cx="5971855" cy="2502910"/>
          </a:xfrm>
          <a:prstGeom prst="rect">
            <a:avLst/>
          </a:prstGeom>
          <a:ln>
            <a:noFill/>
          </a:ln>
          <a:effectLst>
            <a:outerShdw blurRad="292100" dist="139700" dir="2700000" algn="tl" rotWithShape="0">
              <a:srgbClr val="333333">
                <a:alpha val="65000"/>
              </a:srgbClr>
            </a:outerShdw>
          </a:effectLst>
        </p:spPr>
      </p:pic>
      <p:pic>
        <p:nvPicPr>
          <p:cNvPr id="6" name="Picture 5" descr="A group of children using laptops&#10;&#10;Description automatically generated with low confidence">
            <a:extLst>
              <a:ext uri="{FF2B5EF4-FFF2-40B4-BE49-F238E27FC236}">
                <a16:creationId xmlns:a16="http://schemas.microsoft.com/office/drawing/2014/main" id="{B1A1ACD6-D8C5-49BB-83C8-92FE90876177}"/>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070184" y="1283517"/>
            <a:ext cx="3475490" cy="1998407"/>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32876070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7E9720D-529F-447D-B939-243DADA908F7}"/>
              </a:ext>
            </a:extLst>
          </p:cNvPr>
          <p:cNvSpPr>
            <a:spLocks noGrp="1"/>
          </p:cNvSpPr>
          <p:nvPr>
            <p:ph type="title"/>
          </p:nvPr>
        </p:nvSpPr>
        <p:spPr>
          <a:xfrm>
            <a:off x="640080" y="325369"/>
            <a:ext cx="4368602" cy="1956841"/>
          </a:xfrm>
        </p:spPr>
        <p:txBody>
          <a:bodyPr anchor="b">
            <a:normAutofit/>
          </a:bodyPr>
          <a:lstStyle/>
          <a:p>
            <a:r>
              <a:rPr lang="en-GB" sz="5400" b="1" dirty="0">
                <a:latin typeface="+mn-lt"/>
              </a:rPr>
              <a:t>Discussion</a:t>
            </a:r>
          </a:p>
        </p:txBody>
      </p:sp>
      <p:sp>
        <p:nvSpPr>
          <p:cNvPr id="11"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onnsiteX0" fmla="*/ 0 w 3474720"/>
              <a:gd name="connsiteY0" fmla="*/ 0 h 18288"/>
              <a:gd name="connsiteX1" fmla="*/ 694944 w 3474720"/>
              <a:gd name="connsiteY1" fmla="*/ 0 h 18288"/>
              <a:gd name="connsiteX2" fmla="*/ 1355141 w 3474720"/>
              <a:gd name="connsiteY2" fmla="*/ 0 h 18288"/>
              <a:gd name="connsiteX3" fmla="*/ 2015338 w 3474720"/>
              <a:gd name="connsiteY3" fmla="*/ 0 h 18288"/>
              <a:gd name="connsiteX4" fmla="*/ 2779776 w 3474720"/>
              <a:gd name="connsiteY4" fmla="*/ 0 h 18288"/>
              <a:gd name="connsiteX5" fmla="*/ 3474720 w 3474720"/>
              <a:gd name="connsiteY5" fmla="*/ 0 h 18288"/>
              <a:gd name="connsiteX6" fmla="*/ 3474720 w 3474720"/>
              <a:gd name="connsiteY6" fmla="*/ 18288 h 18288"/>
              <a:gd name="connsiteX7" fmla="*/ 2779776 w 3474720"/>
              <a:gd name="connsiteY7" fmla="*/ 18288 h 18288"/>
              <a:gd name="connsiteX8" fmla="*/ 2189074 w 3474720"/>
              <a:gd name="connsiteY8" fmla="*/ 18288 h 18288"/>
              <a:gd name="connsiteX9" fmla="*/ 1528877 w 3474720"/>
              <a:gd name="connsiteY9" fmla="*/ 18288 h 18288"/>
              <a:gd name="connsiteX10" fmla="*/ 868680 w 3474720"/>
              <a:gd name="connsiteY10" fmla="*/ 18288 h 18288"/>
              <a:gd name="connsiteX11" fmla="*/ 0 w 3474720"/>
              <a:gd name="connsiteY11" fmla="*/ 18288 h 18288"/>
              <a:gd name="connsiteX12" fmla="*/ 0 w 347472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30066FCD-919B-4FF7-9235-0CCD1B8A7C47}"/>
              </a:ext>
            </a:extLst>
          </p:cNvPr>
          <p:cNvSpPr>
            <a:spLocks noGrp="1"/>
          </p:cNvSpPr>
          <p:nvPr>
            <p:ph idx="1"/>
          </p:nvPr>
        </p:nvSpPr>
        <p:spPr>
          <a:xfrm>
            <a:off x="640080" y="2872899"/>
            <a:ext cx="4243589" cy="3320668"/>
          </a:xfrm>
        </p:spPr>
        <p:txBody>
          <a:bodyPr>
            <a:normAutofit/>
          </a:bodyPr>
          <a:lstStyle/>
          <a:p>
            <a:r>
              <a:rPr lang="en-GB" sz="2200" dirty="0"/>
              <a:t>What do these social enterprises have in common?</a:t>
            </a:r>
          </a:p>
          <a:p>
            <a:r>
              <a:rPr lang="en-GB" sz="2200" dirty="0"/>
              <a:t>What are the potential pitfalls of social enterprise?</a:t>
            </a:r>
          </a:p>
          <a:p>
            <a:r>
              <a:rPr lang="en-GB" sz="2200" dirty="0"/>
              <a:t>Can social enterprises really compete with traditional business models? Do they need to?</a:t>
            </a:r>
          </a:p>
        </p:txBody>
      </p:sp>
      <p:pic>
        <p:nvPicPr>
          <p:cNvPr id="5" name="Picture 4" descr="Different coloured question marks">
            <a:extLst>
              <a:ext uri="{FF2B5EF4-FFF2-40B4-BE49-F238E27FC236}">
                <a16:creationId xmlns:a16="http://schemas.microsoft.com/office/drawing/2014/main" id="{368D8177-F8B3-D744-B512-F7697747FA48}"/>
              </a:ext>
            </a:extLst>
          </p:cNvPr>
          <p:cNvPicPr>
            <a:picLocks noChangeAspect="1"/>
          </p:cNvPicPr>
          <p:nvPr/>
        </p:nvPicPr>
        <p:blipFill rotWithShape="1">
          <a:blip r:embed="rId2"/>
          <a:srcRect l="20097" r="23483"/>
          <a:stretch/>
        </p:blipFill>
        <p:spPr>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Tree>
    <p:extLst>
      <p:ext uri="{BB962C8B-B14F-4D97-AF65-F5344CB8AC3E}">
        <p14:creationId xmlns:p14="http://schemas.microsoft.com/office/powerpoint/2010/main" val="224853660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5ABB49-40F6-401D-BB83-F3E7997D5A38}"/>
              </a:ext>
            </a:extLst>
          </p:cNvPr>
          <p:cNvSpPr>
            <a:spLocks noGrp="1"/>
          </p:cNvSpPr>
          <p:nvPr>
            <p:ph type="title"/>
          </p:nvPr>
        </p:nvSpPr>
        <p:spPr>
          <a:xfrm>
            <a:off x="253240" y="-156112"/>
            <a:ext cx="10707329" cy="1325563"/>
          </a:xfrm>
        </p:spPr>
        <p:txBody>
          <a:bodyPr>
            <a:noAutofit/>
          </a:bodyPr>
          <a:lstStyle/>
          <a:p>
            <a:r>
              <a:rPr lang="en-GB" b="1" dirty="0">
                <a:latin typeface="+mn-lt"/>
              </a:rPr>
              <a:t>WHY THE WORLD NEEDS ETHICAL BUSINESS</a:t>
            </a:r>
          </a:p>
        </p:txBody>
      </p:sp>
      <p:pic>
        <p:nvPicPr>
          <p:cNvPr id="7" name="Picture 6" descr="Chart, diagram&#10;&#10;Description automatically generated">
            <a:extLst>
              <a:ext uri="{FF2B5EF4-FFF2-40B4-BE49-F238E27FC236}">
                <a16:creationId xmlns:a16="http://schemas.microsoft.com/office/drawing/2014/main" id="{FFC8DAC6-656A-49D1-B5A7-7500521B23E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39277" y="1036501"/>
            <a:ext cx="6840406" cy="5475175"/>
          </a:xfrm>
          <a:prstGeom prst="rect">
            <a:avLst/>
          </a:prstGeom>
        </p:spPr>
      </p:pic>
      <p:pic>
        <p:nvPicPr>
          <p:cNvPr id="13" name="Picture 12" descr="Graphical user interface, application&#10;&#10;Description automatically generated">
            <a:extLst>
              <a:ext uri="{FF2B5EF4-FFF2-40B4-BE49-F238E27FC236}">
                <a16:creationId xmlns:a16="http://schemas.microsoft.com/office/drawing/2014/main" id="{91CD7263-0AB2-471B-960F-FB9E2D43EDB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585096" y="979701"/>
            <a:ext cx="5495903" cy="3345631"/>
          </a:xfrm>
          <a:prstGeom prst="rect">
            <a:avLst/>
          </a:prstGeom>
          <a:ln>
            <a:noFill/>
          </a:ln>
          <a:effectLst>
            <a:outerShdw blurRad="292100" dist="139700" dir="2700000" algn="tl" rotWithShape="0">
              <a:srgbClr val="333333">
                <a:alpha val="65000"/>
              </a:srgbClr>
            </a:outerShdw>
          </a:effectLst>
        </p:spPr>
      </p:pic>
      <p:pic>
        <p:nvPicPr>
          <p:cNvPr id="11" name="Picture 10" descr="Graphical user interface&#10;&#10;Description automatically generated with low confidence">
            <a:extLst>
              <a:ext uri="{FF2B5EF4-FFF2-40B4-BE49-F238E27FC236}">
                <a16:creationId xmlns:a16="http://schemas.microsoft.com/office/drawing/2014/main" id="{9C606DDB-9748-42B6-B7EF-0738D3DEE3A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402011" y="3918866"/>
            <a:ext cx="1800934" cy="2772334"/>
          </a:xfrm>
          <a:prstGeom prst="rect">
            <a:avLst/>
          </a:prstGeom>
          <a:ln>
            <a:noFill/>
          </a:ln>
          <a:effectLst>
            <a:outerShdw blurRad="292100" dist="139700" dir="2700000" algn="tl" rotWithShape="0">
              <a:srgbClr val="333333">
                <a:alpha val="65000"/>
              </a:srgbClr>
            </a:outerShdw>
          </a:effectLst>
        </p:spPr>
      </p:pic>
      <p:pic>
        <p:nvPicPr>
          <p:cNvPr id="16" name="Picture 15" descr="A picture containing text&#10;&#10;Description automatically generated">
            <a:extLst>
              <a:ext uri="{FF2B5EF4-FFF2-40B4-BE49-F238E27FC236}">
                <a16:creationId xmlns:a16="http://schemas.microsoft.com/office/drawing/2014/main" id="{E23F09A3-3137-48E5-938C-D58CFF22613F}"/>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773842" y="4325332"/>
            <a:ext cx="4123190" cy="2319294"/>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77629940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D2B783EE-0239-4717-BBEA-8C9EAC61C8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1398189-92C3-495E-96FE-DE4380010732}"/>
              </a:ext>
            </a:extLst>
          </p:cNvPr>
          <p:cNvSpPr>
            <a:spLocks noGrp="1"/>
          </p:cNvSpPr>
          <p:nvPr>
            <p:ph type="title"/>
          </p:nvPr>
        </p:nvSpPr>
        <p:spPr>
          <a:xfrm>
            <a:off x="317103" y="80458"/>
            <a:ext cx="5120561" cy="1325563"/>
          </a:xfrm>
        </p:spPr>
        <p:txBody>
          <a:bodyPr>
            <a:normAutofit/>
          </a:bodyPr>
          <a:lstStyle/>
          <a:p>
            <a:r>
              <a:rPr lang="en-GB" sz="3600" b="1" dirty="0">
                <a:latin typeface="+mn-lt"/>
              </a:rPr>
              <a:t>WHY YOU SHOULD START A SOCIAL ENTERPRISE</a:t>
            </a:r>
          </a:p>
        </p:txBody>
      </p:sp>
      <p:sp>
        <p:nvSpPr>
          <p:cNvPr id="7" name="Content Placeholder 2">
            <a:extLst>
              <a:ext uri="{FF2B5EF4-FFF2-40B4-BE49-F238E27FC236}">
                <a16:creationId xmlns:a16="http://schemas.microsoft.com/office/drawing/2014/main" id="{542CAEC5-2300-4FCB-83FC-21627C929FB4}"/>
              </a:ext>
            </a:extLst>
          </p:cNvPr>
          <p:cNvSpPr>
            <a:spLocks noGrp="1"/>
          </p:cNvSpPr>
          <p:nvPr>
            <p:ph idx="1"/>
          </p:nvPr>
        </p:nvSpPr>
        <p:spPr>
          <a:xfrm>
            <a:off x="274499" y="1315579"/>
            <a:ext cx="5987107" cy="4351338"/>
          </a:xfrm>
        </p:spPr>
        <p:txBody>
          <a:bodyPr>
            <a:normAutofit/>
          </a:bodyPr>
          <a:lstStyle/>
          <a:p>
            <a:r>
              <a:rPr lang="en-GB" sz="1800" dirty="0">
                <a:cs typeface="Arial" panose="020B0604020202020204" pitchFamily="34" charset="0"/>
              </a:rPr>
              <a:t>You care deeply about a cause or have a clear mission in mind</a:t>
            </a:r>
          </a:p>
          <a:p>
            <a:r>
              <a:rPr lang="en-GB" sz="1800" dirty="0">
                <a:cs typeface="Arial" panose="020B0604020202020204" pitchFamily="34" charset="0"/>
              </a:rPr>
              <a:t>You want to work for yourself and be an entrepreneur</a:t>
            </a:r>
          </a:p>
          <a:p>
            <a:r>
              <a:rPr lang="en-GB" sz="1800" dirty="0">
                <a:cs typeface="Arial" panose="020B0604020202020204" pitchFamily="34" charset="0"/>
              </a:rPr>
              <a:t>You don’t just want to make money, but you do need to earn a living!</a:t>
            </a:r>
          </a:p>
          <a:p>
            <a:r>
              <a:rPr lang="en-GB" sz="1800" dirty="0">
                <a:cs typeface="Arial" panose="020B0604020202020204" pitchFamily="34" charset="0"/>
              </a:rPr>
              <a:t>You want to improve your community, create jobs, add to the economy….but for a greater purpose than money alone</a:t>
            </a:r>
          </a:p>
          <a:p>
            <a:endParaRPr lang="en-GB" sz="1800" dirty="0">
              <a:cs typeface="Arial" panose="020B0604020202020204" pitchFamily="34" charset="0"/>
            </a:endParaRPr>
          </a:p>
        </p:txBody>
      </p:sp>
      <p:sp>
        <p:nvSpPr>
          <p:cNvPr id="16" name="Oval 15">
            <a:extLst>
              <a:ext uri="{FF2B5EF4-FFF2-40B4-BE49-F238E27FC236}">
                <a16:creationId xmlns:a16="http://schemas.microsoft.com/office/drawing/2014/main" id="{A7B99495-F43F-4D80-A44F-2CB4764EB9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20569" y="1364732"/>
            <a:ext cx="947488" cy="92178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pic>
        <p:nvPicPr>
          <p:cNvPr id="9" name="Picture 8" descr="A picture containing diagram&#10;&#10;Description automatically generated">
            <a:extLst>
              <a:ext uri="{FF2B5EF4-FFF2-40B4-BE49-F238E27FC236}">
                <a16:creationId xmlns:a16="http://schemas.microsoft.com/office/drawing/2014/main" id="{4CF8A98F-4894-452F-B517-6471CEBA8F2C}"/>
              </a:ext>
            </a:extLst>
          </p:cNvPr>
          <p:cNvPicPr>
            <a:picLocks noChangeAspect="1"/>
          </p:cNvPicPr>
          <p:nvPr/>
        </p:nvPicPr>
        <p:blipFill rotWithShape="1">
          <a:blip r:embed="rId3">
            <a:extLst>
              <a:ext uri="{28A0092B-C50C-407E-A947-70E740481C1C}">
                <a14:useLocalDpi xmlns:a14="http://schemas.microsoft.com/office/drawing/2010/main" val="0"/>
              </a:ext>
            </a:extLst>
          </a:blip>
          <a:srcRect l="18613" r="12563"/>
          <a:stretch/>
        </p:blipFill>
        <p:spPr>
          <a:xfrm>
            <a:off x="7901259" y="2727729"/>
            <a:ext cx="4290741" cy="4130271"/>
          </a:xfrm>
          <a:custGeom>
            <a:avLst/>
            <a:gdLst/>
            <a:ahLst/>
            <a:cxnLst/>
            <a:rect l="l" t="t" r="r" b="b"/>
            <a:pathLst>
              <a:path w="4290741" h="4130271">
                <a:moveTo>
                  <a:pt x="2503809" y="0"/>
                </a:moveTo>
                <a:cubicBezTo>
                  <a:pt x="3157405" y="0"/>
                  <a:pt x="3752509" y="250434"/>
                  <a:pt x="4198398" y="660580"/>
                </a:cubicBezTo>
                <a:lnTo>
                  <a:pt x="4290741" y="751286"/>
                </a:lnTo>
                <a:lnTo>
                  <a:pt x="4290741" y="4130271"/>
                </a:lnTo>
                <a:lnTo>
                  <a:pt x="604508" y="4130271"/>
                </a:lnTo>
                <a:lnTo>
                  <a:pt x="461940" y="3953232"/>
                </a:lnTo>
                <a:cubicBezTo>
                  <a:pt x="171051" y="3544183"/>
                  <a:pt x="0" y="3043971"/>
                  <a:pt x="0" y="2503809"/>
                </a:cubicBezTo>
                <a:cubicBezTo>
                  <a:pt x="0" y="1120992"/>
                  <a:pt x="1120992" y="0"/>
                  <a:pt x="2503809" y="0"/>
                </a:cubicBezTo>
                <a:close/>
              </a:path>
            </a:pathLst>
          </a:custGeom>
        </p:spPr>
      </p:pic>
      <p:sp>
        <p:nvSpPr>
          <p:cNvPr id="18" name="Arc 17">
            <a:extLst>
              <a:ext uri="{FF2B5EF4-FFF2-40B4-BE49-F238E27FC236}">
                <a16:creationId xmlns:a16="http://schemas.microsoft.com/office/drawing/2014/main" id="{70BEB1E7-2F88-40BC-B73D-42E5B6F80B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4759070" flipV="1">
            <a:off x="6034138" y="-673140"/>
            <a:ext cx="4021193" cy="4021193"/>
          </a:xfrm>
          <a:prstGeom prst="arc">
            <a:avLst>
              <a:gd name="adj1" fmla="val 16200000"/>
              <a:gd name="adj2" fmla="val 20093138"/>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pic>
        <p:nvPicPr>
          <p:cNvPr id="6" name="Picture 5" descr="A picture containing text, sign&#10;&#10;Description automatically generated">
            <a:extLst>
              <a:ext uri="{FF2B5EF4-FFF2-40B4-BE49-F238E27FC236}">
                <a16:creationId xmlns:a16="http://schemas.microsoft.com/office/drawing/2014/main" id="{E1024D7B-D2D6-40DD-9D4B-47C653932BAE}"/>
              </a:ext>
            </a:extLst>
          </p:cNvPr>
          <p:cNvPicPr>
            <a:picLocks noChangeAspect="1"/>
          </p:cNvPicPr>
          <p:nvPr/>
        </p:nvPicPr>
        <p:blipFill rotWithShape="1">
          <a:blip r:embed="rId4">
            <a:extLst>
              <a:ext uri="{28A0092B-C50C-407E-A947-70E740481C1C}">
                <a14:useLocalDpi xmlns:a14="http://schemas.microsoft.com/office/drawing/2010/main" val="0"/>
              </a:ext>
            </a:extLst>
          </a:blip>
          <a:srcRect l="3039" r="9206" b="-4"/>
          <a:stretch/>
        </p:blipFill>
        <p:spPr>
          <a:xfrm>
            <a:off x="6261607" y="1"/>
            <a:ext cx="3519312" cy="3007909"/>
          </a:xfrm>
          <a:custGeom>
            <a:avLst/>
            <a:gdLst/>
            <a:ahLst/>
            <a:cxnLst/>
            <a:rect l="l" t="t" r="r" b="b"/>
            <a:pathLst>
              <a:path w="3519312" h="3007909">
                <a:moveTo>
                  <a:pt x="519780" y="0"/>
                </a:moveTo>
                <a:lnTo>
                  <a:pt x="2999532" y="0"/>
                </a:lnTo>
                <a:lnTo>
                  <a:pt x="3003921" y="3989"/>
                </a:lnTo>
                <a:cubicBezTo>
                  <a:pt x="3322356" y="322424"/>
                  <a:pt x="3519312" y="762338"/>
                  <a:pt x="3519312" y="1248253"/>
                </a:cubicBezTo>
                <a:cubicBezTo>
                  <a:pt x="3519312" y="2220084"/>
                  <a:pt x="2731487" y="3007909"/>
                  <a:pt x="1759656" y="3007909"/>
                </a:cubicBezTo>
                <a:cubicBezTo>
                  <a:pt x="787826" y="3007909"/>
                  <a:pt x="0" y="2220084"/>
                  <a:pt x="0" y="1248253"/>
                </a:cubicBezTo>
                <a:cubicBezTo>
                  <a:pt x="0" y="762338"/>
                  <a:pt x="196957" y="322424"/>
                  <a:pt x="515392" y="3989"/>
                </a:cubicBezTo>
                <a:close/>
              </a:path>
            </a:pathLst>
          </a:custGeom>
        </p:spPr>
      </p:pic>
      <p:sp>
        <p:nvSpPr>
          <p:cNvPr id="13" name="Title 1">
            <a:extLst>
              <a:ext uri="{FF2B5EF4-FFF2-40B4-BE49-F238E27FC236}">
                <a16:creationId xmlns:a16="http://schemas.microsoft.com/office/drawing/2014/main" id="{C741003E-0A25-4DC3-AE23-C3F1275B336A}"/>
              </a:ext>
            </a:extLst>
          </p:cNvPr>
          <p:cNvSpPr txBox="1">
            <a:spLocks/>
          </p:cNvSpPr>
          <p:nvPr/>
        </p:nvSpPr>
        <p:spPr>
          <a:xfrm>
            <a:off x="341789" y="3429000"/>
            <a:ext cx="6648175"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3600" b="1" dirty="0">
                <a:latin typeface="+mn-lt"/>
              </a:rPr>
              <a:t>WHY YOU </a:t>
            </a:r>
            <a:r>
              <a:rPr lang="en-GB" sz="3600" b="1" i="1" dirty="0">
                <a:latin typeface="+mn-lt"/>
              </a:rPr>
              <a:t>SHOULDN’T </a:t>
            </a:r>
            <a:r>
              <a:rPr lang="en-GB" sz="3600" b="1" dirty="0">
                <a:latin typeface="+mn-lt"/>
              </a:rPr>
              <a:t>START A SOCIAL ENTERPRISE</a:t>
            </a:r>
          </a:p>
        </p:txBody>
      </p:sp>
      <p:sp>
        <p:nvSpPr>
          <p:cNvPr id="15" name="Content Placeholder 2">
            <a:extLst>
              <a:ext uri="{FF2B5EF4-FFF2-40B4-BE49-F238E27FC236}">
                <a16:creationId xmlns:a16="http://schemas.microsoft.com/office/drawing/2014/main" id="{CD7DA9D0-6C74-408A-ACB8-7EE3509D4BD9}"/>
              </a:ext>
            </a:extLst>
          </p:cNvPr>
          <p:cNvSpPr txBox="1">
            <a:spLocks/>
          </p:cNvSpPr>
          <p:nvPr/>
        </p:nvSpPr>
        <p:spPr>
          <a:xfrm>
            <a:off x="341789" y="4687474"/>
            <a:ext cx="7375763" cy="4395384"/>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1800" dirty="0">
                <a:cs typeface="Arial" panose="020B0604020202020204" pitchFamily="34" charset="0"/>
              </a:rPr>
              <a:t>You need (or like) a regular wage each month (however, you could start a social enterprise on the side of your job)</a:t>
            </a:r>
          </a:p>
          <a:p>
            <a:r>
              <a:rPr lang="en-GB" sz="1800" dirty="0">
                <a:cs typeface="Arial" panose="020B0604020202020204" pitchFamily="34" charset="0"/>
              </a:rPr>
              <a:t>You want to grow a business to sell at a profit in the future</a:t>
            </a:r>
          </a:p>
          <a:p>
            <a:r>
              <a:rPr lang="en-GB" sz="1800" dirty="0">
                <a:cs typeface="Arial" panose="020B0604020202020204" pitchFamily="34" charset="0"/>
              </a:rPr>
              <a:t>You don’t care about the social / ethical stuff, just the £££</a:t>
            </a:r>
          </a:p>
          <a:p>
            <a:r>
              <a:rPr lang="en-GB" sz="1800" dirty="0">
                <a:cs typeface="Arial" panose="020B0604020202020204" pitchFamily="34" charset="0"/>
              </a:rPr>
              <a:t>You can’t think of a way to monetise the issue you care about – that’s ok, stick to charity / </a:t>
            </a:r>
            <a:r>
              <a:rPr lang="en-GB" sz="1800" dirty="0" err="1">
                <a:cs typeface="Arial" panose="020B0604020202020204" pitchFamily="34" charset="0"/>
              </a:rPr>
              <a:t>nonprofit</a:t>
            </a:r>
            <a:r>
              <a:rPr lang="en-GB" sz="1800" dirty="0">
                <a:cs typeface="Arial" panose="020B0604020202020204" pitchFamily="34" charset="0"/>
              </a:rPr>
              <a:t> </a:t>
            </a:r>
          </a:p>
        </p:txBody>
      </p:sp>
    </p:spTree>
    <p:extLst>
      <p:ext uri="{BB962C8B-B14F-4D97-AF65-F5344CB8AC3E}">
        <p14:creationId xmlns:p14="http://schemas.microsoft.com/office/powerpoint/2010/main" val="212864454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CA4BD6EE-7B51-447C-AAB3-028B7A3E51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F8349BB-E8EA-440F-877D-61F2796AFAC4}"/>
              </a:ext>
            </a:extLst>
          </p:cNvPr>
          <p:cNvSpPr>
            <a:spLocks noGrp="1"/>
          </p:cNvSpPr>
          <p:nvPr>
            <p:ph type="title"/>
          </p:nvPr>
        </p:nvSpPr>
        <p:spPr>
          <a:xfrm>
            <a:off x="678024" y="-1231097"/>
            <a:ext cx="3880694" cy="3365646"/>
          </a:xfrm>
        </p:spPr>
        <p:txBody>
          <a:bodyPr vert="horz" lIns="91440" tIns="45720" rIns="91440" bIns="45720" rtlCol="0" anchor="b">
            <a:normAutofit/>
          </a:bodyPr>
          <a:lstStyle/>
          <a:p>
            <a:r>
              <a:rPr lang="en-US" sz="5400" b="1" dirty="0">
                <a:latin typeface="+mn-lt"/>
              </a:rPr>
              <a:t>Things are changing…</a:t>
            </a:r>
          </a:p>
        </p:txBody>
      </p:sp>
      <p:pic>
        <p:nvPicPr>
          <p:cNvPr id="5" name="Content Placeholder 4" descr="A picture containing text, screenshot&#10;&#10;Description automatically generated">
            <a:extLst>
              <a:ext uri="{FF2B5EF4-FFF2-40B4-BE49-F238E27FC236}">
                <a16:creationId xmlns:a16="http://schemas.microsoft.com/office/drawing/2014/main" id="{CCBCC2B0-1A40-4B6A-AA42-CE11E3088BEB}"/>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5912634" y="-167274"/>
            <a:ext cx="6246464" cy="3484777"/>
          </a:xfrm>
          <a:prstGeom prst="rect">
            <a:avLst/>
          </a:prstGeom>
        </p:spPr>
      </p:pic>
      <p:sp>
        <p:nvSpPr>
          <p:cNvPr id="16" name="sketch line">
            <a:extLst>
              <a:ext uri="{FF2B5EF4-FFF2-40B4-BE49-F238E27FC236}">
                <a16:creationId xmlns:a16="http://schemas.microsoft.com/office/drawing/2014/main" id="{6B5FF7CD-712E-4187-BFF5-B192FFB33A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38200" y="4005089"/>
            <a:ext cx="4343400" cy="18288"/>
          </a:xfrm>
          <a:custGeom>
            <a:avLst/>
            <a:gdLst>
              <a:gd name="connsiteX0" fmla="*/ 0 w 4343400"/>
              <a:gd name="connsiteY0" fmla="*/ 0 h 18288"/>
              <a:gd name="connsiteX1" fmla="*/ 577052 w 4343400"/>
              <a:gd name="connsiteY1" fmla="*/ 0 h 18288"/>
              <a:gd name="connsiteX2" fmla="*/ 1067235 w 4343400"/>
              <a:gd name="connsiteY2" fmla="*/ 0 h 18288"/>
              <a:gd name="connsiteX3" fmla="*/ 1600853 w 4343400"/>
              <a:gd name="connsiteY3" fmla="*/ 0 h 18288"/>
              <a:gd name="connsiteX4" fmla="*/ 2264773 w 4343400"/>
              <a:gd name="connsiteY4" fmla="*/ 0 h 18288"/>
              <a:gd name="connsiteX5" fmla="*/ 2841825 w 4343400"/>
              <a:gd name="connsiteY5" fmla="*/ 0 h 18288"/>
              <a:gd name="connsiteX6" fmla="*/ 3375442 w 4343400"/>
              <a:gd name="connsiteY6" fmla="*/ 0 h 18288"/>
              <a:gd name="connsiteX7" fmla="*/ 4343400 w 4343400"/>
              <a:gd name="connsiteY7" fmla="*/ 0 h 18288"/>
              <a:gd name="connsiteX8" fmla="*/ 4343400 w 4343400"/>
              <a:gd name="connsiteY8" fmla="*/ 18288 h 18288"/>
              <a:gd name="connsiteX9" fmla="*/ 3722914 w 4343400"/>
              <a:gd name="connsiteY9" fmla="*/ 18288 h 18288"/>
              <a:gd name="connsiteX10" fmla="*/ 3189297 w 4343400"/>
              <a:gd name="connsiteY10" fmla="*/ 18288 h 18288"/>
              <a:gd name="connsiteX11" fmla="*/ 2481943 w 4343400"/>
              <a:gd name="connsiteY11" fmla="*/ 18288 h 18288"/>
              <a:gd name="connsiteX12" fmla="*/ 1904891 w 4343400"/>
              <a:gd name="connsiteY12" fmla="*/ 18288 h 18288"/>
              <a:gd name="connsiteX13" fmla="*/ 1414707 w 4343400"/>
              <a:gd name="connsiteY13" fmla="*/ 18288 h 18288"/>
              <a:gd name="connsiteX14" fmla="*/ 750788 w 4343400"/>
              <a:gd name="connsiteY14" fmla="*/ 18288 h 18288"/>
              <a:gd name="connsiteX15" fmla="*/ 0 w 4343400"/>
              <a:gd name="connsiteY15" fmla="*/ 18288 h 18288"/>
              <a:gd name="connsiteX16" fmla="*/ 0 w 4343400"/>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343400" h="18288" fill="none" extrusionOk="0">
                <a:moveTo>
                  <a:pt x="0" y="0"/>
                </a:moveTo>
                <a:cubicBezTo>
                  <a:pt x="233209" y="-19550"/>
                  <a:pt x="330816" y="19068"/>
                  <a:pt x="577052" y="0"/>
                </a:cubicBezTo>
                <a:cubicBezTo>
                  <a:pt x="823288" y="-19068"/>
                  <a:pt x="875077" y="10360"/>
                  <a:pt x="1067235" y="0"/>
                </a:cubicBezTo>
                <a:cubicBezTo>
                  <a:pt x="1259393" y="-10360"/>
                  <a:pt x="1410699" y="2939"/>
                  <a:pt x="1600853" y="0"/>
                </a:cubicBezTo>
                <a:cubicBezTo>
                  <a:pt x="1791007" y="-2939"/>
                  <a:pt x="2101644" y="-26225"/>
                  <a:pt x="2264773" y="0"/>
                </a:cubicBezTo>
                <a:cubicBezTo>
                  <a:pt x="2427902" y="26225"/>
                  <a:pt x="2690426" y="-27726"/>
                  <a:pt x="2841825" y="0"/>
                </a:cubicBezTo>
                <a:cubicBezTo>
                  <a:pt x="2993224" y="27726"/>
                  <a:pt x="3172320" y="-18569"/>
                  <a:pt x="3375442" y="0"/>
                </a:cubicBezTo>
                <a:cubicBezTo>
                  <a:pt x="3578564" y="18569"/>
                  <a:pt x="4003119" y="21909"/>
                  <a:pt x="4343400" y="0"/>
                </a:cubicBezTo>
                <a:cubicBezTo>
                  <a:pt x="4343798" y="7429"/>
                  <a:pt x="4343380" y="10822"/>
                  <a:pt x="4343400" y="18288"/>
                </a:cubicBezTo>
                <a:cubicBezTo>
                  <a:pt x="4109047" y="14709"/>
                  <a:pt x="3996986" y="7919"/>
                  <a:pt x="3722914" y="18288"/>
                </a:cubicBezTo>
                <a:cubicBezTo>
                  <a:pt x="3448842" y="28657"/>
                  <a:pt x="3340973" y="29252"/>
                  <a:pt x="3189297" y="18288"/>
                </a:cubicBezTo>
                <a:cubicBezTo>
                  <a:pt x="3037621" y="7324"/>
                  <a:pt x="2636891" y="-9539"/>
                  <a:pt x="2481943" y="18288"/>
                </a:cubicBezTo>
                <a:cubicBezTo>
                  <a:pt x="2326995" y="46115"/>
                  <a:pt x="2131632" y="740"/>
                  <a:pt x="1904891" y="18288"/>
                </a:cubicBezTo>
                <a:cubicBezTo>
                  <a:pt x="1678150" y="35836"/>
                  <a:pt x="1575362" y="-3381"/>
                  <a:pt x="1414707" y="18288"/>
                </a:cubicBezTo>
                <a:cubicBezTo>
                  <a:pt x="1254052" y="39957"/>
                  <a:pt x="1051093" y="-335"/>
                  <a:pt x="750788" y="18288"/>
                </a:cubicBezTo>
                <a:cubicBezTo>
                  <a:pt x="450483" y="36911"/>
                  <a:pt x="293781" y="22900"/>
                  <a:pt x="0" y="18288"/>
                </a:cubicBezTo>
                <a:cubicBezTo>
                  <a:pt x="-591" y="13205"/>
                  <a:pt x="-663" y="6329"/>
                  <a:pt x="0" y="0"/>
                </a:cubicBezTo>
                <a:close/>
              </a:path>
              <a:path w="4343400" h="18288" stroke="0" extrusionOk="0">
                <a:moveTo>
                  <a:pt x="0" y="0"/>
                </a:moveTo>
                <a:cubicBezTo>
                  <a:pt x="212719" y="-28531"/>
                  <a:pt x="340561" y="-1164"/>
                  <a:pt x="577052" y="0"/>
                </a:cubicBezTo>
                <a:cubicBezTo>
                  <a:pt x="813543" y="1164"/>
                  <a:pt x="866967" y="-9376"/>
                  <a:pt x="1067235" y="0"/>
                </a:cubicBezTo>
                <a:cubicBezTo>
                  <a:pt x="1267503" y="9376"/>
                  <a:pt x="1485778" y="-20470"/>
                  <a:pt x="1774589" y="0"/>
                </a:cubicBezTo>
                <a:cubicBezTo>
                  <a:pt x="2063400" y="20470"/>
                  <a:pt x="2090152" y="-14502"/>
                  <a:pt x="2351641" y="0"/>
                </a:cubicBezTo>
                <a:cubicBezTo>
                  <a:pt x="2613130" y="14502"/>
                  <a:pt x="2802864" y="19125"/>
                  <a:pt x="2928693" y="0"/>
                </a:cubicBezTo>
                <a:cubicBezTo>
                  <a:pt x="3054522" y="-19125"/>
                  <a:pt x="3482611" y="-2038"/>
                  <a:pt x="3636046" y="0"/>
                </a:cubicBezTo>
                <a:cubicBezTo>
                  <a:pt x="3789481" y="2038"/>
                  <a:pt x="4012363" y="973"/>
                  <a:pt x="4343400" y="0"/>
                </a:cubicBezTo>
                <a:cubicBezTo>
                  <a:pt x="4342514" y="5429"/>
                  <a:pt x="4344221" y="14046"/>
                  <a:pt x="4343400" y="18288"/>
                </a:cubicBezTo>
                <a:cubicBezTo>
                  <a:pt x="4078870" y="-6138"/>
                  <a:pt x="4015967" y="29658"/>
                  <a:pt x="3809782" y="18288"/>
                </a:cubicBezTo>
                <a:cubicBezTo>
                  <a:pt x="3603597" y="6918"/>
                  <a:pt x="3495552" y="24439"/>
                  <a:pt x="3189297" y="18288"/>
                </a:cubicBezTo>
                <a:cubicBezTo>
                  <a:pt x="2883042" y="12137"/>
                  <a:pt x="2850610" y="32583"/>
                  <a:pt x="2568811" y="18288"/>
                </a:cubicBezTo>
                <a:cubicBezTo>
                  <a:pt x="2287012" y="3993"/>
                  <a:pt x="2279820" y="23580"/>
                  <a:pt x="1991759" y="18288"/>
                </a:cubicBezTo>
                <a:cubicBezTo>
                  <a:pt x="1703698" y="12996"/>
                  <a:pt x="1616455" y="23157"/>
                  <a:pt x="1284405" y="18288"/>
                </a:cubicBezTo>
                <a:cubicBezTo>
                  <a:pt x="952355" y="13419"/>
                  <a:pt x="783530" y="16053"/>
                  <a:pt x="577052" y="18288"/>
                </a:cubicBezTo>
                <a:cubicBezTo>
                  <a:pt x="370574" y="20523"/>
                  <a:pt x="173929" y="5195"/>
                  <a:pt x="0" y="18288"/>
                </a:cubicBezTo>
                <a:cubicBezTo>
                  <a:pt x="668" y="13665"/>
                  <a:pt x="578" y="5675"/>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descr="Diagram&#10;&#10;Description automatically generated with medium confidence">
            <a:extLst>
              <a:ext uri="{FF2B5EF4-FFF2-40B4-BE49-F238E27FC236}">
                <a16:creationId xmlns:a16="http://schemas.microsoft.com/office/drawing/2014/main" id="{4F43412D-854B-4948-954A-3F93A43AFE7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902" y="2571628"/>
            <a:ext cx="6094367" cy="3671856"/>
          </a:xfrm>
          <a:prstGeom prst="rect">
            <a:avLst/>
          </a:prstGeom>
        </p:spPr>
      </p:pic>
      <p:pic>
        <p:nvPicPr>
          <p:cNvPr id="9" name="Picture 8" descr="Shape&#10;&#10;Description automatically generated with medium confidence">
            <a:extLst>
              <a:ext uri="{FF2B5EF4-FFF2-40B4-BE49-F238E27FC236}">
                <a16:creationId xmlns:a16="http://schemas.microsoft.com/office/drawing/2014/main" id="{98D278D0-84A4-48E1-BC9C-2AB6ACE089DF}"/>
              </a:ext>
            </a:extLst>
          </p:cNvPr>
          <p:cNvPicPr>
            <a:picLocks noChangeAspect="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5763642" y="2816254"/>
            <a:ext cx="6544447" cy="3910306"/>
          </a:xfrm>
          <a:prstGeom prst="rect">
            <a:avLst/>
          </a:prstGeom>
        </p:spPr>
      </p:pic>
      <p:pic>
        <p:nvPicPr>
          <p:cNvPr id="12" name="Graphic 11" descr="Research">
            <a:extLst>
              <a:ext uri="{FF2B5EF4-FFF2-40B4-BE49-F238E27FC236}">
                <a16:creationId xmlns:a16="http://schemas.microsoft.com/office/drawing/2014/main" id="{AFB36668-3A86-404D-950D-2E721074AFCC}"/>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3989699" y="698527"/>
            <a:ext cx="1436022" cy="1436022"/>
          </a:xfrm>
          <a:prstGeom prst="rect">
            <a:avLst/>
          </a:prstGeom>
        </p:spPr>
      </p:pic>
    </p:spTree>
    <p:extLst>
      <p:ext uri="{BB962C8B-B14F-4D97-AF65-F5344CB8AC3E}">
        <p14:creationId xmlns:p14="http://schemas.microsoft.com/office/powerpoint/2010/main" val="332506780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2B97F24A-32CE-4C1C-A50D-3016B394DC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C807F6F-F82B-4F1E-AA8C-32427B072E77}"/>
              </a:ext>
            </a:extLst>
          </p:cNvPr>
          <p:cNvSpPr>
            <a:spLocks noGrp="1"/>
          </p:cNvSpPr>
          <p:nvPr>
            <p:ph type="title"/>
          </p:nvPr>
        </p:nvSpPr>
        <p:spPr>
          <a:xfrm>
            <a:off x="633984" y="523076"/>
            <a:ext cx="4291386" cy="1719072"/>
          </a:xfrm>
        </p:spPr>
        <p:txBody>
          <a:bodyPr vert="horz" lIns="91440" tIns="45720" rIns="91440" bIns="45720" rtlCol="0" anchor="b">
            <a:normAutofit/>
          </a:bodyPr>
          <a:lstStyle/>
          <a:p>
            <a:r>
              <a:rPr lang="en-US" sz="5400" b="1" kern="1200" cap="all" dirty="0">
                <a:solidFill>
                  <a:schemeClr val="tx1"/>
                </a:solidFill>
                <a:latin typeface="+mn-lt"/>
                <a:ea typeface="+mj-ea"/>
                <a:cs typeface="+mj-cs"/>
              </a:rPr>
              <a:t>The Golden Circle </a:t>
            </a:r>
          </a:p>
        </p:txBody>
      </p:sp>
      <p:sp>
        <p:nvSpPr>
          <p:cNvPr id="13" name="sketch line">
            <a:extLst>
              <a:ext uri="{FF2B5EF4-FFF2-40B4-BE49-F238E27FC236}">
                <a16:creationId xmlns:a16="http://schemas.microsoft.com/office/drawing/2014/main" id="{CD8B4F24-440B-49E9-B85D-733523DC06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278" y="2573756"/>
            <a:ext cx="3255095" cy="18288"/>
          </a:xfrm>
          <a:custGeom>
            <a:avLst/>
            <a:gdLst>
              <a:gd name="connsiteX0" fmla="*/ 0 w 3255095"/>
              <a:gd name="connsiteY0" fmla="*/ 0 h 18288"/>
              <a:gd name="connsiteX1" fmla="*/ 618468 w 3255095"/>
              <a:gd name="connsiteY1" fmla="*/ 0 h 18288"/>
              <a:gd name="connsiteX2" fmla="*/ 1269487 w 3255095"/>
              <a:gd name="connsiteY2" fmla="*/ 0 h 18288"/>
              <a:gd name="connsiteX3" fmla="*/ 1953057 w 3255095"/>
              <a:gd name="connsiteY3" fmla="*/ 0 h 18288"/>
              <a:gd name="connsiteX4" fmla="*/ 2636627 w 3255095"/>
              <a:gd name="connsiteY4" fmla="*/ 0 h 18288"/>
              <a:gd name="connsiteX5" fmla="*/ 3255095 w 3255095"/>
              <a:gd name="connsiteY5" fmla="*/ 0 h 18288"/>
              <a:gd name="connsiteX6" fmla="*/ 3255095 w 3255095"/>
              <a:gd name="connsiteY6" fmla="*/ 18288 h 18288"/>
              <a:gd name="connsiteX7" fmla="*/ 2538974 w 3255095"/>
              <a:gd name="connsiteY7" fmla="*/ 18288 h 18288"/>
              <a:gd name="connsiteX8" fmla="*/ 1822853 w 3255095"/>
              <a:gd name="connsiteY8" fmla="*/ 18288 h 18288"/>
              <a:gd name="connsiteX9" fmla="*/ 1171834 w 3255095"/>
              <a:gd name="connsiteY9" fmla="*/ 18288 h 18288"/>
              <a:gd name="connsiteX10" fmla="*/ 0 w 3255095"/>
              <a:gd name="connsiteY10" fmla="*/ 18288 h 18288"/>
              <a:gd name="connsiteX11" fmla="*/ 0 w 3255095"/>
              <a:gd name="connsiteY11"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50921F9B-C3D9-41D0-866F-392462F6299E}"/>
              </a:ext>
            </a:extLst>
          </p:cNvPr>
          <p:cNvSpPr txBox="1"/>
          <p:nvPr/>
        </p:nvSpPr>
        <p:spPr>
          <a:xfrm>
            <a:off x="516587" y="2765223"/>
            <a:ext cx="4291387" cy="4087958"/>
          </a:xfrm>
          <a:prstGeom prst="rect">
            <a:avLst/>
          </a:prstGeom>
        </p:spPr>
        <p:txBody>
          <a:bodyPr vert="horz" lIns="91440" tIns="45720" rIns="91440" bIns="45720" rtlCol="0" anchor="t">
            <a:normAutofit lnSpcReduction="10000"/>
          </a:bodyPr>
          <a:lstStyle/>
          <a:p>
            <a:pPr>
              <a:lnSpc>
                <a:spcPct val="90000"/>
              </a:lnSpc>
              <a:spcAft>
                <a:spcPts val="600"/>
              </a:spcAft>
            </a:pPr>
            <a:r>
              <a:rPr lang="en-US" sz="2000" dirty="0"/>
              <a:t>The Golden Circle was created by Simon Sinek. Watch his great TED Talk for more insight about this tool.</a:t>
            </a:r>
          </a:p>
          <a:p>
            <a:pPr>
              <a:lnSpc>
                <a:spcPct val="90000"/>
              </a:lnSpc>
              <a:spcAft>
                <a:spcPts val="600"/>
              </a:spcAft>
            </a:pPr>
            <a:endParaRPr lang="en-US" sz="2000" dirty="0"/>
          </a:p>
          <a:p>
            <a:pPr>
              <a:lnSpc>
                <a:spcPct val="90000"/>
              </a:lnSpc>
              <a:spcAft>
                <a:spcPts val="600"/>
              </a:spcAft>
            </a:pPr>
            <a:r>
              <a:rPr lang="en-US" sz="2000" dirty="0"/>
              <a:t>The Golden Circle helps </a:t>
            </a:r>
            <a:r>
              <a:rPr lang="en-US" sz="2000" dirty="0" err="1"/>
              <a:t>organisations</a:t>
            </a:r>
            <a:r>
              <a:rPr lang="en-US" sz="2000" dirty="0"/>
              <a:t> to get clear on the ‘why’ of their mission, as well as the how and the what. </a:t>
            </a:r>
          </a:p>
          <a:p>
            <a:pPr indent="-228600">
              <a:lnSpc>
                <a:spcPct val="90000"/>
              </a:lnSpc>
              <a:spcAft>
                <a:spcPts val="600"/>
              </a:spcAft>
              <a:buFont typeface="Arial" panose="020B0604020202020204" pitchFamily="34" charset="0"/>
              <a:buChar char="•"/>
            </a:pPr>
            <a:endParaRPr lang="en-US" sz="2000" dirty="0"/>
          </a:p>
          <a:p>
            <a:pPr marL="285750" indent="-285750">
              <a:lnSpc>
                <a:spcPct val="90000"/>
              </a:lnSpc>
              <a:spcAft>
                <a:spcPts val="600"/>
              </a:spcAft>
              <a:buFont typeface="Arial" panose="020B0604020202020204" pitchFamily="34" charset="0"/>
              <a:buChar char="•"/>
            </a:pPr>
            <a:r>
              <a:rPr lang="en-US" sz="2000" dirty="0"/>
              <a:t>In groups, pick a socially-minded business or social enterprise and discuss what their why-how-what is. </a:t>
            </a:r>
          </a:p>
          <a:p>
            <a:pPr marL="285750" indent="-285750">
              <a:lnSpc>
                <a:spcPct val="90000"/>
              </a:lnSpc>
              <a:spcAft>
                <a:spcPts val="600"/>
              </a:spcAft>
              <a:buFont typeface="Arial" panose="020B0604020202020204" pitchFamily="34" charset="0"/>
              <a:buChar char="•"/>
            </a:pPr>
            <a:r>
              <a:rPr lang="en-US" sz="2000" dirty="0"/>
              <a:t>How could you apply this to your mission or work? </a:t>
            </a:r>
          </a:p>
        </p:txBody>
      </p:sp>
      <p:pic>
        <p:nvPicPr>
          <p:cNvPr id="5" name="Content Placeholder 4" descr="Diagram&#10;&#10;Description automatically generated">
            <a:extLst>
              <a:ext uri="{FF2B5EF4-FFF2-40B4-BE49-F238E27FC236}">
                <a16:creationId xmlns:a16="http://schemas.microsoft.com/office/drawing/2014/main" id="{CFB2E1A5-F99D-4443-B816-2968E6A74305}"/>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654296" y="1271587"/>
            <a:ext cx="6903720" cy="4314825"/>
          </a:xfrm>
          <a:prstGeom prst="rect">
            <a:avLst/>
          </a:prstGeom>
        </p:spPr>
      </p:pic>
    </p:spTree>
    <p:extLst>
      <p:ext uri="{BB962C8B-B14F-4D97-AF65-F5344CB8AC3E}">
        <p14:creationId xmlns:p14="http://schemas.microsoft.com/office/powerpoint/2010/main" val="96847965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B3684CCF-CEBB-4D8E-A366-95E43D4C79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descr="Light bulb on green grass">
            <a:extLst>
              <a:ext uri="{FF2B5EF4-FFF2-40B4-BE49-F238E27FC236}">
                <a16:creationId xmlns:a16="http://schemas.microsoft.com/office/drawing/2014/main" id="{01EDB982-4C36-46BC-BF18-E4879C75F580}"/>
              </a:ext>
            </a:extLst>
          </p:cNvPr>
          <p:cNvPicPr>
            <a:picLocks noChangeAspect="1"/>
          </p:cNvPicPr>
          <p:nvPr/>
        </p:nvPicPr>
        <p:blipFill rotWithShape="1">
          <a:blip r:embed="rId3">
            <a:extLst>
              <a:ext uri="{28A0092B-C50C-407E-A947-70E740481C1C}">
                <a14:useLocalDpi xmlns:a14="http://schemas.microsoft.com/office/drawing/2010/main" val="0"/>
              </a:ext>
            </a:extLst>
          </a:blip>
          <a:srcRect l="19659" r="7686" b="-3"/>
          <a:stretch/>
        </p:blipFill>
        <p:spPr>
          <a:xfrm>
            <a:off x="6863996" y="3154859"/>
            <a:ext cx="4030579" cy="3703141"/>
          </a:xfrm>
          <a:custGeom>
            <a:avLst/>
            <a:gdLst/>
            <a:ahLst/>
            <a:cxnLst/>
            <a:rect l="l" t="t" r="r" b="b"/>
            <a:pathLst>
              <a:path w="4030579" h="3703141">
                <a:moveTo>
                  <a:pt x="2015289" y="0"/>
                </a:moveTo>
                <a:cubicBezTo>
                  <a:pt x="3128303" y="0"/>
                  <a:pt x="4030579" y="902277"/>
                  <a:pt x="4030579" y="2015290"/>
                </a:cubicBezTo>
                <a:cubicBezTo>
                  <a:pt x="4030579" y="2710923"/>
                  <a:pt x="3678127" y="3324237"/>
                  <a:pt x="3142057" y="3686399"/>
                </a:cubicBezTo>
                <a:lnTo>
                  <a:pt x="3114499" y="3703141"/>
                </a:lnTo>
                <a:lnTo>
                  <a:pt x="916080" y="3703141"/>
                </a:lnTo>
                <a:lnTo>
                  <a:pt x="888522" y="3686399"/>
                </a:lnTo>
                <a:cubicBezTo>
                  <a:pt x="352452" y="3324237"/>
                  <a:pt x="0" y="2710923"/>
                  <a:pt x="0" y="2015290"/>
                </a:cubicBezTo>
                <a:cubicBezTo>
                  <a:pt x="0" y="902277"/>
                  <a:pt x="902277" y="0"/>
                  <a:pt x="2015289" y="0"/>
                </a:cubicBezTo>
                <a:close/>
              </a:path>
            </a:pathLst>
          </a:custGeom>
        </p:spPr>
      </p:pic>
      <p:sp>
        <p:nvSpPr>
          <p:cNvPr id="16" name="Arc 15">
            <a:extLst>
              <a:ext uri="{FF2B5EF4-FFF2-40B4-BE49-F238E27FC236}">
                <a16:creationId xmlns:a16="http://schemas.microsoft.com/office/drawing/2014/main" id="{70BEB1E7-2F88-40BC-B73D-42E5B6F80B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4759070" flipV="1">
            <a:off x="6010869" y="-729072"/>
            <a:ext cx="4083433" cy="4083433"/>
          </a:xfrm>
          <a:prstGeom prst="arc">
            <a:avLst>
              <a:gd name="adj1" fmla="val 16200000"/>
              <a:gd name="adj2" fmla="val 20093138"/>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pic>
        <p:nvPicPr>
          <p:cNvPr id="9" name="Picture 8" descr="Top view of paper hearts in a grey background">
            <a:extLst>
              <a:ext uri="{FF2B5EF4-FFF2-40B4-BE49-F238E27FC236}">
                <a16:creationId xmlns:a16="http://schemas.microsoft.com/office/drawing/2014/main" id="{FA5889CA-95BB-4DB7-8E2B-ACB78CBDC2A1}"/>
              </a:ext>
            </a:extLst>
          </p:cNvPr>
          <p:cNvPicPr>
            <a:picLocks noChangeAspect="1"/>
          </p:cNvPicPr>
          <p:nvPr/>
        </p:nvPicPr>
        <p:blipFill rotWithShape="1">
          <a:blip r:embed="rId4">
            <a:extLst>
              <a:ext uri="{28A0092B-C50C-407E-A947-70E740481C1C}">
                <a14:useLocalDpi xmlns:a14="http://schemas.microsoft.com/office/drawing/2010/main" val="0"/>
              </a:ext>
            </a:extLst>
          </a:blip>
          <a:srcRect r="21904" b="4"/>
          <a:stretch/>
        </p:blipFill>
        <p:spPr>
          <a:xfrm>
            <a:off x="6305807" y="1"/>
            <a:ext cx="3519312" cy="3007909"/>
          </a:xfrm>
          <a:custGeom>
            <a:avLst/>
            <a:gdLst/>
            <a:ahLst/>
            <a:cxnLst/>
            <a:rect l="l" t="t" r="r" b="b"/>
            <a:pathLst>
              <a:path w="3519312" h="3007909">
                <a:moveTo>
                  <a:pt x="519780" y="0"/>
                </a:moveTo>
                <a:lnTo>
                  <a:pt x="2999532" y="0"/>
                </a:lnTo>
                <a:lnTo>
                  <a:pt x="3003921" y="3989"/>
                </a:lnTo>
                <a:cubicBezTo>
                  <a:pt x="3322356" y="322424"/>
                  <a:pt x="3519312" y="762338"/>
                  <a:pt x="3519312" y="1248253"/>
                </a:cubicBezTo>
                <a:cubicBezTo>
                  <a:pt x="3519312" y="2220084"/>
                  <a:pt x="2731487" y="3007909"/>
                  <a:pt x="1759656" y="3007909"/>
                </a:cubicBezTo>
                <a:cubicBezTo>
                  <a:pt x="787826" y="3007909"/>
                  <a:pt x="0" y="2220084"/>
                  <a:pt x="0" y="1248253"/>
                </a:cubicBezTo>
                <a:cubicBezTo>
                  <a:pt x="0" y="762338"/>
                  <a:pt x="196957" y="322424"/>
                  <a:pt x="515392" y="3989"/>
                </a:cubicBezTo>
                <a:close/>
              </a:path>
            </a:pathLst>
          </a:custGeom>
        </p:spPr>
      </p:pic>
      <p:pic>
        <p:nvPicPr>
          <p:cNvPr id="5" name="Picture 4" descr="Different colored question marks">
            <a:extLst>
              <a:ext uri="{FF2B5EF4-FFF2-40B4-BE49-F238E27FC236}">
                <a16:creationId xmlns:a16="http://schemas.microsoft.com/office/drawing/2014/main" id="{137DFA18-99D5-454F-9A4D-EF6CB2828884}"/>
              </a:ext>
            </a:extLst>
          </p:cNvPr>
          <p:cNvPicPr>
            <a:picLocks noChangeAspect="1"/>
          </p:cNvPicPr>
          <p:nvPr/>
        </p:nvPicPr>
        <p:blipFill rotWithShape="1">
          <a:blip r:embed="rId5">
            <a:extLst>
              <a:ext uri="{28A0092B-C50C-407E-A947-70E740481C1C}">
                <a14:useLocalDpi xmlns:a14="http://schemas.microsoft.com/office/drawing/2010/main" val="0"/>
              </a:ext>
            </a:extLst>
          </a:blip>
          <a:srcRect l="31318" r="32944" b="3"/>
          <a:stretch/>
        </p:blipFill>
        <p:spPr>
          <a:xfrm>
            <a:off x="9933462" y="372217"/>
            <a:ext cx="2258539" cy="3554668"/>
          </a:xfrm>
          <a:custGeom>
            <a:avLst/>
            <a:gdLst/>
            <a:ahLst/>
            <a:cxnLst/>
            <a:rect l="l" t="t" r="r" b="b"/>
            <a:pathLst>
              <a:path w="2258539" h="3554668">
                <a:moveTo>
                  <a:pt x="1777334" y="0"/>
                </a:moveTo>
                <a:cubicBezTo>
                  <a:pt x="1900033" y="0"/>
                  <a:pt x="2019829" y="12434"/>
                  <a:pt x="2135529" y="36109"/>
                </a:cubicBezTo>
                <a:lnTo>
                  <a:pt x="2258539" y="67738"/>
                </a:lnTo>
                <a:lnTo>
                  <a:pt x="2258539" y="3486930"/>
                </a:lnTo>
                <a:lnTo>
                  <a:pt x="2135529" y="3518559"/>
                </a:lnTo>
                <a:cubicBezTo>
                  <a:pt x="2019829" y="3542235"/>
                  <a:pt x="1900033" y="3554668"/>
                  <a:pt x="1777334" y="3554668"/>
                </a:cubicBezTo>
                <a:cubicBezTo>
                  <a:pt x="795739" y="3554668"/>
                  <a:pt x="0" y="2758929"/>
                  <a:pt x="0" y="1777334"/>
                </a:cubicBezTo>
                <a:cubicBezTo>
                  <a:pt x="0" y="795740"/>
                  <a:pt x="795739" y="0"/>
                  <a:pt x="1777334" y="0"/>
                </a:cubicBezTo>
                <a:close/>
              </a:path>
            </a:pathLst>
          </a:custGeom>
        </p:spPr>
      </p:pic>
      <p:sp>
        <p:nvSpPr>
          <p:cNvPr id="11" name="Content Placeholder 2">
            <a:extLst>
              <a:ext uri="{FF2B5EF4-FFF2-40B4-BE49-F238E27FC236}">
                <a16:creationId xmlns:a16="http://schemas.microsoft.com/office/drawing/2014/main" id="{612721BC-9E94-403F-A20D-170E0DC8B877}"/>
              </a:ext>
            </a:extLst>
          </p:cNvPr>
          <p:cNvSpPr txBox="1">
            <a:spLocks/>
          </p:cNvSpPr>
          <p:nvPr/>
        </p:nvSpPr>
        <p:spPr>
          <a:xfrm>
            <a:off x="327314" y="1008294"/>
            <a:ext cx="11956986" cy="5701233"/>
          </a:xfrm>
          <a:prstGeom prst="rect">
            <a:avLst/>
          </a:prstGeom>
        </p:spPr>
        <p:txBody>
          <a:bodyPr vert="horz" lIns="91440" tIns="45720" rIns="91440" bIns="45720" rtlCol="0">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20000"/>
              </a:lnSpc>
              <a:buFont typeface="Arial" panose="020B0604020202020204" pitchFamily="34" charset="0"/>
              <a:buNone/>
            </a:pPr>
            <a:r>
              <a:rPr lang="en-GB" sz="1600" b="1" dirty="0">
                <a:latin typeface="Arial" panose="020B0604020202020204" pitchFamily="34" charset="0"/>
                <a:cs typeface="Arial" panose="020B0604020202020204" pitchFamily="34" charset="0"/>
              </a:rPr>
              <a:t>Fact or Myth? How much do you know about social enterprise?</a:t>
            </a:r>
          </a:p>
          <a:p>
            <a:pPr marL="342900" indent="-342900">
              <a:lnSpc>
                <a:spcPct val="115000"/>
              </a:lnSpc>
              <a:buSzPts val="1100"/>
              <a:buFont typeface="+mj-lt"/>
              <a:buAutoNum type="arabicPeriod"/>
            </a:pPr>
            <a:r>
              <a:rPr lang="en-GB" sz="1700" dirty="0">
                <a:ea typeface="Calibri" panose="020F0502020204030204" pitchFamily="34" charset="0"/>
                <a:cs typeface="Arial" panose="020B0604020202020204" pitchFamily="34" charset="0"/>
              </a:rPr>
              <a:t>Running a social enterprise isn’t suited to everyone</a:t>
            </a:r>
          </a:p>
          <a:p>
            <a:pPr marL="342900" indent="-342900">
              <a:lnSpc>
                <a:spcPct val="115000"/>
              </a:lnSpc>
              <a:buSzPts val="1100"/>
              <a:buFont typeface="+mj-lt"/>
              <a:buAutoNum type="arabicPeriod"/>
            </a:pPr>
            <a:r>
              <a:rPr lang="en-GB" sz="1700" dirty="0">
                <a:ea typeface="Calibri" panose="020F0502020204030204" pitchFamily="34" charset="0"/>
                <a:cs typeface="Arial" panose="020B0604020202020204" pitchFamily="34" charset="0"/>
              </a:rPr>
              <a:t>You can’t get grant funding for social enterprises, only charities </a:t>
            </a:r>
          </a:p>
          <a:p>
            <a:pPr marL="342900" indent="-342900">
              <a:lnSpc>
                <a:spcPct val="115000"/>
              </a:lnSpc>
              <a:buSzPts val="1100"/>
              <a:buFont typeface="+mj-lt"/>
              <a:buAutoNum type="arabicPeriod"/>
            </a:pPr>
            <a:r>
              <a:rPr lang="en-GB" sz="1700" dirty="0">
                <a:ea typeface="Calibri" panose="020F0502020204030204" pitchFamily="34" charset="0"/>
                <a:cs typeface="Arial" panose="020B0604020202020204" pitchFamily="34" charset="0"/>
              </a:rPr>
              <a:t>You can’t pay yourself if you run a social enterprise - you have to work for free </a:t>
            </a:r>
          </a:p>
          <a:p>
            <a:pPr marL="342900" indent="-342900">
              <a:lnSpc>
                <a:spcPct val="115000"/>
              </a:lnSpc>
              <a:buSzPts val="1100"/>
              <a:buFont typeface="+mj-lt"/>
              <a:buAutoNum type="arabicPeriod"/>
            </a:pPr>
            <a:r>
              <a:rPr lang="en-GB" sz="1700" dirty="0">
                <a:ea typeface="Calibri" panose="020F0502020204030204" pitchFamily="34" charset="0"/>
                <a:cs typeface="Arial" panose="020B0604020202020204" pitchFamily="34" charset="0"/>
              </a:rPr>
              <a:t>You have to be registered to call yourself a social enterprise </a:t>
            </a:r>
          </a:p>
          <a:p>
            <a:pPr marL="342900" indent="-342900">
              <a:lnSpc>
                <a:spcPct val="115000"/>
              </a:lnSpc>
              <a:buSzPts val="1100"/>
              <a:buFont typeface="+mj-lt"/>
              <a:buAutoNum type="arabicPeriod"/>
            </a:pPr>
            <a:r>
              <a:rPr lang="en-GB" sz="1700" dirty="0">
                <a:cs typeface="Arial" panose="020B0604020202020204" pitchFamily="34" charset="0"/>
              </a:rPr>
              <a:t>Surplus monies from the business are reinvested in the business or community</a:t>
            </a:r>
          </a:p>
          <a:p>
            <a:pPr marL="342900" indent="-342900">
              <a:lnSpc>
                <a:spcPct val="115000"/>
              </a:lnSpc>
              <a:buSzPts val="1100"/>
              <a:buFont typeface="+mj-lt"/>
              <a:buAutoNum type="arabicPeriod"/>
            </a:pPr>
            <a:r>
              <a:rPr lang="en-GB" sz="1700" dirty="0">
                <a:cs typeface="Arial" panose="020B0604020202020204" pitchFamily="34" charset="0"/>
              </a:rPr>
              <a:t>A social enterprise is driven to maximise profits for shareholders </a:t>
            </a:r>
          </a:p>
          <a:p>
            <a:pPr marL="342900" indent="-342900">
              <a:lnSpc>
                <a:spcPct val="115000"/>
              </a:lnSpc>
              <a:buSzPts val="1100"/>
              <a:buFont typeface="+mj-lt"/>
              <a:buAutoNum type="arabicPeriod"/>
            </a:pPr>
            <a:r>
              <a:rPr lang="en-GB" sz="1700" dirty="0">
                <a:cs typeface="Arial" panose="020B0604020202020204" pitchFamily="34" charset="0"/>
              </a:rPr>
              <a:t>A social enterprise is a charity</a:t>
            </a:r>
          </a:p>
          <a:p>
            <a:pPr marL="342900" indent="-342900">
              <a:lnSpc>
                <a:spcPct val="115000"/>
              </a:lnSpc>
              <a:buSzPts val="1100"/>
              <a:buFont typeface="+mj-lt"/>
              <a:buAutoNum type="arabicPeriod"/>
            </a:pPr>
            <a:r>
              <a:rPr lang="en-GB" sz="1700" dirty="0">
                <a:cs typeface="Arial" panose="020B0604020202020204" pitchFamily="34" charset="0"/>
              </a:rPr>
              <a:t>Social enterprises don’t have to pay tax</a:t>
            </a:r>
          </a:p>
          <a:p>
            <a:pPr marL="342900" indent="-342900">
              <a:lnSpc>
                <a:spcPct val="115000"/>
              </a:lnSpc>
              <a:buSzPts val="1100"/>
              <a:buFont typeface="+mj-lt"/>
              <a:buAutoNum type="arabicPeriod"/>
            </a:pPr>
            <a:r>
              <a:rPr lang="en-GB" sz="1700" dirty="0">
                <a:cs typeface="Arial" panose="020B0604020202020204" pitchFamily="34" charset="0"/>
              </a:rPr>
              <a:t>Approximately how many social enterprises are there in the UK?  	</a:t>
            </a:r>
          </a:p>
          <a:p>
            <a:pPr marL="800100" lvl="1" indent="-342900">
              <a:lnSpc>
                <a:spcPct val="115000"/>
              </a:lnSpc>
              <a:buSzPts val="1100"/>
              <a:buFont typeface="+mj-lt"/>
              <a:buAutoNum type="arabicPeriod"/>
            </a:pPr>
            <a:r>
              <a:rPr lang="en-GB" sz="1300" dirty="0">
                <a:cs typeface="Arial" panose="020B0604020202020204" pitchFamily="34" charset="0"/>
              </a:rPr>
              <a:t>42,000	</a:t>
            </a:r>
          </a:p>
          <a:p>
            <a:pPr marL="800100" lvl="1" indent="-342900">
              <a:lnSpc>
                <a:spcPct val="115000"/>
              </a:lnSpc>
              <a:buSzPts val="1100"/>
              <a:buFont typeface="+mj-lt"/>
              <a:buAutoNum type="arabicPeriod"/>
            </a:pPr>
            <a:r>
              <a:rPr lang="en-GB" sz="1300" dirty="0">
                <a:cs typeface="Arial" panose="020B0604020202020204" pitchFamily="34" charset="0"/>
              </a:rPr>
              <a:t>52,000 	</a:t>
            </a:r>
          </a:p>
          <a:p>
            <a:pPr marL="800100" lvl="1" indent="-342900">
              <a:lnSpc>
                <a:spcPct val="115000"/>
              </a:lnSpc>
              <a:buSzPts val="1100"/>
              <a:buFont typeface="+mj-lt"/>
              <a:buAutoNum type="arabicPeriod"/>
            </a:pPr>
            <a:r>
              <a:rPr lang="en-GB" sz="1300" dirty="0">
                <a:cs typeface="Arial" panose="020B0604020202020204" pitchFamily="34" charset="0"/>
              </a:rPr>
              <a:t>62,000</a:t>
            </a:r>
          </a:p>
          <a:p>
            <a:pPr marL="342900" indent="-342900">
              <a:lnSpc>
                <a:spcPct val="115000"/>
              </a:lnSpc>
              <a:buSzPts val="1100"/>
              <a:buFont typeface="+mj-lt"/>
              <a:buAutoNum type="arabicPeriod"/>
            </a:pPr>
            <a:r>
              <a:rPr lang="en-GB" sz="1700" dirty="0">
                <a:ea typeface="Calibri" panose="020F0502020204030204" pitchFamily="34" charset="0"/>
                <a:cs typeface="Arial" panose="020B0604020202020204" pitchFamily="34" charset="0"/>
              </a:rPr>
              <a:t>Which of these organisations is a social enterprise? </a:t>
            </a:r>
          </a:p>
          <a:p>
            <a:pPr marL="800100" lvl="1" indent="-342900">
              <a:lnSpc>
                <a:spcPct val="115000"/>
              </a:lnSpc>
              <a:buSzPts val="1100"/>
              <a:buFont typeface="+mj-lt"/>
              <a:buAutoNum type="arabicPeriod"/>
            </a:pPr>
            <a:r>
              <a:rPr lang="en-GB" sz="1700" dirty="0">
                <a:ea typeface="Calibri" panose="020F0502020204030204" pitchFamily="34" charset="0"/>
                <a:cs typeface="Arial" panose="020B0604020202020204" pitchFamily="34" charset="0"/>
              </a:rPr>
              <a:t>Divine Chocolate</a:t>
            </a:r>
          </a:p>
          <a:p>
            <a:pPr marL="800100" lvl="1" indent="-342900">
              <a:lnSpc>
                <a:spcPct val="115000"/>
              </a:lnSpc>
              <a:buSzPts val="1100"/>
              <a:buFont typeface="+mj-lt"/>
              <a:buAutoNum type="arabicPeriod"/>
            </a:pPr>
            <a:r>
              <a:rPr lang="en-GB" sz="1700" dirty="0">
                <a:ea typeface="Calibri" panose="020F0502020204030204" pitchFamily="34" charset="0"/>
                <a:cs typeface="Arial" panose="020B0604020202020204" pitchFamily="34" charset="0"/>
              </a:rPr>
              <a:t>John Lewis</a:t>
            </a:r>
          </a:p>
          <a:p>
            <a:pPr marL="800100" lvl="1" indent="-342900">
              <a:lnSpc>
                <a:spcPct val="115000"/>
              </a:lnSpc>
              <a:buSzPts val="1100"/>
              <a:buFont typeface="+mj-lt"/>
              <a:buAutoNum type="arabicPeriod"/>
            </a:pPr>
            <a:r>
              <a:rPr lang="en-GB" sz="1700" dirty="0">
                <a:ea typeface="Calibri" panose="020F0502020204030204" pitchFamily="34" charset="0"/>
                <a:cs typeface="Arial" panose="020B0604020202020204" pitchFamily="34" charset="0"/>
              </a:rPr>
              <a:t>Innocent Smoothies </a:t>
            </a:r>
          </a:p>
          <a:p>
            <a:pPr marL="457200" lvl="1" indent="0">
              <a:lnSpc>
                <a:spcPct val="115000"/>
              </a:lnSpc>
              <a:buSzPts val="1100"/>
              <a:buFont typeface="Arial" panose="020B0604020202020204" pitchFamily="34" charset="0"/>
              <a:buNone/>
            </a:pPr>
            <a:endParaRPr lang="en-GB" sz="1400" b="1" dirty="0">
              <a:latin typeface="Calibri" panose="020F0502020204030204" pitchFamily="34" charset="0"/>
              <a:ea typeface="Calibri" panose="020F0502020204030204" pitchFamily="34" charset="0"/>
              <a:cs typeface="Times New Roman" panose="02020603050405020304" pitchFamily="18" charset="0"/>
            </a:endParaRPr>
          </a:p>
          <a:p>
            <a:pPr marL="0" indent="0">
              <a:lnSpc>
                <a:spcPct val="120000"/>
              </a:lnSpc>
              <a:buFont typeface="Arial" panose="020B0604020202020204" pitchFamily="34" charset="0"/>
              <a:buNone/>
            </a:pPr>
            <a:endParaRPr lang="en-GB" sz="1600" b="1" dirty="0">
              <a:latin typeface="Arial" panose="020B0604020202020204" pitchFamily="34" charset="0"/>
              <a:cs typeface="Arial" panose="020B0604020202020204" pitchFamily="34" charset="0"/>
            </a:endParaRPr>
          </a:p>
        </p:txBody>
      </p:sp>
      <p:sp>
        <p:nvSpPr>
          <p:cNvPr id="15" name="Title 1">
            <a:extLst>
              <a:ext uri="{FF2B5EF4-FFF2-40B4-BE49-F238E27FC236}">
                <a16:creationId xmlns:a16="http://schemas.microsoft.com/office/drawing/2014/main" id="{F4BB3202-24D7-488A-90FA-867D920E8962}"/>
              </a:ext>
            </a:extLst>
          </p:cNvPr>
          <p:cNvSpPr>
            <a:spLocks noGrp="1"/>
          </p:cNvSpPr>
          <p:nvPr>
            <p:ph type="title"/>
          </p:nvPr>
        </p:nvSpPr>
        <p:spPr>
          <a:xfrm>
            <a:off x="339634" y="266981"/>
            <a:ext cx="10515600" cy="723446"/>
          </a:xfrm>
        </p:spPr>
        <p:txBody>
          <a:bodyPr>
            <a:noAutofit/>
          </a:bodyPr>
          <a:lstStyle/>
          <a:p>
            <a:r>
              <a:rPr lang="en-GB" sz="4800" b="1" dirty="0">
                <a:latin typeface="+mn-lt"/>
                <a:cs typeface="FrankRuehl" panose="020B0604020202020204" pitchFamily="34" charset="-79"/>
              </a:rPr>
              <a:t>QUIZ!</a:t>
            </a:r>
          </a:p>
        </p:txBody>
      </p:sp>
    </p:spTree>
    <p:extLst>
      <p:ext uri="{BB962C8B-B14F-4D97-AF65-F5344CB8AC3E}">
        <p14:creationId xmlns:p14="http://schemas.microsoft.com/office/powerpoint/2010/main" val="377648537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6600" b="1" dirty="0">
                <a:solidFill>
                  <a:srgbClr val="FF1D78"/>
                </a:solidFill>
              </a:rPr>
              <a:t>WHAT HAVE I </a:t>
            </a:r>
            <a:r>
              <a:rPr lang="en-US" sz="6600" i="1" dirty="0">
                <a:solidFill>
                  <a:srgbClr val="FF1D78"/>
                </a:solidFill>
              </a:rPr>
              <a:t>learned?</a:t>
            </a:r>
          </a:p>
        </p:txBody>
      </p:sp>
      <p:sp>
        <p:nvSpPr>
          <p:cNvPr id="3" name="Content Placeholder 2"/>
          <p:cNvSpPr>
            <a:spLocks noGrp="1"/>
          </p:cNvSpPr>
          <p:nvPr>
            <p:ph idx="1"/>
          </p:nvPr>
        </p:nvSpPr>
        <p:spPr>
          <a:xfrm>
            <a:off x="427511" y="1524000"/>
            <a:ext cx="10972799" cy="5334000"/>
          </a:xfrm>
        </p:spPr>
        <p:txBody>
          <a:bodyPr>
            <a:normAutofit lnSpcReduction="10000"/>
          </a:bodyPr>
          <a:lstStyle/>
          <a:p>
            <a:pPr lvl="1">
              <a:buFont typeface="Arial" pitchFamily="34" charset="0"/>
              <a:buChar char="•"/>
            </a:pPr>
            <a:r>
              <a:rPr lang="en-GB" sz="3200" dirty="0"/>
              <a:t>If you wait until the ‘perfect’ time comes, you may never start </a:t>
            </a:r>
            <a:endParaRPr lang="en-US" sz="3200" dirty="0"/>
          </a:p>
          <a:p>
            <a:pPr lvl="1">
              <a:buFont typeface="Arial" pitchFamily="34" charset="0"/>
              <a:buChar char="•"/>
            </a:pPr>
            <a:r>
              <a:rPr lang="en-GB" sz="3200" dirty="0"/>
              <a:t>You don’t have to know it all – figure it out as you go along</a:t>
            </a:r>
            <a:endParaRPr lang="en-US" sz="3200" dirty="0"/>
          </a:p>
          <a:p>
            <a:pPr lvl="1">
              <a:buFont typeface="Arial" pitchFamily="34" charset="0"/>
              <a:buChar char="•"/>
            </a:pPr>
            <a:r>
              <a:rPr lang="en-GB" sz="3200" dirty="0"/>
              <a:t>A business person isn’t just a man in a suit with a bunch of degrees and qualifications</a:t>
            </a:r>
            <a:endParaRPr lang="en-US" sz="3200" dirty="0"/>
          </a:p>
          <a:p>
            <a:pPr lvl="1">
              <a:buFont typeface="Arial" pitchFamily="34" charset="0"/>
              <a:buChar char="•"/>
            </a:pPr>
            <a:r>
              <a:rPr lang="en-GB" sz="3200" dirty="0"/>
              <a:t>Business can be ethical and help to change the world, too</a:t>
            </a:r>
          </a:p>
          <a:p>
            <a:pPr lvl="1">
              <a:buFont typeface="Arial" pitchFamily="34" charset="0"/>
              <a:buChar char="•"/>
            </a:pPr>
            <a:r>
              <a:rPr lang="en-GB" sz="3200" dirty="0"/>
              <a:t>I’ve learned I am capable. I am more than a job description. I don’t have to stop growing.  </a:t>
            </a:r>
          </a:p>
          <a:p>
            <a:pPr lvl="1">
              <a:buFont typeface="Arial" pitchFamily="34" charset="0"/>
              <a:buChar char="•"/>
            </a:pPr>
            <a:r>
              <a:rPr lang="en-GB" sz="3200" dirty="0"/>
              <a:t>Your career path is just that – a winding, curvy path, not a straight line.</a:t>
            </a:r>
            <a:endParaRPr lang="en-US" sz="3200" dirty="0"/>
          </a:p>
          <a:p>
            <a:endParaRPr lang="en-US" sz="3600" dirty="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rgbClr val="FF1D78"/>
        </a:soli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1981200" y="1257302"/>
            <a:ext cx="8229600" cy="4724399"/>
          </a:xfrm>
        </p:spPr>
        <p:txBody>
          <a:bodyPr>
            <a:normAutofit fontScale="25000" lnSpcReduction="20000"/>
          </a:bodyPr>
          <a:lstStyle/>
          <a:p>
            <a:pPr algn="ctr">
              <a:buNone/>
            </a:pPr>
            <a:endParaRPr lang="en-US" sz="4400" dirty="0">
              <a:solidFill>
                <a:schemeClr val="bg1"/>
              </a:solidFill>
            </a:endParaRPr>
          </a:p>
          <a:p>
            <a:pPr algn="ctr">
              <a:buNone/>
            </a:pPr>
            <a:r>
              <a:rPr lang="en-US" sz="12800" dirty="0">
                <a:solidFill>
                  <a:schemeClr val="bg1"/>
                </a:solidFill>
              </a:rPr>
              <a:t>Most people think of life in terms of ‘HAVE – DO – BE’. </a:t>
            </a:r>
          </a:p>
          <a:p>
            <a:pPr algn="ctr">
              <a:buNone/>
            </a:pPr>
            <a:endParaRPr lang="en-US" sz="12800" dirty="0">
              <a:solidFill>
                <a:schemeClr val="bg1"/>
              </a:solidFill>
            </a:endParaRPr>
          </a:p>
          <a:p>
            <a:pPr algn="ctr">
              <a:buNone/>
            </a:pPr>
            <a:r>
              <a:rPr lang="en-US" sz="12800" dirty="0">
                <a:solidFill>
                  <a:schemeClr val="bg1"/>
                </a:solidFill>
              </a:rPr>
              <a:t>“I want to </a:t>
            </a:r>
            <a:r>
              <a:rPr lang="en-US" sz="12800" b="1" dirty="0">
                <a:solidFill>
                  <a:schemeClr val="bg1"/>
                </a:solidFill>
              </a:rPr>
              <a:t>have</a:t>
            </a:r>
            <a:r>
              <a:rPr lang="en-US" sz="12800" dirty="0">
                <a:solidFill>
                  <a:schemeClr val="bg1"/>
                </a:solidFill>
              </a:rPr>
              <a:t> a big house and nice car, so I’ll </a:t>
            </a:r>
            <a:r>
              <a:rPr lang="en-US" sz="12800" b="1" dirty="0">
                <a:solidFill>
                  <a:schemeClr val="bg1"/>
                </a:solidFill>
              </a:rPr>
              <a:t>do</a:t>
            </a:r>
            <a:r>
              <a:rPr lang="en-US" sz="12800" dirty="0">
                <a:solidFill>
                  <a:schemeClr val="bg1"/>
                </a:solidFill>
              </a:rPr>
              <a:t> this job, and then I’ll </a:t>
            </a:r>
            <a:r>
              <a:rPr lang="en-US" sz="12800" b="1" dirty="0">
                <a:solidFill>
                  <a:schemeClr val="bg1"/>
                </a:solidFill>
              </a:rPr>
              <a:t>be</a:t>
            </a:r>
            <a:r>
              <a:rPr lang="en-US" sz="12800" dirty="0">
                <a:solidFill>
                  <a:schemeClr val="bg1"/>
                </a:solidFill>
              </a:rPr>
              <a:t> happy.” </a:t>
            </a:r>
          </a:p>
          <a:p>
            <a:pPr algn="ctr">
              <a:buNone/>
            </a:pPr>
            <a:endParaRPr lang="en-US" sz="12800" dirty="0">
              <a:solidFill>
                <a:schemeClr val="bg1"/>
              </a:solidFill>
            </a:endParaRPr>
          </a:p>
          <a:p>
            <a:pPr algn="ctr">
              <a:buNone/>
            </a:pPr>
            <a:r>
              <a:rPr lang="en-US" sz="12800" dirty="0">
                <a:solidFill>
                  <a:schemeClr val="bg1"/>
                </a:solidFill>
              </a:rPr>
              <a:t>It’s the other way around!</a:t>
            </a:r>
          </a:p>
          <a:p>
            <a:pPr algn="ctr">
              <a:buNone/>
            </a:pPr>
            <a:endParaRPr lang="en-US" sz="12800" dirty="0">
              <a:solidFill>
                <a:schemeClr val="bg1"/>
              </a:solidFill>
            </a:endParaRPr>
          </a:p>
          <a:p>
            <a:pPr algn="ctr">
              <a:buNone/>
            </a:pPr>
            <a:r>
              <a:rPr lang="en-US" sz="12800" dirty="0">
                <a:solidFill>
                  <a:schemeClr val="bg1"/>
                </a:solidFill>
              </a:rPr>
              <a:t>“I can </a:t>
            </a:r>
            <a:r>
              <a:rPr lang="en-US" sz="12800" b="1" dirty="0">
                <a:solidFill>
                  <a:schemeClr val="bg1"/>
                </a:solidFill>
              </a:rPr>
              <a:t>be</a:t>
            </a:r>
            <a:r>
              <a:rPr lang="en-US" sz="12800" dirty="0">
                <a:solidFill>
                  <a:schemeClr val="bg1"/>
                </a:solidFill>
              </a:rPr>
              <a:t> happy NOW. I’ll </a:t>
            </a:r>
            <a:r>
              <a:rPr lang="en-US" sz="12800" b="1" dirty="0">
                <a:solidFill>
                  <a:schemeClr val="bg1"/>
                </a:solidFill>
              </a:rPr>
              <a:t>do</a:t>
            </a:r>
            <a:r>
              <a:rPr lang="en-US" sz="12800" dirty="0">
                <a:solidFill>
                  <a:schemeClr val="bg1"/>
                </a:solidFill>
              </a:rPr>
              <a:t> things that bring me joy, the stuff I </a:t>
            </a:r>
            <a:r>
              <a:rPr lang="en-US" sz="12800" b="1" dirty="0">
                <a:solidFill>
                  <a:schemeClr val="bg1"/>
                </a:solidFill>
              </a:rPr>
              <a:t>have </a:t>
            </a:r>
            <a:r>
              <a:rPr lang="en-US" sz="12800" dirty="0">
                <a:solidFill>
                  <a:schemeClr val="bg1"/>
                </a:solidFill>
              </a:rPr>
              <a:t>will add to that, but won’t define me.”</a:t>
            </a:r>
          </a:p>
        </p:txBody>
      </p:sp>
      <p:sp>
        <p:nvSpPr>
          <p:cNvPr id="4" name="Title 1"/>
          <p:cNvSpPr txBox="1">
            <a:spLocks/>
          </p:cNvSpPr>
          <p:nvPr/>
        </p:nvSpPr>
        <p:spPr>
          <a:xfrm>
            <a:off x="2133600" y="114301"/>
            <a:ext cx="8229600" cy="1143000"/>
          </a:xfrm>
          <a:prstGeom prst="rect">
            <a:avLst/>
          </a:prstGeom>
        </p:spPr>
        <p:txBody>
          <a:bodyPr vert="horz" lIns="91440" tIns="45720" rIns="91440" bIns="45720" rtlCol="0" anchor="ctr">
            <a:normAutofit/>
          </a:bodyPr>
          <a:lstStyle/>
          <a:p>
            <a:pPr algn="ctr">
              <a:spcBef>
                <a:spcPct val="0"/>
              </a:spcBef>
              <a:defRPr/>
            </a:pPr>
            <a:r>
              <a:rPr lang="en-US" sz="6600" b="1" dirty="0">
                <a:solidFill>
                  <a:prstClr val="white"/>
                </a:solidFill>
                <a:latin typeface="Calibri"/>
              </a:rPr>
              <a:t>BE – DO – HAVE</a:t>
            </a:r>
          </a:p>
        </p:txBody>
      </p:sp>
    </p:spTree>
    <p:extLst>
      <p:ext uri="{BB962C8B-B14F-4D97-AF65-F5344CB8AC3E}">
        <p14:creationId xmlns:p14="http://schemas.microsoft.com/office/powerpoint/2010/main" val="81860550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6600" b="1" dirty="0">
                <a:solidFill>
                  <a:srgbClr val="FF1D78"/>
                </a:solidFill>
              </a:rPr>
              <a:t>LIES </a:t>
            </a:r>
            <a:r>
              <a:rPr lang="en-US" sz="6600" i="1" dirty="0">
                <a:solidFill>
                  <a:srgbClr val="FF1D78"/>
                </a:solidFill>
              </a:rPr>
              <a:t>and</a:t>
            </a:r>
            <a:r>
              <a:rPr lang="en-US" sz="6600" b="1" i="1" dirty="0">
                <a:solidFill>
                  <a:srgbClr val="FF1D78"/>
                </a:solidFill>
              </a:rPr>
              <a:t> </a:t>
            </a:r>
            <a:r>
              <a:rPr lang="en-US" sz="6600" b="1" dirty="0">
                <a:solidFill>
                  <a:srgbClr val="FF1D78"/>
                </a:solidFill>
              </a:rPr>
              <a:t>HALF TRUTHS</a:t>
            </a:r>
          </a:p>
        </p:txBody>
      </p:sp>
      <p:sp>
        <p:nvSpPr>
          <p:cNvPr id="3" name="Content Placeholder 2"/>
          <p:cNvSpPr>
            <a:spLocks noGrp="1"/>
          </p:cNvSpPr>
          <p:nvPr>
            <p:ph idx="1"/>
          </p:nvPr>
        </p:nvSpPr>
        <p:spPr>
          <a:xfrm>
            <a:off x="712519" y="1752601"/>
            <a:ext cx="10869881" cy="4525963"/>
          </a:xfrm>
        </p:spPr>
        <p:txBody>
          <a:bodyPr>
            <a:normAutofit/>
          </a:bodyPr>
          <a:lstStyle/>
          <a:p>
            <a:r>
              <a:rPr lang="en-US" sz="3600" dirty="0"/>
              <a:t>Employment is more secure than entrepreneurship – not necessarily</a:t>
            </a:r>
          </a:p>
          <a:p>
            <a:r>
              <a:rPr lang="en-US" sz="3600" dirty="0"/>
              <a:t>Starting a business takes a long time and is for life.</a:t>
            </a:r>
          </a:p>
          <a:p>
            <a:r>
              <a:rPr lang="en-US" sz="3600" dirty="0"/>
              <a:t>You’re too young </a:t>
            </a:r>
          </a:p>
          <a:p>
            <a:r>
              <a:rPr lang="en-US" sz="3600" dirty="0"/>
              <a:t>Big business is a man’s world</a:t>
            </a:r>
          </a:p>
          <a:p>
            <a:r>
              <a:rPr lang="en-US" sz="3600" dirty="0"/>
              <a:t>Most businesses fail in the first year</a:t>
            </a:r>
          </a:p>
          <a:p>
            <a:endParaRPr lang="en-US" sz="3600" dirty="0"/>
          </a:p>
          <a:p>
            <a:endParaRPr lang="en-US" sz="3600" dirty="0"/>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398189-92C3-495E-96FE-DE4380010732}"/>
              </a:ext>
            </a:extLst>
          </p:cNvPr>
          <p:cNvSpPr>
            <a:spLocks noGrp="1"/>
          </p:cNvSpPr>
          <p:nvPr>
            <p:ph type="title"/>
          </p:nvPr>
        </p:nvSpPr>
        <p:spPr>
          <a:xfrm>
            <a:off x="339634" y="266981"/>
            <a:ext cx="10515600" cy="723446"/>
          </a:xfrm>
        </p:spPr>
        <p:txBody>
          <a:bodyPr>
            <a:noAutofit/>
          </a:bodyPr>
          <a:lstStyle/>
          <a:p>
            <a:r>
              <a:rPr lang="en-GB" sz="4800" b="1" dirty="0">
                <a:latin typeface="+mn-lt"/>
              </a:rPr>
              <a:t>WHAT NEXT?</a:t>
            </a:r>
          </a:p>
        </p:txBody>
      </p:sp>
      <p:sp>
        <p:nvSpPr>
          <p:cNvPr id="7" name="Content Placeholder 2">
            <a:extLst>
              <a:ext uri="{FF2B5EF4-FFF2-40B4-BE49-F238E27FC236}">
                <a16:creationId xmlns:a16="http://schemas.microsoft.com/office/drawing/2014/main" id="{542CAEC5-2300-4FCB-83FC-21627C929FB4}"/>
              </a:ext>
            </a:extLst>
          </p:cNvPr>
          <p:cNvSpPr>
            <a:spLocks noGrp="1"/>
          </p:cNvSpPr>
          <p:nvPr>
            <p:ph idx="1"/>
          </p:nvPr>
        </p:nvSpPr>
        <p:spPr>
          <a:xfrm>
            <a:off x="339634" y="990427"/>
            <a:ext cx="10010199" cy="5404302"/>
          </a:xfrm>
        </p:spPr>
        <p:txBody>
          <a:bodyPr>
            <a:noAutofit/>
          </a:bodyPr>
          <a:lstStyle/>
          <a:p>
            <a:pPr marL="0" indent="0">
              <a:lnSpc>
                <a:spcPct val="120000"/>
              </a:lnSpc>
              <a:buNone/>
            </a:pPr>
            <a:r>
              <a:rPr lang="en-GB" sz="1500" b="1" dirty="0">
                <a:cs typeface="Arial" panose="020B0604020202020204" pitchFamily="34" charset="0"/>
              </a:rPr>
              <a:t>If you’re interested in learning more about social enterprise, there are lots of great sources for support:</a:t>
            </a:r>
          </a:p>
          <a:p>
            <a:pPr>
              <a:lnSpc>
                <a:spcPct val="120000"/>
              </a:lnSpc>
            </a:pPr>
            <a:r>
              <a:rPr lang="en-GB" sz="1500" b="1" dirty="0">
                <a:cs typeface="Arial" panose="020B0604020202020204" pitchFamily="34" charset="0"/>
              </a:rPr>
              <a:t>Big Ideas Wales - </a:t>
            </a:r>
            <a:r>
              <a:rPr lang="en-GB" sz="1500" dirty="0"/>
              <a:t>If you’re 25 or under and facing barriers that stop you from starting a business, looking for a new opportunities, or just have a great business idea then Big Ideas Wales can help.  </a:t>
            </a:r>
            <a:r>
              <a:rPr lang="en-GB" sz="1500" dirty="0">
                <a:cs typeface="Arial" panose="020B0604020202020204" pitchFamily="34" charset="0"/>
                <a:hlinkClick r:id="rId3"/>
              </a:rPr>
              <a:t>https://businesswales.gov.wales/bigideas/</a:t>
            </a:r>
            <a:r>
              <a:rPr lang="en-GB" sz="1500" dirty="0">
                <a:cs typeface="Arial" panose="020B0604020202020204" pitchFamily="34" charset="0"/>
              </a:rPr>
              <a:t> </a:t>
            </a:r>
          </a:p>
          <a:p>
            <a:pPr>
              <a:lnSpc>
                <a:spcPct val="120000"/>
              </a:lnSpc>
            </a:pPr>
            <a:r>
              <a:rPr lang="en-GB" sz="1500" b="1" dirty="0" err="1">
                <a:cs typeface="Arial" panose="020B0604020202020204" pitchFamily="34" charset="0"/>
              </a:rPr>
              <a:t>Cwmpas</a:t>
            </a:r>
            <a:r>
              <a:rPr lang="en-GB" sz="1500" dirty="0">
                <a:cs typeface="Arial" panose="020B0604020202020204" pitchFamily="34" charset="0"/>
              </a:rPr>
              <a:t> – previously the Wales Cooperative Centre </a:t>
            </a:r>
            <a:r>
              <a:rPr lang="en-GB" sz="1500" dirty="0">
                <a:cs typeface="Arial" panose="020B0604020202020204" pitchFamily="34" charset="0"/>
                <a:hlinkClick r:id="rId4"/>
              </a:rPr>
              <a:t>https://cwmpas.coop/what-we-do/services/social-business-wales-new-start/</a:t>
            </a:r>
            <a:r>
              <a:rPr lang="en-GB" sz="1500" dirty="0">
                <a:cs typeface="Arial" panose="020B0604020202020204" pitchFamily="34" charset="0"/>
              </a:rPr>
              <a:t> </a:t>
            </a:r>
          </a:p>
          <a:p>
            <a:pPr>
              <a:lnSpc>
                <a:spcPct val="120000"/>
              </a:lnSpc>
            </a:pPr>
            <a:r>
              <a:rPr lang="en-GB" sz="1500" b="1" dirty="0">
                <a:cs typeface="Arial" panose="020B0604020202020204" pitchFamily="34" charset="0"/>
              </a:rPr>
              <a:t>School of Social Entrepreneurs </a:t>
            </a:r>
            <a:r>
              <a:rPr lang="en-GB" sz="1500" dirty="0">
                <a:cs typeface="Arial" panose="020B0604020202020204" pitchFamily="34" charset="0"/>
              </a:rPr>
              <a:t>– funding, training, advice and support </a:t>
            </a:r>
            <a:r>
              <a:rPr lang="en-GB" sz="1500" dirty="0">
                <a:cs typeface="Arial" panose="020B0604020202020204" pitchFamily="34" charset="0"/>
                <a:hlinkClick r:id="rId5"/>
              </a:rPr>
              <a:t>https://www.the-sse.org/</a:t>
            </a:r>
            <a:r>
              <a:rPr lang="en-GB" sz="1500" dirty="0">
                <a:cs typeface="Arial" panose="020B0604020202020204" pitchFamily="34" charset="0"/>
              </a:rPr>
              <a:t> </a:t>
            </a:r>
          </a:p>
          <a:p>
            <a:pPr>
              <a:lnSpc>
                <a:spcPct val="120000"/>
              </a:lnSpc>
            </a:pPr>
            <a:r>
              <a:rPr lang="en-GB" sz="1500" b="1" dirty="0" err="1">
                <a:cs typeface="Arial" panose="020B0604020202020204" pitchFamily="34" charset="0"/>
              </a:rPr>
              <a:t>Unltd</a:t>
            </a:r>
            <a:r>
              <a:rPr lang="en-GB" sz="1500" dirty="0">
                <a:cs typeface="Arial" panose="020B0604020202020204" pitchFamily="34" charset="0"/>
              </a:rPr>
              <a:t> – Start up and continuation funding (plus access to mentors, training) </a:t>
            </a:r>
            <a:r>
              <a:rPr lang="en-GB" sz="1500" dirty="0">
                <a:cs typeface="Arial" panose="020B0604020202020204" pitchFamily="34" charset="0"/>
                <a:hlinkClick r:id="rId6"/>
              </a:rPr>
              <a:t>https://www.unltd.org.uk/</a:t>
            </a:r>
            <a:r>
              <a:rPr lang="en-GB" sz="1500" dirty="0">
                <a:cs typeface="Arial" panose="020B0604020202020204" pitchFamily="34" charset="0"/>
              </a:rPr>
              <a:t> </a:t>
            </a:r>
          </a:p>
          <a:p>
            <a:pPr>
              <a:lnSpc>
                <a:spcPct val="120000"/>
              </a:lnSpc>
            </a:pPr>
            <a:r>
              <a:rPr lang="en-GB" sz="1500" b="1" dirty="0">
                <a:cs typeface="Arial" panose="020B0604020202020204" pitchFamily="34" charset="0"/>
              </a:rPr>
              <a:t>On Purpose </a:t>
            </a:r>
            <a:r>
              <a:rPr lang="en-GB" sz="1500" dirty="0">
                <a:cs typeface="Arial" panose="020B0604020202020204" pitchFamily="34" charset="0"/>
              </a:rPr>
              <a:t>– one year training programme for aspiring social entrepreneurs </a:t>
            </a:r>
            <a:r>
              <a:rPr lang="en-GB" sz="1500" dirty="0">
                <a:cs typeface="Arial" panose="020B0604020202020204" pitchFamily="34" charset="0"/>
                <a:hlinkClick r:id="rId7"/>
              </a:rPr>
              <a:t>https://onpurpose.org/en/</a:t>
            </a:r>
            <a:r>
              <a:rPr lang="en-GB" sz="1500" dirty="0">
                <a:cs typeface="Arial" panose="020B0604020202020204" pitchFamily="34" charset="0"/>
              </a:rPr>
              <a:t> </a:t>
            </a:r>
          </a:p>
          <a:p>
            <a:pPr>
              <a:lnSpc>
                <a:spcPct val="120000"/>
              </a:lnSpc>
            </a:pPr>
            <a:r>
              <a:rPr lang="en-GB" sz="1500" b="1" dirty="0">
                <a:hlinkClick r:id="rId8"/>
              </a:rPr>
              <a:t>Cambridge Social Ventures</a:t>
            </a:r>
            <a:r>
              <a:rPr lang="en-GB" sz="1500" b="1" dirty="0"/>
              <a:t> </a:t>
            </a:r>
            <a:r>
              <a:rPr lang="en-GB" sz="1500" dirty="0"/>
              <a:t>Based at the University of Cambridge but open to anyone with an idea for a social venture, this organisation offers two programmes: an intense workshop for emerging social entrepreneurs to get started on new business plans and a 12-month incubator programme that supports entrepreneurs </a:t>
            </a:r>
            <a:endParaRPr lang="en-GB" sz="1500" b="1" dirty="0">
              <a:cs typeface="Arial" panose="020B0604020202020204" pitchFamily="34" charset="0"/>
            </a:endParaRPr>
          </a:p>
          <a:p>
            <a:pPr>
              <a:lnSpc>
                <a:spcPct val="120000"/>
              </a:lnSpc>
            </a:pPr>
            <a:r>
              <a:rPr lang="en-GB" sz="1500" b="1" dirty="0">
                <a:hlinkClick r:id="rId9"/>
              </a:rPr>
              <a:t>Setting up a social enterprise</a:t>
            </a:r>
            <a:r>
              <a:rPr lang="en-GB" sz="1500" b="1" dirty="0"/>
              <a:t> </a:t>
            </a:r>
            <a:r>
              <a:rPr lang="en-GB" sz="1500" dirty="0"/>
              <a:t>(GOV.UK) Links and information from government on setting up a social enterprise in the UK. This includes information about different business structures and suggestions for further reading. See also </a:t>
            </a:r>
            <a:r>
              <a:rPr lang="en-GB" sz="1500" dirty="0">
                <a:hlinkClick r:id="rId10"/>
              </a:rPr>
              <a:t>Legal forms for social enterprise: a guide</a:t>
            </a:r>
            <a:r>
              <a:rPr lang="en-GB" sz="1500" dirty="0"/>
              <a:t>, </a:t>
            </a:r>
            <a:endParaRPr lang="en-GB" sz="1500" b="1" dirty="0">
              <a:cs typeface="Arial" panose="020B0604020202020204" pitchFamily="34" charset="0"/>
            </a:endParaRPr>
          </a:p>
          <a:p>
            <a:pPr>
              <a:lnSpc>
                <a:spcPct val="120000"/>
              </a:lnSpc>
            </a:pPr>
            <a:r>
              <a:rPr lang="en-GB" sz="1500" b="1" dirty="0">
                <a:hlinkClick r:id="rId11"/>
              </a:rPr>
              <a:t>Social Enterprise UK: Start your Social Enterprise</a:t>
            </a:r>
            <a:r>
              <a:rPr lang="en-GB" sz="1500" b="1" dirty="0"/>
              <a:t> </a:t>
            </a:r>
            <a:r>
              <a:rPr lang="en-GB" sz="1500" dirty="0"/>
              <a:t>This guide takes you through the essentials of starting a social enterprise, from business plans to bid writing and legal structures to partnerships. It also offers words of wisdom from experienced social entrepreneurs about the advice they wish they’d received when they were starting out. </a:t>
            </a:r>
          </a:p>
        </p:txBody>
      </p:sp>
      <p:pic>
        <p:nvPicPr>
          <p:cNvPr id="4" name="Picture 3" descr="Calendar&#10;&#10;Description automatically generated">
            <a:extLst>
              <a:ext uri="{FF2B5EF4-FFF2-40B4-BE49-F238E27FC236}">
                <a16:creationId xmlns:a16="http://schemas.microsoft.com/office/drawing/2014/main" id="{F2026BF2-FC9B-49E3-82EA-89FC00ADED8C}"/>
              </a:ext>
            </a:extLst>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10296416" y="3636322"/>
            <a:ext cx="1756657" cy="2683293"/>
          </a:xfrm>
          <a:prstGeom prst="rect">
            <a:avLst/>
          </a:prstGeom>
        </p:spPr>
      </p:pic>
      <p:pic>
        <p:nvPicPr>
          <p:cNvPr id="6" name="Picture 5" descr="Text, whiteboard&#10;&#10;Description automatically generated">
            <a:extLst>
              <a:ext uri="{FF2B5EF4-FFF2-40B4-BE49-F238E27FC236}">
                <a16:creationId xmlns:a16="http://schemas.microsoft.com/office/drawing/2014/main" id="{ACA37DA4-2CE9-4533-A2D9-64879540795F}"/>
              </a:ext>
            </a:extLst>
          </p:cNvPr>
          <p:cNvPicPr>
            <a:picLocks noChangeAspect="1"/>
          </p:cNvPicPr>
          <p:nvPr/>
        </p:nvPicPr>
        <p:blipFill>
          <a:blip r:embed="rId1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8651684" y="275131"/>
            <a:ext cx="4912502" cy="3074568"/>
          </a:xfrm>
          <a:prstGeom prst="rect">
            <a:avLst/>
          </a:prstGeom>
        </p:spPr>
      </p:pic>
    </p:spTree>
    <p:extLst>
      <p:ext uri="{BB962C8B-B14F-4D97-AF65-F5344CB8AC3E}">
        <p14:creationId xmlns:p14="http://schemas.microsoft.com/office/powerpoint/2010/main" val="421806216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6600" b="1" dirty="0">
                <a:solidFill>
                  <a:srgbClr val="FF1D78"/>
                </a:solidFill>
              </a:rPr>
              <a:t>GET IN TOUCH </a:t>
            </a:r>
          </a:p>
        </p:txBody>
      </p:sp>
      <p:sp>
        <p:nvSpPr>
          <p:cNvPr id="3" name="Content Placeholder 2"/>
          <p:cNvSpPr>
            <a:spLocks noGrp="1"/>
          </p:cNvSpPr>
          <p:nvPr>
            <p:ph idx="1"/>
          </p:nvPr>
        </p:nvSpPr>
        <p:spPr>
          <a:xfrm>
            <a:off x="3886200" y="1676401"/>
            <a:ext cx="8229600" cy="4525963"/>
          </a:xfrm>
        </p:spPr>
        <p:txBody>
          <a:bodyPr>
            <a:normAutofit lnSpcReduction="10000"/>
          </a:bodyPr>
          <a:lstStyle/>
          <a:p>
            <a:pPr>
              <a:buNone/>
            </a:pPr>
            <a:r>
              <a:rPr lang="en-US" b="1" dirty="0"/>
              <a:t>www.BigIdeasWales.com </a:t>
            </a:r>
          </a:p>
          <a:p>
            <a:pPr>
              <a:buNone/>
            </a:pPr>
            <a:endParaRPr lang="en-US" sz="5400" dirty="0"/>
          </a:p>
          <a:p>
            <a:pPr>
              <a:buNone/>
            </a:pPr>
            <a:r>
              <a:rPr lang="en-US" b="1" dirty="0"/>
              <a:t>Twitter: </a:t>
            </a:r>
            <a:r>
              <a:rPr lang="en-US" dirty="0"/>
              <a:t>@</a:t>
            </a:r>
            <a:r>
              <a:rPr lang="en-US" dirty="0" err="1"/>
              <a:t>NikkiGiant</a:t>
            </a:r>
            <a:endParaRPr lang="en-US" dirty="0"/>
          </a:p>
          <a:p>
            <a:pPr>
              <a:buNone/>
            </a:pPr>
            <a:r>
              <a:rPr lang="en-US" dirty="0"/>
              <a:t>		     @ </a:t>
            </a:r>
            <a:r>
              <a:rPr lang="en-US" dirty="0" err="1"/>
              <a:t>LightaSpark</a:t>
            </a:r>
            <a:endParaRPr lang="en-US" dirty="0"/>
          </a:p>
          <a:p>
            <a:pPr>
              <a:buNone/>
            </a:pPr>
            <a:endParaRPr lang="en-US" sz="4000" dirty="0"/>
          </a:p>
          <a:p>
            <a:pPr>
              <a:buNone/>
            </a:pPr>
            <a:r>
              <a:rPr lang="en-US" b="1" dirty="0"/>
              <a:t>Instagram: </a:t>
            </a:r>
            <a:r>
              <a:rPr lang="en-US" dirty="0"/>
              <a:t>@NikkiGiant</a:t>
            </a:r>
          </a:p>
          <a:p>
            <a:pPr>
              <a:buNone/>
            </a:pPr>
            <a:r>
              <a:rPr lang="en-US" dirty="0"/>
              <a:t>		          @LightaSpark.Movement</a:t>
            </a:r>
          </a:p>
        </p:txBody>
      </p:sp>
      <p:sp>
        <p:nvSpPr>
          <p:cNvPr id="16386" name="Letter"/>
          <p:cNvSpPr>
            <a:spLocks noEditPoints="1" noChangeArrowheads="1"/>
          </p:cNvSpPr>
          <p:nvPr/>
        </p:nvSpPr>
        <p:spPr bwMode="auto">
          <a:xfrm>
            <a:off x="1905001" y="1676401"/>
            <a:ext cx="1600200" cy="914400"/>
          </a:xfrm>
          <a:custGeom>
            <a:avLst/>
            <a:gdLst>
              <a:gd name="T0" fmla="*/ 0 w 21600"/>
              <a:gd name="T1" fmla="*/ 0 h 21600"/>
              <a:gd name="T2" fmla="*/ 10800 w 21600"/>
              <a:gd name="T3" fmla="*/ 0 h 21600"/>
              <a:gd name="T4" fmla="*/ 21600 w 21600"/>
              <a:gd name="T5" fmla="*/ 0 h 21600"/>
              <a:gd name="T6" fmla="*/ 21600 w 21600"/>
              <a:gd name="T7" fmla="*/ 10800 h 21600"/>
              <a:gd name="T8" fmla="*/ 21600 w 21600"/>
              <a:gd name="T9" fmla="*/ 21600 h 21600"/>
              <a:gd name="T10" fmla="*/ 10800 w 21600"/>
              <a:gd name="T11" fmla="*/ 21600 h 21600"/>
              <a:gd name="T12" fmla="*/ 0 w 21600"/>
              <a:gd name="T13" fmla="*/ 21600 h 21600"/>
              <a:gd name="T14" fmla="*/ 0 w 21600"/>
              <a:gd name="T15" fmla="*/ 10800 h 21600"/>
              <a:gd name="T16" fmla="*/ 5304 w 21600"/>
              <a:gd name="T17" fmla="*/ 9216 h 21600"/>
              <a:gd name="T18" fmla="*/ 17504 w 21600"/>
              <a:gd name="T19" fmla="*/ 1837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extrusionOk="0">
                <a:moveTo>
                  <a:pt x="14" y="0"/>
                </a:moveTo>
                <a:lnTo>
                  <a:pt x="21600" y="0"/>
                </a:lnTo>
                <a:lnTo>
                  <a:pt x="21600" y="21628"/>
                </a:lnTo>
                <a:lnTo>
                  <a:pt x="14" y="21628"/>
                </a:lnTo>
                <a:lnTo>
                  <a:pt x="14" y="0"/>
                </a:lnTo>
                <a:close/>
              </a:path>
              <a:path w="21600" h="21600" extrusionOk="0">
                <a:moveTo>
                  <a:pt x="18476" y="2035"/>
                </a:moveTo>
                <a:lnTo>
                  <a:pt x="20539" y="2035"/>
                </a:lnTo>
                <a:lnTo>
                  <a:pt x="20539" y="6559"/>
                </a:lnTo>
                <a:lnTo>
                  <a:pt x="18476" y="6559"/>
                </a:lnTo>
                <a:lnTo>
                  <a:pt x="18476" y="2035"/>
                </a:lnTo>
                <a:close/>
              </a:path>
              <a:path w="21600" h="21600" extrusionOk="0">
                <a:moveTo>
                  <a:pt x="884" y="2092"/>
                </a:moveTo>
                <a:lnTo>
                  <a:pt x="7425" y="2092"/>
                </a:lnTo>
                <a:lnTo>
                  <a:pt x="7425" y="2770"/>
                </a:lnTo>
                <a:lnTo>
                  <a:pt x="884" y="2770"/>
                </a:lnTo>
                <a:lnTo>
                  <a:pt x="884" y="2092"/>
                </a:lnTo>
                <a:close/>
              </a:path>
              <a:path w="21600" h="21600" extrusionOk="0">
                <a:moveTo>
                  <a:pt x="884" y="3109"/>
                </a:moveTo>
                <a:lnTo>
                  <a:pt x="7425" y="3109"/>
                </a:lnTo>
                <a:lnTo>
                  <a:pt x="7425" y="3788"/>
                </a:lnTo>
                <a:lnTo>
                  <a:pt x="884" y="3788"/>
                </a:lnTo>
                <a:lnTo>
                  <a:pt x="884" y="3109"/>
                </a:lnTo>
                <a:close/>
              </a:path>
              <a:path w="21600" h="21600" extrusionOk="0">
                <a:moveTo>
                  <a:pt x="884" y="4127"/>
                </a:moveTo>
                <a:lnTo>
                  <a:pt x="7425" y="4127"/>
                </a:lnTo>
                <a:lnTo>
                  <a:pt x="7425" y="4806"/>
                </a:lnTo>
                <a:lnTo>
                  <a:pt x="884" y="4806"/>
                </a:lnTo>
                <a:lnTo>
                  <a:pt x="884" y="4127"/>
                </a:lnTo>
                <a:close/>
              </a:path>
              <a:path w="21600" h="21600" extrusionOk="0">
                <a:moveTo>
                  <a:pt x="5127" y="5145"/>
                </a:moveTo>
                <a:lnTo>
                  <a:pt x="7425" y="5145"/>
                </a:lnTo>
                <a:lnTo>
                  <a:pt x="7425" y="5824"/>
                </a:lnTo>
                <a:lnTo>
                  <a:pt x="5127" y="5824"/>
                </a:lnTo>
                <a:lnTo>
                  <a:pt x="5127" y="5145"/>
                </a:lnTo>
                <a:close/>
              </a:path>
            </a:pathLst>
          </a:custGeom>
          <a:solidFill>
            <a:srgbClr val="FFFFFF"/>
          </a:solidFill>
          <a:ln w="9525">
            <a:solidFill>
              <a:srgbClr val="000000"/>
            </a:solidFill>
            <a:miter lim="800000"/>
            <a:headEnd/>
            <a:tailEnd/>
          </a:ln>
          <a:effectLst>
            <a:outerShdw dist="107763" dir="2700000" algn="ctr" rotWithShape="0">
              <a:srgbClr val="808080"/>
            </a:outerShdw>
          </a:effectLst>
        </p:spPr>
        <p:txBody>
          <a:bodyPr vert="horz" wrap="square" lIns="91440" tIns="45720" rIns="91440" bIns="45720" numCol="1" anchor="t" anchorCtr="0" compatLnSpc="1">
            <a:prstTxWarp prst="textNoShape">
              <a:avLst/>
            </a:prstTxWarp>
          </a:bodyPr>
          <a:lstStyle/>
          <a:p>
            <a:endParaRPr lang="en-US">
              <a:solidFill>
                <a:prstClr val="black"/>
              </a:solidFill>
              <a:latin typeface="Calibri"/>
            </a:endParaRPr>
          </a:p>
        </p:txBody>
      </p:sp>
      <p:pic>
        <p:nvPicPr>
          <p:cNvPr id="6" name="Picture 5" descr="twitter-4096-black.png"/>
          <p:cNvPicPr>
            <a:picLocks noChangeAspect="1"/>
          </p:cNvPicPr>
          <p:nvPr/>
        </p:nvPicPr>
        <p:blipFill>
          <a:blip r:embed="rId2" cstate="print"/>
          <a:stretch>
            <a:fillRect/>
          </a:stretch>
        </p:blipFill>
        <p:spPr>
          <a:xfrm>
            <a:off x="1828800" y="2819400"/>
            <a:ext cx="1752600" cy="175260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Plan_Pres_May16">
  <a:themeElements>
    <a:clrScheme name="Plan UK">
      <a:dk1>
        <a:srgbClr val="676767"/>
      </a:dk1>
      <a:lt1>
        <a:srgbClr val="FFFFFF"/>
      </a:lt1>
      <a:dk2>
        <a:srgbClr val="676767"/>
      </a:dk2>
      <a:lt2>
        <a:srgbClr val="E6E6E4"/>
      </a:lt2>
      <a:accent1>
        <a:srgbClr val="0072CE"/>
      </a:accent1>
      <a:accent2>
        <a:srgbClr val="98D7F0"/>
      </a:accent2>
      <a:accent3>
        <a:srgbClr val="00824B"/>
      </a:accent3>
      <a:accent4>
        <a:srgbClr val="F0C300"/>
      </a:accent4>
      <a:accent5>
        <a:srgbClr val="E1DE0A"/>
      </a:accent5>
      <a:accent6>
        <a:srgbClr val="4C4C4C"/>
      </a:accent6>
      <a:hlink>
        <a:srgbClr val="0072CE"/>
      </a:hlink>
      <a:folHlink>
        <a:srgbClr val="CD007D"/>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noFill/>
      </a:spPr>
      <a:bodyPr wrap="square" lIns="0" tIns="0" rIns="0" bIns="0" rtlCol="0">
        <a:spAutoFit/>
      </a:bodyPr>
      <a:lstStyle>
        <a:defPPr>
          <a:defRPr sz="1200" dirty="0" smtClean="0"/>
        </a:defPPr>
      </a:lstStyle>
    </a:txDef>
  </a:objectDefaults>
  <a:extraClrSchemeLst/>
  <a:extLst>
    <a:ext uri="{05A4C25C-085E-4340-85A3-A5531E510DB2}">
      <thm15:themeFamily xmlns:thm15="http://schemas.microsoft.com/office/thememl/2012/main" name="Plan_Pres_May16" id="{2CC8B0FC-7387-4BD1-A7DE-4612427EF5CE}" vid="{8101E316-AE32-456C-ACDD-84FBB862CF1B}"/>
    </a:ext>
  </a:extLst>
</a:theme>
</file>

<file path=ppt/theme/theme3.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2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72515</TotalTime>
  <Words>1641</Words>
  <Application>Microsoft Office PowerPoint</Application>
  <PresentationFormat>Widescreen</PresentationFormat>
  <Paragraphs>145</Paragraphs>
  <Slides>35</Slides>
  <Notes>16</Notes>
  <HiddenSlides>0</HiddenSlides>
  <MMClips>2</MMClips>
  <ScaleCrop>false</ScaleCrop>
  <HeadingPairs>
    <vt:vector size="6" baseType="variant">
      <vt:variant>
        <vt:lpstr>Fonts Used</vt:lpstr>
      </vt:variant>
      <vt:variant>
        <vt:i4>5</vt:i4>
      </vt:variant>
      <vt:variant>
        <vt:lpstr>Theme</vt:lpstr>
      </vt:variant>
      <vt:variant>
        <vt:i4>4</vt:i4>
      </vt:variant>
      <vt:variant>
        <vt:lpstr>Slide Titles</vt:lpstr>
      </vt:variant>
      <vt:variant>
        <vt:i4>35</vt:i4>
      </vt:variant>
    </vt:vector>
  </HeadingPairs>
  <TitlesOfParts>
    <vt:vector size="44" baseType="lpstr">
      <vt:lpstr>Aptos</vt:lpstr>
      <vt:lpstr>Arial</vt:lpstr>
      <vt:lpstr>Calibri</vt:lpstr>
      <vt:lpstr>Calibri Light</vt:lpstr>
      <vt:lpstr>Core Paint B3</vt:lpstr>
      <vt:lpstr>Office Theme</vt:lpstr>
      <vt:lpstr>1_Plan_Pres_May16</vt:lpstr>
      <vt:lpstr>1_Office Theme</vt:lpstr>
      <vt:lpstr>2_Office Theme</vt:lpstr>
      <vt:lpstr>PowerPoint Presentation</vt:lpstr>
      <vt:lpstr>SESSION AIMS AND OBJECTIVES</vt:lpstr>
      <vt:lpstr>PowerPoint Presentation</vt:lpstr>
      <vt:lpstr>A brief HISTORY OF ME</vt:lpstr>
      <vt:lpstr>PowerPoint Presentation</vt:lpstr>
      <vt:lpstr>PowerPoint Presentation</vt:lpstr>
      <vt:lpstr>MY JOURNEY TO SOCIAL ENTERPRISE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WHAT IS A SOCIAL ENTERPRISE?</vt:lpstr>
      <vt:lpstr>PowerPoint Presentation</vt:lpstr>
      <vt:lpstr>PowerPoint Presentation</vt:lpstr>
      <vt:lpstr>THE GOOD….</vt:lpstr>
      <vt:lpstr>PowerPoint Presentation</vt:lpstr>
      <vt:lpstr>PowerPoint Presentation</vt:lpstr>
      <vt:lpstr>PowerPoint Presentation</vt:lpstr>
      <vt:lpstr>PowerPoint Presentation</vt:lpstr>
      <vt:lpstr>THE BAD…AND THE UGLY….</vt:lpstr>
      <vt:lpstr>Discussion</vt:lpstr>
      <vt:lpstr>WHY THE WORLD NEEDS ETHICAL BUSINESS</vt:lpstr>
      <vt:lpstr>WHY YOU SHOULD START A SOCIAL ENTERPRISE</vt:lpstr>
      <vt:lpstr>Things are changing…</vt:lpstr>
      <vt:lpstr>The Golden Circle </vt:lpstr>
      <vt:lpstr>QUIZ!</vt:lpstr>
      <vt:lpstr>WHAT HAVE I learned?</vt:lpstr>
      <vt:lpstr>PowerPoint Presentation</vt:lpstr>
      <vt:lpstr>LIES and HALF TRUTHS</vt:lpstr>
      <vt:lpstr>WHAT NEXT?</vt:lpstr>
      <vt:lpstr>GET IN TOUCH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Nikki Watson</dc:creator>
  <cp:lastModifiedBy>The Spark Movement</cp:lastModifiedBy>
  <cp:revision>100</cp:revision>
  <cp:lastPrinted>2024-04-12T09:29:36Z</cp:lastPrinted>
  <dcterms:created xsi:type="dcterms:W3CDTF">2021-06-09T09:40:37Z</dcterms:created>
  <dcterms:modified xsi:type="dcterms:W3CDTF">2024-04-12T09:31:02Z</dcterms:modified>
</cp:coreProperties>
</file>