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2.xml" Id="rId3" /><Relationship Type="http://schemas.openxmlformats.org/officeDocument/2006/relationships/tableStyles" Target="tableStyles.xml" Id="rId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theme" Target="theme/theme1.xml" Id="rId6" /><Relationship Type="http://schemas.openxmlformats.org/officeDocument/2006/relationships/viewProps" Target="viewProps.xml" Id="rId5" /><Relationship Type="http://schemas.openxmlformats.org/officeDocument/2006/relationships/presProps" Target="presProps.xml" Id="rId4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10/24/2018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" TargetMode="External"/><Relationship Id="rId2" Type="http://schemas.openxmlformats.org/officeDocument/2006/relationships/hyperlink" Target="http://www.gettingsmart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sixsigmaconcept.com/" TargetMode="External"/><Relationship Id="rId4" Type="http://schemas.openxmlformats.org/officeDocument/2006/relationships/hyperlink" Target="NUL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>
            <a:extLst>
              <a:ext uri="{FF2B5EF4-FFF2-40B4-BE49-F238E27FC236}">
                <a16:creationId xmlns:a16="http://schemas.microsoft.com/office/drawing/2014/main" id="{4BBC9A38-57BE-4F25-AE74-DA50199173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459" y="3444128"/>
            <a:ext cx="1767728" cy="2423833"/>
          </a:xfrm>
          <a:prstGeom prst="rect">
            <a:avLst/>
          </a:prstGeom>
        </p:spPr>
      </p:pic>
      <p:sp>
        <p:nvSpPr>
          <p:cNvPr id="4" name="Speech Bubble: Rectangle 3">
            <a:extLst>
              <a:ext uri="{FF2B5EF4-FFF2-40B4-BE49-F238E27FC236}">
                <a16:creationId xmlns:a16="http://schemas.microsoft.com/office/drawing/2014/main" id="{8CB938B9-33AB-4FC3-BA7E-1D165976809B}"/>
              </a:ext>
            </a:extLst>
          </p:cNvPr>
          <p:cNvSpPr/>
          <p:nvPr/>
        </p:nvSpPr>
        <p:spPr>
          <a:xfrm>
            <a:off x="3890684" y="130706"/>
            <a:ext cx="3536575" cy="3055529"/>
          </a:xfrm>
          <a:prstGeom prst="wedgeRectCallou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US" sz="2000" b="1" dirty="0">
                <a:solidFill>
                  <a:schemeClr val="accent2"/>
                </a:solidFill>
                <a:cs typeface="Calibri"/>
              </a:rPr>
              <a:t>Critical Thinking</a:t>
            </a:r>
            <a:r>
              <a:rPr lang="en-US" sz="2000" dirty="0">
                <a:cs typeface="Calibri"/>
              </a:rPr>
              <a:t> is one of the most sort after skills in almost every industry and every workplace.</a:t>
            </a:r>
            <a:br>
              <a:rPr lang="en-US" sz="2000" dirty="0">
                <a:cs typeface="Calibri"/>
              </a:rPr>
            </a:br>
            <a:r>
              <a:rPr lang="en-US" sz="2000" b="1" u="sng">
                <a:solidFill>
                  <a:schemeClr val="accent2"/>
                </a:solidFill>
                <a:cs typeface="Calibri"/>
              </a:rPr>
              <a:t>What is Critical Thinking?</a:t>
            </a:r>
            <a:br>
              <a:rPr lang="en-US" sz="2000" b="1" u="sng" dirty="0">
                <a:solidFill>
                  <a:schemeClr val="accent2"/>
                </a:solidFill>
                <a:cs typeface="Calibri"/>
              </a:rPr>
            </a:br>
            <a:r>
              <a:rPr lang="en-US" sz="2000">
                <a:cs typeface="Calibri"/>
              </a:rPr>
              <a:t>It refers to the ability to analyse </a:t>
            </a:r>
            <a:r>
              <a:rPr lang="en-US" sz="2000" dirty="0">
                <a:cs typeface="Calibri"/>
              </a:rPr>
              <a:t>information objectively and make a reasoned judgement. </a:t>
            </a:r>
          </a:p>
          <a:p>
            <a:pPr algn="r"/>
            <a:r>
              <a:rPr lang="en-US" sz="1200" b="1">
                <a:cs typeface="Calibri"/>
              </a:rPr>
              <a:t>Doyle.A.2018</a:t>
            </a:r>
            <a:endParaRPr lang="en-US" sz="1200">
              <a:cs typeface="Calibri"/>
            </a:endParaRPr>
          </a:p>
        </p:txBody>
      </p:sp>
      <p:pic>
        <p:nvPicPr>
          <p:cNvPr id="2" name="Picture 2" descr="A picture containing building&#10;&#10;Description generated with very high confidence">
            <a:extLst>
              <a:ext uri="{FF2B5EF4-FFF2-40B4-BE49-F238E27FC236}">
                <a16:creationId xmlns:a16="http://schemas.microsoft.com/office/drawing/2014/main" id="{62A9F4E1-B2C0-4C38-92F9-95ADE4159D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4752" y="127772"/>
            <a:ext cx="2485465" cy="139172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C64A5E4-BA21-4C05-BD4A-D477AE4F343A}"/>
              </a:ext>
            </a:extLst>
          </p:cNvPr>
          <p:cNvSpPr txBox="1"/>
          <p:nvPr/>
        </p:nvSpPr>
        <p:spPr>
          <a:xfrm>
            <a:off x="735105" y="1530724"/>
            <a:ext cx="2743200" cy="203132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cs typeface="Calibri"/>
              </a:rPr>
              <a:t>There are </a:t>
            </a:r>
            <a:r>
              <a:rPr lang="en-US" b="1" dirty="0">
                <a:solidFill>
                  <a:srgbClr val="FF0000"/>
                </a:solidFill>
                <a:cs typeface="Calibri"/>
              </a:rPr>
              <a:t>5</a:t>
            </a:r>
            <a:r>
              <a:rPr lang="en-US" dirty="0">
                <a:cs typeface="Calibri"/>
              </a:rPr>
              <a:t> skills of critical thinking these are: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 dirty="0">
                <a:cs typeface="Calibri"/>
              </a:rPr>
              <a:t>Analysis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chemeClr val="accent5"/>
                </a:solidFill>
                <a:cs typeface="Calibri"/>
              </a:rPr>
              <a:t>Communication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cs typeface="Calibri"/>
              </a:rPr>
              <a:t>Open Mindedness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chemeClr val="accent6"/>
                </a:solidFill>
                <a:cs typeface="Calibri"/>
              </a:rPr>
              <a:t>Problem Solving</a:t>
            </a: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rgbClr val="7030A0"/>
                </a:solidFill>
                <a:cs typeface="Calibri"/>
              </a:rPr>
              <a:t>Creativity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9D7F3BC-C590-4BE1-964E-DA8B96F2051E}"/>
              </a:ext>
            </a:extLst>
          </p:cNvPr>
          <p:cNvSpPr txBox="1"/>
          <p:nvPr/>
        </p:nvSpPr>
        <p:spPr>
          <a:xfrm>
            <a:off x="174811" y="3794312"/>
            <a:ext cx="3303494" cy="249299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b="1" u="sng">
                <a:solidFill>
                  <a:schemeClr val="accent6"/>
                </a:solidFill>
              </a:rPr>
              <a:t>Problem Solving</a:t>
            </a:r>
            <a:endParaRPr lang="en-US">
              <a:solidFill>
                <a:schemeClr val="accent6"/>
              </a:solidFill>
              <a:cs typeface="Calibri"/>
            </a:endParaRPr>
          </a:p>
          <a:p>
            <a:pPr algn="just"/>
            <a:r>
              <a:rPr lang="en-US">
                <a:cs typeface="Calibri"/>
              </a:rPr>
              <a:t>How do we </a:t>
            </a:r>
            <a:r>
              <a:rPr lang="en-US">
                <a:solidFill>
                  <a:schemeClr val="accent6"/>
                </a:solidFill>
                <a:cs typeface="Calibri"/>
              </a:rPr>
              <a:t>Solve Problems?</a:t>
            </a:r>
            <a:endParaRPr lang="en-US" b="1" u="sng">
              <a:solidFill>
                <a:schemeClr val="accent6"/>
              </a:solidFill>
              <a:cs typeface="Calibri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>
                <a:cs typeface="Calibri"/>
              </a:rPr>
              <a:t>Identify the </a:t>
            </a:r>
            <a:r>
              <a:rPr lang="en-US" dirty="0">
                <a:solidFill>
                  <a:schemeClr val="accent6"/>
                </a:solidFill>
                <a:cs typeface="Calibri"/>
              </a:rPr>
              <a:t>problem</a:t>
            </a:r>
          </a:p>
          <a:p>
            <a:pPr marL="285750" indent="-285750" algn="just">
              <a:buFont typeface="Arial"/>
              <a:buChar char="•"/>
            </a:pPr>
            <a:r>
              <a:rPr lang="en-US">
                <a:cs typeface="Calibri"/>
              </a:rPr>
              <a:t>Explore information and create ideas</a:t>
            </a:r>
            <a:endParaRPr lang="en-US" dirty="0">
              <a:cs typeface="Calibri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>
                <a:cs typeface="Calibri"/>
              </a:rPr>
              <a:t>Select the best idea</a:t>
            </a:r>
            <a:endParaRPr lang="en-US" dirty="0">
              <a:cs typeface="Calibri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>
                <a:cs typeface="Calibri"/>
              </a:rPr>
              <a:t>Build and test idea</a:t>
            </a:r>
            <a:endParaRPr lang="en-US" dirty="0">
              <a:cs typeface="Calibri"/>
            </a:endParaRPr>
          </a:p>
          <a:p>
            <a:pPr marL="285750" indent="-285750" algn="just">
              <a:buFont typeface="Arial"/>
              <a:buChar char="•"/>
            </a:pPr>
            <a:r>
              <a:rPr lang="en-US">
                <a:cs typeface="Calibri"/>
              </a:rPr>
              <a:t>Evaluate the result</a:t>
            </a:r>
            <a:endParaRPr lang="en-US" dirty="0">
              <a:cs typeface="Calibri"/>
            </a:endParaRPr>
          </a:p>
          <a:p>
            <a:pPr algn="r"/>
            <a:r>
              <a:rPr lang="en-US" sz="1200" b="1">
                <a:cs typeface="Calibri"/>
              </a:rPr>
              <a:t>SixSigmaConcept(2016)</a:t>
            </a:r>
            <a:endParaRPr lang="en-US" sz="1200"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D7F29F9-AEB5-495E-917A-75C85156BB13}"/>
              </a:ext>
            </a:extLst>
          </p:cNvPr>
          <p:cNvSpPr txBox="1"/>
          <p:nvPr/>
        </p:nvSpPr>
        <p:spPr>
          <a:xfrm>
            <a:off x="8030135" y="286870"/>
            <a:ext cx="4009464" cy="286232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u="sng">
                <a:solidFill>
                  <a:schemeClr val="accent5"/>
                </a:solidFill>
              </a:rPr>
              <a:t>Communication</a:t>
            </a:r>
            <a:endParaRPr lang="en-US">
              <a:solidFill>
                <a:schemeClr val="accent5"/>
              </a:solidFill>
            </a:endParaRPr>
          </a:p>
          <a:p>
            <a:r>
              <a:rPr lang="en-US" dirty="0">
                <a:cs typeface="Calibri"/>
              </a:rPr>
              <a:t>Within </a:t>
            </a:r>
            <a:r>
              <a:rPr lang="en-US" dirty="0">
                <a:solidFill>
                  <a:schemeClr val="accent2"/>
                </a:solidFill>
                <a:cs typeface="Calibri"/>
              </a:rPr>
              <a:t>Critical Thinking</a:t>
            </a:r>
            <a:r>
              <a:rPr lang="en-US" dirty="0">
                <a:cs typeface="Calibri"/>
              </a:rPr>
              <a:t> you need to be able to communicate your views and </a:t>
            </a:r>
            <a:r>
              <a:rPr lang="en-US">
                <a:cs typeface="Calibri"/>
              </a:rPr>
              <a:t>ideas with Colleagues, Employers and as an LSA students</a:t>
            </a:r>
            <a:r>
              <a:rPr lang="en-US" dirty="0">
                <a:cs typeface="Calibri"/>
              </a:rPr>
              <a:t>.</a:t>
            </a:r>
          </a:p>
          <a:p>
            <a:r>
              <a:rPr lang="en-US" dirty="0">
                <a:cs typeface="Calibri"/>
              </a:rPr>
              <a:t>Working with others to help you solve problems needs good </a:t>
            </a:r>
            <a:r>
              <a:rPr lang="en-US" dirty="0">
                <a:solidFill>
                  <a:schemeClr val="accent5"/>
                </a:solidFill>
                <a:cs typeface="Calibri"/>
              </a:rPr>
              <a:t>communication</a:t>
            </a:r>
            <a:r>
              <a:rPr lang="en-US" dirty="0">
                <a:cs typeface="Calibri"/>
              </a:rPr>
              <a:t> </a:t>
            </a:r>
            <a:r>
              <a:rPr lang="en-US">
                <a:cs typeface="Calibri"/>
              </a:rPr>
              <a:t>skills.  You can work and communicate </a:t>
            </a:r>
            <a:r>
              <a:rPr lang="en-US" dirty="0">
                <a:cs typeface="Calibri"/>
              </a:rPr>
              <a:t>well to come up with solutions to solving your </a:t>
            </a:r>
            <a:r>
              <a:rPr lang="en-US" dirty="0">
                <a:solidFill>
                  <a:schemeClr val="accent6"/>
                </a:solidFill>
                <a:cs typeface="Calibri"/>
              </a:rPr>
              <a:t>problems</a:t>
            </a:r>
            <a:r>
              <a:rPr lang="en-US" dirty="0">
                <a:cs typeface="Calibri"/>
              </a:rPr>
              <a:t>.</a:t>
            </a:r>
          </a:p>
        </p:txBody>
      </p:sp>
      <p:pic>
        <p:nvPicPr>
          <p:cNvPr id="9" name="Picture 9">
            <a:extLst>
              <a:ext uri="{FF2B5EF4-FFF2-40B4-BE49-F238E27FC236}">
                <a16:creationId xmlns:a16="http://schemas.microsoft.com/office/drawing/2014/main" id="{FEC31C8E-2606-4960-A56A-E58C3442FD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49017" y="3174310"/>
            <a:ext cx="2182906" cy="104726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14FC37B-B7C5-4F49-B338-303FD2598F97}"/>
              </a:ext>
            </a:extLst>
          </p:cNvPr>
          <p:cNvSpPr txBox="1"/>
          <p:nvPr/>
        </p:nvSpPr>
        <p:spPr>
          <a:xfrm>
            <a:off x="6528547" y="4074459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u="sng">
                <a:solidFill>
                  <a:srgbClr val="7030A0"/>
                </a:solidFill>
              </a:rPr>
              <a:t>Creativity</a:t>
            </a:r>
          </a:p>
        </p:txBody>
      </p:sp>
      <p:pic>
        <p:nvPicPr>
          <p:cNvPr id="12" name="Picture 12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2D81DE73-1474-4D5D-A2B4-A12B686ECC2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1606" y="4445468"/>
            <a:ext cx="3359523" cy="2415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425777-808F-43F9-AA7D-D0DB3ACF2D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>
                <a:cs typeface="Calibri Light"/>
              </a:rPr>
              <a:t>REFERENCES</a:t>
            </a:r>
            <a:endParaRPr lang="en-US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07F111-2684-486C-90E1-17A848F33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43773"/>
            <a:ext cx="10515600" cy="483319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/>
            <a:r>
              <a:rPr lang="en-US" dirty="0">
                <a:cs typeface="Calibri"/>
              </a:rPr>
              <a:t>Bryant.W. (2017) At the Intersection of Creativity and Critical Thinking. Available at </a:t>
            </a:r>
            <a:r>
              <a:rPr lang="en-US" dirty="0">
                <a:cs typeface="Calibri"/>
                <a:hlinkClick r:id="rId2"/>
              </a:rPr>
              <a:t>http://www.gettingsmart.com/</a:t>
            </a:r>
            <a:r>
              <a:rPr lang="en-US">
                <a:cs typeface="Calibri"/>
              </a:rPr>
              <a:t> (accessed: 23 October 2018)</a:t>
            </a:r>
            <a:endParaRPr lang="en-US" dirty="0">
              <a:cs typeface="Calibri"/>
            </a:endParaRPr>
          </a:p>
          <a:p>
            <a:pPr marL="457200" indent="-457200"/>
            <a:r>
              <a:rPr lang="en-US">
                <a:cs typeface="Calibri"/>
              </a:rPr>
              <a:t>Doyle. A. (2018) Critical Thinking Definition. Skills, and Examples. </a:t>
            </a:r>
            <a:r>
              <a:rPr lang="en-US" dirty="0">
                <a:cs typeface="Calibri"/>
              </a:rPr>
              <a:t>Available at </a:t>
            </a:r>
            <a:r>
              <a:rPr lang="en-US" dirty="0">
                <a:cs typeface="Calibri"/>
                <a:hlinkClick r:id="rId3"/>
              </a:rPr>
              <a:t>http://www.the</a:t>
            </a:r>
            <a:r>
              <a:rPr lang="en-US" dirty="0">
                <a:cs typeface="Calibri"/>
              </a:rPr>
              <a:t>balancecareers.com/ (accessed: 22 October 2018)</a:t>
            </a:r>
          </a:p>
          <a:p>
            <a:pPr marL="457200" indent="-457200"/>
            <a:r>
              <a:rPr lang="en-US">
                <a:cs typeface="Calibri"/>
              </a:rPr>
              <a:t>Free Management Books. Available at </a:t>
            </a:r>
            <a:r>
              <a:rPr lang="en-US" dirty="0">
                <a:cs typeface="Calibri"/>
                <a:hlinkClick r:id="rId4" invalidUrl="http:///"/>
              </a:rPr>
              <a:t>http://www.free-management-ebooks.com/</a:t>
            </a:r>
            <a:r>
              <a:rPr lang="en-US">
                <a:cs typeface="Calibri"/>
              </a:rPr>
              <a:t> (accessed: 22 October 2018)</a:t>
            </a:r>
          </a:p>
          <a:p>
            <a:pPr marL="457200" indent="-457200"/>
            <a:r>
              <a:rPr lang="en-US" dirty="0">
                <a:cs typeface="Calibri"/>
              </a:rPr>
              <a:t>Six Sigma Concept (2016) A3 Problem Solving Approach Available at </a:t>
            </a:r>
            <a:r>
              <a:rPr lang="en-US" dirty="0">
                <a:cs typeface="Calibri"/>
                <a:hlinkClick r:id="rId5"/>
              </a:rPr>
              <a:t>http://www.sixsigmaconcept.com/</a:t>
            </a:r>
            <a:r>
              <a:rPr lang="en-US" dirty="0">
                <a:cs typeface="Calibri"/>
              </a:rPr>
              <a:t> (accessed: 22 October 2018)</a:t>
            </a:r>
          </a:p>
          <a:p>
            <a:pPr marL="457200" indent="-457200"/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810616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274</cp:revision>
  <dcterms:created xsi:type="dcterms:W3CDTF">2013-07-15T20:26:40Z</dcterms:created>
  <dcterms:modified xsi:type="dcterms:W3CDTF">2018-10-24T21:47:03Z</dcterms:modified>
</cp:coreProperties>
</file>