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256" r:id="rId2"/>
    <p:sldId id="273" r:id="rId3"/>
    <p:sldId id="286" r:id="rId4"/>
    <p:sldId id="268" r:id="rId5"/>
    <p:sldId id="269" r:id="rId6"/>
    <p:sldId id="266" r:id="rId7"/>
    <p:sldId id="270" r:id="rId8"/>
    <p:sldId id="271" r:id="rId9"/>
    <p:sldId id="281" r:id="rId10"/>
    <p:sldId id="275" r:id="rId11"/>
    <p:sldId id="280" r:id="rId12"/>
    <p:sldId id="283" r:id="rId13"/>
    <p:sldId id="285" r:id="rId14"/>
    <p:sldId id="287" r:id="rId15"/>
    <p:sldId id="261" r:id="rId16"/>
    <p:sldId id="288" r:id="rId17"/>
    <p:sldId id="262" r:id="rId18"/>
    <p:sldId id="263" r:id="rId19"/>
    <p:sldId id="289" r:id="rId20"/>
    <p:sldId id="257" r:id="rId21"/>
    <p:sldId id="264" r:id="rId22"/>
    <p:sldId id="291" r:id="rId23"/>
    <p:sldId id="265" r:id="rId24"/>
    <p:sldId id="292" r:id="rId25"/>
    <p:sldId id="293" r:id="rId26"/>
    <p:sldId id="294" r:id="rId27"/>
    <p:sldId id="267"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D31CFA-D19C-4226-8029-F652DD47EFAC}"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BF4D4D59-0A4E-49AC-B32C-5E637534F09A}">
      <dgm:prSet/>
      <dgm:spPr/>
      <dgm:t>
        <a:bodyPr/>
        <a:lstStyle/>
        <a:p>
          <a:r>
            <a:rPr lang="en-GB"/>
            <a:t>Effective communication is important in the nursing home this is extremely critical as  it impacts the day-to-day life of the residents their wellbeing safety ensuring all their individual needs are met with dignity respect. </a:t>
          </a:r>
          <a:endParaRPr lang="en-US"/>
        </a:p>
      </dgm:t>
    </dgm:pt>
    <dgm:pt modelId="{892D958B-3BC5-49B1-A843-A511E140EE9F}" type="parTrans" cxnId="{0BD0B2D0-7BA0-4A23-9879-6D7E5E4A17DC}">
      <dgm:prSet/>
      <dgm:spPr/>
      <dgm:t>
        <a:bodyPr/>
        <a:lstStyle/>
        <a:p>
          <a:endParaRPr lang="en-US"/>
        </a:p>
      </dgm:t>
    </dgm:pt>
    <dgm:pt modelId="{A76DC665-7C0B-499A-B14F-8A77DB6FB840}" type="sibTrans" cxnId="{0BD0B2D0-7BA0-4A23-9879-6D7E5E4A17DC}">
      <dgm:prSet/>
      <dgm:spPr/>
      <dgm:t>
        <a:bodyPr/>
        <a:lstStyle/>
        <a:p>
          <a:endParaRPr lang="en-US"/>
        </a:p>
      </dgm:t>
    </dgm:pt>
    <dgm:pt modelId="{1CA21722-54B3-4C2F-8F6E-3CECFE836B3F}">
      <dgm:prSet/>
      <dgm:spPr/>
      <dgm:t>
        <a:bodyPr/>
        <a:lstStyle/>
        <a:p>
          <a:r>
            <a:rPr lang="en-GB"/>
            <a:t>Staff need to have clear hand over information regarding the service user about their health history such as allergies, mobility, dietary requirements, what level fluids they are on, medication, mental capacity and how they interact with the service as they may be non-verbal or they communicate speaking a different language.</a:t>
          </a:r>
          <a:endParaRPr lang="en-US"/>
        </a:p>
      </dgm:t>
    </dgm:pt>
    <dgm:pt modelId="{B8D35B6F-30D6-4311-80C1-69557CCB72C9}" type="parTrans" cxnId="{6E0CFDC4-18C4-4BEA-95D6-2FA2374B7E9F}">
      <dgm:prSet/>
      <dgm:spPr/>
      <dgm:t>
        <a:bodyPr/>
        <a:lstStyle/>
        <a:p>
          <a:endParaRPr lang="en-US"/>
        </a:p>
      </dgm:t>
    </dgm:pt>
    <dgm:pt modelId="{A9A9BC7A-4B5A-4F56-AE80-2D3A95FBF263}" type="sibTrans" cxnId="{6E0CFDC4-18C4-4BEA-95D6-2FA2374B7E9F}">
      <dgm:prSet/>
      <dgm:spPr/>
      <dgm:t>
        <a:bodyPr/>
        <a:lstStyle/>
        <a:p>
          <a:endParaRPr lang="en-US"/>
        </a:p>
      </dgm:t>
    </dgm:pt>
    <dgm:pt modelId="{0289FD05-45A9-4059-87CF-D51227C2D652}">
      <dgm:prSet/>
      <dgm:spPr/>
      <dgm:t>
        <a:bodyPr/>
        <a:lstStyle/>
        <a:p>
          <a:r>
            <a:rPr lang="en-GB"/>
            <a:t>It especially important that staff are aware of  end-of-life withes  that are  respected e.g. if a resident has a DNACPR in place everyone should be aware and follow the care plan that has been put in place maintain dignity and respecting family wishes. "A DNACPR form is not legal binding.it is a tool to tell doctors, nurses or paramedics not to attempt CPR"</a:t>
          </a:r>
          <a:endParaRPr lang="en-US"/>
        </a:p>
      </dgm:t>
    </dgm:pt>
    <dgm:pt modelId="{4F248606-F4C4-479E-9A63-2EE43D5917E7}" type="parTrans" cxnId="{329F7807-EF92-4872-99DE-DF93540590D0}">
      <dgm:prSet/>
      <dgm:spPr/>
      <dgm:t>
        <a:bodyPr/>
        <a:lstStyle/>
        <a:p>
          <a:endParaRPr lang="en-US"/>
        </a:p>
      </dgm:t>
    </dgm:pt>
    <dgm:pt modelId="{EACFCDE7-0777-40BB-A36C-59883B4181B5}" type="sibTrans" cxnId="{329F7807-EF92-4872-99DE-DF93540590D0}">
      <dgm:prSet/>
      <dgm:spPr/>
      <dgm:t>
        <a:bodyPr/>
        <a:lstStyle/>
        <a:p>
          <a:endParaRPr lang="en-US"/>
        </a:p>
      </dgm:t>
    </dgm:pt>
    <dgm:pt modelId="{7CF3A351-F384-4193-9364-5EF82DB742C4}" type="pres">
      <dgm:prSet presAssocID="{CED31CFA-D19C-4226-8029-F652DD47EFAC}" presName="outerComposite" presStyleCnt="0">
        <dgm:presLayoutVars>
          <dgm:chMax val="5"/>
          <dgm:dir/>
          <dgm:resizeHandles val="exact"/>
        </dgm:presLayoutVars>
      </dgm:prSet>
      <dgm:spPr/>
    </dgm:pt>
    <dgm:pt modelId="{248CFA31-B73B-4E12-9C9F-0294122C7026}" type="pres">
      <dgm:prSet presAssocID="{CED31CFA-D19C-4226-8029-F652DD47EFAC}" presName="dummyMaxCanvas" presStyleCnt="0">
        <dgm:presLayoutVars/>
      </dgm:prSet>
      <dgm:spPr/>
    </dgm:pt>
    <dgm:pt modelId="{8034F090-1647-415A-8F85-39AF986BB55E}" type="pres">
      <dgm:prSet presAssocID="{CED31CFA-D19C-4226-8029-F652DD47EFAC}" presName="ThreeNodes_1" presStyleLbl="node1" presStyleIdx="0" presStyleCnt="3">
        <dgm:presLayoutVars>
          <dgm:bulletEnabled val="1"/>
        </dgm:presLayoutVars>
      </dgm:prSet>
      <dgm:spPr/>
    </dgm:pt>
    <dgm:pt modelId="{B1C80C04-4D10-4BAC-9E8A-3E9723BC8E2A}" type="pres">
      <dgm:prSet presAssocID="{CED31CFA-D19C-4226-8029-F652DD47EFAC}" presName="ThreeNodes_2" presStyleLbl="node1" presStyleIdx="1" presStyleCnt="3">
        <dgm:presLayoutVars>
          <dgm:bulletEnabled val="1"/>
        </dgm:presLayoutVars>
      </dgm:prSet>
      <dgm:spPr/>
    </dgm:pt>
    <dgm:pt modelId="{E4694DC4-5996-4B48-A6DA-DE413793575C}" type="pres">
      <dgm:prSet presAssocID="{CED31CFA-D19C-4226-8029-F652DD47EFAC}" presName="ThreeNodes_3" presStyleLbl="node1" presStyleIdx="2" presStyleCnt="3">
        <dgm:presLayoutVars>
          <dgm:bulletEnabled val="1"/>
        </dgm:presLayoutVars>
      </dgm:prSet>
      <dgm:spPr/>
    </dgm:pt>
    <dgm:pt modelId="{8BE0224E-6BCB-4502-878E-2E8CD9AB7697}" type="pres">
      <dgm:prSet presAssocID="{CED31CFA-D19C-4226-8029-F652DD47EFAC}" presName="ThreeConn_1-2" presStyleLbl="fgAccFollowNode1" presStyleIdx="0" presStyleCnt="2">
        <dgm:presLayoutVars>
          <dgm:bulletEnabled val="1"/>
        </dgm:presLayoutVars>
      </dgm:prSet>
      <dgm:spPr/>
    </dgm:pt>
    <dgm:pt modelId="{C5474A7B-D724-42A1-8FF0-30F88CC954F0}" type="pres">
      <dgm:prSet presAssocID="{CED31CFA-D19C-4226-8029-F652DD47EFAC}" presName="ThreeConn_2-3" presStyleLbl="fgAccFollowNode1" presStyleIdx="1" presStyleCnt="2">
        <dgm:presLayoutVars>
          <dgm:bulletEnabled val="1"/>
        </dgm:presLayoutVars>
      </dgm:prSet>
      <dgm:spPr/>
    </dgm:pt>
    <dgm:pt modelId="{5AA951C6-098C-462C-B08A-900EAA0D8CEE}" type="pres">
      <dgm:prSet presAssocID="{CED31CFA-D19C-4226-8029-F652DD47EFAC}" presName="ThreeNodes_1_text" presStyleLbl="node1" presStyleIdx="2" presStyleCnt="3">
        <dgm:presLayoutVars>
          <dgm:bulletEnabled val="1"/>
        </dgm:presLayoutVars>
      </dgm:prSet>
      <dgm:spPr/>
    </dgm:pt>
    <dgm:pt modelId="{C8510FFE-6BB1-41DD-AB83-2DA35E733D18}" type="pres">
      <dgm:prSet presAssocID="{CED31CFA-D19C-4226-8029-F652DD47EFAC}" presName="ThreeNodes_2_text" presStyleLbl="node1" presStyleIdx="2" presStyleCnt="3">
        <dgm:presLayoutVars>
          <dgm:bulletEnabled val="1"/>
        </dgm:presLayoutVars>
      </dgm:prSet>
      <dgm:spPr/>
    </dgm:pt>
    <dgm:pt modelId="{112E1114-08FA-4BCD-B3E0-0A42489C2CC2}" type="pres">
      <dgm:prSet presAssocID="{CED31CFA-D19C-4226-8029-F652DD47EFAC}" presName="ThreeNodes_3_text" presStyleLbl="node1" presStyleIdx="2" presStyleCnt="3">
        <dgm:presLayoutVars>
          <dgm:bulletEnabled val="1"/>
        </dgm:presLayoutVars>
      </dgm:prSet>
      <dgm:spPr/>
    </dgm:pt>
  </dgm:ptLst>
  <dgm:cxnLst>
    <dgm:cxn modelId="{329F7807-EF92-4872-99DE-DF93540590D0}" srcId="{CED31CFA-D19C-4226-8029-F652DD47EFAC}" destId="{0289FD05-45A9-4059-87CF-D51227C2D652}" srcOrd="2" destOrd="0" parTransId="{4F248606-F4C4-479E-9A63-2EE43D5917E7}" sibTransId="{EACFCDE7-0777-40BB-A36C-59883B4181B5}"/>
    <dgm:cxn modelId="{B5165A2A-E647-4A14-81DF-1557BB8DF166}" type="presOf" srcId="{CED31CFA-D19C-4226-8029-F652DD47EFAC}" destId="{7CF3A351-F384-4193-9364-5EF82DB742C4}" srcOrd="0" destOrd="0" presId="urn:microsoft.com/office/officeart/2005/8/layout/vProcess5"/>
    <dgm:cxn modelId="{CF525133-B51C-4D4D-BC4A-BA6B8ACF918D}" type="presOf" srcId="{BF4D4D59-0A4E-49AC-B32C-5E637534F09A}" destId="{5AA951C6-098C-462C-B08A-900EAA0D8CEE}" srcOrd="1" destOrd="0" presId="urn:microsoft.com/office/officeart/2005/8/layout/vProcess5"/>
    <dgm:cxn modelId="{11AFBB76-7663-43D0-8A45-A175B2C8326B}" type="presOf" srcId="{A9A9BC7A-4B5A-4F56-AE80-2D3A95FBF263}" destId="{C5474A7B-D724-42A1-8FF0-30F88CC954F0}" srcOrd="0" destOrd="0" presId="urn:microsoft.com/office/officeart/2005/8/layout/vProcess5"/>
    <dgm:cxn modelId="{D1A32B58-F12F-4EC5-9A2B-878C6EC6E1D9}" type="presOf" srcId="{A76DC665-7C0B-499A-B14F-8A77DB6FB840}" destId="{8BE0224E-6BCB-4502-878E-2E8CD9AB7697}" srcOrd="0" destOrd="0" presId="urn:microsoft.com/office/officeart/2005/8/layout/vProcess5"/>
    <dgm:cxn modelId="{798BA186-BFFA-4C47-864E-BA0F5E2A1F49}" type="presOf" srcId="{1CA21722-54B3-4C2F-8F6E-3CECFE836B3F}" destId="{B1C80C04-4D10-4BAC-9E8A-3E9723BC8E2A}" srcOrd="0" destOrd="0" presId="urn:microsoft.com/office/officeart/2005/8/layout/vProcess5"/>
    <dgm:cxn modelId="{8AE39C89-2C2E-4D65-AAB6-57ADFDE64A37}" type="presOf" srcId="{1CA21722-54B3-4C2F-8F6E-3CECFE836B3F}" destId="{C8510FFE-6BB1-41DD-AB83-2DA35E733D18}" srcOrd="1" destOrd="0" presId="urn:microsoft.com/office/officeart/2005/8/layout/vProcess5"/>
    <dgm:cxn modelId="{3314A0A7-DD17-41A2-9A4B-94326F2ADF6C}" type="presOf" srcId="{0289FD05-45A9-4059-87CF-D51227C2D652}" destId="{E4694DC4-5996-4B48-A6DA-DE413793575C}" srcOrd="0" destOrd="0" presId="urn:microsoft.com/office/officeart/2005/8/layout/vProcess5"/>
    <dgm:cxn modelId="{6E0CFDC4-18C4-4BEA-95D6-2FA2374B7E9F}" srcId="{CED31CFA-D19C-4226-8029-F652DD47EFAC}" destId="{1CA21722-54B3-4C2F-8F6E-3CECFE836B3F}" srcOrd="1" destOrd="0" parTransId="{B8D35B6F-30D6-4311-80C1-69557CCB72C9}" sibTransId="{A9A9BC7A-4B5A-4F56-AE80-2D3A95FBF263}"/>
    <dgm:cxn modelId="{2A1709C5-4E70-490F-9132-843EB558ADE8}" type="presOf" srcId="{0289FD05-45A9-4059-87CF-D51227C2D652}" destId="{112E1114-08FA-4BCD-B3E0-0A42489C2CC2}" srcOrd="1" destOrd="0" presId="urn:microsoft.com/office/officeart/2005/8/layout/vProcess5"/>
    <dgm:cxn modelId="{0BD0B2D0-7BA0-4A23-9879-6D7E5E4A17DC}" srcId="{CED31CFA-D19C-4226-8029-F652DD47EFAC}" destId="{BF4D4D59-0A4E-49AC-B32C-5E637534F09A}" srcOrd="0" destOrd="0" parTransId="{892D958B-3BC5-49B1-A843-A511E140EE9F}" sibTransId="{A76DC665-7C0B-499A-B14F-8A77DB6FB840}"/>
    <dgm:cxn modelId="{3996A9E2-391A-43DA-AC03-A5258781BD08}" type="presOf" srcId="{BF4D4D59-0A4E-49AC-B32C-5E637534F09A}" destId="{8034F090-1647-415A-8F85-39AF986BB55E}" srcOrd="0" destOrd="0" presId="urn:microsoft.com/office/officeart/2005/8/layout/vProcess5"/>
    <dgm:cxn modelId="{E5A7291B-9354-4870-A269-0D5162554297}" type="presParOf" srcId="{7CF3A351-F384-4193-9364-5EF82DB742C4}" destId="{248CFA31-B73B-4E12-9C9F-0294122C7026}" srcOrd="0" destOrd="0" presId="urn:microsoft.com/office/officeart/2005/8/layout/vProcess5"/>
    <dgm:cxn modelId="{2C6CD3E6-9B3C-4954-B3A9-ACCCA9FD7387}" type="presParOf" srcId="{7CF3A351-F384-4193-9364-5EF82DB742C4}" destId="{8034F090-1647-415A-8F85-39AF986BB55E}" srcOrd="1" destOrd="0" presId="urn:microsoft.com/office/officeart/2005/8/layout/vProcess5"/>
    <dgm:cxn modelId="{D83BFDE3-D407-49DF-880B-8ABA23080E35}" type="presParOf" srcId="{7CF3A351-F384-4193-9364-5EF82DB742C4}" destId="{B1C80C04-4D10-4BAC-9E8A-3E9723BC8E2A}" srcOrd="2" destOrd="0" presId="urn:microsoft.com/office/officeart/2005/8/layout/vProcess5"/>
    <dgm:cxn modelId="{F555DFEB-B3F5-49CD-A9CE-74E8E9C7009C}" type="presParOf" srcId="{7CF3A351-F384-4193-9364-5EF82DB742C4}" destId="{E4694DC4-5996-4B48-A6DA-DE413793575C}" srcOrd="3" destOrd="0" presId="urn:microsoft.com/office/officeart/2005/8/layout/vProcess5"/>
    <dgm:cxn modelId="{E4E4C218-EA28-401F-AD97-DA3294B8A968}" type="presParOf" srcId="{7CF3A351-F384-4193-9364-5EF82DB742C4}" destId="{8BE0224E-6BCB-4502-878E-2E8CD9AB7697}" srcOrd="4" destOrd="0" presId="urn:microsoft.com/office/officeart/2005/8/layout/vProcess5"/>
    <dgm:cxn modelId="{D2AA34F5-B4D7-45EB-9201-53568DCE8970}" type="presParOf" srcId="{7CF3A351-F384-4193-9364-5EF82DB742C4}" destId="{C5474A7B-D724-42A1-8FF0-30F88CC954F0}" srcOrd="5" destOrd="0" presId="urn:microsoft.com/office/officeart/2005/8/layout/vProcess5"/>
    <dgm:cxn modelId="{CD81ADAB-A389-4DDB-A899-559E2A4D9360}" type="presParOf" srcId="{7CF3A351-F384-4193-9364-5EF82DB742C4}" destId="{5AA951C6-098C-462C-B08A-900EAA0D8CEE}" srcOrd="6" destOrd="0" presId="urn:microsoft.com/office/officeart/2005/8/layout/vProcess5"/>
    <dgm:cxn modelId="{DB3B113F-69F9-41AF-95A5-0C75A29F6962}" type="presParOf" srcId="{7CF3A351-F384-4193-9364-5EF82DB742C4}" destId="{C8510FFE-6BB1-41DD-AB83-2DA35E733D18}" srcOrd="7" destOrd="0" presId="urn:microsoft.com/office/officeart/2005/8/layout/vProcess5"/>
    <dgm:cxn modelId="{D621914C-BC97-4D61-84E2-B6B62F2183E9}" type="presParOf" srcId="{7CF3A351-F384-4193-9364-5EF82DB742C4}" destId="{112E1114-08FA-4BCD-B3E0-0A42489C2CC2}"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5316D39-0995-43F2-AE5E-B285782D7B1C}" type="doc">
      <dgm:prSet loTypeId="urn:microsoft.com/office/officeart/2005/8/layout/process1" loCatId="process" qsTypeId="urn:microsoft.com/office/officeart/2005/8/quickstyle/simple1" qsCatId="simple" csTypeId="urn:microsoft.com/office/officeart/2005/8/colors/colorful1" csCatId="colorful"/>
      <dgm:spPr/>
      <dgm:t>
        <a:bodyPr/>
        <a:lstStyle/>
        <a:p>
          <a:endParaRPr lang="en-US"/>
        </a:p>
      </dgm:t>
    </dgm:pt>
    <dgm:pt modelId="{7FAE1AE8-4FF2-4A65-9DAC-E62F4DE3C3C5}">
      <dgm:prSet/>
      <dgm:spPr/>
      <dgm:t>
        <a:bodyPr/>
        <a:lstStyle/>
        <a:p>
          <a:r>
            <a:rPr lang="en-GB"/>
            <a:t>Teams  is an effective</a:t>
          </a:r>
          <a:r>
            <a:rPr lang="en-GB" baseline="0"/>
            <a:t> way to make staff aware of what is happening within the building  any changes that have accrued </a:t>
          </a:r>
          <a:r>
            <a:rPr lang="en-GB"/>
            <a:t>about the</a:t>
          </a:r>
          <a:r>
            <a:rPr lang="en-GB" baseline="0"/>
            <a:t> service user  as staff can </a:t>
          </a:r>
          <a:r>
            <a:rPr lang="en-GB"/>
            <a:t>access</a:t>
          </a:r>
          <a:r>
            <a:rPr lang="en-GB" baseline="0"/>
            <a:t> information at the same time  and refer</a:t>
          </a:r>
          <a:r>
            <a:rPr lang="en-GB"/>
            <a:t>  back to if </a:t>
          </a:r>
          <a:r>
            <a:rPr lang="en-GB" baseline="0"/>
            <a:t> they have missed any information or new updates</a:t>
          </a:r>
          <a:r>
            <a:rPr lang="en-US"/>
            <a:t>​</a:t>
          </a:r>
          <a:r>
            <a:rPr lang="en-GB"/>
            <a:t> </a:t>
          </a:r>
          <a:endParaRPr lang="en-US"/>
        </a:p>
      </dgm:t>
    </dgm:pt>
    <dgm:pt modelId="{3C3711A0-7463-46BE-8A0D-DA2E6BA08ADA}" type="parTrans" cxnId="{72FC1EBE-BF24-433A-B68C-697CD2A5316D}">
      <dgm:prSet/>
      <dgm:spPr/>
      <dgm:t>
        <a:bodyPr/>
        <a:lstStyle/>
        <a:p>
          <a:endParaRPr lang="en-US"/>
        </a:p>
      </dgm:t>
    </dgm:pt>
    <dgm:pt modelId="{F02CB3B4-C13A-402E-ACBE-9A4822CC49FB}" type="sibTrans" cxnId="{72FC1EBE-BF24-433A-B68C-697CD2A5316D}">
      <dgm:prSet/>
      <dgm:spPr/>
      <dgm:t>
        <a:bodyPr/>
        <a:lstStyle/>
        <a:p>
          <a:endParaRPr lang="en-US"/>
        </a:p>
      </dgm:t>
    </dgm:pt>
    <dgm:pt modelId="{95313218-1C38-4E53-ACA5-C2808AB987CD}">
      <dgm:prSet/>
      <dgm:spPr/>
      <dgm:t>
        <a:bodyPr/>
        <a:lstStyle/>
        <a:p>
          <a:r>
            <a:rPr lang="en-GB"/>
            <a:t>Staff  can post a summary on how residents have been through the night and updates this can be issues a resident may have e.g. if residents have not eaten been unwell not taken medication , bowel movements this also when there is a shift changed staff can refer to notes that are on teams instead of having a verbal hand over or paper work. Communicating using teams is exceptionally effective way to keep on track making sure resident's needs are met always ensuring the welfare and safety and can also protect staff themselves to making sure all essential information has been passed on with proof on teams.       </a:t>
          </a:r>
          <a:endParaRPr lang="en-US"/>
        </a:p>
      </dgm:t>
    </dgm:pt>
    <dgm:pt modelId="{ADE2F5A9-E61F-4068-A7E6-C803245C93E4}" type="parTrans" cxnId="{19DAF19F-34AA-4674-BF60-E51706FDB697}">
      <dgm:prSet/>
      <dgm:spPr/>
      <dgm:t>
        <a:bodyPr/>
        <a:lstStyle/>
        <a:p>
          <a:endParaRPr lang="en-US"/>
        </a:p>
      </dgm:t>
    </dgm:pt>
    <dgm:pt modelId="{C4980CB4-AD64-4A89-B610-05706E33C602}" type="sibTrans" cxnId="{19DAF19F-34AA-4674-BF60-E51706FDB697}">
      <dgm:prSet/>
      <dgm:spPr/>
      <dgm:t>
        <a:bodyPr/>
        <a:lstStyle/>
        <a:p>
          <a:endParaRPr lang="en-US"/>
        </a:p>
      </dgm:t>
    </dgm:pt>
    <dgm:pt modelId="{FE103ED3-50B4-4270-90B9-09CD1F05008E}" type="pres">
      <dgm:prSet presAssocID="{25316D39-0995-43F2-AE5E-B285782D7B1C}" presName="Name0" presStyleCnt="0">
        <dgm:presLayoutVars>
          <dgm:dir/>
          <dgm:resizeHandles val="exact"/>
        </dgm:presLayoutVars>
      </dgm:prSet>
      <dgm:spPr/>
    </dgm:pt>
    <dgm:pt modelId="{F07A614B-685A-4F26-9EBB-7619AA7CC44F}" type="pres">
      <dgm:prSet presAssocID="{7FAE1AE8-4FF2-4A65-9DAC-E62F4DE3C3C5}" presName="node" presStyleLbl="node1" presStyleIdx="0" presStyleCnt="2">
        <dgm:presLayoutVars>
          <dgm:bulletEnabled val="1"/>
        </dgm:presLayoutVars>
      </dgm:prSet>
      <dgm:spPr/>
    </dgm:pt>
    <dgm:pt modelId="{F1C93AB1-DA89-4692-B3A4-3D77CBA84C71}" type="pres">
      <dgm:prSet presAssocID="{F02CB3B4-C13A-402E-ACBE-9A4822CC49FB}" presName="sibTrans" presStyleLbl="sibTrans2D1" presStyleIdx="0" presStyleCnt="1"/>
      <dgm:spPr/>
    </dgm:pt>
    <dgm:pt modelId="{81CB51EE-B3BC-4CFE-9DC1-36A4E2CB23C1}" type="pres">
      <dgm:prSet presAssocID="{F02CB3B4-C13A-402E-ACBE-9A4822CC49FB}" presName="connectorText" presStyleLbl="sibTrans2D1" presStyleIdx="0" presStyleCnt="1"/>
      <dgm:spPr/>
    </dgm:pt>
    <dgm:pt modelId="{37B165C8-E0E5-494B-B603-A88D522AB976}" type="pres">
      <dgm:prSet presAssocID="{95313218-1C38-4E53-ACA5-C2808AB987CD}" presName="node" presStyleLbl="node1" presStyleIdx="1" presStyleCnt="2">
        <dgm:presLayoutVars>
          <dgm:bulletEnabled val="1"/>
        </dgm:presLayoutVars>
      </dgm:prSet>
      <dgm:spPr/>
    </dgm:pt>
  </dgm:ptLst>
  <dgm:cxnLst>
    <dgm:cxn modelId="{B5DF7E6C-13AC-4E4F-BDFA-921F6FB5DE7A}" type="presOf" srcId="{7FAE1AE8-4FF2-4A65-9DAC-E62F4DE3C3C5}" destId="{F07A614B-685A-4F26-9EBB-7619AA7CC44F}" srcOrd="0" destOrd="0" presId="urn:microsoft.com/office/officeart/2005/8/layout/process1"/>
    <dgm:cxn modelId="{3F271C88-0714-48F0-9C30-D49363459BFE}" type="presOf" srcId="{F02CB3B4-C13A-402E-ACBE-9A4822CC49FB}" destId="{F1C93AB1-DA89-4692-B3A4-3D77CBA84C71}" srcOrd="0" destOrd="0" presId="urn:microsoft.com/office/officeart/2005/8/layout/process1"/>
    <dgm:cxn modelId="{E84E6C8C-0197-41F0-99E5-0009A077FC72}" type="presOf" srcId="{F02CB3B4-C13A-402E-ACBE-9A4822CC49FB}" destId="{81CB51EE-B3BC-4CFE-9DC1-36A4E2CB23C1}" srcOrd="1" destOrd="0" presId="urn:microsoft.com/office/officeart/2005/8/layout/process1"/>
    <dgm:cxn modelId="{19DAF19F-34AA-4674-BF60-E51706FDB697}" srcId="{25316D39-0995-43F2-AE5E-B285782D7B1C}" destId="{95313218-1C38-4E53-ACA5-C2808AB987CD}" srcOrd="1" destOrd="0" parTransId="{ADE2F5A9-E61F-4068-A7E6-C803245C93E4}" sibTransId="{C4980CB4-AD64-4A89-B610-05706E33C602}"/>
    <dgm:cxn modelId="{E1EEF7AE-C407-4B1B-86F7-CB9CF9918CA7}" type="presOf" srcId="{25316D39-0995-43F2-AE5E-B285782D7B1C}" destId="{FE103ED3-50B4-4270-90B9-09CD1F05008E}" srcOrd="0" destOrd="0" presId="urn:microsoft.com/office/officeart/2005/8/layout/process1"/>
    <dgm:cxn modelId="{72FC1EBE-BF24-433A-B68C-697CD2A5316D}" srcId="{25316D39-0995-43F2-AE5E-B285782D7B1C}" destId="{7FAE1AE8-4FF2-4A65-9DAC-E62F4DE3C3C5}" srcOrd="0" destOrd="0" parTransId="{3C3711A0-7463-46BE-8A0D-DA2E6BA08ADA}" sibTransId="{F02CB3B4-C13A-402E-ACBE-9A4822CC49FB}"/>
    <dgm:cxn modelId="{E431AFD6-14FE-4727-ABAD-75BDC0155178}" type="presOf" srcId="{95313218-1C38-4E53-ACA5-C2808AB987CD}" destId="{37B165C8-E0E5-494B-B603-A88D522AB976}" srcOrd="0" destOrd="0" presId="urn:microsoft.com/office/officeart/2005/8/layout/process1"/>
    <dgm:cxn modelId="{5E2A2FE0-D593-4501-9F9C-2261A5451EEC}" type="presParOf" srcId="{FE103ED3-50B4-4270-90B9-09CD1F05008E}" destId="{F07A614B-685A-4F26-9EBB-7619AA7CC44F}" srcOrd="0" destOrd="0" presId="urn:microsoft.com/office/officeart/2005/8/layout/process1"/>
    <dgm:cxn modelId="{88D96E8A-579A-450D-94B7-0A55815CBA34}" type="presParOf" srcId="{FE103ED3-50B4-4270-90B9-09CD1F05008E}" destId="{F1C93AB1-DA89-4692-B3A4-3D77CBA84C71}" srcOrd="1" destOrd="0" presId="urn:microsoft.com/office/officeart/2005/8/layout/process1"/>
    <dgm:cxn modelId="{F50E973D-8344-4DA2-930F-ADCE1B6EE604}" type="presParOf" srcId="{F1C93AB1-DA89-4692-B3A4-3D77CBA84C71}" destId="{81CB51EE-B3BC-4CFE-9DC1-36A4E2CB23C1}" srcOrd="0" destOrd="0" presId="urn:microsoft.com/office/officeart/2005/8/layout/process1"/>
    <dgm:cxn modelId="{A449EC54-965D-471C-AFEF-601B7D5DE271}" type="presParOf" srcId="{FE103ED3-50B4-4270-90B9-09CD1F05008E}" destId="{37B165C8-E0E5-494B-B603-A88D522AB976}"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3564AB-7523-4D23-A3CF-A44A8C8E02B9}" type="doc">
      <dgm:prSet loTypeId="urn:microsoft.com/office/officeart/2016/7/layout/LinearArrowProcessNumbered" loCatId="process" qsTypeId="urn:microsoft.com/office/officeart/2005/8/quickstyle/simple1" qsCatId="simple" csTypeId="urn:microsoft.com/office/officeart/2005/8/colors/accent1_2" csCatId="accent1"/>
      <dgm:spPr/>
      <dgm:t>
        <a:bodyPr/>
        <a:lstStyle/>
        <a:p>
          <a:endParaRPr lang="en-US"/>
        </a:p>
      </dgm:t>
    </dgm:pt>
    <dgm:pt modelId="{FDE80E8A-6435-49B7-8FB1-38C07183180A}">
      <dgm:prSet/>
      <dgm:spPr/>
      <dgm:t>
        <a:bodyPr/>
        <a:lstStyle/>
        <a:p>
          <a:r>
            <a:rPr lang="en-GB"/>
            <a:t>All staff in the nursing home is added into the app</a:t>
          </a:r>
          <a:endParaRPr lang="en-US"/>
        </a:p>
      </dgm:t>
    </dgm:pt>
    <dgm:pt modelId="{BE849400-3E38-4449-8741-0A4696C7E335}" type="parTrans" cxnId="{4BA19A85-9613-4923-8999-9EC6C93BA191}">
      <dgm:prSet/>
      <dgm:spPr/>
      <dgm:t>
        <a:bodyPr/>
        <a:lstStyle/>
        <a:p>
          <a:endParaRPr lang="en-US"/>
        </a:p>
      </dgm:t>
    </dgm:pt>
    <dgm:pt modelId="{ABB7385F-C871-43EC-AF2D-81F0F53BA0A7}" type="sibTrans" cxnId="{4BA19A85-9613-4923-8999-9EC6C93BA191}">
      <dgm:prSet phldrT="1"/>
      <dgm:spPr/>
      <dgm:t>
        <a:bodyPr/>
        <a:lstStyle/>
        <a:p>
          <a:r>
            <a:rPr lang="en-US"/>
            <a:t>1</a:t>
          </a:r>
        </a:p>
      </dgm:t>
    </dgm:pt>
    <dgm:pt modelId="{C011AD6B-4949-445B-B8A8-EAC5793F7DE9}">
      <dgm:prSet/>
      <dgm:spPr/>
      <dgm:t>
        <a:bodyPr/>
        <a:lstStyle/>
        <a:p>
          <a:pPr rtl="0"/>
          <a:r>
            <a:rPr lang="en-GB"/>
            <a:t>All staff can access and have input  to information</a:t>
          </a:r>
          <a:r>
            <a:rPr lang="en-GB">
              <a:latin typeface="Univers Condensed"/>
            </a:rPr>
            <a:t> such as staff rotas annual leave and shifts</a:t>
          </a:r>
          <a:endParaRPr lang="en-US"/>
        </a:p>
      </dgm:t>
    </dgm:pt>
    <dgm:pt modelId="{C3180375-61FF-4480-B579-57FF1C262889}" type="parTrans" cxnId="{AA6CF803-14BC-4629-9828-9642A323524E}">
      <dgm:prSet/>
      <dgm:spPr/>
      <dgm:t>
        <a:bodyPr/>
        <a:lstStyle/>
        <a:p>
          <a:endParaRPr lang="en-US"/>
        </a:p>
      </dgm:t>
    </dgm:pt>
    <dgm:pt modelId="{98429BCD-2554-4F7B-9285-5513123E0A52}" type="sibTrans" cxnId="{AA6CF803-14BC-4629-9828-9642A323524E}">
      <dgm:prSet phldrT="2"/>
      <dgm:spPr/>
      <dgm:t>
        <a:bodyPr/>
        <a:lstStyle/>
        <a:p>
          <a:r>
            <a:rPr lang="en-US"/>
            <a:t>2</a:t>
          </a:r>
        </a:p>
      </dgm:t>
    </dgm:pt>
    <dgm:pt modelId="{34FC441C-7377-4861-A776-3EE768B870A2}">
      <dgm:prSet/>
      <dgm:spPr/>
      <dgm:t>
        <a:bodyPr/>
        <a:lstStyle/>
        <a:p>
          <a:r>
            <a:rPr lang="en-GB"/>
            <a:t>All updates can be posted daily as staff will be sent notification through the app</a:t>
          </a:r>
          <a:endParaRPr lang="en-US"/>
        </a:p>
      </dgm:t>
    </dgm:pt>
    <dgm:pt modelId="{140A23EA-C777-4FB2-9E26-43216C41F811}" type="parTrans" cxnId="{273DFF86-3826-42CE-8110-FAD74CEDB226}">
      <dgm:prSet/>
      <dgm:spPr/>
      <dgm:t>
        <a:bodyPr/>
        <a:lstStyle/>
        <a:p>
          <a:endParaRPr lang="en-US"/>
        </a:p>
      </dgm:t>
    </dgm:pt>
    <dgm:pt modelId="{E9469998-9A28-4F96-8012-9D5A5FAC79C9}" type="sibTrans" cxnId="{273DFF86-3826-42CE-8110-FAD74CEDB226}">
      <dgm:prSet phldrT="3"/>
      <dgm:spPr/>
      <dgm:t>
        <a:bodyPr/>
        <a:lstStyle/>
        <a:p>
          <a:r>
            <a:rPr lang="en-US"/>
            <a:t>3</a:t>
          </a:r>
        </a:p>
      </dgm:t>
    </dgm:pt>
    <dgm:pt modelId="{914C044D-E61F-4D13-9D51-5A361764A7F9}">
      <dgm:prSet/>
      <dgm:spPr/>
      <dgm:t>
        <a:bodyPr/>
        <a:lstStyle/>
        <a:p>
          <a:r>
            <a:rPr lang="en-GB"/>
            <a:t>Staff who are unable to attend face to face meeting can access messages and pre-recorded videos  </a:t>
          </a:r>
          <a:endParaRPr lang="en-US"/>
        </a:p>
      </dgm:t>
    </dgm:pt>
    <dgm:pt modelId="{AF3BBC5A-C2A0-45B3-A019-BDF7ED801A04}" type="parTrans" cxnId="{639C7907-7700-44D7-954C-38A50F5ECF34}">
      <dgm:prSet/>
      <dgm:spPr/>
      <dgm:t>
        <a:bodyPr/>
        <a:lstStyle/>
        <a:p>
          <a:endParaRPr lang="en-US"/>
        </a:p>
      </dgm:t>
    </dgm:pt>
    <dgm:pt modelId="{0472C7E0-72F4-41FE-A96A-9F1627FAC896}" type="sibTrans" cxnId="{639C7907-7700-44D7-954C-38A50F5ECF34}">
      <dgm:prSet phldrT="4"/>
      <dgm:spPr/>
      <dgm:t>
        <a:bodyPr/>
        <a:lstStyle/>
        <a:p>
          <a:r>
            <a:rPr lang="en-US"/>
            <a:t>4</a:t>
          </a:r>
        </a:p>
      </dgm:t>
    </dgm:pt>
    <dgm:pt modelId="{7ECFE7FB-60CB-471B-BE32-EF07311BB065}">
      <dgm:prSet/>
      <dgm:spPr/>
      <dgm:t>
        <a:bodyPr/>
        <a:lstStyle/>
        <a:p>
          <a:r>
            <a:rPr lang="en-GB"/>
            <a:t>No internet </a:t>
          </a:r>
          <a:endParaRPr lang="en-US"/>
        </a:p>
      </dgm:t>
    </dgm:pt>
    <dgm:pt modelId="{FCEECE09-54DE-4715-B46F-D536162632E3}" type="parTrans" cxnId="{3C8F9950-CDA8-4771-A0DD-F3CE4FFDA00D}">
      <dgm:prSet/>
      <dgm:spPr/>
      <dgm:t>
        <a:bodyPr/>
        <a:lstStyle/>
        <a:p>
          <a:endParaRPr lang="en-US"/>
        </a:p>
      </dgm:t>
    </dgm:pt>
    <dgm:pt modelId="{F81F54B6-771A-4CBB-B084-90196D364D6C}" type="sibTrans" cxnId="{3C8F9950-CDA8-4771-A0DD-F3CE4FFDA00D}">
      <dgm:prSet phldrT="5"/>
      <dgm:spPr/>
      <dgm:t>
        <a:bodyPr/>
        <a:lstStyle/>
        <a:p>
          <a:r>
            <a:rPr lang="en-US"/>
            <a:t>5</a:t>
          </a:r>
        </a:p>
      </dgm:t>
    </dgm:pt>
    <dgm:pt modelId="{3565B39D-0595-4A32-A79C-98E696AEEBE5}">
      <dgm:prSet/>
      <dgm:spPr/>
      <dgm:t>
        <a:bodyPr/>
        <a:lstStyle/>
        <a:p>
          <a:r>
            <a:rPr lang="en-GB"/>
            <a:t>No smart phones or laptops </a:t>
          </a:r>
          <a:endParaRPr lang="en-US"/>
        </a:p>
      </dgm:t>
    </dgm:pt>
    <dgm:pt modelId="{4548F357-05D2-4188-8FAF-498C8442167C}" type="parTrans" cxnId="{D9F853DB-7DC7-4414-B66C-F83F20999335}">
      <dgm:prSet/>
      <dgm:spPr/>
      <dgm:t>
        <a:bodyPr/>
        <a:lstStyle/>
        <a:p>
          <a:endParaRPr lang="en-US"/>
        </a:p>
      </dgm:t>
    </dgm:pt>
    <dgm:pt modelId="{CFBD97CD-C1FA-4638-9BA5-00758FA28044}" type="sibTrans" cxnId="{D9F853DB-7DC7-4414-B66C-F83F20999335}">
      <dgm:prSet phldrT="6"/>
      <dgm:spPr/>
      <dgm:t>
        <a:bodyPr/>
        <a:lstStyle/>
        <a:p>
          <a:r>
            <a:rPr lang="en-US"/>
            <a:t>6</a:t>
          </a:r>
        </a:p>
      </dgm:t>
    </dgm:pt>
    <dgm:pt modelId="{A093C221-239E-47CB-A695-D0B6560C271A}">
      <dgm:prSet/>
      <dgm:spPr/>
      <dgm:t>
        <a:bodyPr/>
        <a:lstStyle/>
        <a:p>
          <a:r>
            <a:rPr lang="en-GB"/>
            <a:t>Unable use modern technology</a:t>
          </a:r>
          <a:endParaRPr lang="en-US"/>
        </a:p>
      </dgm:t>
    </dgm:pt>
    <dgm:pt modelId="{AFEFA492-86C4-4566-889B-739677774208}" type="parTrans" cxnId="{4B8B1ED1-8711-43BA-83C3-E8B589846059}">
      <dgm:prSet/>
      <dgm:spPr/>
      <dgm:t>
        <a:bodyPr/>
        <a:lstStyle/>
        <a:p>
          <a:endParaRPr lang="en-US"/>
        </a:p>
      </dgm:t>
    </dgm:pt>
    <dgm:pt modelId="{15683BE8-EA26-4810-AA40-B8CD053DB77C}" type="sibTrans" cxnId="{4B8B1ED1-8711-43BA-83C3-E8B589846059}">
      <dgm:prSet phldrT="7"/>
      <dgm:spPr/>
      <dgm:t>
        <a:bodyPr/>
        <a:lstStyle/>
        <a:p>
          <a:r>
            <a:rPr lang="en-US"/>
            <a:t>7</a:t>
          </a:r>
        </a:p>
      </dgm:t>
    </dgm:pt>
    <dgm:pt modelId="{393065AA-377B-47BF-87C8-045C99572FB5}">
      <dgm:prSet/>
      <dgm:spPr/>
      <dgm:t>
        <a:bodyPr/>
        <a:lstStyle/>
        <a:p>
          <a:r>
            <a:rPr lang="en-GB"/>
            <a:t>Staff may not be able to access the app as the systems may be down     </a:t>
          </a:r>
          <a:endParaRPr lang="en-US"/>
        </a:p>
      </dgm:t>
    </dgm:pt>
    <dgm:pt modelId="{F2BA2473-855E-49C1-8998-1119490BCA8A}" type="parTrans" cxnId="{D434D631-75C1-4FBE-9D05-9947462A0F37}">
      <dgm:prSet/>
      <dgm:spPr/>
      <dgm:t>
        <a:bodyPr/>
        <a:lstStyle/>
        <a:p>
          <a:endParaRPr lang="en-US"/>
        </a:p>
      </dgm:t>
    </dgm:pt>
    <dgm:pt modelId="{C4FF0F6F-E828-41B8-81A7-4A20971BBC9C}" type="sibTrans" cxnId="{D434D631-75C1-4FBE-9D05-9947462A0F37}">
      <dgm:prSet phldrT="8"/>
      <dgm:spPr/>
      <dgm:t>
        <a:bodyPr/>
        <a:lstStyle/>
        <a:p>
          <a:r>
            <a:rPr lang="en-US"/>
            <a:t>8</a:t>
          </a:r>
        </a:p>
      </dgm:t>
    </dgm:pt>
    <dgm:pt modelId="{35151FF9-38C0-49C1-9557-425AEEDF07C0}" type="pres">
      <dgm:prSet presAssocID="{DC3564AB-7523-4D23-A3CF-A44A8C8E02B9}" presName="linearFlow" presStyleCnt="0">
        <dgm:presLayoutVars>
          <dgm:dir/>
          <dgm:animLvl val="lvl"/>
          <dgm:resizeHandles val="exact"/>
        </dgm:presLayoutVars>
      </dgm:prSet>
      <dgm:spPr/>
    </dgm:pt>
    <dgm:pt modelId="{418AE56A-C0B2-4D76-AF77-2F0500021385}" type="pres">
      <dgm:prSet presAssocID="{FDE80E8A-6435-49B7-8FB1-38C07183180A}" presName="compositeNode" presStyleCnt="0"/>
      <dgm:spPr/>
    </dgm:pt>
    <dgm:pt modelId="{E8660187-4427-4C7F-ACE9-186A14A18952}" type="pres">
      <dgm:prSet presAssocID="{FDE80E8A-6435-49B7-8FB1-38C07183180A}" presName="parTx" presStyleLbl="node1" presStyleIdx="0" presStyleCnt="0">
        <dgm:presLayoutVars>
          <dgm:chMax val="0"/>
          <dgm:chPref val="0"/>
          <dgm:bulletEnabled val="1"/>
        </dgm:presLayoutVars>
      </dgm:prSet>
      <dgm:spPr/>
    </dgm:pt>
    <dgm:pt modelId="{E23BCD54-696C-419C-93AD-710928FE9E5F}" type="pres">
      <dgm:prSet presAssocID="{FDE80E8A-6435-49B7-8FB1-38C07183180A}" presName="parSh" presStyleCnt="0"/>
      <dgm:spPr/>
    </dgm:pt>
    <dgm:pt modelId="{3BAF76E0-2CE9-4675-806F-14BAA55A458B}" type="pres">
      <dgm:prSet presAssocID="{FDE80E8A-6435-49B7-8FB1-38C07183180A}" presName="lineNode" presStyleLbl="alignAccFollowNode1" presStyleIdx="0" presStyleCnt="24"/>
      <dgm:spPr/>
    </dgm:pt>
    <dgm:pt modelId="{AE858112-1FB2-454F-9D50-804F58455121}" type="pres">
      <dgm:prSet presAssocID="{FDE80E8A-6435-49B7-8FB1-38C07183180A}" presName="lineArrowNode" presStyleLbl="alignAccFollowNode1" presStyleIdx="1" presStyleCnt="24"/>
      <dgm:spPr/>
    </dgm:pt>
    <dgm:pt modelId="{B8C01C11-3EAB-4BC9-8116-7DC833BEF91C}" type="pres">
      <dgm:prSet presAssocID="{ABB7385F-C871-43EC-AF2D-81F0F53BA0A7}" presName="sibTransNodeCircle" presStyleLbl="alignNode1" presStyleIdx="0" presStyleCnt="8">
        <dgm:presLayoutVars>
          <dgm:chMax val="0"/>
          <dgm:bulletEnabled/>
        </dgm:presLayoutVars>
      </dgm:prSet>
      <dgm:spPr/>
    </dgm:pt>
    <dgm:pt modelId="{67DD7B21-6624-443D-8CF1-5F3BAB150878}" type="pres">
      <dgm:prSet presAssocID="{ABB7385F-C871-43EC-AF2D-81F0F53BA0A7}" presName="spacerBetweenCircleAndCallout" presStyleCnt="0">
        <dgm:presLayoutVars/>
      </dgm:prSet>
      <dgm:spPr/>
    </dgm:pt>
    <dgm:pt modelId="{126DED17-188F-448D-B193-98ABFAA91AFA}" type="pres">
      <dgm:prSet presAssocID="{FDE80E8A-6435-49B7-8FB1-38C07183180A}" presName="nodeText" presStyleLbl="alignAccFollowNode1" presStyleIdx="2" presStyleCnt="24">
        <dgm:presLayoutVars>
          <dgm:bulletEnabled val="1"/>
        </dgm:presLayoutVars>
      </dgm:prSet>
      <dgm:spPr/>
    </dgm:pt>
    <dgm:pt modelId="{83EAF7C0-EFEB-4B6D-8601-815106BAA2E0}" type="pres">
      <dgm:prSet presAssocID="{ABB7385F-C871-43EC-AF2D-81F0F53BA0A7}" presName="sibTransComposite" presStyleCnt="0"/>
      <dgm:spPr/>
    </dgm:pt>
    <dgm:pt modelId="{C9137C7A-A0DF-400F-B220-E93B3855E8D4}" type="pres">
      <dgm:prSet presAssocID="{C011AD6B-4949-445B-B8A8-EAC5793F7DE9}" presName="compositeNode" presStyleCnt="0"/>
      <dgm:spPr/>
    </dgm:pt>
    <dgm:pt modelId="{76E21DD7-BF1D-426E-B6AD-48BD5EC04FA2}" type="pres">
      <dgm:prSet presAssocID="{C011AD6B-4949-445B-B8A8-EAC5793F7DE9}" presName="parTx" presStyleLbl="node1" presStyleIdx="0" presStyleCnt="0">
        <dgm:presLayoutVars>
          <dgm:chMax val="0"/>
          <dgm:chPref val="0"/>
          <dgm:bulletEnabled val="1"/>
        </dgm:presLayoutVars>
      </dgm:prSet>
      <dgm:spPr/>
    </dgm:pt>
    <dgm:pt modelId="{AE680449-7259-4EB1-B716-5686CC48A530}" type="pres">
      <dgm:prSet presAssocID="{C011AD6B-4949-445B-B8A8-EAC5793F7DE9}" presName="parSh" presStyleCnt="0"/>
      <dgm:spPr/>
    </dgm:pt>
    <dgm:pt modelId="{53CF427D-A7FE-4D74-A701-A405D48E3E06}" type="pres">
      <dgm:prSet presAssocID="{C011AD6B-4949-445B-B8A8-EAC5793F7DE9}" presName="lineNode" presStyleLbl="alignAccFollowNode1" presStyleIdx="3" presStyleCnt="24"/>
      <dgm:spPr/>
    </dgm:pt>
    <dgm:pt modelId="{6F026E53-062D-40D8-987C-F427ED17F817}" type="pres">
      <dgm:prSet presAssocID="{C011AD6B-4949-445B-B8A8-EAC5793F7DE9}" presName="lineArrowNode" presStyleLbl="alignAccFollowNode1" presStyleIdx="4" presStyleCnt="24"/>
      <dgm:spPr/>
    </dgm:pt>
    <dgm:pt modelId="{8595087B-CED2-4F1F-89BB-6D48BC99FB7F}" type="pres">
      <dgm:prSet presAssocID="{98429BCD-2554-4F7B-9285-5513123E0A52}" presName="sibTransNodeCircle" presStyleLbl="alignNode1" presStyleIdx="1" presStyleCnt="8">
        <dgm:presLayoutVars>
          <dgm:chMax val="0"/>
          <dgm:bulletEnabled/>
        </dgm:presLayoutVars>
      </dgm:prSet>
      <dgm:spPr/>
    </dgm:pt>
    <dgm:pt modelId="{57F93E93-80E7-41C9-8C1C-4B9286C1D5FD}" type="pres">
      <dgm:prSet presAssocID="{98429BCD-2554-4F7B-9285-5513123E0A52}" presName="spacerBetweenCircleAndCallout" presStyleCnt="0">
        <dgm:presLayoutVars/>
      </dgm:prSet>
      <dgm:spPr/>
    </dgm:pt>
    <dgm:pt modelId="{B96DA048-9FEA-477F-9CCF-F2F786FD7C35}" type="pres">
      <dgm:prSet presAssocID="{C011AD6B-4949-445B-B8A8-EAC5793F7DE9}" presName="nodeText" presStyleLbl="alignAccFollowNode1" presStyleIdx="5" presStyleCnt="24">
        <dgm:presLayoutVars>
          <dgm:bulletEnabled val="1"/>
        </dgm:presLayoutVars>
      </dgm:prSet>
      <dgm:spPr/>
    </dgm:pt>
    <dgm:pt modelId="{7F8DD57D-D819-47F8-8909-66A93D053459}" type="pres">
      <dgm:prSet presAssocID="{98429BCD-2554-4F7B-9285-5513123E0A52}" presName="sibTransComposite" presStyleCnt="0"/>
      <dgm:spPr/>
    </dgm:pt>
    <dgm:pt modelId="{5561D659-E90E-4686-9B99-7218727F1D99}" type="pres">
      <dgm:prSet presAssocID="{34FC441C-7377-4861-A776-3EE768B870A2}" presName="compositeNode" presStyleCnt="0"/>
      <dgm:spPr/>
    </dgm:pt>
    <dgm:pt modelId="{BA6834D4-EBDE-4B2A-B159-584600FB0249}" type="pres">
      <dgm:prSet presAssocID="{34FC441C-7377-4861-A776-3EE768B870A2}" presName="parTx" presStyleLbl="node1" presStyleIdx="0" presStyleCnt="0">
        <dgm:presLayoutVars>
          <dgm:chMax val="0"/>
          <dgm:chPref val="0"/>
          <dgm:bulletEnabled val="1"/>
        </dgm:presLayoutVars>
      </dgm:prSet>
      <dgm:spPr/>
    </dgm:pt>
    <dgm:pt modelId="{68484A21-BEFA-4EE8-B15C-8D2F2335F48A}" type="pres">
      <dgm:prSet presAssocID="{34FC441C-7377-4861-A776-3EE768B870A2}" presName="parSh" presStyleCnt="0"/>
      <dgm:spPr/>
    </dgm:pt>
    <dgm:pt modelId="{C311226B-D4D7-4D58-B288-0BFFDDEB237F}" type="pres">
      <dgm:prSet presAssocID="{34FC441C-7377-4861-A776-3EE768B870A2}" presName="lineNode" presStyleLbl="alignAccFollowNode1" presStyleIdx="6" presStyleCnt="24"/>
      <dgm:spPr/>
    </dgm:pt>
    <dgm:pt modelId="{01610E17-C71B-4868-A888-A0DB4736F0DD}" type="pres">
      <dgm:prSet presAssocID="{34FC441C-7377-4861-A776-3EE768B870A2}" presName="lineArrowNode" presStyleLbl="alignAccFollowNode1" presStyleIdx="7" presStyleCnt="24"/>
      <dgm:spPr/>
    </dgm:pt>
    <dgm:pt modelId="{05CC89BF-E601-43B9-8F57-CF5849BA9A41}" type="pres">
      <dgm:prSet presAssocID="{E9469998-9A28-4F96-8012-9D5A5FAC79C9}" presName="sibTransNodeCircle" presStyleLbl="alignNode1" presStyleIdx="2" presStyleCnt="8">
        <dgm:presLayoutVars>
          <dgm:chMax val="0"/>
          <dgm:bulletEnabled/>
        </dgm:presLayoutVars>
      </dgm:prSet>
      <dgm:spPr/>
    </dgm:pt>
    <dgm:pt modelId="{8A2FCA9C-F074-4F62-804F-7E70514F1D4F}" type="pres">
      <dgm:prSet presAssocID="{E9469998-9A28-4F96-8012-9D5A5FAC79C9}" presName="spacerBetweenCircleAndCallout" presStyleCnt="0">
        <dgm:presLayoutVars/>
      </dgm:prSet>
      <dgm:spPr/>
    </dgm:pt>
    <dgm:pt modelId="{A444328C-9EEA-46A1-AE4B-6CBFE064EB36}" type="pres">
      <dgm:prSet presAssocID="{34FC441C-7377-4861-A776-3EE768B870A2}" presName="nodeText" presStyleLbl="alignAccFollowNode1" presStyleIdx="8" presStyleCnt="24">
        <dgm:presLayoutVars>
          <dgm:bulletEnabled val="1"/>
        </dgm:presLayoutVars>
      </dgm:prSet>
      <dgm:spPr/>
    </dgm:pt>
    <dgm:pt modelId="{6A9457A1-87C8-4C19-B67F-F749189ABD4A}" type="pres">
      <dgm:prSet presAssocID="{E9469998-9A28-4F96-8012-9D5A5FAC79C9}" presName="sibTransComposite" presStyleCnt="0"/>
      <dgm:spPr/>
    </dgm:pt>
    <dgm:pt modelId="{ADA2F229-94A1-4F97-994F-8B1E4DAB35C3}" type="pres">
      <dgm:prSet presAssocID="{914C044D-E61F-4D13-9D51-5A361764A7F9}" presName="compositeNode" presStyleCnt="0"/>
      <dgm:spPr/>
    </dgm:pt>
    <dgm:pt modelId="{D03A44DE-6702-4E82-87D1-0F6342DDC7EF}" type="pres">
      <dgm:prSet presAssocID="{914C044D-E61F-4D13-9D51-5A361764A7F9}" presName="parTx" presStyleLbl="node1" presStyleIdx="0" presStyleCnt="0">
        <dgm:presLayoutVars>
          <dgm:chMax val="0"/>
          <dgm:chPref val="0"/>
          <dgm:bulletEnabled val="1"/>
        </dgm:presLayoutVars>
      </dgm:prSet>
      <dgm:spPr/>
    </dgm:pt>
    <dgm:pt modelId="{BA7D4E10-A3DF-466A-9098-9D7B5CF9E00C}" type="pres">
      <dgm:prSet presAssocID="{914C044D-E61F-4D13-9D51-5A361764A7F9}" presName="parSh" presStyleCnt="0"/>
      <dgm:spPr/>
    </dgm:pt>
    <dgm:pt modelId="{382D1948-920B-4C88-8F58-2455704DA555}" type="pres">
      <dgm:prSet presAssocID="{914C044D-E61F-4D13-9D51-5A361764A7F9}" presName="lineNode" presStyleLbl="alignAccFollowNode1" presStyleIdx="9" presStyleCnt="24"/>
      <dgm:spPr/>
    </dgm:pt>
    <dgm:pt modelId="{BF56BB50-4110-4802-B5D4-65766D11FB34}" type="pres">
      <dgm:prSet presAssocID="{914C044D-E61F-4D13-9D51-5A361764A7F9}" presName="lineArrowNode" presStyleLbl="alignAccFollowNode1" presStyleIdx="10" presStyleCnt="24"/>
      <dgm:spPr/>
    </dgm:pt>
    <dgm:pt modelId="{EA35B15F-F25B-4CEB-8ACB-273D2FD47726}" type="pres">
      <dgm:prSet presAssocID="{0472C7E0-72F4-41FE-A96A-9F1627FAC896}" presName="sibTransNodeCircle" presStyleLbl="alignNode1" presStyleIdx="3" presStyleCnt="8">
        <dgm:presLayoutVars>
          <dgm:chMax val="0"/>
          <dgm:bulletEnabled/>
        </dgm:presLayoutVars>
      </dgm:prSet>
      <dgm:spPr/>
    </dgm:pt>
    <dgm:pt modelId="{9C0C6C51-529D-4753-8A56-6F28E4CF0F90}" type="pres">
      <dgm:prSet presAssocID="{0472C7E0-72F4-41FE-A96A-9F1627FAC896}" presName="spacerBetweenCircleAndCallout" presStyleCnt="0">
        <dgm:presLayoutVars/>
      </dgm:prSet>
      <dgm:spPr/>
    </dgm:pt>
    <dgm:pt modelId="{B8522E56-D8EF-41F0-B69C-827436734B0D}" type="pres">
      <dgm:prSet presAssocID="{914C044D-E61F-4D13-9D51-5A361764A7F9}" presName="nodeText" presStyleLbl="alignAccFollowNode1" presStyleIdx="11" presStyleCnt="24">
        <dgm:presLayoutVars>
          <dgm:bulletEnabled val="1"/>
        </dgm:presLayoutVars>
      </dgm:prSet>
      <dgm:spPr/>
    </dgm:pt>
    <dgm:pt modelId="{5EAE76E8-B058-49D6-864B-2BC66270AB2A}" type="pres">
      <dgm:prSet presAssocID="{0472C7E0-72F4-41FE-A96A-9F1627FAC896}" presName="sibTransComposite" presStyleCnt="0"/>
      <dgm:spPr/>
    </dgm:pt>
    <dgm:pt modelId="{CA108EFE-F023-4EC6-BEC7-371C0148A35D}" type="pres">
      <dgm:prSet presAssocID="{7ECFE7FB-60CB-471B-BE32-EF07311BB065}" presName="compositeNode" presStyleCnt="0"/>
      <dgm:spPr/>
    </dgm:pt>
    <dgm:pt modelId="{E5BD4669-7357-4FFF-95BE-234236037E33}" type="pres">
      <dgm:prSet presAssocID="{7ECFE7FB-60CB-471B-BE32-EF07311BB065}" presName="parTx" presStyleLbl="node1" presStyleIdx="0" presStyleCnt="0">
        <dgm:presLayoutVars>
          <dgm:chMax val="0"/>
          <dgm:chPref val="0"/>
          <dgm:bulletEnabled val="1"/>
        </dgm:presLayoutVars>
      </dgm:prSet>
      <dgm:spPr/>
    </dgm:pt>
    <dgm:pt modelId="{A7147226-CFBE-443B-A1AB-58D624357D9A}" type="pres">
      <dgm:prSet presAssocID="{7ECFE7FB-60CB-471B-BE32-EF07311BB065}" presName="parSh" presStyleCnt="0"/>
      <dgm:spPr/>
    </dgm:pt>
    <dgm:pt modelId="{3BC33263-AB6D-485A-AE87-3A2ED9681A40}" type="pres">
      <dgm:prSet presAssocID="{7ECFE7FB-60CB-471B-BE32-EF07311BB065}" presName="lineNode" presStyleLbl="alignAccFollowNode1" presStyleIdx="12" presStyleCnt="24"/>
      <dgm:spPr/>
    </dgm:pt>
    <dgm:pt modelId="{2DFAA411-6082-4523-BAB8-A88F48BE4B20}" type="pres">
      <dgm:prSet presAssocID="{7ECFE7FB-60CB-471B-BE32-EF07311BB065}" presName="lineArrowNode" presStyleLbl="alignAccFollowNode1" presStyleIdx="13" presStyleCnt="24"/>
      <dgm:spPr/>
    </dgm:pt>
    <dgm:pt modelId="{61949E4F-F1F4-4280-83AB-2B6681CD8990}" type="pres">
      <dgm:prSet presAssocID="{F81F54B6-771A-4CBB-B084-90196D364D6C}" presName="sibTransNodeCircle" presStyleLbl="alignNode1" presStyleIdx="4" presStyleCnt="8">
        <dgm:presLayoutVars>
          <dgm:chMax val="0"/>
          <dgm:bulletEnabled/>
        </dgm:presLayoutVars>
      </dgm:prSet>
      <dgm:spPr/>
    </dgm:pt>
    <dgm:pt modelId="{D9F8F0E6-EEF4-4CC9-93BA-9634799F01A9}" type="pres">
      <dgm:prSet presAssocID="{F81F54B6-771A-4CBB-B084-90196D364D6C}" presName="spacerBetweenCircleAndCallout" presStyleCnt="0">
        <dgm:presLayoutVars/>
      </dgm:prSet>
      <dgm:spPr/>
    </dgm:pt>
    <dgm:pt modelId="{B37C8766-D0EB-4F6A-83AD-FCAB0571D0B4}" type="pres">
      <dgm:prSet presAssocID="{7ECFE7FB-60CB-471B-BE32-EF07311BB065}" presName="nodeText" presStyleLbl="alignAccFollowNode1" presStyleIdx="14" presStyleCnt="24">
        <dgm:presLayoutVars>
          <dgm:bulletEnabled val="1"/>
        </dgm:presLayoutVars>
      </dgm:prSet>
      <dgm:spPr/>
    </dgm:pt>
    <dgm:pt modelId="{E1DC8AFF-F615-41F7-B5C1-B994EE55A78E}" type="pres">
      <dgm:prSet presAssocID="{F81F54B6-771A-4CBB-B084-90196D364D6C}" presName="sibTransComposite" presStyleCnt="0"/>
      <dgm:spPr/>
    </dgm:pt>
    <dgm:pt modelId="{861795D1-6D1F-4611-B3E9-42D10EB8E08A}" type="pres">
      <dgm:prSet presAssocID="{3565B39D-0595-4A32-A79C-98E696AEEBE5}" presName="compositeNode" presStyleCnt="0"/>
      <dgm:spPr/>
    </dgm:pt>
    <dgm:pt modelId="{1AF90278-6F98-4A58-BEFD-E75ACFB816D9}" type="pres">
      <dgm:prSet presAssocID="{3565B39D-0595-4A32-A79C-98E696AEEBE5}" presName="parTx" presStyleLbl="node1" presStyleIdx="0" presStyleCnt="0">
        <dgm:presLayoutVars>
          <dgm:chMax val="0"/>
          <dgm:chPref val="0"/>
          <dgm:bulletEnabled val="1"/>
        </dgm:presLayoutVars>
      </dgm:prSet>
      <dgm:spPr/>
    </dgm:pt>
    <dgm:pt modelId="{ADCA7499-B2A9-411A-AE5D-6522489D282F}" type="pres">
      <dgm:prSet presAssocID="{3565B39D-0595-4A32-A79C-98E696AEEBE5}" presName="parSh" presStyleCnt="0"/>
      <dgm:spPr/>
    </dgm:pt>
    <dgm:pt modelId="{8A33C1DF-F69A-415D-9E59-862A3BEC25D2}" type="pres">
      <dgm:prSet presAssocID="{3565B39D-0595-4A32-A79C-98E696AEEBE5}" presName="lineNode" presStyleLbl="alignAccFollowNode1" presStyleIdx="15" presStyleCnt="24"/>
      <dgm:spPr/>
    </dgm:pt>
    <dgm:pt modelId="{A45465EC-0C5F-4F20-B5FF-6AACD25689D3}" type="pres">
      <dgm:prSet presAssocID="{3565B39D-0595-4A32-A79C-98E696AEEBE5}" presName="lineArrowNode" presStyleLbl="alignAccFollowNode1" presStyleIdx="16" presStyleCnt="24"/>
      <dgm:spPr/>
    </dgm:pt>
    <dgm:pt modelId="{0563CFB6-2F15-480D-8795-7C2C022D01EB}" type="pres">
      <dgm:prSet presAssocID="{CFBD97CD-C1FA-4638-9BA5-00758FA28044}" presName="sibTransNodeCircle" presStyleLbl="alignNode1" presStyleIdx="5" presStyleCnt="8">
        <dgm:presLayoutVars>
          <dgm:chMax val="0"/>
          <dgm:bulletEnabled/>
        </dgm:presLayoutVars>
      </dgm:prSet>
      <dgm:spPr/>
    </dgm:pt>
    <dgm:pt modelId="{702F8D6B-C018-47DF-B7A7-27CB8B60EB4D}" type="pres">
      <dgm:prSet presAssocID="{CFBD97CD-C1FA-4638-9BA5-00758FA28044}" presName="spacerBetweenCircleAndCallout" presStyleCnt="0">
        <dgm:presLayoutVars/>
      </dgm:prSet>
      <dgm:spPr/>
    </dgm:pt>
    <dgm:pt modelId="{9878750B-327B-4D0C-9048-FEE45A2B67FC}" type="pres">
      <dgm:prSet presAssocID="{3565B39D-0595-4A32-A79C-98E696AEEBE5}" presName="nodeText" presStyleLbl="alignAccFollowNode1" presStyleIdx="17" presStyleCnt="24">
        <dgm:presLayoutVars>
          <dgm:bulletEnabled val="1"/>
        </dgm:presLayoutVars>
      </dgm:prSet>
      <dgm:spPr/>
    </dgm:pt>
    <dgm:pt modelId="{A50170D4-D14F-4ABF-846F-0890FC0DAA5D}" type="pres">
      <dgm:prSet presAssocID="{CFBD97CD-C1FA-4638-9BA5-00758FA28044}" presName="sibTransComposite" presStyleCnt="0"/>
      <dgm:spPr/>
    </dgm:pt>
    <dgm:pt modelId="{B8D0357F-B967-4A5A-8273-39DB815F3544}" type="pres">
      <dgm:prSet presAssocID="{A093C221-239E-47CB-A695-D0B6560C271A}" presName="compositeNode" presStyleCnt="0"/>
      <dgm:spPr/>
    </dgm:pt>
    <dgm:pt modelId="{AA2F1AD8-4FD6-422C-83DD-57E47DAD45FA}" type="pres">
      <dgm:prSet presAssocID="{A093C221-239E-47CB-A695-D0B6560C271A}" presName="parTx" presStyleLbl="node1" presStyleIdx="0" presStyleCnt="0">
        <dgm:presLayoutVars>
          <dgm:chMax val="0"/>
          <dgm:chPref val="0"/>
          <dgm:bulletEnabled val="1"/>
        </dgm:presLayoutVars>
      </dgm:prSet>
      <dgm:spPr/>
    </dgm:pt>
    <dgm:pt modelId="{9491F7A0-6C6C-4A44-B8CC-708207A13331}" type="pres">
      <dgm:prSet presAssocID="{A093C221-239E-47CB-A695-D0B6560C271A}" presName="parSh" presStyleCnt="0"/>
      <dgm:spPr/>
    </dgm:pt>
    <dgm:pt modelId="{9E755D2B-F3BC-4676-A58D-AB238EB1E6EC}" type="pres">
      <dgm:prSet presAssocID="{A093C221-239E-47CB-A695-D0B6560C271A}" presName="lineNode" presStyleLbl="alignAccFollowNode1" presStyleIdx="18" presStyleCnt="24"/>
      <dgm:spPr/>
    </dgm:pt>
    <dgm:pt modelId="{31E5A2F2-FED8-4998-81DC-98A5D7318D41}" type="pres">
      <dgm:prSet presAssocID="{A093C221-239E-47CB-A695-D0B6560C271A}" presName="lineArrowNode" presStyleLbl="alignAccFollowNode1" presStyleIdx="19" presStyleCnt="24"/>
      <dgm:spPr/>
    </dgm:pt>
    <dgm:pt modelId="{AD4BDDFF-FAA0-4150-894A-88E71AB91C4B}" type="pres">
      <dgm:prSet presAssocID="{15683BE8-EA26-4810-AA40-B8CD053DB77C}" presName="sibTransNodeCircle" presStyleLbl="alignNode1" presStyleIdx="6" presStyleCnt="8">
        <dgm:presLayoutVars>
          <dgm:chMax val="0"/>
          <dgm:bulletEnabled/>
        </dgm:presLayoutVars>
      </dgm:prSet>
      <dgm:spPr/>
    </dgm:pt>
    <dgm:pt modelId="{4043F029-A49E-41B3-8F56-90C00CF44A86}" type="pres">
      <dgm:prSet presAssocID="{15683BE8-EA26-4810-AA40-B8CD053DB77C}" presName="spacerBetweenCircleAndCallout" presStyleCnt="0">
        <dgm:presLayoutVars/>
      </dgm:prSet>
      <dgm:spPr/>
    </dgm:pt>
    <dgm:pt modelId="{7BBC59F8-447D-411A-BBC8-BF4771B30B81}" type="pres">
      <dgm:prSet presAssocID="{A093C221-239E-47CB-A695-D0B6560C271A}" presName="nodeText" presStyleLbl="alignAccFollowNode1" presStyleIdx="20" presStyleCnt="24">
        <dgm:presLayoutVars>
          <dgm:bulletEnabled val="1"/>
        </dgm:presLayoutVars>
      </dgm:prSet>
      <dgm:spPr/>
    </dgm:pt>
    <dgm:pt modelId="{47C65295-FA50-458F-AF8D-EB31FA0070C2}" type="pres">
      <dgm:prSet presAssocID="{15683BE8-EA26-4810-AA40-B8CD053DB77C}" presName="sibTransComposite" presStyleCnt="0"/>
      <dgm:spPr/>
    </dgm:pt>
    <dgm:pt modelId="{DBE6B24A-0205-495F-8782-89F0F96A547B}" type="pres">
      <dgm:prSet presAssocID="{393065AA-377B-47BF-87C8-045C99572FB5}" presName="compositeNode" presStyleCnt="0"/>
      <dgm:spPr/>
    </dgm:pt>
    <dgm:pt modelId="{183FA567-F937-42F7-8AD6-E83719DE8C27}" type="pres">
      <dgm:prSet presAssocID="{393065AA-377B-47BF-87C8-045C99572FB5}" presName="parTx" presStyleLbl="node1" presStyleIdx="0" presStyleCnt="0">
        <dgm:presLayoutVars>
          <dgm:chMax val="0"/>
          <dgm:chPref val="0"/>
          <dgm:bulletEnabled val="1"/>
        </dgm:presLayoutVars>
      </dgm:prSet>
      <dgm:spPr/>
    </dgm:pt>
    <dgm:pt modelId="{72D2DF68-FFB2-4A4B-9930-43FC6F6F5F42}" type="pres">
      <dgm:prSet presAssocID="{393065AA-377B-47BF-87C8-045C99572FB5}" presName="parSh" presStyleCnt="0"/>
      <dgm:spPr/>
    </dgm:pt>
    <dgm:pt modelId="{9AE5CFA0-A39A-4FAF-B1B4-9243E772A027}" type="pres">
      <dgm:prSet presAssocID="{393065AA-377B-47BF-87C8-045C99572FB5}" presName="lineNode" presStyleLbl="alignAccFollowNode1" presStyleIdx="21" presStyleCnt="24"/>
      <dgm:spPr/>
    </dgm:pt>
    <dgm:pt modelId="{9C6B0C17-11DA-406D-887B-8E989C0DBAA7}" type="pres">
      <dgm:prSet presAssocID="{393065AA-377B-47BF-87C8-045C99572FB5}" presName="lineArrowNode" presStyleLbl="alignAccFollowNode1" presStyleIdx="22" presStyleCnt="24"/>
      <dgm:spPr/>
    </dgm:pt>
    <dgm:pt modelId="{B14302EF-C508-45E8-9700-28DF90AD26FF}" type="pres">
      <dgm:prSet presAssocID="{C4FF0F6F-E828-41B8-81A7-4A20971BBC9C}" presName="sibTransNodeCircle" presStyleLbl="alignNode1" presStyleIdx="7" presStyleCnt="8">
        <dgm:presLayoutVars>
          <dgm:chMax val="0"/>
          <dgm:bulletEnabled/>
        </dgm:presLayoutVars>
      </dgm:prSet>
      <dgm:spPr/>
    </dgm:pt>
    <dgm:pt modelId="{DCDF6111-8193-4587-98B7-DF243FC27A4E}" type="pres">
      <dgm:prSet presAssocID="{C4FF0F6F-E828-41B8-81A7-4A20971BBC9C}" presName="spacerBetweenCircleAndCallout" presStyleCnt="0">
        <dgm:presLayoutVars/>
      </dgm:prSet>
      <dgm:spPr/>
    </dgm:pt>
    <dgm:pt modelId="{D4563BE6-E78F-4ED8-9DED-E1FB74DCB78D}" type="pres">
      <dgm:prSet presAssocID="{393065AA-377B-47BF-87C8-045C99572FB5}" presName="nodeText" presStyleLbl="alignAccFollowNode1" presStyleIdx="23" presStyleCnt="24">
        <dgm:presLayoutVars>
          <dgm:bulletEnabled val="1"/>
        </dgm:presLayoutVars>
      </dgm:prSet>
      <dgm:spPr/>
    </dgm:pt>
  </dgm:ptLst>
  <dgm:cxnLst>
    <dgm:cxn modelId="{AA6CF803-14BC-4629-9828-9642A323524E}" srcId="{DC3564AB-7523-4D23-A3CF-A44A8C8E02B9}" destId="{C011AD6B-4949-445B-B8A8-EAC5793F7DE9}" srcOrd="1" destOrd="0" parTransId="{C3180375-61FF-4480-B579-57FF1C262889}" sibTransId="{98429BCD-2554-4F7B-9285-5513123E0A52}"/>
    <dgm:cxn modelId="{639C7907-7700-44D7-954C-38A50F5ECF34}" srcId="{DC3564AB-7523-4D23-A3CF-A44A8C8E02B9}" destId="{914C044D-E61F-4D13-9D51-5A361764A7F9}" srcOrd="3" destOrd="0" parTransId="{AF3BBC5A-C2A0-45B3-A019-BDF7ED801A04}" sibTransId="{0472C7E0-72F4-41FE-A96A-9F1627FAC896}"/>
    <dgm:cxn modelId="{D1285B26-CBF2-405C-9C01-1C5DD8BA8343}" type="presOf" srcId="{CFBD97CD-C1FA-4638-9BA5-00758FA28044}" destId="{0563CFB6-2F15-480D-8795-7C2C022D01EB}" srcOrd="0" destOrd="0" presId="urn:microsoft.com/office/officeart/2016/7/layout/LinearArrowProcessNumbered"/>
    <dgm:cxn modelId="{D434D631-75C1-4FBE-9D05-9947462A0F37}" srcId="{DC3564AB-7523-4D23-A3CF-A44A8C8E02B9}" destId="{393065AA-377B-47BF-87C8-045C99572FB5}" srcOrd="7" destOrd="0" parTransId="{F2BA2473-855E-49C1-8998-1119490BCA8A}" sibTransId="{C4FF0F6F-E828-41B8-81A7-4A20971BBC9C}"/>
    <dgm:cxn modelId="{74BA1C42-12CA-461E-A664-A25A6835C8FB}" type="presOf" srcId="{98429BCD-2554-4F7B-9285-5513123E0A52}" destId="{8595087B-CED2-4F1F-89BB-6D48BC99FB7F}" srcOrd="0" destOrd="0" presId="urn:microsoft.com/office/officeart/2016/7/layout/LinearArrowProcessNumbered"/>
    <dgm:cxn modelId="{5465B247-8E73-42AD-AAFF-BE87952CCB4E}" type="presOf" srcId="{34FC441C-7377-4861-A776-3EE768B870A2}" destId="{A444328C-9EEA-46A1-AE4B-6CBFE064EB36}" srcOrd="0" destOrd="0" presId="urn:microsoft.com/office/officeart/2016/7/layout/LinearArrowProcessNumbered"/>
    <dgm:cxn modelId="{3C8F9950-CDA8-4771-A0DD-F3CE4FFDA00D}" srcId="{DC3564AB-7523-4D23-A3CF-A44A8C8E02B9}" destId="{7ECFE7FB-60CB-471B-BE32-EF07311BB065}" srcOrd="4" destOrd="0" parTransId="{FCEECE09-54DE-4715-B46F-D536162632E3}" sibTransId="{F81F54B6-771A-4CBB-B084-90196D364D6C}"/>
    <dgm:cxn modelId="{483A6A58-863C-46ED-ADDE-44E5B748F5AC}" type="presOf" srcId="{ABB7385F-C871-43EC-AF2D-81F0F53BA0A7}" destId="{B8C01C11-3EAB-4BC9-8116-7DC833BEF91C}" srcOrd="0" destOrd="0" presId="urn:microsoft.com/office/officeart/2016/7/layout/LinearArrowProcessNumbered"/>
    <dgm:cxn modelId="{5C256D85-2783-40CA-B2A0-365E4CFF5780}" type="presOf" srcId="{FDE80E8A-6435-49B7-8FB1-38C07183180A}" destId="{126DED17-188F-448D-B193-98ABFAA91AFA}" srcOrd="0" destOrd="0" presId="urn:microsoft.com/office/officeart/2016/7/layout/LinearArrowProcessNumbered"/>
    <dgm:cxn modelId="{4BA19A85-9613-4923-8999-9EC6C93BA191}" srcId="{DC3564AB-7523-4D23-A3CF-A44A8C8E02B9}" destId="{FDE80E8A-6435-49B7-8FB1-38C07183180A}" srcOrd="0" destOrd="0" parTransId="{BE849400-3E38-4449-8741-0A4696C7E335}" sibTransId="{ABB7385F-C871-43EC-AF2D-81F0F53BA0A7}"/>
    <dgm:cxn modelId="{273DFF86-3826-42CE-8110-FAD74CEDB226}" srcId="{DC3564AB-7523-4D23-A3CF-A44A8C8E02B9}" destId="{34FC441C-7377-4861-A776-3EE768B870A2}" srcOrd="2" destOrd="0" parTransId="{140A23EA-C777-4FB2-9E26-43216C41F811}" sibTransId="{E9469998-9A28-4F96-8012-9D5A5FAC79C9}"/>
    <dgm:cxn modelId="{1B76338B-74AE-48C7-AA06-70C3672BA150}" type="presOf" srcId="{914C044D-E61F-4D13-9D51-5A361764A7F9}" destId="{B8522E56-D8EF-41F0-B69C-827436734B0D}" srcOrd="0" destOrd="0" presId="urn:microsoft.com/office/officeart/2016/7/layout/LinearArrowProcessNumbered"/>
    <dgm:cxn modelId="{4E428499-1D0D-4B27-B995-CC543D18FC02}" type="presOf" srcId="{15683BE8-EA26-4810-AA40-B8CD053DB77C}" destId="{AD4BDDFF-FAA0-4150-894A-88E71AB91C4B}" srcOrd="0" destOrd="0" presId="urn:microsoft.com/office/officeart/2016/7/layout/LinearArrowProcessNumbered"/>
    <dgm:cxn modelId="{DCDC989D-06DE-477A-AE90-E00C2C64D41D}" type="presOf" srcId="{DC3564AB-7523-4D23-A3CF-A44A8C8E02B9}" destId="{35151FF9-38C0-49C1-9557-425AEEDF07C0}" srcOrd="0" destOrd="0" presId="urn:microsoft.com/office/officeart/2016/7/layout/LinearArrowProcessNumbered"/>
    <dgm:cxn modelId="{A6FDC8AA-73CB-46E5-B22A-9CAC5FBC09E7}" type="presOf" srcId="{A093C221-239E-47CB-A695-D0B6560C271A}" destId="{7BBC59F8-447D-411A-BBC8-BF4771B30B81}" srcOrd="0" destOrd="0" presId="urn:microsoft.com/office/officeart/2016/7/layout/LinearArrowProcessNumbered"/>
    <dgm:cxn modelId="{48537FB8-76F1-4D90-8944-34FDC911D58C}" type="presOf" srcId="{F81F54B6-771A-4CBB-B084-90196D364D6C}" destId="{61949E4F-F1F4-4280-83AB-2B6681CD8990}" srcOrd="0" destOrd="0" presId="urn:microsoft.com/office/officeart/2016/7/layout/LinearArrowProcessNumbered"/>
    <dgm:cxn modelId="{1BEBACC0-3787-4E55-8895-D4CB3BACC1CC}" type="presOf" srcId="{C011AD6B-4949-445B-B8A8-EAC5793F7DE9}" destId="{B96DA048-9FEA-477F-9CCF-F2F786FD7C35}" srcOrd="0" destOrd="0" presId="urn:microsoft.com/office/officeart/2016/7/layout/LinearArrowProcessNumbered"/>
    <dgm:cxn modelId="{5B2C4BC4-5B53-4842-B8B7-27AF28D4C093}" type="presOf" srcId="{7ECFE7FB-60CB-471B-BE32-EF07311BB065}" destId="{B37C8766-D0EB-4F6A-83AD-FCAB0571D0B4}" srcOrd="0" destOrd="0" presId="urn:microsoft.com/office/officeart/2016/7/layout/LinearArrowProcessNumbered"/>
    <dgm:cxn modelId="{708FB6CF-4C71-423B-85E2-484D75D884FA}" type="presOf" srcId="{0472C7E0-72F4-41FE-A96A-9F1627FAC896}" destId="{EA35B15F-F25B-4CEB-8ACB-273D2FD47726}" srcOrd="0" destOrd="0" presId="urn:microsoft.com/office/officeart/2016/7/layout/LinearArrowProcessNumbered"/>
    <dgm:cxn modelId="{4B8B1ED1-8711-43BA-83C3-E8B589846059}" srcId="{DC3564AB-7523-4D23-A3CF-A44A8C8E02B9}" destId="{A093C221-239E-47CB-A695-D0B6560C271A}" srcOrd="6" destOrd="0" parTransId="{AFEFA492-86C4-4566-889B-739677774208}" sibTransId="{15683BE8-EA26-4810-AA40-B8CD053DB77C}"/>
    <dgm:cxn modelId="{225752D1-5278-4B80-97EF-484B6F69D340}" type="presOf" srcId="{C4FF0F6F-E828-41B8-81A7-4A20971BBC9C}" destId="{B14302EF-C508-45E8-9700-28DF90AD26FF}" srcOrd="0" destOrd="0" presId="urn:microsoft.com/office/officeart/2016/7/layout/LinearArrowProcessNumbered"/>
    <dgm:cxn modelId="{D9F853DB-7DC7-4414-B66C-F83F20999335}" srcId="{DC3564AB-7523-4D23-A3CF-A44A8C8E02B9}" destId="{3565B39D-0595-4A32-A79C-98E696AEEBE5}" srcOrd="5" destOrd="0" parTransId="{4548F357-05D2-4188-8FAF-498C8442167C}" sibTransId="{CFBD97CD-C1FA-4638-9BA5-00758FA28044}"/>
    <dgm:cxn modelId="{11926AE8-C575-4865-B60F-1FB0B26B6BD2}" type="presOf" srcId="{E9469998-9A28-4F96-8012-9D5A5FAC79C9}" destId="{05CC89BF-E601-43B9-8F57-CF5849BA9A41}" srcOrd="0" destOrd="0" presId="urn:microsoft.com/office/officeart/2016/7/layout/LinearArrowProcessNumbered"/>
    <dgm:cxn modelId="{82B881EC-73A5-4F37-9F36-F9192BB9AD95}" type="presOf" srcId="{3565B39D-0595-4A32-A79C-98E696AEEBE5}" destId="{9878750B-327B-4D0C-9048-FEE45A2B67FC}" srcOrd="0" destOrd="0" presId="urn:microsoft.com/office/officeart/2016/7/layout/LinearArrowProcessNumbered"/>
    <dgm:cxn modelId="{03DE1DF7-F9DD-4A2D-8E63-F2AE6D49277D}" type="presOf" srcId="{393065AA-377B-47BF-87C8-045C99572FB5}" destId="{D4563BE6-E78F-4ED8-9DED-E1FB74DCB78D}" srcOrd="0" destOrd="0" presId="urn:microsoft.com/office/officeart/2016/7/layout/LinearArrowProcessNumbered"/>
    <dgm:cxn modelId="{FD084F1E-97A1-4727-8FDC-0CA4324AA42C}" type="presParOf" srcId="{35151FF9-38C0-49C1-9557-425AEEDF07C0}" destId="{418AE56A-C0B2-4D76-AF77-2F0500021385}" srcOrd="0" destOrd="0" presId="urn:microsoft.com/office/officeart/2016/7/layout/LinearArrowProcessNumbered"/>
    <dgm:cxn modelId="{9E6A5F7B-8109-44CD-8374-F8E449AA4C9F}" type="presParOf" srcId="{418AE56A-C0B2-4D76-AF77-2F0500021385}" destId="{E8660187-4427-4C7F-ACE9-186A14A18952}" srcOrd="0" destOrd="0" presId="urn:microsoft.com/office/officeart/2016/7/layout/LinearArrowProcessNumbered"/>
    <dgm:cxn modelId="{6432D596-4028-4D20-AD4F-598DBFC2D26E}" type="presParOf" srcId="{418AE56A-C0B2-4D76-AF77-2F0500021385}" destId="{E23BCD54-696C-419C-93AD-710928FE9E5F}" srcOrd="1" destOrd="0" presId="urn:microsoft.com/office/officeart/2016/7/layout/LinearArrowProcessNumbered"/>
    <dgm:cxn modelId="{2BC75BB1-0D54-4C4D-9F88-EBE1342B97D9}" type="presParOf" srcId="{E23BCD54-696C-419C-93AD-710928FE9E5F}" destId="{3BAF76E0-2CE9-4675-806F-14BAA55A458B}" srcOrd="0" destOrd="0" presId="urn:microsoft.com/office/officeart/2016/7/layout/LinearArrowProcessNumbered"/>
    <dgm:cxn modelId="{BA337DFE-69D6-43E0-8578-9A87AB364F56}" type="presParOf" srcId="{E23BCD54-696C-419C-93AD-710928FE9E5F}" destId="{AE858112-1FB2-454F-9D50-804F58455121}" srcOrd="1" destOrd="0" presId="urn:microsoft.com/office/officeart/2016/7/layout/LinearArrowProcessNumbered"/>
    <dgm:cxn modelId="{08D696E4-3D81-4B4E-9B12-19E9AB86881A}" type="presParOf" srcId="{E23BCD54-696C-419C-93AD-710928FE9E5F}" destId="{B8C01C11-3EAB-4BC9-8116-7DC833BEF91C}" srcOrd="2" destOrd="0" presId="urn:microsoft.com/office/officeart/2016/7/layout/LinearArrowProcessNumbered"/>
    <dgm:cxn modelId="{652F47A5-E0A4-438F-97E5-4E382E39B8B4}" type="presParOf" srcId="{E23BCD54-696C-419C-93AD-710928FE9E5F}" destId="{67DD7B21-6624-443D-8CF1-5F3BAB150878}" srcOrd="3" destOrd="0" presId="urn:microsoft.com/office/officeart/2016/7/layout/LinearArrowProcessNumbered"/>
    <dgm:cxn modelId="{58D6FE84-7A2A-4E8C-82FD-2998EA835B96}" type="presParOf" srcId="{418AE56A-C0B2-4D76-AF77-2F0500021385}" destId="{126DED17-188F-448D-B193-98ABFAA91AFA}" srcOrd="2" destOrd="0" presId="urn:microsoft.com/office/officeart/2016/7/layout/LinearArrowProcessNumbered"/>
    <dgm:cxn modelId="{EBF337C6-6B7A-459C-B8F2-54A49A621740}" type="presParOf" srcId="{35151FF9-38C0-49C1-9557-425AEEDF07C0}" destId="{83EAF7C0-EFEB-4B6D-8601-815106BAA2E0}" srcOrd="1" destOrd="0" presId="urn:microsoft.com/office/officeart/2016/7/layout/LinearArrowProcessNumbered"/>
    <dgm:cxn modelId="{7BD365BA-8FBE-49C7-9713-EAA73403DB22}" type="presParOf" srcId="{35151FF9-38C0-49C1-9557-425AEEDF07C0}" destId="{C9137C7A-A0DF-400F-B220-E93B3855E8D4}" srcOrd="2" destOrd="0" presId="urn:microsoft.com/office/officeart/2016/7/layout/LinearArrowProcessNumbered"/>
    <dgm:cxn modelId="{1875BB89-D74D-43D6-8280-B5EB0113EEAA}" type="presParOf" srcId="{C9137C7A-A0DF-400F-B220-E93B3855E8D4}" destId="{76E21DD7-BF1D-426E-B6AD-48BD5EC04FA2}" srcOrd="0" destOrd="0" presId="urn:microsoft.com/office/officeart/2016/7/layout/LinearArrowProcessNumbered"/>
    <dgm:cxn modelId="{2FE6FB2B-4A76-4A0E-B1CA-4394A2EE9A23}" type="presParOf" srcId="{C9137C7A-A0DF-400F-B220-E93B3855E8D4}" destId="{AE680449-7259-4EB1-B716-5686CC48A530}" srcOrd="1" destOrd="0" presId="urn:microsoft.com/office/officeart/2016/7/layout/LinearArrowProcessNumbered"/>
    <dgm:cxn modelId="{5DC89FB3-5C9E-4AEC-8C77-C2BDA1013EA3}" type="presParOf" srcId="{AE680449-7259-4EB1-B716-5686CC48A530}" destId="{53CF427D-A7FE-4D74-A701-A405D48E3E06}" srcOrd="0" destOrd="0" presId="urn:microsoft.com/office/officeart/2016/7/layout/LinearArrowProcessNumbered"/>
    <dgm:cxn modelId="{47469D58-E917-4E12-9A58-4B1FD94DE68C}" type="presParOf" srcId="{AE680449-7259-4EB1-B716-5686CC48A530}" destId="{6F026E53-062D-40D8-987C-F427ED17F817}" srcOrd="1" destOrd="0" presId="urn:microsoft.com/office/officeart/2016/7/layout/LinearArrowProcessNumbered"/>
    <dgm:cxn modelId="{E4AD2C22-7F58-49A6-86FF-FFC0D8E4ED18}" type="presParOf" srcId="{AE680449-7259-4EB1-B716-5686CC48A530}" destId="{8595087B-CED2-4F1F-89BB-6D48BC99FB7F}" srcOrd="2" destOrd="0" presId="urn:microsoft.com/office/officeart/2016/7/layout/LinearArrowProcessNumbered"/>
    <dgm:cxn modelId="{031A20DA-FCC6-411B-BB92-3675EE481C32}" type="presParOf" srcId="{AE680449-7259-4EB1-B716-5686CC48A530}" destId="{57F93E93-80E7-41C9-8C1C-4B9286C1D5FD}" srcOrd="3" destOrd="0" presId="urn:microsoft.com/office/officeart/2016/7/layout/LinearArrowProcessNumbered"/>
    <dgm:cxn modelId="{FCEFFF62-3466-4B8E-B866-BC437A22FC10}" type="presParOf" srcId="{C9137C7A-A0DF-400F-B220-E93B3855E8D4}" destId="{B96DA048-9FEA-477F-9CCF-F2F786FD7C35}" srcOrd="2" destOrd="0" presId="urn:microsoft.com/office/officeart/2016/7/layout/LinearArrowProcessNumbered"/>
    <dgm:cxn modelId="{03BAF366-AA72-4CF2-9A7B-38454FE8AD11}" type="presParOf" srcId="{35151FF9-38C0-49C1-9557-425AEEDF07C0}" destId="{7F8DD57D-D819-47F8-8909-66A93D053459}" srcOrd="3" destOrd="0" presId="urn:microsoft.com/office/officeart/2016/7/layout/LinearArrowProcessNumbered"/>
    <dgm:cxn modelId="{4E3E8F34-9260-483C-AF17-CDAF5933E775}" type="presParOf" srcId="{35151FF9-38C0-49C1-9557-425AEEDF07C0}" destId="{5561D659-E90E-4686-9B99-7218727F1D99}" srcOrd="4" destOrd="0" presId="urn:microsoft.com/office/officeart/2016/7/layout/LinearArrowProcessNumbered"/>
    <dgm:cxn modelId="{C1579957-CE97-403D-9816-328B92B8E1B0}" type="presParOf" srcId="{5561D659-E90E-4686-9B99-7218727F1D99}" destId="{BA6834D4-EBDE-4B2A-B159-584600FB0249}" srcOrd="0" destOrd="0" presId="urn:microsoft.com/office/officeart/2016/7/layout/LinearArrowProcessNumbered"/>
    <dgm:cxn modelId="{87DF8854-EB90-4827-A84C-9D12B0296C10}" type="presParOf" srcId="{5561D659-E90E-4686-9B99-7218727F1D99}" destId="{68484A21-BEFA-4EE8-B15C-8D2F2335F48A}" srcOrd="1" destOrd="0" presId="urn:microsoft.com/office/officeart/2016/7/layout/LinearArrowProcessNumbered"/>
    <dgm:cxn modelId="{3EB73C03-A0E7-4606-9692-82991B904D87}" type="presParOf" srcId="{68484A21-BEFA-4EE8-B15C-8D2F2335F48A}" destId="{C311226B-D4D7-4D58-B288-0BFFDDEB237F}" srcOrd="0" destOrd="0" presId="urn:microsoft.com/office/officeart/2016/7/layout/LinearArrowProcessNumbered"/>
    <dgm:cxn modelId="{4BA5DC74-A0E2-4CB3-B4C9-D4B947A0E0A0}" type="presParOf" srcId="{68484A21-BEFA-4EE8-B15C-8D2F2335F48A}" destId="{01610E17-C71B-4868-A888-A0DB4736F0DD}" srcOrd="1" destOrd="0" presId="urn:microsoft.com/office/officeart/2016/7/layout/LinearArrowProcessNumbered"/>
    <dgm:cxn modelId="{FD409731-4A02-4ED7-A397-519D3623D445}" type="presParOf" srcId="{68484A21-BEFA-4EE8-B15C-8D2F2335F48A}" destId="{05CC89BF-E601-43B9-8F57-CF5849BA9A41}" srcOrd="2" destOrd="0" presId="urn:microsoft.com/office/officeart/2016/7/layout/LinearArrowProcessNumbered"/>
    <dgm:cxn modelId="{45231CB5-4C0A-44F5-8893-2748A0E4D218}" type="presParOf" srcId="{68484A21-BEFA-4EE8-B15C-8D2F2335F48A}" destId="{8A2FCA9C-F074-4F62-804F-7E70514F1D4F}" srcOrd="3" destOrd="0" presId="urn:microsoft.com/office/officeart/2016/7/layout/LinearArrowProcessNumbered"/>
    <dgm:cxn modelId="{59B59308-C20D-412F-8C7A-823F5D6FF589}" type="presParOf" srcId="{5561D659-E90E-4686-9B99-7218727F1D99}" destId="{A444328C-9EEA-46A1-AE4B-6CBFE064EB36}" srcOrd="2" destOrd="0" presId="urn:microsoft.com/office/officeart/2016/7/layout/LinearArrowProcessNumbered"/>
    <dgm:cxn modelId="{CD8DEF9D-6FE8-4122-9D55-A2228A2F4CD4}" type="presParOf" srcId="{35151FF9-38C0-49C1-9557-425AEEDF07C0}" destId="{6A9457A1-87C8-4C19-B67F-F749189ABD4A}" srcOrd="5" destOrd="0" presId="urn:microsoft.com/office/officeart/2016/7/layout/LinearArrowProcessNumbered"/>
    <dgm:cxn modelId="{33EE6CCA-6B54-4D77-B826-52EB54B12ED1}" type="presParOf" srcId="{35151FF9-38C0-49C1-9557-425AEEDF07C0}" destId="{ADA2F229-94A1-4F97-994F-8B1E4DAB35C3}" srcOrd="6" destOrd="0" presId="urn:microsoft.com/office/officeart/2016/7/layout/LinearArrowProcessNumbered"/>
    <dgm:cxn modelId="{3DC89A64-B87D-4749-A8EF-9132114BBF0E}" type="presParOf" srcId="{ADA2F229-94A1-4F97-994F-8B1E4DAB35C3}" destId="{D03A44DE-6702-4E82-87D1-0F6342DDC7EF}" srcOrd="0" destOrd="0" presId="urn:microsoft.com/office/officeart/2016/7/layout/LinearArrowProcessNumbered"/>
    <dgm:cxn modelId="{C4853F74-06B1-4666-8F24-6F25F92E8E55}" type="presParOf" srcId="{ADA2F229-94A1-4F97-994F-8B1E4DAB35C3}" destId="{BA7D4E10-A3DF-466A-9098-9D7B5CF9E00C}" srcOrd="1" destOrd="0" presId="urn:microsoft.com/office/officeart/2016/7/layout/LinearArrowProcessNumbered"/>
    <dgm:cxn modelId="{632A4274-2AB5-4D69-A54F-BF3125052311}" type="presParOf" srcId="{BA7D4E10-A3DF-466A-9098-9D7B5CF9E00C}" destId="{382D1948-920B-4C88-8F58-2455704DA555}" srcOrd="0" destOrd="0" presId="urn:microsoft.com/office/officeart/2016/7/layout/LinearArrowProcessNumbered"/>
    <dgm:cxn modelId="{0F8FA4C3-B504-4132-98F6-F11387E752B5}" type="presParOf" srcId="{BA7D4E10-A3DF-466A-9098-9D7B5CF9E00C}" destId="{BF56BB50-4110-4802-B5D4-65766D11FB34}" srcOrd="1" destOrd="0" presId="urn:microsoft.com/office/officeart/2016/7/layout/LinearArrowProcessNumbered"/>
    <dgm:cxn modelId="{4F23F4AB-3705-4288-A2CA-3199B81B2133}" type="presParOf" srcId="{BA7D4E10-A3DF-466A-9098-9D7B5CF9E00C}" destId="{EA35B15F-F25B-4CEB-8ACB-273D2FD47726}" srcOrd="2" destOrd="0" presId="urn:microsoft.com/office/officeart/2016/7/layout/LinearArrowProcessNumbered"/>
    <dgm:cxn modelId="{ADDB96E3-8104-42CB-82C7-164F16E27275}" type="presParOf" srcId="{BA7D4E10-A3DF-466A-9098-9D7B5CF9E00C}" destId="{9C0C6C51-529D-4753-8A56-6F28E4CF0F90}" srcOrd="3" destOrd="0" presId="urn:microsoft.com/office/officeart/2016/7/layout/LinearArrowProcessNumbered"/>
    <dgm:cxn modelId="{B6975714-1B3B-4227-8776-0A958680C6AA}" type="presParOf" srcId="{ADA2F229-94A1-4F97-994F-8B1E4DAB35C3}" destId="{B8522E56-D8EF-41F0-B69C-827436734B0D}" srcOrd="2" destOrd="0" presId="urn:microsoft.com/office/officeart/2016/7/layout/LinearArrowProcessNumbered"/>
    <dgm:cxn modelId="{BDD67C3A-D610-42D5-9894-C916D5612892}" type="presParOf" srcId="{35151FF9-38C0-49C1-9557-425AEEDF07C0}" destId="{5EAE76E8-B058-49D6-864B-2BC66270AB2A}" srcOrd="7" destOrd="0" presId="urn:microsoft.com/office/officeart/2016/7/layout/LinearArrowProcessNumbered"/>
    <dgm:cxn modelId="{69B25BBA-2BB9-4DD5-8164-41A191CA06FD}" type="presParOf" srcId="{35151FF9-38C0-49C1-9557-425AEEDF07C0}" destId="{CA108EFE-F023-4EC6-BEC7-371C0148A35D}" srcOrd="8" destOrd="0" presId="urn:microsoft.com/office/officeart/2016/7/layout/LinearArrowProcessNumbered"/>
    <dgm:cxn modelId="{13723A7F-5637-47FD-B7BF-FA0F2614D486}" type="presParOf" srcId="{CA108EFE-F023-4EC6-BEC7-371C0148A35D}" destId="{E5BD4669-7357-4FFF-95BE-234236037E33}" srcOrd="0" destOrd="0" presId="urn:microsoft.com/office/officeart/2016/7/layout/LinearArrowProcessNumbered"/>
    <dgm:cxn modelId="{8B736263-A920-48BD-B6DB-8F83169C6868}" type="presParOf" srcId="{CA108EFE-F023-4EC6-BEC7-371C0148A35D}" destId="{A7147226-CFBE-443B-A1AB-58D624357D9A}" srcOrd="1" destOrd="0" presId="urn:microsoft.com/office/officeart/2016/7/layout/LinearArrowProcessNumbered"/>
    <dgm:cxn modelId="{F00BDEC8-FC37-4714-AACF-659A3A5F2A85}" type="presParOf" srcId="{A7147226-CFBE-443B-A1AB-58D624357D9A}" destId="{3BC33263-AB6D-485A-AE87-3A2ED9681A40}" srcOrd="0" destOrd="0" presId="urn:microsoft.com/office/officeart/2016/7/layout/LinearArrowProcessNumbered"/>
    <dgm:cxn modelId="{804EB318-BEFC-4139-A26B-B76FC555E892}" type="presParOf" srcId="{A7147226-CFBE-443B-A1AB-58D624357D9A}" destId="{2DFAA411-6082-4523-BAB8-A88F48BE4B20}" srcOrd="1" destOrd="0" presId="urn:microsoft.com/office/officeart/2016/7/layout/LinearArrowProcessNumbered"/>
    <dgm:cxn modelId="{61A0FBF4-1CAF-427E-AD05-7D98B910700F}" type="presParOf" srcId="{A7147226-CFBE-443B-A1AB-58D624357D9A}" destId="{61949E4F-F1F4-4280-83AB-2B6681CD8990}" srcOrd="2" destOrd="0" presId="urn:microsoft.com/office/officeart/2016/7/layout/LinearArrowProcessNumbered"/>
    <dgm:cxn modelId="{E3442F81-2030-457E-BAD5-239BF74A3639}" type="presParOf" srcId="{A7147226-CFBE-443B-A1AB-58D624357D9A}" destId="{D9F8F0E6-EEF4-4CC9-93BA-9634799F01A9}" srcOrd="3" destOrd="0" presId="urn:microsoft.com/office/officeart/2016/7/layout/LinearArrowProcessNumbered"/>
    <dgm:cxn modelId="{C0E571F5-5FDD-4F22-AF25-B8AD771679A4}" type="presParOf" srcId="{CA108EFE-F023-4EC6-BEC7-371C0148A35D}" destId="{B37C8766-D0EB-4F6A-83AD-FCAB0571D0B4}" srcOrd="2" destOrd="0" presId="urn:microsoft.com/office/officeart/2016/7/layout/LinearArrowProcessNumbered"/>
    <dgm:cxn modelId="{90317DEF-AE75-4817-BF04-3579A3ED6A15}" type="presParOf" srcId="{35151FF9-38C0-49C1-9557-425AEEDF07C0}" destId="{E1DC8AFF-F615-41F7-B5C1-B994EE55A78E}" srcOrd="9" destOrd="0" presId="urn:microsoft.com/office/officeart/2016/7/layout/LinearArrowProcessNumbered"/>
    <dgm:cxn modelId="{FE90DFAA-AFB6-4895-8B86-0C3AC073B90E}" type="presParOf" srcId="{35151FF9-38C0-49C1-9557-425AEEDF07C0}" destId="{861795D1-6D1F-4611-B3E9-42D10EB8E08A}" srcOrd="10" destOrd="0" presId="urn:microsoft.com/office/officeart/2016/7/layout/LinearArrowProcessNumbered"/>
    <dgm:cxn modelId="{EA81FB54-A3DB-4E2D-8F96-81AE581FC6C5}" type="presParOf" srcId="{861795D1-6D1F-4611-B3E9-42D10EB8E08A}" destId="{1AF90278-6F98-4A58-BEFD-E75ACFB816D9}" srcOrd="0" destOrd="0" presId="urn:microsoft.com/office/officeart/2016/7/layout/LinearArrowProcessNumbered"/>
    <dgm:cxn modelId="{2F942467-3382-4519-BABF-49972BC7B3D9}" type="presParOf" srcId="{861795D1-6D1F-4611-B3E9-42D10EB8E08A}" destId="{ADCA7499-B2A9-411A-AE5D-6522489D282F}" srcOrd="1" destOrd="0" presId="urn:microsoft.com/office/officeart/2016/7/layout/LinearArrowProcessNumbered"/>
    <dgm:cxn modelId="{EF59BCA8-5B4F-46F8-92F1-6976A8110A4D}" type="presParOf" srcId="{ADCA7499-B2A9-411A-AE5D-6522489D282F}" destId="{8A33C1DF-F69A-415D-9E59-862A3BEC25D2}" srcOrd="0" destOrd="0" presId="urn:microsoft.com/office/officeart/2016/7/layout/LinearArrowProcessNumbered"/>
    <dgm:cxn modelId="{2D6FF394-AE94-4440-8664-1916295A5182}" type="presParOf" srcId="{ADCA7499-B2A9-411A-AE5D-6522489D282F}" destId="{A45465EC-0C5F-4F20-B5FF-6AACD25689D3}" srcOrd="1" destOrd="0" presId="urn:microsoft.com/office/officeart/2016/7/layout/LinearArrowProcessNumbered"/>
    <dgm:cxn modelId="{46CB67FB-5AC9-453F-80A8-2DD695AE8FF7}" type="presParOf" srcId="{ADCA7499-B2A9-411A-AE5D-6522489D282F}" destId="{0563CFB6-2F15-480D-8795-7C2C022D01EB}" srcOrd="2" destOrd="0" presId="urn:microsoft.com/office/officeart/2016/7/layout/LinearArrowProcessNumbered"/>
    <dgm:cxn modelId="{0988600A-3BEF-4327-AC7A-9A481F0AF6CA}" type="presParOf" srcId="{ADCA7499-B2A9-411A-AE5D-6522489D282F}" destId="{702F8D6B-C018-47DF-B7A7-27CB8B60EB4D}" srcOrd="3" destOrd="0" presId="urn:microsoft.com/office/officeart/2016/7/layout/LinearArrowProcessNumbered"/>
    <dgm:cxn modelId="{6E8AD987-1831-473E-A5D1-41CCC56B9494}" type="presParOf" srcId="{861795D1-6D1F-4611-B3E9-42D10EB8E08A}" destId="{9878750B-327B-4D0C-9048-FEE45A2B67FC}" srcOrd="2" destOrd="0" presId="urn:microsoft.com/office/officeart/2016/7/layout/LinearArrowProcessNumbered"/>
    <dgm:cxn modelId="{22F600DE-8B3E-4845-9F26-1C52A4C3974B}" type="presParOf" srcId="{35151FF9-38C0-49C1-9557-425AEEDF07C0}" destId="{A50170D4-D14F-4ABF-846F-0890FC0DAA5D}" srcOrd="11" destOrd="0" presId="urn:microsoft.com/office/officeart/2016/7/layout/LinearArrowProcessNumbered"/>
    <dgm:cxn modelId="{760BF164-6712-47BE-AEC6-5A84E36141A1}" type="presParOf" srcId="{35151FF9-38C0-49C1-9557-425AEEDF07C0}" destId="{B8D0357F-B967-4A5A-8273-39DB815F3544}" srcOrd="12" destOrd="0" presId="urn:microsoft.com/office/officeart/2016/7/layout/LinearArrowProcessNumbered"/>
    <dgm:cxn modelId="{A2C1DB55-C8CD-430A-94FF-EAF05DCB6A89}" type="presParOf" srcId="{B8D0357F-B967-4A5A-8273-39DB815F3544}" destId="{AA2F1AD8-4FD6-422C-83DD-57E47DAD45FA}" srcOrd="0" destOrd="0" presId="urn:microsoft.com/office/officeart/2016/7/layout/LinearArrowProcessNumbered"/>
    <dgm:cxn modelId="{087DDCA2-8D69-493D-956C-69E1FB1F46C0}" type="presParOf" srcId="{B8D0357F-B967-4A5A-8273-39DB815F3544}" destId="{9491F7A0-6C6C-4A44-B8CC-708207A13331}" srcOrd="1" destOrd="0" presId="urn:microsoft.com/office/officeart/2016/7/layout/LinearArrowProcessNumbered"/>
    <dgm:cxn modelId="{31A8E857-06EF-404E-B731-223A54764D54}" type="presParOf" srcId="{9491F7A0-6C6C-4A44-B8CC-708207A13331}" destId="{9E755D2B-F3BC-4676-A58D-AB238EB1E6EC}" srcOrd="0" destOrd="0" presId="urn:microsoft.com/office/officeart/2016/7/layout/LinearArrowProcessNumbered"/>
    <dgm:cxn modelId="{D5C49C32-A7E6-48BF-89A4-50F37CC63B1C}" type="presParOf" srcId="{9491F7A0-6C6C-4A44-B8CC-708207A13331}" destId="{31E5A2F2-FED8-4998-81DC-98A5D7318D41}" srcOrd="1" destOrd="0" presId="urn:microsoft.com/office/officeart/2016/7/layout/LinearArrowProcessNumbered"/>
    <dgm:cxn modelId="{8B13210C-632D-42B1-9F82-1255703C9AFA}" type="presParOf" srcId="{9491F7A0-6C6C-4A44-B8CC-708207A13331}" destId="{AD4BDDFF-FAA0-4150-894A-88E71AB91C4B}" srcOrd="2" destOrd="0" presId="urn:microsoft.com/office/officeart/2016/7/layout/LinearArrowProcessNumbered"/>
    <dgm:cxn modelId="{59C499FE-A3E8-4EE3-95EC-C887F67DE4C6}" type="presParOf" srcId="{9491F7A0-6C6C-4A44-B8CC-708207A13331}" destId="{4043F029-A49E-41B3-8F56-90C00CF44A86}" srcOrd="3" destOrd="0" presId="urn:microsoft.com/office/officeart/2016/7/layout/LinearArrowProcessNumbered"/>
    <dgm:cxn modelId="{D627BB0B-29BF-49AD-B2A4-F07AFA82A699}" type="presParOf" srcId="{B8D0357F-B967-4A5A-8273-39DB815F3544}" destId="{7BBC59F8-447D-411A-BBC8-BF4771B30B81}" srcOrd="2" destOrd="0" presId="urn:microsoft.com/office/officeart/2016/7/layout/LinearArrowProcessNumbered"/>
    <dgm:cxn modelId="{F9DFF077-FE8E-483F-A05D-0A7DAB5B6F09}" type="presParOf" srcId="{35151FF9-38C0-49C1-9557-425AEEDF07C0}" destId="{47C65295-FA50-458F-AF8D-EB31FA0070C2}" srcOrd="13" destOrd="0" presId="urn:microsoft.com/office/officeart/2016/7/layout/LinearArrowProcessNumbered"/>
    <dgm:cxn modelId="{E3600009-9560-4846-B179-4CB7D291B261}" type="presParOf" srcId="{35151FF9-38C0-49C1-9557-425AEEDF07C0}" destId="{DBE6B24A-0205-495F-8782-89F0F96A547B}" srcOrd="14" destOrd="0" presId="urn:microsoft.com/office/officeart/2016/7/layout/LinearArrowProcessNumbered"/>
    <dgm:cxn modelId="{4256A0D2-0419-4177-A1B6-6E9D5DB598E9}" type="presParOf" srcId="{DBE6B24A-0205-495F-8782-89F0F96A547B}" destId="{183FA567-F937-42F7-8AD6-E83719DE8C27}" srcOrd="0" destOrd="0" presId="urn:microsoft.com/office/officeart/2016/7/layout/LinearArrowProcessNumbered"/>
    <dgm:cxn modelId="{A906AA3F-BCBE-485E-B1C1-F61238AF57F1}" type="presParOf" srcId="{DBE6B24A-0205-495F-8782-89F0F96A547B}" destId="{72D2DF68-FFB2-4A4B-9930-43FC6F6F5F42}" srcOrd="1" destOrd="0" presId="urn:microsoft.com/office/officeart/2016/7/layout/LinearArrowProcessNumbered"/>
    <dgm:cxn modelId="{181531D4-D9FC-493C-8A7B-780124B16FC3}" type="presParOf" srcId="{72D2DF68-FFB2-4A4B-9930-43FC6F6F5F42}" destId="{9AE5CFA0-A39A-4FAF-B1B4-9243E772A027}" srcOrd="0" destOrd="0" presId="urn:microsoft.com/office/officeart/2016/7/layout/LinearArrowProcessNumbered"/>
    <dgm:cxn modelId="{F376212F-8051-458A-AE1A-FC4CBC70FCBA}" type="presParOf" srcId="{72D2DF68-FFB2-4A4B-9930-43FC6F6F5F42}" destId="{9C6B0C17-11DA-406D-887B-8E989C0DBAA7}" srcOrd="1" destOrd="0" presId="urn:microsoft.com/office/officeart/2016/7/layout/LinearArrowProcessNumbered"/>
    <dgm:cxn modelId="{953F5AD5-AFA0-41D5-9D40-C281D6F69D30}" type="presParOf" srcId="{72D2DF68-FFB2-4A4B-9930-43FC6F6F5F42}" destId="{B14302EF-C508-45E8-9700-28DF90AD26FF}" srcOrd="2" destOrd="0" presId="urn:microsoft.com/office/officeart/2016/7/layout/LinearArrowProcessNumbered"/>
    <dgm:cxn modelId="{ED3F30CB-40B9-4271-AAE6-253433B1DF59}" type="presParOf" srcId="{72D2DF68-FFB2-4A4B-9930-43FC6F6F5F42}" destId="{DCDF6111-8193-4587-98B7-DF243FC27A4E}" srcOrd="3" destOrd="0" presId="urn:microsoft.com/office/officeart/2016/7/layout/LinearArrowProcessNumbered"/>
    <dgm:cxn modelId="{DA9BA33C-15A1-4105-9DE6-801F6FDCD04E}" type="presParOf" srcId="{DBE6B24A-0205-495F-8782-89F0F96A547B}" destId="{D4563BE6-E78F-4ED8-9DED-E1FB74DCB78D}" srcOrd="2" destOrd="0" presId="urn:microsoft.com/office/officeart/2016/7/layout/LinearArrow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34F090-1647-415A-8F85-39AF986BB55E}">
      <dsp:nvSpPr>
        <dsp:cNvPr id="0" name=""/>
        <dsp:cNvSpPr/>
      </dsp:nvSpPr>
      <dsp:spPr>
        <a:xfrm>
          <a:off x="0" y="0"/>
          <a:ext cx="9035415" cy="115728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Effective communication is important in the nursing home this is extremely critical as  it impacts the day-to-day life of the residents their wellbeing safety ensuring all their individual needs are met with dignity respect. </a:t>
          </a:r>
          <a:endParaRPr lang="en-US" sz="1500" kern="1200"/>
        </a:p>
      </dsp:txBody>
      <dsp:txXfrm>
        <a:off x="33896" y="33896"/>
        <a:ext cx="7786610" cy="1089495"/>
      </dsp:txXfrm>
    </dsp:sp>
    <dsp:sp modelId="{B1C80C04-4D10-4BAC-9E8A-3E9723BC8E2A}">
      <dsp:nvSpPr>
        <dsp:cNvPr id="0" name=""/>
        <dsp:cNvSpPr/>
      </dsp:nvSpPr>
      <dsp:spPr>
        <a:xfrm>
          <a:off x="797242" y="1350169"/>
          <a:ext cx="9035415" cy="1157287"/>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Staff need to have clear hand over information regarding the service user about their health history such as allergies, mobility, dietary requirements, what level fluids they are on, medication, mental capacity and how they interact with the service as they may be non-verbal or they communicate speaking a different language.</a:t>
          </a:r>
          <a:endParaRPr lang="en-US" sz="1500" kern="1200"/>
        </a:p>
      </dsp:txBody>
      <dsp:txXfrm>
        <a:off x="831138" y="1384065"/>
        <a:ext cx="7418143" cy="1089495"/>
      </dsp:txXfrm>
    </dsp:sp>
    <dsp:sp modelId="{E4694DC4-5996-4B48-A6DA-DE413793575C}">
      <dsp:nvSpPr>
        <dsp:cNvPr id="0" name=""/>
        <dsp:cNvSpPr/>
      </dsp:nvSpPr>
      <dsp:spPr>
        <a:xfrm>
          <a:off x="1594484" y="2700338"/>
          <a:ext cx="9035415" cy="1157287"/>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It especially important that staff are aware of  end-of-life withes  that are  respected e.g. if a resident has a DNACPR in place everyone should be aware and follow the care plan that has been put in place maintain dignity and respecting family wishes. "A DNACPR form is not legal binding.it is a tool to tell doctors, nurses or paramedics not to attempt CPR"</a:t>
          </a:r>
          <a:endParaRPr lang="en-US" sz="1500" kern="1200"/>
        </a:p>
      </dsp:txBody>
      <dsp:txXfrm>
        <a:off x="1628380" y="2734234"/>
        <a:ext cx="7418143" cy="1089495"/>
      </dsp:txXfrm>
    </dsp:sp>
    <dsp:sp modelId="{8BE0224E-6BCB-4502-878E-2E8CD9AB7697}">
      <dsp:nvSpPr>
        <dsp:cNvPr id="0" name=""/>
        <dsp:cNvSpPr/>
      </dsp:nvSpPr>
      <dsp:spPr>
        <a:xfrm>
          <a:off x="8283177" y="877609"/>
          <a:ext cx="752237" cy="752237"/>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8452430" y="877609"/>
        <a:ext cx="413731" cy="566058"/>
      </dsp:txXfrm>
    </dsp:sp>
    <dsp:sp modelId="{C5474A7B-D724-42A1-8FF0-30F88CC954F0}">
      <dsp:nvSpPr>
        <dsp:cNvPr id="0" name=""/>
        <dsp:cNvSpPr/>
      </dsp:nvSpPr>
      <dsp:spPr>
        <a:xfrm>
          <a:off x="9080420" y="2220063"/>
          <a:ext cx="752237" cy="752237"/>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9249673" y="2220063"/>
        <a:ext cx="413731" cy="5660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7A614B-685A-4F26-9EBB-7619AA7CC44F}">
      <dsp:nvSpPr>
        <dsp:cNvPr id="0" name=""/>
        <dsp:cNvSpPr/>
      </dsp:nvSpPr>
      <dsp:spPr>
        <a:xfrm>
          <a:off x="1285" y="492925"/>
          <a:ext cx="2741335" cy="373854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Teams  is an effective</a:t>
          </a:r>
          <a:r>
            <a:rPr lang="en-GB" sz="1300" kern="1200" baseline="0"/>
            <a:t> way to make staff aware of what is happening within the building  any changes that have accrued </a:t>
          </a:r>
          <a:r>
            <a:rPr lang="en-GB" sz="1300" kern="1200"/>
            <a:t>about the</a:t>
          </a:r>
          <a:r>
            <a:rPr lang="en-GB" sz="1300" kern="1200" baseline="0"/>
            <a:t> service user  as staff can </a:t>
          </a:r>
          <a:r>
            <a:rPr lang="en-GB" sz="1300" kern="1200"/>
            <a:t>access</a:t>
          </a:r>
          <a:r>
            <a:rPr lang="en-GB" sz="1300" kern="1200" baseline="0"/>
            <a:t> information at the same time  and refer</a:t>
          </a:r>
          <a:r>
            <a:rPr lang="en-GB" sz="1300" kern="1200"/>
            <a:t>  back to if </a:t>
          </a:r>
          <a:r>
            <a:rPr lang="en-GB" sz="1300" kern="1200" baseline="0"/>
            <a:t> they have missed any information or new updates</a:t>
          </a:r>
          <a:r>
            <a:rPr lang="en-US" sz="1300" kern="1200"/>
            <a:t>​</a:t>
          </a:r>
          <a:r>
            <a:rPr lang="en-GB" sz="1300" kern="1200"/>
            <a:t> </a:t>
          </a:r>
          <a:endParaRPr lang="en-US" sz="1300" kern="1200"/>
        </a:p>
      </dsp:txBody>
      <dsp:txXfrm>
        <a:off x="81576" y="573216"/>
        <a:ext cx="2580753" cy="3577967"/>
      </dsp:txXfrm>
    </dsp:sp>
    <dsp:sp modelId="{F1C93AB1-DA89-4692-B3A4-3D77CBA84C71}">
      <dsp:nvSpPr>
        <dsp:cNvPr id="0" name=""/>
        <dsp:cNvSpPr/>
      </dsp:nvSpPr>
      <dsp:spPr>
        <a:xfrm>
          <a:off x="3016754" y="2022274"/>
          <a:ext cx="581163" cy="679851"/>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3016754" y="2158244"/>
        <a:ext cx="406814" cy="407911"/>
      </dsp:txXfrm>
    </dsp:sp>
    <dsp:sp modelId="{37B165C8-E0E5-494B-B603-A88D522AB976}">
      <dsp:nvSpPr>
        <dsp:cNvPr id="0" name=""/>
        <dsp:cNvSpPr/>
      </dsp:nvSpPr>
      <dsp:spPr>
        <a:xfrm>
          <a:off x="3839155" y="492925"/>
          <a:ext cx="2741335" cy="3738549"/>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Staff  can post a summary on how residents have been through the night and updates this can be issues a resident may have e.g. if residents have not eaten been unwell not taken medication , bowel movements this also when there is a shift changed staff can refer to notes that are on teams instead of having a verbal hand over or paper work. Communicating using teams is exceptionally effective way to keep on track making sure resident's needs are met always ensuring the welfare and safety and can also protect staff themselves to making sure all essential information has been passed on with proof on teams.       </a:t>
          </a:r>
          <a:endParaRPr lang="en-US" sz="1300" kern="1200"/>
        </a:p>
      </dsp:txBody>
      <dsp:txXfrm>
        <a:off x="3919446" y="573216"/>
        <a:ext cx="2580753" cy="35779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AF76E0-2CE9-4675-806F-14BAA55A458B}">
      <dsp:nvSpPr>
        <dsp:cNvPr id="0" name=""/>
        <dsp:cNvSpPr/>
      </dsp:nvSpPr>
      <dsp:spPr>
        <a:xfrm>
          <a:off x="668865" y="863179"/>
          <a:ext cx="530975" cy="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858112-1FB2-454F-9D50-804F58455121}">
      <dsp:nvSpPr>
        <dsp:cNvPr id="0" name=""/>
        <dsp:cNvSpPr/>
      </dsp:nvSpPr>
      <dsp:spPr>
        <a:xfrm>
          <a:off x="1231699" y="818613"/>
          <a:ext cx="61062" cy="114687"/>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8C01C11-3EAB-4BC9-8116-7DC833BEF91C}">
      <dsp:nvSpPr>
        <dsp:cNvPr id="0" name=""/>
        <dsp:cNvSpPr/>
      </dsp:nvSpPr>
      <dsp:spPr>
        <a:xfrm>
          <a:off x="366707" y="627429"/>
          <a:ext cx="471571" cy="4715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300" tIns="18300" rIns="18300" bIns="18300" numCol="1" spcCol="1270" anchor="ctr" anchorCtr="0">
          <a:noAutofit/>
        </a:bodyPr>
        <a:lstStyle/>
        <a:p>
          <a:pPr marL="0" lvl="0" indent="0" algn="ctr" defTabSz="933450">
            <a:lnSpc>
              <a:spcPct val="90000"/>
            </a:lnSpc>
            <a:spcBef>
              <a:spcPct val="0"/>
            </a:spcBef>
            <a:spcAft>
              <a:spcPct val="35000"/>
            </a:spcAft>
            <a:buNone/>
          </a:pPr>
          <a:r>
            <a:rPr lang="en-US" sz="2100" kern="1200"/>
            <a:t>1</a:t>
          </a:r>
        </a:p>
      </dsp:txBody>
      <dsp:txXfrm>
        <a:off x="435767" y="696489"/>
        <a:ext cx="333451" cy="333451"/>
      </dsp:txXfrm>
    </dsp:sp>
    <dsp:sp modelId="{126DED17-188F-448D-B193-98ABFAA91AFA}">
      <dsp:nvSpPr>
        <dsp:cNvPr id="0" name=""/>
        <dsp:cNvSpPr/>
      </dsp:nvSpPr>
      <dsp:spPr>
        <a:xfrm>
          <a:off x="5145" y="1264598"/>
          <a:ext cx="1194695"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4239" tIns="165100" rIns="94239" bIns="165100" numCol="1" spcCol="1270" anchor="t" anchorCtr="0">
          <a:noAutofit/>
        </a:bodyPr>
        <a:lstStyle/>
        <a:p>
          <a:pPr marL="0" lvl="0" indent="0" algn="l" defTabSz="488950">
            <a:lnSpc>
              <a:spcPct val="90000"/>
            </a:lnSpc>
            <a:spcBef>
              <a:spcPct val="0"/>
            </a:spcBef>
            <a:spcAft>
              <a:spcPct val="35000"/>
            </a:spcAft>
            <a:buNone/>
          </a:pPr>
          <a:r>
            <a:rPr lang="en-GB" sz="1100" kern="1200"/>
            <a:t>All staff in the nursing home is added into the app</a:t>
          </a:r>
          <a:endParaRPr lang="en-US" sz="1100" kern="1200"/>
        </a:p>
      </dsp:txBody>
      <dsp:txXfrm>
        <a:off x="5145" y="1503537"/>
        <a:ext cx="1194695" cy="1726661"/>
      </dsp:txXfrm>
    </dsp:sp>
    <dsp:sp modelId="{53CF427D-A7FE-4D74-A701-A405D48E3E06}">
      <dsp:nvSpPr>
        <dsp:cNvPr id="0" name=""/>
        <dsp:cNvSpPr/>
      </dsp:nvSpPr>
      <dsp:spPr>
        <a:xfrm>
          <a:off x="1332585" y="863177"/>
          <a:ext cx="1194695" cy="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026E53-062D-40D8-987C-F427ED17F817}">
      <dsp:nvSpPr>
        <dsp:cNvPr id="0" name=""/>
        <dsp:cNvSpPr/>
      </dsp:nvSpPr>
      <dsp:spPr>
        <a:xfrm>
          <a:off x="2559139" y="818611"/>
          <a:ext cx="61062" cy="114690"/>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595087B-CED2-4F1F-89BB-6D48BC99FB7F}">
      <dsp:nvSpPr>
        <dsp:cNvPr id="0" name=""/>
        <dsp:cNvSpPr/>
      </dsp:nvSpPr>
      <dsp:spPr>
        <a:xfrm>
          <a:off x="1694147" y="627428"/>
          <a:ext cx="471571" cy="4715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300" tIns="18300" rIns="18300" bIns="18300" numCol="1" spcCol="1270" anchor="ctr" anchorCtr="0">
          <a:noAutofit/>
        </a:bodyPr>
        <a:lstStyle/>
        <a:p>
          <a:pPr marL="0" lvl="0" indent="0" algn="ctr" defTabSz="933450">
            <a:lnSpc>
              <a:spcPct val="90000"/>
            </a:lnSpc>
            <a:spcBef>
              <a:spcPct val="0"/>
            </a:spcBef>
            <a:spcAft>
              <a:spcPct val="35000"/>
            </a:spcAft>
            <a:buNone/>
          </a:pPr>
          <a:r>
            <a:rPr lang="en-US" sz="2100" kern="1200"/>
            <a:t>2</a:t>
          </a:r>
        </a:p>
      </dsp:txBody>
      <dsp:txXfrm>
        <a:off x="1763207" y="696488"/>
        <a:ext cx="333451" cy="333451"/>
      </dsp:txXfrm>
    </dsp:sp>
    <dsp:sp modelId="{B96DA048-9FEA-477F-9CCF-F2F786FD7C35}">
      <dsp:nvSpPr>
        <dsp:cNvPr id="0" name=""/>
        <dsp:cNvSpPr/>
      </dsp:nvSpPr>
      <dsp:spPr>
        <a:xfrm>
          <a:off x="1332585" y="1264598"/>
          <a:ext cx="1194695"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4239" tIns="165100" rIns="94239" bIns="165100" numCol="1" spcCol="1270" anchor="t" anchorCtr="0">
          <a:noAutofit/>
        </a:bodyPr>
        <a:lstStyle/>
        <a:p>
          <a:pPr marL="0" lvl="0" indent="0" algn="l" defTabSz="488950" rtl="0">
            <a:lnSpc>
              <a:spcPct val="90000"/>
            </a:lnSpc>
            <a:spcBef>
              <a:spcPct val="0"/>
            </a:spcBef>
            <a:spcAft>
              <a:spcPct val="35000"/>
            </a:spcAft>
            <a:buNone/>
          </a:pPr>
          <a:r>
            <a:rPr lang="en-GB" sz="1100" kern="1200"/>
            <a:t>All staff can access and have input  to information</a:t>
          </a:r>
          <a:r>
            <a:rPr lang="en-GB" sz="1100" kern="1200">
              <a:latin typeface="Univers Condensed"/>
            </a:rPr>
            <a:t> such as staff rotas annual leave and shifts</a:t>
          </a:r>
          <a:endParaRPr lang="en-US" sz="1100" kern="1200"/>
        </a:p>
      </dsp:txBody>
      <dsp:txXfrm>
        <a:off x="1332585" y="1503537"/>
        <a:ext cx="1194695" cy="1726661"/>
      </dsp:txXfrm>
    </dsp:sp>
    <dsp:sp modelId="{C311226B-D4D7-4D58-B288-0BFFDDEB237F}">
      <dsp:nvSpPr>
        <dsp:cNvPr id="0" name=""/>
        <dsp:cNvSpPr/>
      </dsp:nvSpPr>
      <dsp:spPr>
        <a:xfrm>
          <a:off x="2660024" y="863177"/>
          <a:ext cx="1194695" cy="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1610E17-C71B-4868-A888-A0DB4736F0DD}">
      <dsp:nvSpPr>
        <dsp:cNvPr id="0" name=""/>
        <dsp:cNvSpPr/>
      </dsp:nvSpPr>
      <dsp:spPr>
        <a:xfrm>
          <a:off x="3886579" y="818611"/>
          <a:ext cx="61062" cy="114690"/>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CC89BF-E601-43B9-8F57-CF5849BA9A41}">
      <dsp:nvSpPr>
        <dsp:cNvPr id="0" name=""/>
        <dsp:cNvSpPr/>
      </dsp:nvSpPr>
      <dsp:spPr>
        <a:xfrm>
          <a:off x="3021587" y="627427"/>
          <a:ext cx="471571" cy="4715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300" tIns="18300" rIns="18300" bIns="18300" numCol="1" spcCol="1270" anchor="ctr" anchorCtr="0">
          <a:noAutofit/>
        </a:bodyPr>
        <a:lstStyle/>
        <a:p>
          <a:pPr marL="0" lvl="0" indent="0" algn="ctr" defTabSz="933450">
            <a:lnSpc>
              <a:spcPct val="90000"/>
            </a:lnSpc>
            <a:spcBef>
              <a:spcPct val="0"/>
            </a:spcBef>
            <a:spcAft>
              <a:spcPct val="35000"/>
            </a:spcAft>
            <a:buNone/>
          </a:pPr>
          <a:r>
            <a:rPr lang="en-US" sz="2100" kern="1200"/>
            <a:t>3</a:t>
          </a:r>
        </a:p>
      </dsp:txBody>
      <dsp:txXfrm>
        <a:off x="3090647" y="696487"/>
        <a:ext cx="333451" cy="333451"/>
      </dsp:txXfrm>
    </dsp:sp>
    <dsp:sp modelId="{A444328C-9EEA-46A1-AE4B-6CBFE064EB36}">
      <dsp:nvSpPr>
        <dsp:cNvPr id="0" name=""/>
        <dsp:cNvSpPr/>
      </dsp:nvSpPr>
      <dsp:spPr>
        <a:xfrm>
          <a:off x="2660024" y="1264598"/>
          <a:ext cx="1194695"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4239" tIns="165100" rIns="94239" bIns="165100" numCol="1" spcCol="1270" anchor="t" anchorCtr="0">
          <a:noAutofit/>
        </a:bodyPr>
        <a:lstStyle/>
        <a:p>
          <a:pPr marL="0" lvl="0" indent="0" algn="l" defTabSz="488950">
            <a:lnSpc>
              <a:spcPct val="90000"/>
            </a:lnSpc>
            <a:spcBef>
              <a:spcPct val="0"/>
            </a:spcBef>
            <a:spcAft>
              <a:spcPct val="35000"/>
            </a:spcAft>
            <a:buNone/>
          </a:pPr>
          <a:r>
            <a:rPr lang="en-GB" sz="1100" kern="1200"/>
            <a:t>All updates can be posted daily as staff will be sent notification through the app</a:t>
          </a:r>
          <a:endParaRPr lang="en-US" sz="1100" kern="1200"/>
        </a:p>
      </dsp:txBody>
      <dsp:txXfrm>
        <a:off x="2660024" y="1503537"/>
        <a:ext cx="1194695" cy="1726661"/>
      </dsp:txXfrm>
    </dsp:sp>
    <dsp:sp modelId="{382D1948-920B-4C88-8F58-2455704DA555}">
      <dsp:nvSpPr>
        <dsp:cNvPr id="0" name=""/>
        <dsp:cNvSpPr/>
      </dsp:nvSpPr>
      <dsp:spPr>
        <a:xfrm>
          <a:off x="3987464" y="863177"/>
          <a:ext cx="1194695"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56BB50-4110-4802-B5D4-65766D11FB34}">
      <dsp:nvSpPr>
        <dsp:cNvPr id="0" name=""/>
        <dsp:cNvSpPr/>
      </dsp:nvSpPr>
      <dsp:spPr>
        <a:xfrm>
          <a:off x="5214019" y="818611"/>
          <a:ext cx="61062" cy="114690"/>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35B15F-F25B-4CEB-8ACB-273D2FD47726}">
      <dsp:nvSpPr>
        <dsp:cNvPr id="0" name=""/>
        <dsp:cNvSpPr/>
      </dsp:nvSpPr>
      <dsp:spPr>
        <a:xfrm>
          <a:off x="4349027" y="627427"/>
          <a:ext cx="471571" cy="4715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300" tIns="18300" rIns="18300" bIns="18300" numCol="1" spcCol="1270" anchor="ctr" anchorCtr="0">
          <a:noAutofit/>
        </a:bodyPr>
        <a:lstStyle/>
        <a:p>
          <a:pPr marL="0" lvl="0" indent="0" algn="ctr" defTabSz="933450">
            <a:lnSpc>
              <a:spcPct val="90000"/>
            </a:lnSpc>
            <a:spcBef>
              <a:spcPct val="0"/>
            </a:spcBef>
            <a:spcAft>
              <a:spcPct val="35000"/>
            </a:spcAft>
            <a:buNone/>
          </a:pPr>
          <a:r>
            <a:rPr lang="en-US" sz="2100" kern="1200"/>
            <a:t>4</a:t>
          </a:r>
        </a:p>
      </dsp:txBody>
      <dsp:txXfrm>
        <a:off x="4418087" y="696487"/>
        <a:ext cx="333451" cy="333451"/>
      </dsp:txXfrm>
    </dsp:sp>
    <dsp:sp modelId="{B8522E56-D8EF-41F0-B69C-827436734B0D}">
      <dsp:nvSpPr>
        <dsp:cNvPr id="0" name=""/>
        <dsp:cNvSpPr/>
      </dsp:nvSpPr>
      <dsp:spPr>
        <a:xfrm>
          <a:off x="3987464" y="1264598"/>
          <a:ext cx="1194695"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4239" tIns="165100" rIns="94239" bIns="165100" numCol="1" spcCol="1270" anchor="t" anchorCtr="0">
          <a:noAutofit/>
        </a:bodyPr>
        <a:lstStyle/>
        <a:p>
          <a:pPr marL="0" lvl="0" indent="0" algn="l" defTabSz="488950">
            <a:lnSpc>
              <a:spcPct val="90000"/>
            </a:lnSpc>
            <a:spcBef>
              <a:spcPct val="0"/>
            </a:spcBef>
            <a:spcAft>
              <a:spcPct val="35000"/>
            </a:spcAft>
            <a:buNone/>
          </a:pPr>
          <a:r>
            <a:rPr lang="en-GB" sz="1100" kern="1200"/>
            <a:t>Staff who are unable to attend face to face meeting can access messages and pre-recorded videos  </a:t>
          </a:r>
          <a:endParaRPr lang="en-US" sz="1100" kern="1200"/>
        </a:p>
      </dsp:txBody>
      <dsp:txXfrm>
        <a:off x="3987464" y="1503537"/>
        <a:ext cx="1194695" cy="1726661"/>
      </dsp:txXfrm>
    </dsp:sp>
    <dsp:sp modelId="{3BC33263-AB6D-485A-AE87-3A2ED9681A40}">
      <dsp:nvSpPr>
        <dsp:cNvPr id="0" name=""/>
        <dsp:cNvSpPr/>
      </dsp:nvSpPr>
      <dsp:spPr>
        <a:xfrm>
          <a:off x="5314904" y="863177"/>
          <a:ext cx="1194695"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FAA411-6082-4523-BAB8-A88F48BE4B20}">
      <dsp:nvSpPr>
        <dsp:cNvPr id="0" name=""/>
        <dsp:cNvSpPr/>
      </dsp:nvSpPr>
      <dsp:spPr>
        <a:xfrm>
          <a:off x="6541459" y="818611"/>
          <a:ext cx="61062" cy="114690"/>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949E4F-F1F4-4280-83AB-2B6681CD8990}">
      <dsp:nvSpPr>
        <dsp:cNvPr id="0" name=""/>
        <dsp:cNvSpPr/>
      </dsp:nvSpPr>
      <dsp:spPr>
        <a:xfrm>
          <a:off x="5676467" y="627427"/>
          <a:ext cx="471571" cy="4715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300" tIns="18300" rIns="18300" bIns="18300" numCol="1" spcCol="1270" anchor="ctr" anchorCtr="0">
          <a:noAutofit/>
        </a:bodyPr>
        <a:lstStyle/>
        <a:p>
          <a:pPr marL="0" lvl="0" indent="0" algn="ctr" defTabSz="933450">
            <a:lnSpc>
              <a:spcPct val="90000"/>
            </a:lnSpc>
            <a:spcBef>
              <a:spcPct val="0"/>
            </a:spcBef>
            <a:spcAft>
              <a:spcPct val="35000"/>
            </a:spcAft>
            <a:buNone/>
          </a:pPr>
          <a:r>
            <a:rPr lang="en-US" sz="2100" kern="1200"/>
            <a:t>5</a:t>
          </a:r>
        </a:p>
      </dsp:txBody>
      <dsp:txXfrm>
        <a:off x="5745527" y="696487"/>
        <a:ext cx="333451" cy="333451"/>
      </dsp:txXfrm>
    </dsp:sp>
    <dsp:sp modelId="{B37C8766-D0EB-4F6A-83AD-FCAB0571D0B4}">
      <dsp:nvSpPr>
        <dsp:cNvPr id="0" name=""/>
        <dsp:cNvSpPr/>
      </dsp:nvSpPr>
      <dsp:spPr>
        <a:xfrm>
          <a:off x="5314904" y="1264598"/>
          <a:ext cx="1194695"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4239" tIns="165100" rIns="94239" bIns="165100" numCol="1" spcCol="1270" anchor="t" anchorCtr="0">
          <a:noAutofit/>
        </a:bodyPr>
        <a:lstStyle/>
        <a:p>
          <a:pPr marL="0" lvl="0" indent="0" algn="l" defTabSz="488950">
            <a:lnSpc>
              <a:spcPct val="90000"/>
            </a:lnSpc>
            <a:spcBef>
              <a:spcPct val="0"/>
            </a:spcBef>
            <a:spcAft>
              <a:spcPct val="35000"/>
            </a:spcAft>
            <a:buNone/>
          </a:pPr>
          <a:r>
            <a:rPr lang="en-GB" sz="1100" kern="1200"/>
            <a:t>No internet </a:t>
          </a:r>
          <a:endParaRPr lang="en-US" sz="1100" kern="1200"/>
        </a:p>
      </dsp:txBody>
      <dsp:txXfrm>
        <a:off x="5314904" y="1503537"/>
        <a:ext cx="1194695" cy="1726661"/>
      </dsp:txXfrm>
    </dsp:sp>
    <dsp:sp modelId="{8A33C1DF-F69A-415D-9E59-862A3BEC25D2}">
      <dsp:nvSpPr>
        <dsp:cNvPr id="0" name=""/>
        <dsp:cNvSpPr/>
      </dsp:nvSpPr>
      <dsp:spPr>
        <a:xfrm>
          <a:off x="6642344" y="863177"/>
          <a:ext cx="1194695"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45465EC-0C5F-4F20-B5FF-6AACD25689D3}">
      <dsp:nvSpPr>
        <dsp:cNvPr id="0" name=""/>
        <dsp:cNvSpPr/>
      </dsp:nvSpPr>
      <dsp:spPr>
        <a:xfrm>
          <a:off x="7868899" y="818611"/>
          <a:ext cx="61062" cy="114690"/>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63CFB6-2F15-480D-8795-7C2C022D01EB}">
      <dsp:nvSpPr>
        <dsp:cNvPr id="0" name=""/>
        <dsp:cNvSpPr/>
      </dsp:nvSpPr>
      <dsp:spPr>
        <a:xfrm>
          <a:off x="7003907" y="627427"/>
          <a:ext cx="471571" cy="4715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300" tIns="18300" rIns="18300" bIns="18300" numCol="1" spcCol="1270" anchor="ctr" anchorCtr="0">
          <a:noAutofit/>
        </a:bodyPr>
        <a:lstStyle/>
        <a:p>
          <a:pPr marL="0" lvl="0" indent="0" algn="ctr" defTabSz="933450">
            <a:lnSpc>
              <a:spcPct val="90000"/>
            </a:lnSpc>
            <a:spcBef>
              <a:spcPct val="0"/>
            </a:spcBef>
            <a:spcAft>
              <a:spcPct val="35000"/>
            </a:spcAft>
            <a:buNone/>
          </a:pPr>
          <a:r>
            <a:rPr lang="en-US" sz="2100" kern="1200"/>
            <a:t>6</a:t>
          </a:r>
        </a:p>
      </dsp:txBody>
      <dsp:txXfrm>
        <a:off x="7072967" y="696487"/>
        <a:ext cx="333451" cy="333451"/>
      </dsp:txXfrm>
    </dsp:sp>
    <dsp:sp modelId="{9878750B-327B-4D0C-9048-FEE45A2B67FC}">
      <dsp:nvSpPr>
        <dsp:cNvPr id="0" name=""/>
        <dsp:cNvSpPr/>
      </dsp:nvSpPr>
      <dsp:spPr>
        <a:xfrm>
          <a:off x="6642344" y="1264598"/>
          <a:ext cx="1194695"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4239" tIns="165100" rIns="94239" bIns="165100" numCol="1" spcCol="1270" anchor="t" anchorCtr="0">
          <a:noAutofit/>
        </a:bodyPr>
        <a:lstStyle/>
        <a:p>
          <a:pPr marL="0" lvl="0" indent="0" algn="l" defTabSz="488950">
            <a:lnSpc>
              <a:spcPct val="90000"/>
            </a:lnSpc>
            <a:spcBef>
              <a:spcPct val="0"/>
            </a:spcBef>
            <a:spcAft>
              <a:spcPct val="35000"/>
            </a:spcAft>
            <a:buNone/>
          </a:pPr>
          <a:r>
            <a:rPr lang="en-GB" sz="1100" kern="1200"/>
            <a:t>No smart phones or laptops </a:t>
          </a:r>
          <a:endParaRPr lang="en-US" sz="1100" kern="1200"/>
        </a:p>
      </dsp:txBody>
      <dsp:txXfrm>
        <a:off x="6642344" y="1503537"/>
        <a:ext cx="1194695" cy="1726661"/>
      </dsp:txXfrm>
    </dsp:sp>
    <dsp:sp modelId="{9E755D2B-F3BC-4676-A58D-AB238EB1E6EC}">
      <dsp:nvSpPr>
        <dsp:cNvPr id="0" name=""/>
        <dsp:cNvSpPr/>
      </dsp:nvSpPr>
      <dsp:spPr>
        <a:xfrm>
          <a:off x="7969784" y="863176"/>
          <a:ext cx="1194695"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E5A2F2-FED8-4998-81DC-98A5D7318D41}">
      <dsp:nvSpPr>
        <dsp:cNvPr id="0" name=""/>
        <dsp:cNvSpPr/>
      </dsp:nvSpPr>
      <dsp:spPr>
        <a:xfrm>
          <a:off x="9196339" y="818611"/>
          <a:ext cx="61062" cy="114690"/>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4BDDFF-FAA0-4150-894A-88E71AB91C4B}">
      <dsp:nvSpPr>
        <dsp:cNvPr id="0" name=""/>
        <dsp:cNvSpPr/>
      </dsp:nvSpPr>
      <dsp:spPr>
        <a:xfrm>
          <a:off x="8331346" y="627427"/>
          <a:ext cx="471571" cy="4715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300" tIns="18300" rIns="18300" bIns="18300" numCol="1" spcCol="1270" anchor="ctr" anchorCtr="0">
          <a:noAutofit/>
        </a:bodyPr>
        <a:lstStyle/>
        <a:p>
          <a:pPr marL="0" lvl="0" indent="0" algn="ctr" defTabSz="933450">
            <a:lnSpc>
              <a:spcPct val="90000"/>
            </a:lnSpc>
            <a:spcBef>
              <a:spcPct val="0"/>
            </a:spcBef>
            <a:spcAft>
              <a:spcPct val="35000"/>
            </a:spcAft>
            <a:buNone/>
          </a:pPr>
          <a:r>
            <a:rPr lang="en-US" sz="2100" kern="1200"/>
            <a:t>7</a:t>
          </a:r>
        </a:p>
      </dsp:txBody>
      <dsp:txXfrm>
        <a:off x="8400406" y="696487"/>
        <a:ext cx="333451" cy="333451"/>
      </dsp:txXfrm>
    </dsp:sp>
    <dsp:sp modelId="{7BBC59F8-447D-411A-BBC8-BF4771B30B81}">
      <dsp:nvSpPr>
        <dsp:cNvPr id="0" name=""/>
        <dsp:cNvSpPr/>
      </dsp:nvSpPr>
      <dsp:spPr>
        <a:xfrm>
          <a:off x="7969784" y="1264598"/>
          <a:ext cx="1194777"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4245" tIns="165100" rIns="94245" bIns="165100" numCol="1" spcCol="1270" anchor="t" anchorCtr="0">
          <a:noAutofit/>
        </a:bodyPr>
        <a:lstStyle/>
        <a:p>
          <a:pPr marL="0" lvl="0" indent="0" algn="l" defTabSz="488950">
            <a:lnSpc>
              <a:spcPct val="90000"/>
            </a:lnSpc>
            <a:spcBef>
              <a:spcPct val="0"/>
            </a:spcBef>
            <a:spcAft>
              <a:spcPct val="35000"/>
            </a:spcAft>
            <a:buNone/>
          </a:pPr>
          <a:r>
            <a:rPr lang="en-GB" sz="1100" kern="1200"/>
            <a:t>Unable use modern technology</a:t>
          </a:r>
          <a:endParaRPr lang="en-US" sz="1100" kern="1200"/>
        </a:p>
      </dsp:txBody>
      <dsp:txXfrm>
        <a:off x="7969784" y="1503553"/>
        <a:ext cx="1194777" cy="1726645"/>
      </dsp:txXfrm>
    </dsp:sp>
    <dsp:sp modelId="{9AE5CFA0-A39A-4FAF-B1B4-9243E772A027}">
      <dsp:nvSpPr>
        <dsp:cNvPr id="0" name=""/>
        <dsp:cNvSpPr/>
      </dsp:nvSpPr>
      <dsp:spPr>
        <a:xfrm>
          <a:off x="9297314" y="863176"/>
          <a:ext cx="597347"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4302EF-C508-45E8-9700-28DF90AD26FF}">
      <dsp:nvSpPr>
        <dsp:cNvPr id="0" name=""/>
        <dsp:cNvSpPr/>
      </dsp:nvSpPr>
      <dsp:spPr>
        <a:xfrm>
          <a:off x="9658877" y="627427"/>
          <a:ext cx="471571" cy="4715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300" tIns="18300" rIns="18300" bIns="18300" numCol="1" spcCol="1270" anchor="ctr" anchorCtr="0">
          <a:noAutofit/>
        </a:bodyPr>
        <a:lstStyle/>
        <a:p>
          <a:pPr marL="0" lvl="0" indent="0" algn="ctr" defTabSz="933450">
            <a:lnSpc>
              <a:spcPct val="90000"/>
            </a:lnSpc>
            <a:spcBef>
              <a:spcPct val="0"/>
            </a:spcBef>
            <a:spcAft>
              <a:spcPct val="35000"/>
            </a:spcAft>
            <a:buNone/>
          </a:pPr>
          <a:r>
            <a:rPr lang="en-US" sz="2100" kern="1200"/>
            <a:t>8</a:t>
          </a:r>
        </a:p>
      </dsp:txBody>
      <dsp:txXfrm>
        <a:off x="9727937" y="696487"/>
        <a:ext cx="333451" cy="333451"/>
      </dsp:txXfrm>
    </dsp:sp>
    <dsp:sp modelId="{D4563BE6-E78F-4ED8-9DED-E1FB74DCB78D}">
      <dsp:nvSpPr>
        <dsp:cNvPr id="0" name=""/>
        <dsp:cNvSpPr/>
      </dsp:nvSpPr>
      <dsp:spPr>
        <a:xfrm>
          <a:off x="9297314" y="1264598"/>
          <a:ext cx="1194695"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4239" tIns="165100" rIns="94239" bIns="165100" numCol="1" spcCol="1270" anchor="t" anchorCtr="0">
          <a:noAutofit/>
        </a:bodyPr>
        <a:lstStyle/>
        <a:p>
          <a:pPr marL="0" lvl="0" indent="0" algn="l" defTabSz="488950">
            <a:lnSpc>
              <a:spcPct val="90000"/>
            </a:lnSpc>
            <a:spcBef>
              <a:spcPct val="0"/>
            </a:spcBef>
            <a:spcAft>
              <a:spcPct val="35000"/>
            </a:spcAft>
            <a:buNone/>
          </a:pPr>
          <a:r>
            <a:rPr lang="en-GB" sz="1100" kern="1200"/>
            <a:t>Staff may not be able to access the app as the systems may be down     </a:t>
          </a:r>
          <a:endParaRPr lang="en-US" sz="1100" kern="1200"/>
        </a:p>
      </dsp:txBody>
      <dsp:txXfrm>
        <a:off x="9297314" y="1503537"/>
        <a:ext cx="1194695" cy="1726661"/>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B2889B-A0AC-4482-8592-5C96F2309420}" type="datetimeFigureOut">
              <a:rPr lang="en-US" smtClean="0"/>
              <a:t>6/17/2026</a:t>
            </a:fld>
            <a:endParaRPr lang="en-US"/>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529299-61FF-4B93-ADA6-2FD5975D62F6}" type="slidenum">
              <a:rPr lang="en-US" smtClean="0"/>
              <a:t>‹#›</a:t>
            </a:fld>
            <a:endParaRPr lang="en-US"/>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EB223-FFC0-462A-A3B8-EAA7CE0F8CBD}" type="datetimeFigureOut">
              <a:rPr lang="en-US" smtClean="0"/>
              <a:t>6/17/2026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49E9A-41F7-4779-A581-48A7C374A227}" type="slidenum">
              <a:rPr lang="en-US" smtClean="0"/>
              <a:t>‹#›</a:t>
            </a:fld>
            <a:endParaRPr lang="en-US"/>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K"/>
          </a:p>
        </p:txBody>
      </p:sp>
      <p:sp>
        <p:nvSpPr>
          <p:cNvPr id="4" name="Slide Number Placeholder 3"/>
          <p:cNvSpPr>
            <a:spLocks noGrp="1"/>
          </p:cNvSpPr>
          <p:nvPr>
            <p:ph type="sldNum" sz="quarter" idx="5"/>
          </p:nvPr>
        </p:nvSpPr>
        <p:spPr/>
        <p:txBody>
          <a:bodyPr/>
          <a:lstStyle/>
          <a:p>
            <a:fld id="{BC849E9A-41F7-4779-A581-48A7C374A227}" type="slidenum">
              <a:rPr lang="en-US" smtClean="0"/>
              <a:t>1</a:t>
            </a:fld>
            <a:endParaRPr lang="en-US"/>
          </a:p>
        </p:txBody>
      </p:sp>
    </p:spTree>
    <p:extLst>
      <p:ext uri="{BB962C8B-B14F-4D97-AF65-F5344CB8AC3E}">
        <p14:creationId xmlns:p14="http://schemas.microsoft.com/office/powerpoint/2010/main" val="19725062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PK" sz="1200" kern="1200">
                <a:solidFill>
                  <a:schemeClr val="tx1"/>
                </a:solidFill>
                <a:effectLst/>
                <a:latin typeface="+mn-lt"/>
                <a:ea typeface="+mn-ea"/>
                <a:cs typeface="+mn-cs"/>
              </a:rPr>
              <a:t>Good morning. My job at work is Staff Training at Riverdale Nursing Home. Staff training is vital to ensure staff have the skills and knowledge to safely and effectively care for the residents.</a:t>
            </a:r>
            <a:r>
              <a:rPr lang="en-US" sz="1200" kern="1200">
                <a:solidFill>
                  <a:schemeClr val="tx1"/>
                </a:solidFill>
                <a:effectLst/>
                <a:latin typeface="+mn-lt"/>
                <a:ea typeface="+mn-ea"/>
                <a:cs typeface="+mn-cs"/>
              </a:rPr>
              <a:t> </a:t>
            </a:r>
            <a:r>
              <a:rPr lang="en-PK" sz="1200" kern="1200">
                <a:solidFill>
                  <a:schemeClr val="tx1"/>
                </a:solidFill>
                <a:effectLst/>
                <a:latin typeface="+mn-lt"/>
                <a:ea typeface="+mn-ea"/>
                <a:cs typeface="+mn-cs"/>
              </a:rPr>
              <a:t>There are compulsory learning sessions in safeguarding, infection prevention, health and safety, medication and person-centred care training. Managers will ensure staff is aware of training opportunities and will ensure they attend the necessary training.</a:t>
            </a:r>
          </a:p>
          <a:p>
            <a:endParaRPr lang="en-PK"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C849E9A-41F7-4779-A581-48A7C374A227}" type="slidenum">
              <a:rPr lang="en-US" smtClean="0"/>
              <a:t>4</a:t>
            </a:fld>
            <a:endParaRPr lang="en-US"/>
          </a:p>
        </p:txBody>
      </p:sp>
    </p:spTree>
    <p:extLst>
      <p:ext uri="{BB962C8B-B14F-4D97-AF65-F5344CB8AC3E}">
        <p14:creationId xmlns:p14="http://schemas.microsoft.com/office/powerpoint/2010/main" val="4192102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PK" sz="1200" kern="1200">
                <a:solidFill>
                  <a:schemeClr val="tx1"/>
                </a:solidFill>
                <a:effectLst/>
                <a:latin typeface="+mn-lt"/>
                <a:ea typeface="+mn-ea"/>
                <a:cs typeface="+mn-cs"/>
              </a:rPr>
              <a:t>I have chosen Microsoft Outlook from Microsoft 365 Program. Outlook is used extensively for e-mail communication, scheduling meetings, calendar and reminders features.</a:t>
            </a:r>
          </a:p>
        </p:txBody>
      </p:sp>
      <p:sp>
        <p:nvSpPr>
          <p:cNvPr id="4" name="Slide Number Placeholder 3"/>
          <p:cNvSpPr>
            <a:spLocks noGrp="1"/>
          </p:cNvSpPr>
          <p:nvPr>
            <p:ph type="sldNum" sz="quarter" idx="10"/>
          </p:nvPr>
        </p:nvSpPr>
        <p:spPr/>
        <p:txBody>
          <a:bodyPr/>
          <a:lstStyle/>
          <a:p>
            <a:fld id="{BC849E9A-41F7-4779-A581-48A7C374A227}" type="slidenum">
              <a:rPr lang="en-US" smtClean="0"/>
              <a:t>5</a:t>
            </a:fld>
            <a:endParaRPr lang="en-US"/>
          </a:p>
        </p:txBody>
      </p:sp>
    </p:spTree>
    <p:extLst>
      <p:ext uri="{BB962C8B-B14F-4D97-AF65-F5344CB8AC3E}">
        <p14:creationId xmlns:p14="http://schemas.microsoft.com/office/powerpoint/2010/main" val="3871000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PK" sz="1200" kern="1200">
                <a:solidFill>
                  <a:schemeClr val="tx1"/>
                </a:solidFill>
                <a:effectLst/>
                <a:latin typeface="+mn-lt"/>
                <a:ea typeface="+mn-ea"/>
                <a:cs typeface="+mn-cs"/>
              </a:rPr>
              <a:t>Because Outlook enables managers to efficiently organise training sessions, it is suitable. Invitations are sent directly to staff and automatic reminders help ensure that staff remember to attend training sessions. Staff may also be provided with training materials and updates via an e-mail.</a:t>
            </a:r>
          </a:p>
        </p:txBody>
      </p:sp>
      <p:sp>
        <p:nvSpPr>
          <p:cNvPr id="4" name="Slide Number Placeholder 3"/>
          <p:cNvSpPr>
            <a:spLocks noGrp="1"/>
          </p:cNvSpPr>
          <p:nvPr>
            <p:ph type="sldNum" sz="quarter" idx="10"/>
          </p:nvPr>
        </p:nvSpPr>
        <p:spPr/>
        <p:txBody>
          <a:bodyPr/>
          <a:lstStyle/>
          <a:p>
            <a:fld id="{BC849E9A-41F7-4779-A581-48A7C374A227}" type="slidenum">
              <a:rPr lang="en-US" smtClean="0"/>
              <a:t>6</a:t>
            </a:fld>
            <a:endParaRPr lang="en-US"/>
          </a:p>
        </p:txBody>
      </p:sp>
    </p:spTree>
    <p:extLst>
      <p:ext uri="{BB962C8B-B14F-4D97-AF65-F5344CB8AC3E}">
        <p14:creationId xmlns:p14="http://schemas.microsoft.com/office/powerpoint/2010/main" val="22959614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a:solidFill>
                  <a:schemeClr val="tx1"/>
                </a:solidFill>
                <a:effectLst/>
                <a:latin typeface="+mn-lt"/>
                <a:ea typeface="+mn-ea"/>
                <a:cs typeface="+mn-cs"/>
              </a:rPr>
              <a:t>Outlook helps to boost efficiency by simplifying administration of training. Managers can program events, track the responses and send messages to several staff members simultaneously. This will make sure that key information is communicated to all employees in the same way.</a:t>
            </a:r>
          </a:p>
          <a:p>
            <a:endParaRPr lang="en-PK"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C849E9A-41F7-4779-A581-48A7C374A227}" type="slidenum">
              <a:rPr lang="en-US" smtClean="0"/>
              <a:t>7</a:t>
            </a:fld>
            <a:endParaRPr lang="en-US"/>
          </a:p>
        </p:txBody>
      </p:sp>
    </p:spTree>
    <p:extLst>
      <p:ext uri="{BB962C8B-B14F-4D97-AF65-F5344CB8AC3E}">
        <p14:creationId xmlns:p14="http://schemas.microsoft.com/office/powerpoint/2010/main" val="8981237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PK" sz="1200" b="1" kern="1200">
                <a:solidFill>
                  <a:schemeClr val="tx1"/>
                </a:solidFill>
                <a:effectLst/>
                <a:latin typeface="+mn-lt"/>
                <a:ea typeface="+mn-ea"/>
                <a:cs typeface="+mn-cs"/>
              </a:rPr>
              <a:t>Advantages </a:t>
            </a:r>
            <a:endParaRPr lang="en-PK" sz="1200" kern="1200">
              <a:solidFill>
                <a:schemeClr val="tx1"/>
              </a:solidFill>
              <a:effectLst/>
              <a:latin typeface="+mn-lt"/>
              <a:ea typeface="+mn-ea"/>
              <a:cs typeface="+mn-cs"/>
            </a:endParaRPr>
          </a:p>
          <a:p>
            <a:r>
              <a:rPr lang="en-PK" sz="1200" kern="1200">
                <a:solidFill>
                  <a:schemeClr val="tx1"/>
                </a:solidFill>
                <a:effectLst/>
                <a:latin typeface="+mn-lt"/>
                <a:ea typeface="+mn-ea"/>
                <a:cs typeface="+mn-cs"/>
              </a:rPr>
              <a:t>Outlook offers several benefits such as Good scheduling, automatic reminders, communication, access to Outlook from multiple devices and integration with other Microsoft 365 tools.</a:t>
            </a:r>
          </a:p>
          <a:p>
            <a:r>
              <a:rPr lang="en-PK" sz="1200" b="1" kern="1200">
                <a:solidFill>
                  <a:schemeClr val="tx1"/>
                </a:solidFill>
                <a:effectLst/>
                <a:latin typeface="+mn-lt"/>
                <a:ea typeface="+mn-ea"/>
                <a:cs typeface="+mn-cs"/>
              </a:rPr>
              <a:t>Limitations </a:t>
            </a:r>
            <a:endParaRPr lang="en-PK" sz="1200" kern="1200">
              <a:solidFill>
                <a:schemeClr val="tx1"/>
              </a:solidFill>
              <a:effectLst/>
              <a:latin typeface="+mn-lt"/>
              <a:ea typeface="+mn-ea"/>
              <a:cs typeface="+mn-cs"/>
            </a:endParaRPr>
          </a:p>
          <a:p>
            <a:r>
              <a:rPr lang="en-PK" sz="1200" kern="1200">
                <a:solidFill>
                  <a:schemeClr val="tx1"/>
                </a:solidFill>
                <a:effectLst/>
                <a:latin typeface="+mn-lt"/>
                <a:ea typeface="+mn-ea"/>
                <a:cs typeface="+mn-cs"/>
              </a:rPr>
              <a:t>Outlook needs to be online and sometimes staff simply miss emails. It also doesn't offer as much interactive learning capabilities as dedicated training platforms.</a:t>
            </a:r>
          </a:p>
          <a:p>
            <a:r>
              <a:rPr lang="en-PK" sz="1200" b="1" kern="1200">
                <a:solidFill>
                  <a:schemeClr val="tx1"/>
                </a:solidFill>
                <a:effectLst/>
                <a:latin typeface="+mn-lt"/>
                <a:ea typeface="+mn-ea"/>
                <a:cs typeface="+mn-cs"/>
              </a:rPr>
              <a:t>Conclusion </a:t>
            </a:r>
            <a:endParaRPr lang="en-PK" sz="1200" kern="1200">
              <a:solidFill>
                <a:schemeClr val="tx1"/>
              </a:solidFill>
              <a:effectLst/>
              <a:latin typeface="+mn-lt"/>
              <a:ea typeface="+mn-ea"/>
              <a:cs typeface="+mn-cs"/>
            </a:endParaRPr>
          </a:p>
          <a:p>
            <a:r>
              <a:rPr lang="en-PK" sz="1200" kern="1200">
                <a:solidFill>
                  <a:schemeClr val="tx1"/>
                </a:solidFill>
                <a:effectLst/>
                <a:latin typeface="+mn-lt"/>
                <a:ea typeface="+mn-ea"/>
                <a:cs typeface="+mn-cs"/>
              </a:rPr>
              <a:t>Microsoft Outlook has proven to be a valuable tool in supporting staff training at Riverdale Nursing Home as it enhances staff communication, organization and attendance and provides reminders of training needs.</a:t>
            </a:r>
          </a:p>
          <a:p>
            <a:endParaRPr lang="en-PK"/>
          </a:p>
        </p:txBody>
      </p:sp>
      <p:sp>
        <p:nvSpPr>
          <p:cNvPr id="4" name="Slide Number Placeholder 3"/>
          <p:cNvSpPr>
            <a:spLocks noGrp="1"/>
          </p:cNvSpPr>
          <p:nvPr>
            <p:ph type="sldNum" sz="quarter" idx="5"/>
          </p:nvPr>
        </p:nvSpPr>
        <p:spPr/>
        <p:txBody>
          <a:bodyPr/>
          <a:lstStyle/>
          <a:p>
            <a:fld id="{BC849E9A-41F7-4779-A581-48A7C374A227}" type="slidenum">
              <a:rPr lang="en-US" smtClean="0"/>
              <a:t>8</a:t>
            </a:fld>
            <a:endParaRPr lang="en-US"/>
          </a:p>
        </p:txBody>
      </p:sp>
    </p:spTree>
    <p:extLst>
      <p:ext uri="{BB962C8B-B14F-4D97-AF65-F5344CB8AC3E}">
        <p14:creationId xmlns:p14="http://schemas.microsoft.com/office/powerpoint/2010/main" val="9011150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A6A0F-E76F-65E3-5537-39FD958925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7E2DC9-A93D-F1E8-2107-CF68B97CF7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9107DE-6F59-DBEB-A2B8-3B767BF756BC}"/>
              </a:ext>
            </a:extLst>
          </p:cNvPr>
          <p:cNvSpPr>
            <a:spLocks noGrp="1"/>
          </p:cNvSpPr>
          <p:nvPr>
            <p:ph type="body" idx="1"/>
          </p:nvPr>
        </p:nvSpPr>
        <p:spPr/>
        <p:txBody>
          <a:bodyPr/>
          <a:lstStyle/>
          <a:p>
            <a:r>
              <a:rPr lang="en-PK" sz="1200" kern="1200">
                <a:solidFill>
                  <a:schemeClr val="tx1"/>
                </a:solidFill>
                <a:effectLst/>
                <a:latin typeface="+mn-lt"/>
                <a:ea typeface="+mn-ea"/>
                <a:cs typeface="+mn-cs"/>
              </a:rPr>
              <a:t>Good morning. My job at work is Staff Training at Riverdale Nursing Home. Staff training is vital to ensure staff have the skills and knowledge to safely and effectively care for the residents.</a:t>
            </a:r>
            <a:r>
              <a:rPr lang="en-US" sz="1200" kern="1200">
                <a:solidFill>
                  <a:schemeClr val="tx1"/>
                </a:solidFill>
                <a:effectLst/>
                <a:latin typeface="+mn-lt"/>
                <a:ea typeface="+mn-ea"/>
                <a:cs typeface="+mn-cs"/>
              </a:rPr>
              <a:t> </a:t>
            </a:r>
            <a:r>
              <a:rPr lang="en-PK" sz="1200" kern="1200">
                <a:solidFill>
                  <a:schemeClr val="tx1"/>
                </a:solidFill>
                <a:effectLst/>
                <a:latin typeface="+mn-lt"/>
                <a:ea typeface="+mn-ea"/>
                <a:cs typeface="+mn-cs"/>
              </a:rPr>
              <a:t>There are compulsory learning sessions in safeguarding, infection prevention, health and safety, medication and person-centred care training. Managers will ensure staff is aware of training opportunities and will ensure they attend the necessary training.</a:t>
            </a:r>
          </a:p>
          <a:p>
            <a:endParaRPr lang="en-PK"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49868B23-C51B-3706-8532-B42C93553B29}"/>
              </a:ext>
            </a:extLst>
          </p:cNvPr>
          <p:cNvSpPr>
            <a:spLocks noGrp="1"/>
          </p:cNvSpPr>
          <p:nvPr>
            <p:ph type="sldNum" sz="quarter" idx="10"/>
          </p:nvPr>
        </p:nvSpPr>
        <p:spPr/>
        <p:txBody>
          <a:bodyPr/>
          <a:lstStyle/>
          <a:p>
            <a:fld id="{BC849E9A-41F7-4779-A581-48A7C374A227}" type="slidenum">
              <a:rPr lang="en-US" smtClean="0"/>
              <a:t>9</a:t>
            </a:fld>
            <a:endParaRPr lang="en-US"/>
          </a:p>
        </p:txBody>
      </p:sp>
    </p:spTree>
    <p:extLst>
      <p:ext uri="{BB962C8B-B14F-4D97-AF65-F5344CB8AC3E}">
        <p14:creationId xmlns:p14="http://schemas.microsoft.com/office/powerpoint/2010/main" val="1664355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B603F-74A9-4463-BD2D-E5F76118B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EC97ED-6503-BAD0-A1C1-8551D6020A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32A358-9F86-247F-E1D1-EB8B892DC580}"/>
              </a:ext>
            </a:extLst>
          </p:cNvPr>
          <p:cNvSpPr>
            <a:spLocks noGrp="1"/>
          </p:cNvSpPr>
          <p:nvPr>
            <p:ph type="body" idx="1"/>
          </p:nvPr>
        </p:nvSpPr>
        <p:spPr/>
        <p:txBody>
          <a:bodyPr/>
          <a:lstStyle/>
          <a:p>
            <a:r>
              <a:rPr lang="en-PK" sz="1200" kern="1200">
                <a:solidFill>
                  <a:schemeClr val="tx1"/>
                </a:solidFill>
                <a:effectLst/>
                <a:latin typeface="+mn-lt"/>
                <a:ea typeface="+mn-ea"/>
                <a:cs typeface="+mn-cs"/>
              </a:rPr>
              <a:t>Because Outlook enables managers to efficiently organise training sessions, it is suitable. Invitations are sent directly to staff and automatic reminders help ensure that staff remember to attend training sessions. Staff may also be provided with training materials and updates via an e-mail.</a:t>
            </a:r>
          </a:p>
        </p:txBody>
      </p:sp>
      <p:sp>
        <p:nvSpPr>
          <p:cNvPr id="4" name="Slide Number Placeholder 3">
            <a:extLst>
              <a:ext uri="{FF2B5EF4-FFF2-40B4-BE49-F238E27FC236}">
                <a16:creationId xmlns:a16="http://schemas.microsoft.com/office/drawing/2014/main" id="{8E388220-D3CE-7113-EF89-6A8D2D4A9723}"/>
              </a:ext>
            </a:extLst>
          </p:cNvPr>
          <p:cNvSpPr>
            <a:spLocks noGrp="1"/>
          </p:cNvSpPr>
          <p:nvPr>
            <p:ph type="sldNum" sz="quarter" idx="10"/>
          </p:nvPr>
        </p:nvSpPr>
        <p:spPr/>
        <p:txBody>
          <a:bodyPr/>
          <a:lstStyle/>
          <a:p>
            <a:fld id="{BC849E9A-41F7-4779-A581-48A7C374A227}" type="slidenum">
              <a:rPr lang="en-US" smtClean="0"/>
              <a:t>11</a:t>
            </a:fld>
            <a:endParaRPr lang="en-US"/>
          </a:p>
        </p:txBody>
      </p:sp>
    </p:spTree>
    <p:extLst>
      <p:ext uri="{BB962C8B-B14F-4D97-AF65-F5344CB8AC3E}">
        <p14:creationId xmlns:p14="http://schemas.microsoft.com/office/powerpoint/2010/main" val="2051566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D0E15-C095-E494-8D57-45E140BAC3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662233-3A05-94F4-D59D-40CF44783C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A61DF2-5EAC-66BB-7F60-12EB2E3EE272}"/>
              </a:ext>
            </a:extLst>
          </p:cNvPr>
          <p:cNvSpPr>
            <a:spLocks noGrp="1"/>
          </p:cNvSpPr>
          <p:nvPr>
            <p:ph type="body" idx="1"/>
          </p:nvPr>
        </p:nvSpPr>
        <p:spPr/>
        <p:txBody>
          <a:bodyPr/>
          <a:lstStyle/>
          <a:p>
            <a:r>
              <a:rPr lang="en-PK" sz="1200" kern="1200">
                <a:solidFill>
                  <a:schemeClr val="tx1"/>
                </a:solidFill>
                <a:effectLst/>
                <a:latin typeface="+mn-lt"/>
                <a:ea typeface="+mn-ea"/>
                <a:cs typeface="+mn-cs"/>
              </a:rPr>
              <a:t>Because Outlook enables managers to efficiently organise training sessions, it is suitable. Invitations are sent directly to staff and automatic reminders help ensure that staff remember to attend training sessions. Staff may also be provided with training materials and updates via an e-mail.</a:t>
            </a:r>
          </a:p>
        </p:txBody>
      </p:sp>
      <p:sp>
        <p:nvSpPr>
          <p:cNvPr id="4" name="Slide Number Placeholder 3">
            <a:extLst>
              <a:ext uri="{FF2B5EF4-FFF2-40B4-BE49-F238E27FC236}">
                <a16:creationId xmlns:a16="http://schemas.microsoft.com/office/drawing/2014/main" id="{6E573A3D-D7AD-554F-AA12-B2350E93D52D}"/>
              </a:ext>
            </a:extLst>
          </p:cNvPr>
          <p:cNvSpPr>
            <a:spLocks noGrp="1"/>
          </p:cNvSpPr>
          <p:nvPr>
            <p:ph type="sldNum" sz="quarter" idx="10"/>
          </p:nvPr>
        </p:nvSpPr>
        <p:spPr/>
        <p:txBody>
          <a:bodyPr/>
          <a:lstStyle/>
          <a:p>
            <a:fld id="{BC849E9A-41F7-4779-A581-48A7C374A227}" type="slidenum">
              <a:rPr lang="en-US" smtClean="0"/>
              <a:t>12</a:t>
            </a:fld>
            <a:endParaRPr lang="en-US"/>
          </a:p>
        </p:txBody>
      </p:sp>
    </p:spTree>
    <p:extLst>
      <p:ext uri="{BB962C8B-B14F-4D97-AF65-F5344CB8AC3E}">
        <p14:creationId xmlns:p14="http://schemas.microsoft.com/office/powerpoint/2010/main" val="27174500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8C256-361A-9EAA-20E4-357F69F80F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F638EC-D1C7-F95C-AC36-540CB2113F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59700D-A944-41DB-F303-B686E513D734}"/>
              </a:ext>
            </a:extLst>
          </p:cNvPr>
          <p:cNvSpPr>
            <a:spLocks noGrp="1"/>
          </p:cNvSpPr>
          <p:nvPr>
            <p:ph type="body" idx="1"/>
          </p:nvPr>
        </p:nvSpPr>
        <p:spPr/>
        <p:txBody>
          <a:bodyPr/>
          <a:lstStyle/>
          <a:p>
            <a:r>
              <a:rPr lang="en-PK" sz="1200" kern="1200">
                <a:solidFill>
                  <a:schemeClr val="tx1"/>
                </a:solidFill>
                <a:effectLst/>
                <a:latin typeface="+mn-lt"/>
                <a:ea typeface="+mn-ea"/>
                <a:cs typeface="+mn-cs"/>
              </a:rPr>
              <a:t>Because Outlook enables managers to efficiently organise training sessions, it is suitable. Invitations are sent directly to staff and automatic reminders help ensure that staff remember to attend training sessions. Staff may also be provided with training materials and updates via an e-mail.</a:t>
            </a:r>
          </a:p>
        </p:txBody>
      </p:sp>
      <p:sp>
        <p:nvSpPr>
          <p:cNvPr id="4" name="Slide Number Placeholder 3">
            <a:extLst>
              <a:ext uri="{FF2B5EF4-FFF2-40B4-BE49-F238E27FC236}">
                <a16:creationId xmlns:a16="http://schemas.microsoft.com/office/drawing/2014/main" id="{175EF1B4-BCA6-BF5F-1089-7BF70C20B235}"/>
              </a:ext>
            </a:extLst>
          </p:cNvPr>
          <p:cNvSpPr>
            <a:spLocks noGrp="1"/>
          </p:cNvSpPr>
          <p:nvPr>
            <p:ph type="sldNum" sz="quarter" idx="10"/>
          </p:nvPr>
        </p:nvSpPr>
        <p:spPr/>
        <p:txBody>
          <a:bodyPr/>
          <a:lstStyle/>
          <a:p>
            <a:fld id="{BC849E9A-41F7-4779-A581-48A7C374A227}" type="slidenum">
              <a:rPr lang="en-US" smtClean="0"/>
              <a:t>13</a:t>
            </a:fld>
            <a:endParaRPr lang="en-US"/>
          </a:p>
        </p:txBody>
      </p:sp>
    </p:spTree>
    <p:extLst>
      <p:ext uri="{BB962C8B-B14F-4D97-AF65-F5344CB8AC3E}">
        <p14:creationId xmlns:p14="http://schemas.microsoft.com/office/powerpoint/2010/main" val="1155550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Introduce the topic and clearly state that PowerPoint is the chosen Microsoft 365 tool. Explain that the focus is not using PowerPoint as a resident record system, but using it to create clear, visual care documentation guidance for staff.</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Explain the setting. Riverdale has older adults who need daily personal care, medication support and monitoring. Because staff work in different shifts and buildings, the same documentation standard needs to be clear to everyone.</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Explain the advantages. The key benefits are that PowerPoint is visual, easy to present, reusable, and helpful for teamwork. Bring it back to the nursing home setting.</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Connect this to communication. PowerPoint can help standardise what staff say in handovers and what they record after providing care. This supports safer care because key information is less likely to be missed.</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Be balanced. Mention that PowerPoint has limitations. It should not store private resident data. It should be used for guidance, training and examples only, with confidentiality protected.</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Close by giving the recommendation. The recommendation is not just to use PowerPoint because it is easy, but because it solves the Riverdale problem: staff need consistent, clear guidance across shifts and buildings.</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18B7-7F68-4CC9-8291-332587FA31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81D6BB-0446-49E8-8677-EADF274E95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5AEE24-534A-40F1-99E4-00B7D5FD9124}"/>
              </a:ext>
            </a:extLst>
          </p:cNvPr>
          <p:cNvSpPr>
            <a:spLocks noGrp="1"/>
          </p:cNvSpPr>
          <p:nvPr>
            <p:ph type="dt" sz="half" idx="10"/>
          </p:nvPr>
        </p:nvSpPr>
        <p:spPr/>
        <p:txBody>
          <a:bodyPr/>
          <a:lstStyle/>
          <a:p>
            <a:fld id="{DECF21A4-E71B-4D3A-AF45-E989C23A7BB1}" type="datetimeFigureOut">
              <a:rPr lang="en-US" smtClean="0"/>
              <a:t>6/17/2026</a:t>
            </a:fld>
            <a:endParaRPr lang="en-US"/>
          </a:p>
        </p:txBody>
      </p:sp>
      <p:sp>
        <p:nvSpPr>
          <p:cNvPr id="5" name="Footer Placeholder 4">
            <a:extLst>
              <a:ext uri="{FF2B5EF4-FFF2-40B4-BE49-F238E27FC236}">
                <a16:creationId xmlns:a16="http://schemas.microsoft.com/office/drawing/2014/main" id="{CD594011-48FF-493D-8286-F62D345525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80EFCD-7E72-4882-86DC-2F371D7D9516}"/>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115281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6/17/2026</a:t>
            </a:fld>
            <a:endParaRPr lang="en-US"/>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4213046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6159-1280-4EE9-96D3-A56BD58266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27A78-1874-488A-B215-7D763D338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4BB3D1-3138-4B69-BF5D-4B1A213451CA}"/>
              </a:ext>
            </a:extLst>
          </p:cNvPr>
          <p:cNvSpPr>
            <a:spLocks noGrp="1"/>
          </p:cNvSpPr>
          <p:nvPr>
            <p:ph type="dt" sz="half" idx="10"/>
          </p:nvPr>
        </p:nvSpPr>
        <p:spPr/>
        <p:txBody>
          <a:bodyPr/>
          <a:lstStyle/>
          <a:p>
            <a:fld id="{DECF21A4-E71B-4D3A-AF45-E989C23A7BB1}" type="datetimeFigureOut">
              <a:rPr lang="en-US" smtClean="0"/>
              <a:t>6/17/2026</a:t>
            </a:fld>
            <a:endParaRPr lang="en-US"/>
          </a:p>
        </p:txBody>
      </p:sp>
      <p:sp>
        <p:nvSpPr>
          <p:cNvPr id="5" name="Footer Placeholder 4">
            <a:extLst>
              <a:ext uri="{FF2B5EF4-FFF2-40B4-BE49-F238E27FC236}">
                <a16:creationId xmlns:a16="http://schemas.microsoft.com/office/drawing/2014/main" id="{0EFF90C5-31F4-4A22-AC00-3FB5ED291B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1F787E-B946-4091-ABC6-F9DB06BBEE34}"/>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1089272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AA11-CC97-44E5-AE4D-808FD741A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3AB6CB-9460-4BCA-86C5-5F26357AB80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FAB0F6-401D-4BAF-A300-65AD684DF96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561BBA-B185-4B45-B152-3D320E15F550}"/>
              </a:ext>
            </a:extLst>
          </p:cNvPr>
          <p:cNvSpPr>
            <a:spLocks noGrp="1"/>
          </p:cNvSpPr>
          <p:nvPr>
            <p:ph type="dt" sz="half" idx="10"/>
          </p:nvPr>
        </p:nvSpPr>
        <p:spPr/>
        <p:txBody>
          <a:bodyPr/>
          <a:lstStyle/>
          <a:p>
            <a:fld id="{DECF21A4-E71B-4D3A-AF45-E989C23A7BB1}" type="datetimeFigureOut">
              <a:rPr lang="en-US" smtClean="0"/>
              <a:t>6/17/2026</a:t>
            </a:fld>
            <a:endParaRPr lang="en-US"/>
          </a:p>
        </p:txBody>
      </p:sp>
      <p:sp>
        <p:nvSpPr>
          <p:cNvPr id="6" name="Footer Placeholder 5">
            <a:extLst>
              <a:ext uri="{FF2B5EF4-FFF2-40B4-BE49-F238E27FC236}">
                <a16:creationId xmlns:a16="http://schemas.microsoft.com/office/drawing/2014/main" id="{D61CD760-96AC-4821-A56B-0B805F2FAD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F750665-D5B5-4D0B-B2F0-CB6B027CDEC7}"/>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3138061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7C3-C498-415A-A057-E19BCEB5F28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F6677F-2712-4810-A3AA-56FA75386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871B54A-6775-4978-8E19-32694C9B5E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BA1303-B245-476D-BD02-A4E4A359F6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8E898F-5B79-46F1-89C1-F827997CC48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417A4D-2EC9-4294-BFF4-EAE22EE1099A}"/>
              </a:ext>
            </a:extLst>
          </p:cNvPr>
          <p:cNvSpPr>
            <a:spLocks noGrp="1"/>
          </p:cNvSpPr>
          <p:nvPr>
            <p:ph type="dt" sz="half" idx="10"/>
          </p:nvPr>
        </p:nvSpPr>
        <p:spPr/>
        <p:txBody>
          <a:bodyPr/>
          <a:lstStyle/>
          <a:p>
            <a:fld id="{DECF21A4-E71B-4D3A-AF45-E989C23A7BB1}" type="datetimeFigureOut">
              <a:rPr lang="en-US" smtClean="0"/>
              <a:t>6/17/2026</a:t>
            </a:fld>
            <a:endParaRPr lang="en-US"/>
          </a:p>
        </p:txBody>
      </p:sp>
      <p:sp>
        <p:nvSpPr>
          <p:cNvPr id="8" name="Footer Placeholder 7">
            <a:extLst>
              <a:ext uri="{FF2B5EF4-FFF2-40B4-BE49-F238E27FC236}">
                <a16:creationId xmlns:a16="http://schemas.microsoft.com/office/drawing/2014/main" id="{6150E317-3602-42A1-BB7F-0184072E8D5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0CE2C97-E26C-4A8B-93A0-B01E2C7F4522}"/>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2258698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6/17/2026</a:t>
            </a:fld>
            <a:endParaRPr lang="en-US"/>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4068395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ACAA5-F8E7-46E9-8BA7-A510948B62CC}"/>
              </a:ext>
            </a:extLst>
          </p:cNvPr>
          <p:cNvSpPr>
            <a:spLocks noGrp="1"/>
          </p:cNvSpPr>
          <p:nvPr>
            <p:ph type="dt" sz="half" idx="10"/>
          </p:nvPr>
        </p:nvSpPr>
        <p:spPr/>
        <p:txBody>
          <a:bodyPr/>
          <a:lstStyle/>
          <a:p>
            <a:fld id="{DECF21A4-E71B-4D3A-AF45-E989C23A7BB1}" type="datetimeFigureOut">
              <a:rPr lang="en-US" smtClean="0"/>
              <a:t>6/17/2026</a:t>
            </a:fld>
            <a:endParaRPr lang="en-US"/>
          </a:p>
        </p:txBody>
      </p:sp>
      <p:sp>
        <p:nvSpPr>
          <p:cNvPr id="3" name="Footer Placeholder 2">
            <a:extLst>
              <a:ext uri="{FF2B5EF4-FFF2-40B4-BE49-F238E27FC236}">
                <a16:creationId xmlns:a16="http://schemas.microsoft.com/office/drawing/2014/main" id="{D1F2DEE8-5654-4DCA-A8D0-D883E52B6FB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B179A5-4329-4057-9DEB-5B6E3AD1183F}"/>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62179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1DA80-336B-4DBB-91A1-6E3E4B3C2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40D456-F0A3-4789-A310-A23F01B2EC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B8A8B05-7071-44D4-80F7-3E8191C9A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D8562E-E6F1-449B-909C-98426BA86B36}"/>
              </a:ext>
            </a:extLst>
          </p:cNvPr>
          <p:cNvSpPr>
            <a:spLocks noGrp="1"/>
          </p:cNvSpPr>
          <p:nvPr>
            <p:ph type="dt" sz="half" idx="10"/>
          </p:nvPr>
        </p:nvSpPr>
        <p:spPr/>
        <p:txBody>
          <a:bodyPr/>
          <a:lstStyle/>
          <a:p>
            <a:fld id="{DECF21A4-E71B-4D3A-AF45-E989C23A7BB1}" type="datetimeFigureOut">
              <a:rPr lang="en-US" smtClean="0"/>
              <a:t>6/17/2026</a:t>
            </a:fld>
            <a:endParaRPr lang="en-US"/>
          </a:p>
        </p:txBody>
      </p:sp>
      <p:sp>
        <p:nvSpPr>
          <p:cNvPr id="6" name="Footer Placeholder 5">
            <a:extLst>
              <a:ext uri="{FF2B5EF4-FFF2-40B4-BE49-F238E27FC236}">
                <a16:creationId xmlns:a16="http://schemas.microsoft.com/office/drawing/2014/main" id="{7EB47A9A-FB08-407B-A73A-0AC513F0FD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FF841F-796A-4FE6-B5E0-C8A4986793EE}"/>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108984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D474D-6779-4C23-BD3C-82F5DC3E3E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21096C-E430-49C7-A801-21C0BD95DC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024828F-334F-4A50-850D-10684F245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3293F4-2B70-4BB5-A982-219E4133E251}"/>
              </a:ext>
            </a:extLst>
          </p:cNvPr>
          <p:cNvSpPr>
            <a:spLocks noGrp="1"/>
          </p:cNvSpPr>
          <p:nvPr>
            <p:ph type="dt" sz="half" idx="10"/>
          </p:nvPr>
        </p:nvSpPr>
        <p:spPr/>
        <p:txBody>
          <a:bodyPr/>
          <a:lstStyle/>
          <a:p>
            <a:fld id="{DECF21A4-E71B-4D3A-AF45-E989C23A7BB1}" type="datetimeFigureOut">
              <a:rPr lang="en-US" smtClean="0"/>
              <a:t>6/17/2026</a:t>
            </a:fld>
            <a:endParaRPr lang="en-US"/>
          </a:p>
        </p:txBody>
      </p:sp>
      <p:sp>
        <p:nvSpPr>
          <p:cNvPr id="6" name="Footer Placeholder 5">
            <a:extLst>
              <a:ext uri="{FF2B5EF4-FFF2-40B4-BE49-F238E27FC236}">
                <a16:creationId xmlns:a16="http://schemas.microsoft.com/office/drawing/2014/main" id="{C4F9A86F-B378-4759-B50E-2E0BFAE624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A95BDC-FC58-4638-AA59-A3DA9931FD3D}"/>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179083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7D73-EDDA-49A6-BA12-1CA980DA9B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89B82E-4CA1-47A5-B133-FBD4D8A839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8A267F-D142-4D04-9F03-6CB099E6FA32}"/>
              </a:ext>
            </a:extLst>
          </p:cNvPr>
          <p:cNvSpPr>
            <a:spLocks noGrp="1"/>
          </p:cNvSpPr>
          <p:nvPr>
            <p:ph type="dt" sz="half" idx="10"/>
          </p:nvPr>
        </p:nvSpPr>
        <p:spPr/>
        <p:txBody>
          <a:bodyPr/>
          <a:lstStyle/>
          <a:p>
            <a:fld id="{DECF21A4-E71B-4D3A-AF45-E989C23A7BB1}" type="datetimeFigureOut">
              <a:rPr lang="en-US" smtClean="0"/>
              <a:t>6/17/2026</a:t>
            </a:fld>
            <a:endParaRPr lang="en-US"/>
          </a:p>
        </p:txBody>
      </p:sp>
      <p:sp>
        <p:nvSpPr>
          <p:cNvPr id="5" name="Footer Placeholder 4">
            <a:extLst>
              <a:ext uri="{FF2B5EF4-FFF2-40B4-BE49-F238E27FC236}">
                <a16:creationId xmlns:a16="http://schemas.microsoft.com/office/drawing/2014/main" id="{705127CA-154D-4E90-B776-A2EE71F78D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5F0BA5-F4EE-4282-B111-76B869BE267D}"/>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3067408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56E92A-52E0-4710-BDEF-0A15346854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A240E1-5EB0-47FD-AA37-BF945D136CC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14243-F1E4-487A-ABEC-30516A01DF2B}"/>
              </a:ext>
            </a:extLst>
          </p:cNvPr>
          <p:cNvSpPr>
            <a:spLocks noGrp="1"/>
          </p:cNvSpPr>
          <p:nvPr>
            <p:ph type="dt" sz="half" idx="10"/>
          </p:nvPr>
        </p:nvSpPr>
        <p:spPr/>
        <p:txBody>
          <a:bodyPr/>
          <a:lstStyle/>
          <a:p>
            <a:fld id="{DECF21A4-E71B-4D3A-AF45-E989C23A7BB1}" type="datetimeFigureOut">
              <a:rPr lang="en-US" smtClean="0"/>
              <a:t>6/17/2026</a:t>
            </a:fld>
            <a:endParaRPr lang="en-US"/>
          </a:p>
        </p:txBody>
      </p:sp>
      <p:sp>
        <p:nvSpPr>
          <p:cNvPr id="5" name="Footer Placeholder 4">
            <a:extLst>
              <a:ext uri="{FF2B5EF4-FFF2-40B4-BE49-F238E27FC236}">
                <a16:creationId xmlns:a16="http://schemas.microsoft.com/office/drawing/2014/main" id="{AC358244-98FD-472D-AB8C-075F71C10B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998D5A-820D-4519-967F-33320971CBAB}"/>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14024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MASTER">
    <p:bg>
      <p:bgPr>
        <a:solidFill>
          <a:srgbClr val="F7FAFC"/>
        </a:solidFill>
        <a:effectLst/>
      </p:bgPr>
    </p:bg>
    <p:spTree>
      <p:nvGrpSpPr>
        <p:cNvPr id="1" name=""/>
        <p:cNvGrpSpPr/>
        <p:nvPr/>
      </p:nvGrpSpPr>
      <p:grpSpPr>
        <a:xfrm>
          <a:off x="0" y="0"/>
          <a:ext cx="0" cy="0"/>
          <a:chOff x="0" y="0"/>
          <a:chExt cx="0" cy="0"/>
        </a:xfrm>
      </p:grpSpPr>
      <p:sp>
        <p:nvSpPr>
          <p:cNvPr id="2" name="Shape 0"/>
          <p:cNvSpPr/>
          <p:nvPr/>
        </p:nvSpPr>
        <p:spPr>
          <a:xfrm>
            <a:off x="502920" y="6519672"/>
            <a:ext cx="11201400" cy="0"/>
          </a:xfrm>
          <a:prstGeom prst="line">
            <a:avLst/>
          </a:prstGeom>
          <a:noFill/>
          <a:ln w="7620">
            <a:solidFill>
              <a:srgbClr val="CBD5E1"/>
            </a:solidFill>
            <a:prstDash val="solid"/>
          </a:ln>
        </p:spPr>
        <p:txBody>
          <a:bodyPr/>
          <a:lstStyle/>
          <a:p>
            <a:endParaRPr lang="en-US"/>
          </a:p>
        </p:txBody>
      </p:sp>
      <p:sp>
        <p:nvSpPr>
          <p:cNvPr id="3" name="Text 1"/>
          <p:cNvSpPr/>
          <p:nvPr/>
        </p:nvSpPr>
        <p:spPr>
          <a:xfrm>
            <a:off x="548640" y="6565392"/>
            <a:ext cx="5212080" cy="164592"/>
          </a:xfrm>
          <a:prstGeom prst="rect">
            <a:avLst/>
          </a:prstGeom>
          <a:noFill/>
          <a:ln/>
        </p:spPr>
        <p:txBody>
          <a:bodyPr wrap="square" lIns="0" tIns="0" rIns="0" bIns="0" rtlCol="0" anchor="ctr"/>
          <a:lstStyle/>
          <a:p>
            <a:pPr marL="0" indent="0">
              <a:buNone/>
            </a:pPr>
            <a:r>
              <a:rPr lang="en-US" sz="700">
                <a:solidFill>
                  <a:srgbClr val="64748B"/>
                </a:solidFill>
                <a:latin typeface="Aptos" pitchFamily="34" charset="0"/>
                <a:ea typeface="Aptos" pitchFamily="34" charset="-122"/>
                <a:cs typeface="Aptos" pitchFamily="34" charset="-120"/>
              </a:rPr>
              <a:t>LCHS4007 Digital Skills and Research Methods</a:t>
            </a:r>
            <a:endParaRPr lang="en-US" sz="700"/>
          </a:p>
        </p:txBody>
      </p:sp>
      <p:sp>
        <p:nvSpPr>
          <p:cNvPr id="4" name="Text 2"/>
          <p:cNvSpPr/>
          <p:nvPr/>
        </p:nvSpPr>
        <p:spPr>
          <a:xfrm>
            <a:off x="7726680" y="6565392"/>
            <a:ext cx="3931920" cy="164592"/>
          </a:xfrm>
          <a:prstGeom prst="rect">
            <a:avLst/>
          </a:prstGeom>
          <a:noFill/>
          <a:ln/>
        </p:spPr>
        <p:txBody>
          <a:bodyPr wrap="square" lIns="0" tIns="0" rIns="0" bIns="0" rtlCol="0" anchor="ctr"/>
          <a:lstStyle/>
          <a:p>
            <a:pPr marL="0" indent="0" algn="r">
              <a:buNone/>
            </a:pPr>
            <a:r>
              <a:rPr lang="en-US" sz="700">
                <a:solidFill>
                  <a:srgbClr val="64748B"/>
                </a:solidFill>
                <a:latin typeface="Aptos" pitchFamily="34" charset="0"/>
                <a:ea typeface="Aptos" pitchFamily="34" charset="-122"/>
                <a:cs typeface="Aptos" pitchFamily="34" charset="-120"/>
              </a:rPr>
              <a:t>Syma Fazal | Riverdale Nursing Home Case Study</a:t>
            </a:r>
            <a:endParaRPr lang="en-US" sz="700"/>
          </a:p>
        </p:txBody>
      </p:sp>
      <p:sp>
        <p:nvSpPr>
          <p:cNvPr id="25" name="Slide Number Placeholder 0"/>
          <p:cNvSpPr>
            <a:spLocks noGrp="1"/>
          </p:cNvSpPr>
          <p:nvPr>
            <p:ph type="sldNum" sz="quarter" idx="4294967295"/>
          </p:nvPr>
        </p:nvSpPr>
        <p:spPr>
          <a:xfrm>
            <a:off x="11777472" y="6565392"/>
            <a:ext cx="800000" cy="300000"/>
          </a:xfrm>
          <a:prstGeom prst="rect">
            <a:avLst/>
          </a:prstGeom>
          <a:extLst>
            <a:ext uri="{C572A759-6A51-4108-AA02-DFA0A04FC94B}">
              <ma14:wrappingTextBoxFlag xmlns="" xmlns:ma14="http://schemas.microsoft.com/office/mac/drawingml/2011/main" val="0"/>
            </a:ext>
          </a:extLst>
        </p:spPr>
        <p:txBody>
          <a:bodyPr/>
          <a:lstStyle>
            <a:lvl1pPr>
              <a:defRPr sz="1200">
                <a:solidFill>
                  <a:srgbClr val="94A3B8"/>
                </a:solidFill>
              </a:defRPr>
            </a:lvl1pPr>
          </a:lstStyle>
          <a:p>
            <a:pPr algn="l"/>
            <a:fld id="{F7021451-1387-4CA6-816F-3879F97B5CBC}" type="slidenum">
              <a:rPr lang="en-US" b="0"/>
              <a:t>‹#›</a:t>
            </a:fld>
            <a:endParaRPr lang="en-US"/>
          </a:p>
        </p:txBody>
      </p:sp>
    </p:spTree>
    <p:extLst>
      <p:ext uri="{BB962C8B-B14F-4D97-AF65-F5344CB8AC3E}">
        <p14:creationId xmlns:p14="http://schemas.microsoft.com/office/powerpoint/2010/main" val="3606925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0BC3B-525F-4038-9330-0729879F9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629186-93D7-46FA-AE02-36D9426043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BF1CEB-0530-4996-BAEF-2E6A04DAD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F21A4-E71B-4D3A-AF45-E989C23A7BB1}" type="datetimeFigureOut">
              <a:rPr lang="en-US" smtClean="0"/>
              <a:t>6/17/2026</a:t>
            </a:fld>
            <a:endParaRPr lang="en-US"/>
          </a:p>
        </p:txBody>
      </p:sp>
      <p:sp>
        <p:nvSpPr>
          <p:cNvPr id="5" name="Footer Placeholder 4">
            <a:extLst>
              <a:ext uri="{FF2B5EF4-FFF2-40B4-BE49-F238E27FC236}">
                <a16:creationId xmlns:a16="http://schemas.microsoft.com/office/drawing/2014/main" id="{C8DCFF3D-7353-4B4D-9E75-FA835E06E7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382C8D6-8B0B-4982-9EE4-AA823C69C3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F1B4E-90EC-4A51-B6E5-B702C054ECB0}" type="slidenum">
              <a:rPr lang="en-US" smtClean="0"/>
              <a:t>‹#›</a:t>
            </a:fld>
            <a:endParaRPr lang="en-US"/>
          </a:p>
        </p:txBody>
      </p:sp>
    </p:spTree>
    <p:extLst>
      <p:ext uri="{BB962C8B-B14F-4D97-AF65-F5344CB8AC3E}">
        <p14:creationId xmlns:p14="http://schemas.microsoft.com/office/powerpoint/2010/main" val="4010604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8" Type="http://schemas.openxmlformats.org/officeDocument/2006/relationships/hyperlink" Target="https://www.england.nhs.uk/" TargetMode="External"/><Relationship Id="rId3" Type="http://schemas.openxmlformats.org/officeDocument/2006/relationships/hyperlink" Target="https://www.digitalcarehub.co.uk/data-protection-and-cyber-security/records-management-abbreviated-code-of-practice-and-guidance-for-adult-social-care-providers-section-2-records-management-obligations" TargetMode="External"/><Relationship Id="rId7" Type="http://schemas.openxmlformats.org/officeDocument/2006/relationships/hyperlink" Target="https://www.nhs.uk/" TargetMode="External"/><Relationship Id="rId2" Type="http://schemas.openxmlformats.org/officeDocument/2006/relationships/hyperlink" Target="https://www.cqc.org.uk/guidance" TargetMode="External"/><Relationship Id="rId1" Type="http://schemas.openxmlformats.org/officeDocument/2006/relationships/slideLayout" Target="../slideLayouts/slideLayout7.xml"/><Relationship Id="rId6" Type="http://schemas.openxmlformats.org/officeDocument/2006/relationships/hyperlink" Target="https://support.microsoft.com/en-us/office/work-together-on-powerpoint-presentations" TargetMode="External"/><Relationship Id="rId5" Type="http://schemas.openxmlformats.org/officeDocument/2006/relationships/hyperlink" Target="https://support.microsoft.com/en-gb/teams" TargetMode="External"/><Relationship Id="rId4" Type="http://schemas.openxmlformats.org/officeDocument/2006/relationships/hyperlink" Target="https://www.microsoft.com/"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england.nhs.uk/long-read/towards-a-unified-vision-of-nursing-and-midwifery-documentation" TargetMode="External"/><Relationship Id="rId7" Type="http://schemas.openxmlformats.org/officeDocument/2006/relationships/hyperlink" Target="https://www.technology.pitt.edu/" TargetMode="External"/><Relationship Id="rId2" Type="http://schemas.openxmlformats.org/officeDocument/2006/relationships/hyperlink" Target="https://www.england.nhs.uk/long-read/information-governance-and-data-protection" TargetMode="External"/><Relationship Id="rId1" Type="http://schemas.openxmlformats.org/officeDocument/2006/relationships/slideLayout" Target="../slideLayouts/slideLayout7.xml"/><Relationship Id="rId6" Type="http://schemas.openxmlformats.org/officeDocument/2006/relationships/hyperlink" Target="https://arxiv.org/" TargetMode="External"/><Relationship Id="rId5" Type="http://schemas.openxmlformats.org/officeDocument/2006/relationships/hyperlink" Target="https://www.nmc.org.uk/standards/code/" TargetMode="External"/><Relationship Id="rId4" Type="http://schemas.openxmlformats.org/officeDocument/2006/relationships/hyperlink" Target="https://support.nhs.n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14253EE-4FA2-4843-BE27-C7D5B08FFB81}"/>
              </a:ext>
            </a:extLst>
          </p:cNvPr>
          <p:cNvSpPr>
            <a:spLocks noGrp="1"/>
          </p:cNvSpPr>
          <p:nvPr>
            <p:ph type="subTitle" idx="1"/>
          </p:nvPr>
        </p:nvSpPr>
        <p:spPr>
          <a:xfrm>
            <a:off x="4654296" y="3790637"/>
            <a:ext cx="5609219" cy="576738"/>
          </a:xfrm>
        </p:spPr>
        <p:txBody>
          <a:bodyPr anchor="b">
            <a:normAutofit/>
          </a:bodyPr>
          <a:lstStyle/>
          <a:p>
            <a:pPr algn="l"/>
            <a:r>
              <a:rPr lang="en-US" sz="2000" b="1">
                <a:latin typeface="Times New Roman" panose="02020603050405020304" pitchFamily="18" charset="0"/>
                <a:cs typeface="Times New Roman" panose="02020603050405020304" pitchFamily="18" charset="0"/>
              </a:rPr>
              <a:t>Module Code:         LCHS4007</a:t>
            </a:r>
          </a:p>
        </p:txBody>
      </p:sp>
      <p:sp>
        <p:nvSpPr>
          <p:cNvPr id="29" name="Freeform: Shape 28">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EBA87361-6D30-46E4-834B-719CF5905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8332"/>
            <a:ext cx="356463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D89DB1C0-FEEC-4CB6-88B2-F9C5562E0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574" y="0"/>
            <a:ext cx="3913632" cy="228523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3117" y="615908"/>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08163D1C-ED91-4D5F-A33B-CF1256B27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7709" y="780500"/>
            <a:ext cx="2852928" cy="2852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Freeform: Shape 40">
            <a:extLst>
              <a:ext uri="{FF2B5EF4-FFF2-40B4-BE49-F238E27FC236}">
                <a16:creationId xmlns:a16="http://schemas.microsoft.com/office/drawing/2014/main" id="{31103AB2-C090-458F-B752-294F23AFA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1"/>
            <a:ext cx="3439432" cy="3785157"/>
          </a:xfrm>
          <a:custGeom>
            <a:avLst/>
            <a:gdLst>
              <a:gd name="connsiteX0" fmla="*/ 198262 w 3439432"/>
              <a:gd name="connsiteY0" fmla="*/ 0 h 3785157"/>
              <a:gd name="connsiteX1" fmla="*/ 3439432 w 3439432"/>
              <a:gd name="connsiteY1" fmla="*/ 0 h 3785157"/>
              <a:gd name="connsiteX2" fmla="*/ 3439432 w 3439432"/>
              <a:gd name="connsiteY2" fmla="*/ 3697836 h 3785157"/>
              <a:gd name="connsiteX3" fmla="*/ 3318024 w 3439432"/>
              <a:gd name="connsiteY3" fmla="*/ 3729054 h 3785157"/>
              <a:gd name="connsiteX4" fmla="*/ 2761488 w 3439432"/>
              <a:gd name="connsiteY4" fmla="*/ 3785157 h 3785157"/>
              <a:gd name="connsiteX5" fmla="*/ 0 w 3439432"/>
              <a:gd name="connsiteY5" fmla="*/ 1023669 h 3785157"/>
              <a:gd name="connsiteX6" fmla="*/ 124151 w 3439432"/>
              <a:gd name="connsiteY6" fmla="*/ 202487 h 3785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785157">
                <a:moveTo>
                  <a:pt x="198262" y="0"/>
                </a:moveTo>
                <a:lnTo>
                  <a:pt x="3439432" y="0"/>
                </a:lnTo>
                <a:lnTo>
                  <a:pt x="3439432" y="3697836"/>
                </a:lnTo>
                <a:lnTo>
                  <a:pt x="3318024" y="3729054"/>
                </a:lnTo>
                <a:cubicBezTo>
                  <a:pt x="3138258" y="3765839"/>
                  <a:pt x="2952129" y="3785157"/>
                  <a:pt x="2761488" y="3785157"/>
                </a:cubicBezTo>
                <a:cubicBezTo>
                  <a:pt x="1236360" y="3785157"/>
                  <a:pt x="0" y="2548797"/>
                  <a:pt x="0" y="1023669"/>
                </a:cubicBezTo>
                <a:cubicBezTo>
                  <a:pt x="0" y="737708"/>
                  <a:pt x="43466" y="461898"/>
                  <a:pt x="124151" y="20248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Freeform: Shape 42">
            <a:extLst>
              <a:ext uri="{FF2B5EF4-FFF2-40B4-BE49-F238E27FC236}">
                <a16:creationId xmlns:a16="http://schemas.microsoft.com/office/drawing/2014/main" id="{83D471F3-782A-4BA1-9CAB-FF5CDF0A7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8761" y="-4332"/>
            <a:ext cx="3273238" cy="3618965"/>
          </a:xfrm>
          <a:custGeom>
            <a:avLst/>
            <a:gdLst>
              <a:gd name="connsiteX0" fmla="*/ 210437 w 3273238"/>
              <a:gd name="connsiteY0" fmla="*/ 0 h 3618965"/>
              <a:gd name="connsiteX1" fmla="*/ 3273238 w 3273238"/>
              <a:gd name="connsiteY1" fmla="*/ 0 h 3618965"/>
              <a:gd name="connsiteX2" fmla="*/ 3273238 w 3273238"/>
              <a:gd name="connsiteY2" fmla="*/ 3526409 h 3618965"/>
              <a:gd name="connsiteX3" fmla="*/ 3118338 w 3273238"/>
              <a:gd name="connsiteY3" fmla="*/ 3566238 h 3618965"/>
              <a:gd name="connsiteX4" fmla="*/ 2595295 w 3273238"/>
              <a:gd name="connsiteY4" fmla="*/ 3618965 h 3618965"/>
              <a:gd name="connsiteX5" fmla="*/ 0 w 3273238"/>
              <a:gd name="connsiteY5" fmla="*/ 1023670 h 3618965"/>
              <a:gd name="connsiteX6" fmla="*/ 203951 w 3273238"/>
              <a:gd name="connsiteY6" fmla="*/ 13464 h 3618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618965">
                <a:moveTo>
                  <a:pt x="210437" y="0"/>
                </a:moveTo>
                <a:lnTo>
                  <a:pt x="3273238" y="0"/>
                </a:lnTo>
                <a:lnTo>
                  <a:pt x="3273238" y="3526409"/>
                </a:lnTo>
                <a:lnTo>
                  <a:pt x="3118338" y="3566238"/>
                </a:lnTo>
                <a:cubicBezTo>
                  <a:pt x="2949390" y="3600810"/>
                  <a:pt x="2774463" y="3618965"/>
                  <a:pt x="2595295" y="3618965"/>
                </a:cubicBezTo>
                <a:cubicBezTo>
                  <a:pt x="1161953" y="3618965"/>
                  <a:pt x="0" y="2457012"/>
                  <a:pt x="0" y="1023670"/>
                </a:cubicBezTo>
                <a:cubicBezTo>
                  <a:pt x="0" y="665335"/>
                  <a:pt x="72622" y="323961"/>
                  <a:pt x="203951" y="1346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E95F33FA-67CD-9655-9CB2-7B8D970DE255}"/>
              </a:ext>
            </a:extLst>
          </p:cNvPr>
          <p:cNvPicPr>
            <a:picLocks noChangeAspect="1"/>
          </p:cNvPicPr>
          <p:nvPr/>
        </p:nvPicPr>
        <p:blipFill>
          <a:blip r:embed="rId3"/>
          <a:stretch>
            <a:fillRect/>
          </a:stretch>
        </p:blipFill>
        <p:spPr>
          <a:xfrm>
            <a:off x="9806750" y="615908"/>
            <a:ext cx="1941657" cy="2096811"/>
          </a:xfrm>
          <a:prstGeom prst="rect">
            <a:avLst/>
          </a:prstGeom>
        </p:spPr>
      </p:pic>
      <p:pic>
        <p:nvPicPr>
          <p:cNvPr id="10" name="Picture 9">
            <a:extLst>
              <a:ext uri="{FF2B5EF4-FFF2-40B4-BE49-F238E27FC236}">
                <a16:creationId xmlns:a16="http://schemas.microsoft.com/office/drawing/2014/main" id="{9A9A28B8-0723-CCF0-893C-E990A9B7F45F}"/>
              </a:ext>
            </a:extLst>
          </p:cNvPr>
          <p:cNvPicPr>
            <a:picLocks noChangeAspect="1"/>
          </p:cNvPicPr>
          <p:nvPr/>
        </p:nvPicPr>
        <p:blipFill>
          <a:blip r:embed="rId4"/>
          <a:stretch>
            <a:fillRect/>
          </a:stretch>
        </p:blipFill>
        <p:spPr>
          <a:xfrm>
            <a:off x="408524" y="3614633"/>
            <a:ext cx="2270190" cy="1938177"/>
          </a:xfrm>
          <a:prstGeom prst="rect">
            <a:avLst/>
          </a:prstGeom>
        </p:spPr>
      </p:pic>
      <p:pic>
        <p:nvPicPr>
          <p:cNvPr id="13" name="Picture 12">
            <a:extLst>
              <a:ext uri="{FF2B5EF4-FFF2-40B4-BE49-F238E27FC236}">
                <a16:creationId xmlns:a16="http://schemas.microsoft.com/office/drawing/2014/main" id="{A0F72183-980E-3A76-AF8A-BAD080D499F7}"/>
              </a:ext>
            </a:extLst>
          </p:cNvPr>
          <p:cNvPicPr>
            <a:picLocks noChangeAspect="1"/>
          </p:cNvPicPr>
          <p:nvPr/>
        </p:nvPicPr>
        <p:blipFill>
          <a:blip r:embed="rId5"/>
          <a:stretch>
            <a:fillRect/>
          </a:stretch>
        </p:blipFill>
        <p:spPr>
          <a:xfrm>
            <a:off x="6000570" y="1034891"/>
            <a:ext cx="1678485" cy="1706880"/>
          </a:xfrm>
          <a:prstGeom prst="rect">
            <a:avLst/>
          </a:prstGeom>
        </p:spPr>
      </p:pic>
      <p:pic>
        <p:nvPicPr>
          <p:cNvPr id="15" name="Picture 14">
            <a:extLst>
              <a:ext uri="{FF2B5EF4-FFF2-40B4-BE49-F238E27FC236}">
                <a16:creationId xmlns:a16="http://schemas.microsoft.com/office/drawing/2014/main" id="{4623E146-673B-F516-9E15-B84FD5813F7C}"/>
              </a:ext>
            </a:extLst>
          </p:cNvPr>
          <p:cNvPicPr>
            <a:picLocks noChangeAspect="1"/>
          </p:cNvPicPr>
          <p:nvPr/>
        </p:nvPicPr>
        <p:blipFill>
          <a:blip r:embed="rId6"/>
          <a:stretch>
            <a:fillRect/>
          </a:stretch>
        </p:blipFill>
        <p:spPr>
          <a:xfrm>
            <a:off x="2342033" y="106778"/>
            <a:ext cx="1520040" cy="1371923"/>
          </a:xfrm>
          <a:prstGeom prst="rect">
            <a:avLst/>
          </a:prstGeom>
        </p:spPr>
      </p:pic>
      <p:sp>
        <p:nvSpPr>
          <p:cNvPr id="4" name="Subtitle 2">
            <a:extLst>
              <a:ext uri="{FF2B5EF4-FFF2-40B4-BE49-F238E27FC236}">
                <a16:creationId xmlns:a16="http://schemas.microsoft.com/office/drawing/2014/main" id="{CBE618C5-9DEB-9FF3-FF91-1F5646BB4441}"/>
              </a:ext>
            </a:extLst>
          </p:cNvPr>
          <p:cNvSpPr txBox="1">
            <a:spLocks/>
          </p:cNvSpPr>
          <p:nvPr/>
        </p:nvSpPr>
        <p:spPr>
          <a:xfrm>
            <a:off x="4654293" y="4343561"/>
            <a:ext cx="6044187" cy="462757"/>
          </a:xfrm>
          <a:prstGeom prst="rect">
            <a:avLst/>
          </a:prstGeom>
        </p:spPr>
        <p:txBody>
          <a:bodyPr vert="horz" lIns="91440" tIns="45720" rIns="91440" bIns="45720" rtlCol="0" anchor="b">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2000" b="1">
                <a:latin typeface="Times New Roman" panose="02020603050405020304" pitchFamily="18" charset="0"/>
                <a:cs typeface="Times New Roman" panose="02020603050405020304" pitchFamily="18" charset="0"/>
              </a:rPr>
              <a:t>Module Title:            Digital Skills and Research Method         </a:t>
            </a:r>
          </a:p>
        </p:txBody>
      </p:sp>
      <p:sp>
        <p:nvSpPr>
          <p:cNvPr id="5" name="Subtitle 2">
            <a:extLst>
              <a:ext uri="{FF2B5EF4-FFF2-40B4-BE49-F238E27FC236}">
                <a16:creationId xmlns:a16="http://schemas.microsoft.com/office/drawing/2014/main" id="{21EB7F29-5127-A041-395E-F69F51858581}"/>
              </a:ext>
            </a:extLst>
          </p:cNvPr>
          <p:cNvSpPr txBox="1">
            <a:spLocks/>
          </p:cNvSpPr>
          <p:nvPr/>
        </p:nvSpPr>
        <p:spPr>
          <a:xfrm>
            <a:off x="4654293" y="4802858"/>
            <a:ext cx="5609219" cy="462757"/>
          </a:xfrm>
          <a:prstGeom prst="rect">
            <a:avLst/>
          </a:prstGeom>
        </p:spPr>
        <p:txBody>
          <a:bodyPr vert="horz" lIns="91440" tIns="45720" rIns="91440" bIns="45720" rtlCol="0" anchor="b">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2000" b="1">
                <a:latin typeface="Times New Roman"/>
                <a:cs typeface="Times New Roman"/>
              </a:rPr>
              <a:t>Lecturer’s Name:   Justin Okoli</a:t>
            </a:r>
            <a:endParaRPr lang="en-US" sz="2000" b="1">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CC1CCEC-B7A7-9BEF-ED0C-CD7C2E56558C}"/>
              </a:ext>
            </a:extLst>
          </p:cNvPr>
          <p:cNvSpPr txBox="1"/>
          <p:nvPr/>
        </p:nvSpPr>
        <p:spPr>
          <a:xfrm>
            <a:off x="4653670" y="5265383"/>
            <a:ext cx="6843216"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err="1">
                <a:latin typeface="Times New Roman"/>
                <a:ea typeface="Calibri"/>
                <a:cs typeface="Times New Roman"/>
              </a:rPr>
              <a:t>StudentName</a:t>
            </a:r>
            <a:r>
              <a:rPr lang="en-GB" sz="2000" b="1">
                <a:latin typeface="Times New Roman"/>
                <a:ea typeface="Calibri"/>
                <a:cs typeface="Times New Roman"/>
              </a:rPr>
              <a:t>:         </a:t>
            </a:r>
            <a:r>
              <a:rPr lang="en-GB" sz="2000" b="1" err="1">
                <a:latin typeface="Times New Roman"/>
                <a:ea typeface="Calibri"/>
                <a:cs typeface="Times New Roman"/>
              </a:rPr>
              <a:t>ZakiaMatloob</a:t>
            </a:r>
            <a:r>
              <a:rPr lang="en-GB" sz="2000" b="1">
                <a:latin typeface="Times New Roman"/>
                <a:ea typeface="Calibri"/>
                <a:cs typeface="Times New Roman"/>
              </a:rPr>
              <a:t>              </a:t>
            </a:r>
            <a:r>
              <a:rPr lang="en-GB" sz="2000" b="1">
                <a:solidFill>
                  <a:srgbClr val="FFFFFF"/>
                </a:solidFill>
                <a:latin typeface="Times New Roman"/>
                <a:ea typeface="Calibri"/>
                <a:cs typeface="Times New Roman"/>
              </a:rPr>
              <a:t>    2534174              </a:t>
            </a:r>
            <a:r>
              <a:rPr lang="en-GB" sz="2000" b="1">
                <a:solidFill>
                  <a:schemeClr val="bg1"/>
                </a:solidFill>
                <a:latin typeface="Times New Roman"/>
                <a:ea typeface="Calibri"/>
                <a:cs typeface="Times New Roman"/>
              </a:rPr>
              <a:t>                                </a:t>
            </a:r>
            <a:r>
              <a:rPr lang="en-GB" sz="2000" b="1">
                <a:solidFill>
                  <a:schemeClr val="bg1"/>
                </a:solidFill>
                <a:highlight>
                  <a:srgbClr val="000000"/>
                </a:highlight>
                <a:latin typeface="Times New Roman"/>
                <a:ea typeface="Calibri"/>
                <a:cs typeface="Times New Roman"/>
              </a:rPr>
              <a:t> </a:t>
            </a:r>
            <a:r>
              <a:rPr lang="en-GB" sz="2000">
                <a:solidFill>
                  <a:schemeClr val="bg1"/>
                </a:solidFill>
                <a:highlight>
                  <a:srgbClr val="000000"/>
                </a:highlight>
                <a:latin typeface="Times New Roman"/>
                <a:ea typeface="Calibri"/>
                <a:cs typeface="Times New Roman"/>
              </a:rPr>
              <a:t> </a:t>
            </a:r>
            <a:r>
              <a:rPr lang="en-GB" sz="2000" b="1">
                <a:solidFill>
                  <a:srgbClr val="FFFFFF"/>
                </a:solidFill>
                <a:latin typeface="Times New Roman"/>
                <a:ea typeface="Calibri"/>
                <a:cs typeface="Times New Roman"/>
              </a:rPr>
              <a:t>Fareen</a:t>
            </a:r>
            <a:r>
              <a:rPr lang="en-GB" sz="2000" b="1">
                <a:latin typeface="Times New Roman"/>
                <a:ea typeface="Calibri"/>
                <a:cs typeface="Times New Roman"/>
              </a:rPr>
              <a:t> Akhtar                 2533713</a:t>
            </a:r>
            <a:endParaRPr lang="en-GB" sz="2000" b="1">
              <a:solidFill>
                <a:srgbClr val="000000"/>
              </a:solidFill>
              <a:latin typeface="Times New Roman"/>
              <a:ea typeface="Calibri"/>
              <a:cs typeface="Times New Roman"/>
            </a:endParaRPr>
          </a:p>
          <a:p>
            <a:r>
              <a:rPr lang="en-GB" sz="2000" b="1">
                <a:latin typeface="Times New Roman"/>
                <a:ea typeface="Calibri"/>
                <a:cs typeface="Times New Roman"/>
              </a:rPr>
              <a:t>                                  Shulammite </a:t>
            </a:r>
            <a:r>
              <a:rPr lang="en-GB" sz="2000" b="1" err="1">
                <a:latin typeface="Times New Roman"/>
                <a:ea typeface="Calibri"/>
                <a:cs typeface="Times New Roman"/>
              </a:rPr>
              <a:t>Emeghara</a:t>
            </a:r>
            <a:r>
              <a:rPr lang="en-GB" sz="2000" b="1">
                <a:latin typeface="Times New Roman"/>
                <a:ea typeface="Calibri"/>
                <a:cs typeface="Times New Roman"/>
              </a:rPr>
              <a:t>   2536049</a:t>
            </a:r>
          </a:p>
          <a:p>
            <a:r>
              <a:rPr lang="en-GB" sz="2000" b="1">
                <a:latin typeface="Times New Roman"/>
                <a:ea typeface="Calibri"/>
                <a:cs typeface="Times New Roman"/>
              </a:rPr>
              <a:t>                                  Syma Fazal                       2524671                  </a:t>
            </a:r>
          </a:p>
        </p:txBody>
      </p:sp>
    </p:spTree>
    <p:extLst>
      <p:ext uri="{BB962C8B-B14F-4D97-AF65-F5344CB8AC3E}">
        <p14:creationId xmlns:p14="http://schemas.microsoft.com/office/powerpoint/2010/main" val="3223989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8" name="Rectangle 57">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EE56F6-FA2D-F54B-2576-D0549160357A}"/>
              </a:ext>
            </a:extLst>
          </p:cNvPr>
          <p:cNvSpPr>
            <a:spLocks noGrp="1"/>
          </p:cNvSpPr>
          <p:nvPr>
            <p:ph type="title"/>
          </p:nvPr>
        </p:nvSpPr>
        <p:spPr>
          <a:xfrm>
            <a:off x="1137033" y="670559"/>
            <a:ext cx="4683321" cy="2148841"/>
          </a:xfrm>
        </p:spPr>
        <p:txBody>
          <a:bodyPr vert="horz" lIns="91440" tIns="45720" rIns="91440" bIns="45720" rtlCol="0" anchor="t">
            <a:normAutofit/>
          </a:bodyPr>
          <a:lstStyle/>
          <a:p>
            <a:r>
              <a:rPr lang="en-US" sz="3100"/>
              <a:t>                            </a:t>
            </a:r>
            <a:r>
              <a:rPr lang="en-US" sz="3100">
                <a:highlight>
                  <a:srgbClr val="FFFF00"/>
                </a:highlight>
              </a:rPr>
              <a:t> Contents: </a:t>
            </a:r>
          </a:p>
        </p:txBody>
      </p:sp>
      <p:pic>
        <p:nvPicPr>
          <p:cNvPr id="5" name="Picture 4" descr="A stack of files with papers&#10;&#10;AI-generated content may be incorrect.">
            <a:extLst>
              <a:ext uri="{FF2B5EF4-FFF2-40B4-BE49-F238E27FC236}">
                <a16:creationId xmlns:a16="http://schemas.microsoft.com/office/drawing/2014/main" id="{448306C5-0F86-7C9F-3C63-023F68A4FC33}"/>
              </a:ext>
            </a:extLst>
          </p:cNvPr>
          <p:cNvPicPr>
            <a:picLocks noChangeAspect="1"/>
          </p:cNvPicPr>
          <p:nvPr/>
        </p:nvPicPr>
        <p:blipFill>
          <a:blip r:embed="rId2"/>
          <a:srcRect l="3347" r="-2" b="-2"/>
          <a:stretch>
            <a:fillRect/>
          </a:stretch>
        </p:blipFill>
        <p:spPr>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a:extLst>
              <a:ext uri="{FF2B5EF4-FFF2-40B4-BE49-F238E27FC236}">
                <a16:creationId xmlns:a16="http://schemas.microsoft.com/office/drawing/2014/main" id="{BFD79A44-4262-9E4A-C571-7E31284A42C9}"/>
              </a:ext>
            </a:extLst>
          </p:cNvPr>
          <p:cNvSpPr>
            <a:spLocks noGrp="1"/>
          </p:cNvSpPr>
          <p:nvPr>
            <p:ph idx="1"/>
          </p:nvPr>
        </p:nvSpPr>
        <p:spPr>
          <a:xfrm>
            <a:off x="6957387" y="-641774"/>
            <a:ext cx="4555782" cy="5445076"/>
          </a:xfrm>
        </p:spPr>
        <p:txBody>
          <a:bodyPr vert="horz" lIns="91440" tIns="45720" rIns="91440" bIns="45720" rtlCol="0" anchor="t">
            <a:normAutofit/>
          </a:bodyPr>
          <a:lstStyle/>
          <a:p>
            <a:r>
              <a:rPr lang="en-US" sz="1900"/>
              <a:t>Introduction </a:t>
            </a:r>
          </a:p>
          <a:p>
            <a:pPr marL="0"/>
            <a:endParaRPr lang="en-US" sz="1900"/>
          </a:p>
          <a:p>
            <a:r>
              <a:rPr lang="en-US" sz="1900"/>
              <a:t>Introduction to Staff training using Microsoft Outlook </a:t>
            </a:r>
          </a:p>
          <a:p>
            <a:pPr marL="0"/>
            <a:endParaRPr lang="en-US" sz="1900"/>
          </a:p>
          <a:p>
            <a:r>
              <a:rPr lang="en-US" sz="1900"/>
              <a:t>Introduction to Rota's &amp; scheduling staff using Microsoft Teams </a:t>
            </a:r>
          </a:p>
          <a:p>
            <a:pPr marL="0"/>
            <a:endParaRPr lang="en-US" sz="1900"/>
          </a:p>
          <a:p>
            <a:r>
              <a:rPr lang="en-US" sz="1900"/>
              <a:t>Introduction to staff communication using Microsoft Teams</a:t>
            </a:r>
          </a:p>
          <a:p>
            <a:endParaRPr lang="en-US" sz="1900"/>
          </a:p>
          <a:p>
            <a:r>
              <a:rPr lang="en-US" sz="1900"/>
              <a:t>Introduction to writing care – related documents and care documentation</a:t>
            </a:r>
          </a:p>
          <a:p>
            <a:pPr marL="0"/>
            <a:endParaRPr lang="en-US" sz="1900"/>
          </a:p>
          <a:p>
            <a:r>
              <a:rPr lang="en-US" sz="1900"/>
              <a:t>Conclusion</a:t>
            </a:r>
          </a:p>
          <a:p>
            <a:endParaRPr lang="en-US" sz="1900"/>
          </a:p>
          <a:p>
            <a:endParaRPr lang="en-US" sz="1900"/>
          </a:p>
          <a:p>
            <a:pPr marL="0"/>
            <a:endParaRPr lang="en-US" sz="1900"/>
          </a:p>
          <a:p>
            <a:pPr marL="0"/>
            <a:endParaRPr lang="en-US" sz="1900"/>
          </a:p>
        </p:txBody>
      </p:sp>
      <p:pic>
        <p:nvPicPr>
          <p:cNvPr id="4" name="Picture 3" descr="A person holding a walker&#10;&#10;AI-generated content may be incorrect.">
            <a:extLst>
              <a:ext uri="{FF2B5EF4-FFF2-40B4-BE49-F238E27FC236}">
                <a16:creationId xmlns:a16="http://schemas.microsoft.com/office/drawing/2014/main" id="{4AD1D1BF-5ABC-1BD9-A3A4-0AA84A656250}"/>
              </a:ext>
            </a:extLst>
          </p:cNvPr>
          <p:cNvPicPr>
            <a:picLocks noChangeAspect="1"/>
          </p:cNvPicPr>
          <p:nvPr/>
        </p:nvPicPr>
        <p:blipFill>
          <a:blip r:embed="rId3"/>
          <a:stretch>
            <a:fillRect/>
          </a:stretch>
        </p:blipFill>
        <p:spPr>
          <a:xfrm>
            <a:off x="10562694" y="178593"/>
            <a:ext cx="1389330" cy="928688"/>
          </a:xfrm>
          <a:prstGeom prst="rect">
            <a:avLst/>
          </a:prstGeom>
        </p:spPr>
      </p:pic>
    </p:spTree>
    <p:extLst>
      <p:ext uri="{BB962C8B-B14F-4D97-AF65-F5344CB8AC3E}">
        <p14:creationId xmlns:p14="http://schemas.microsoft.com/office/powerpoint/2010/main" val="1837286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2002AB-2BA2-BC79-0A8F-4B78E64E957A}"/>
              </a:ext>
            </a:extLst>
          </p:cNvPr>
          <p:cNvSpPr>
            <a:spLocks noGrp="1"/>
          </p:cNvSpPr>
          <p:nvPr>
            <p:ph type="title"/>
          </p:nvPr>
        </p:nvSpPr>
        <p:spPr>
          <a:xfrm>
            <a:off x="5644751" y="568517"/>
            <a:ext cx="6161004" cy="886379"/>
          </a:xfrm>
        </p:spPr>
        <p:txBody>
          <a:bodyPr vert="horz" lIns="91440" tIns="45720" rIns="91440" bIns="45720" rtlCol="0" anchor="ctr">
            <a:normAutofit/>
          </a:bodyPr>
          <a:lstStyle/>
          <a:p>
            <a:r>
              <a:rPr lang="en-US" kern="1200">
                <a:solidFill>
                  <a:schemeClr val="bg1"/>
                </a:solidFill>
                <a:latin typeface="+mj-lt"/>
                <a:ea typeface="+mj-ea"/>
                <a:cs typeface="+mj-cs"/>
              </a:rPr>
              <a:t>Introduction</a:t>
            </a:r>
          </a:p>
        </p:txBody>
      </p:sp>
      <p:grpSp>
        <p:nvGrpSpPr>
          <p:cNvPr id="20" name="Group 19">
            <a:extLst>
              <a:ext uri="{FF2B5EF4-FFF2-40B4-BE49-F238E27FC236}">
                <a16:creationId xmlns:a16="http://schemas.microsoft.com/office/drawing/2014/main" id="{5C880D58-0477-47F1-B3CB-4B30179411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63593"/>
            <a:ext cx="1861854" cy="717514"/>
            <a:chOff x="0" y="377893"/>
            <a:chExt cx="1861854" cy="717514"/>
          </a:xfrm>
          <a:solidFill>
            <a:schemeClr val="bg1"/>
          </a:solidFill>
        </p:grpSpPr>
        <p:sp>
          <p:nvSpPr>
            <p:cNvPr id="21" name="Freeform: Shape 20">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22" name="Freeform: Shape 21">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pic>
        <p:nvPicPr>
          <p:cNvPr id="4" name="Picture 3" descr="A stack of books with green and brown covers&#10;&#10;AI-generated content may be incorrect.">
            <a:extLst>
              <a:ext uri="{FF2B5EF4-FFF2-40B4-BE49-F238E27FC236}">
                <a16:creationId xmlns:a16="http://schemas.microsoft.com/office/drawing/2014/main" id="{7E8A2FB2-1681-35F3-3ADA-E12FF85D91FF}"/>
              </a:ext>
            </a:extLst>
          </p:cNvPr>
          <p:cNvPicPr>
            <a:picLocks noChangeAspect="1"/>
          </p:cNvPicPr>
          <p:nvPr/>
        </p:nvPicPr>
        <p:blipFill>
          <a:blip r:embed="rId2"/>
          <a:srcRect l="32116" r="1383" b="-1"/>
          <a:stretch>
            <a:fillRect/>
          </a:stretch>
        </p:blipFill>
        <p:spPr>
          <a:xfrm>
            <a:off x="235534" y="1009050"/>
            <a:ext cx="3296556" cy="3296556"/>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sp>
        <p:nvSpPr>
          <p:cNvPr id="24" name="Graphic 212">
            <a:extLst>
              <a:ext uri="{FF2B5EF4-FFF2-40B4-BE49-F238E27FC236}">
                <a16:creationId xmlns:a16="http://schemas.microsoft.com/office/drawing/2014/main" id="{877E3FF1-E4B8-49CB-9DD6-7D2067808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9510" y="2210504"/>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Graphic 212">
            <a:extLst>
              <a:ext uri="{FF2B5EF4-FFF2-40B4-BE49-F238E27FC236}">
                <a16:creationId xmlns:a16="http://schemas.microsoft.com/office/drawing/2014/main" id="{30BDE8C6-094E-46E6-BD5E-75FAB4F7C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9510" y="2210504"/>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Content Placeholder 2">
            <a:extLst>
              <a:ext uri="{FF2B5EF4-FFF2-40B4-BE49-F238E27FC236}">
                <a16:creationId xmlns:a16="http://schemas.microsoft.com/office/drawing/2014/main" id="{522E3652-A7A7-2350-0468-9EAAF037CB51}"/>
              </a:ext>
            </a:extLst>
          </p:cNvPr>
          <p:cNvSpPr>
            <a:spLocks noGrp="1"/>
          </p:cNvSpPr>
          <p:nvPr>
            <p:ph idx="1"/>
          </p:nvPr>
        </p:nvSpPr>
        <p:spPr>
          <a:xfrm>
            <a:off x="6234868" y="1474006"/>
            <a:ext cx="5231027" cy="4725410"/>
          </a:xfrm>
        </p:spPr>
        <p:txBody>
          <a:bodyPr vert="horz" lIns="91440" tIns="45720" rIns="91440" bIns="45720" rtlCol="0" anchor="t">
            <a:normAutofit/>
          </a:bodyPr>
          <a:lstStyle/>
          <a:p>
            <a:pPr marL="0">
              <a:spcBef>
                <a:spcPct val="0"/>
              </a:spcBef>
              <a:spcAft>
                <a:spcPct val="35000"/>
              </a:spcAft>
            </a:pPr>
            <a:r>
              <a:rPr lang="en-US" sz="2000">
                <a:solidFill>
                  <a:schemeClr val="bg1"/>
                </a:solidFill>
              </a:rPr>
              <a:t>Good morning we will be discussing Microsoft tools in the nursing home as a group. </a:t>
            </a:r>
          </a:p>
          <a:p>
            <a:pPr marL="0">
              <a:spcBef>
                <a:spcPct val="0"/>
              </a:spcBef>
              <a:spcAft>
                <a:spcPct val="35000"/>
              </a:spcAft>
            </a:pPr>
            <a:r>
              <a:rPr lang="en-US" sz="2000">
                <a:solidFill>
                  <a:schemeClr val="bg1"/>
                </a:solidFill>
              </a:rPr>
              <a:t>Why it is important to have effective communication within the work setting </a:t>
            </a:r>
            <a:endParaRPr lang="en-US" sz="2000">
              <a:solidFill>
                <a:schemeClr val="bg1"/>
              </a:solidFill>
              <a:ea typeface="Calibri"/>
              <a:cs typeface="Calibri"/>
            </a:endParaRPr>
          </a:p>
          <a:p>
            <a:pPr>
              <a:spcBef>
                <a:spcPct val="0"/>
              </a:spcBef>
              <a:spcAft>
                <a:spcPct val="35000"/>
              </a:spcAft>
            </a:pPr>
            <a:r>
              <a:rPr lang="en-US" sz="2000">
                <a:solidFill>
                  <a:schemeClr val="bg1"/>
                </a:solidFill>
                <a:ea typeface="Calibri"/>
                <a:cs typeface="Calibri"/>
              </a:rPr>
              <a:t>Each  induvial will discuss which task they have chosen and which Microsoft tool they will be discussing.</a:t>
            </a:r>
          </a:p>
          <a:p>
            <a:pPr marL="0">
              <a:spcBef>
                <a:spcPct val="0"/>
              </a:spcBef>
              <a:spcAft>
                <a:spcPct val="35000"/>
              </a:spcAft>
            </a:pPr>
            <a:endParaRPr lang="en-US" sz="2000">
              <a:solidFill>
                <a:schemeClr val="bg1"/>
              </a:solidFill>
            </a:endParaRPr>
          </a:p>
          <a:p>
            <a:pPr marL="0">
              <a:spcBef>
                <a:spcPct val="0"/>
              </a:spcBef>
              <a:spcAft>
                <a:spcPct val="35000"/>
              </a:spcAft>
            </a:pPr>
            <a:r>
              <a:rPr lang="en-US" sz="2000">
                <a:solidFill>
                  <a:schemeClr val="bg1"/>
                </a:solidFill>
              </a:rPr>
              <a:t>Why this tool is suitable for communicating with staff</a:t>
            </a:r>
            <a:endParaRPr lang="en-US" sz="2000">
              <a:solidFill>
                <a:schemeClr val="bg1"/>
              </a:solidFill>
              <a:ea typeface="Calibri"/>
              <a:cs typeface="Calibri"/>
            </a:endParaRPr>
          </a:p>
          <a:p>
            <a:pPr marL="0">
              <a:spcBef>
                <a:spcPct val="0"/>
              </a:spcBef>
              <a:spcAft>
                <a:spcPct val="35000"/>
              </a:spcAft>
            </a:pPr>
            <a:r>
              <a:rPr lang="en-US" sz="2000">
                <a:solidFill>
                  <a:schemeClr val="bg1"/>
                </a:solidFill>
              </a:rPr>
              <a:t>How it improves efficacy and communication  </a:t>
            </a:r>
          </a:p>
          <a:p>
            <a:pPr marL="0">
              <a:spcBef>
                <a:spcPct val="0"/>
              </a:spcBef>
              <a:spcAft>
                <a:spcPct val="35000"/>
              </a:spcAft>
            </a:pPr>
            <a:r>
              <a:rPr lang="en-US" sz="2000">
                <a:solidFill>
                  <a:schemeClr val="bg1"/>
                </a:solidFill>
              </a:rPr>
              <a:t>The advantages and limitations of using this tool within the  nursing home </a:t>
            </a:r>
          </a:p>
        </p:txBody>
      </p:sp>
      <p:pic>
        <p:nvPicPr>
          <p:cNvPr id="5" name="Picture 4" descr="A red virus with many small spikes&#10;&#10;AI-generated content may be incorrect.">
            <a:extLst>
              <a:ext uri="{FF2B5EF4-FFF2-40B4-BE49-F238E27FC236}">
                <a16:creationId xmlns:a16="http://schemas.microsoft.com/office/drawing/2014/main" id="{BECC159D-4E64-4686-CFB3-10F8E3FDC44F}"/>
              </a:ext>
            </a:extLst>
          </p:cNvPr>
          <p:cNvPicPr>
            <a:picLocks noChangeAspect="1"/>
          </p:cNvPicPr>
          <p:nvPr/>
        </p:nvPicPr>
        <p:blipFill>
          <a:blip r:embed="rId3"/>
          <a:srcRect r="4" b="4"/>
          <a:stretch>
            <a:fillRect/>
          </a:stretch>
        </p:blipFill>
        <p:spPr>
          <a:xfrm>
            <a:off x="2841433" y="3429000"/>
            <a:ext cx="2965878" cy="2965878"/>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28"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29" name="Freeform: Shape 28">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21546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Arc 3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Title 1">
            <a:extLst>
              <a:ext uri="{FF2B5EF4-FFF2-40B4-BE49-F238E27FC236}">
                <a16:creationId xmlns:a16="http://schemas.microsoft.com/office/drawing/2014/main" id="{7F4C83B3-3F05-4A04-8DDE-72929FFCF733}"/>
              </a:ext>
            </a:extLst>
          </p:cNvPr>
          <p:cNvSpPr txBox="1">
            <a:spLocks/>
          </p:cNvSpPr>
          <p:nvPr/>
        </p:nvSpPr>
        <p:spPr>
          <a:xfrm>
            <a:off x="5894962" y="479493"/>
            <a:ext cx="545883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b="1" kern="1200">
                <a:solidFill>
                  <a:schemeClr val="tx1"/>
                </a:solidFill>
                <a:latin typeface="+mj-lt"/>
                <a:ea typeface="+mj-ea"/>
                <a:cs typeface="+mj-cs"/>
              </a:rPr>
              <a:t>Workplace Task: Staff Training</a:t>
            </a:r>
          </a:p>
        </p:txBody>
      </p:sp>
      <p:sp>
        <p:nvSpPr>
          <p:cNvPr id="35" name="Freeform: Shape 30">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Picture 7">
            <a:extLst>
              <a:ext uri="{FF2B5EF4-FFF2-40B4-BE49-F238E27FC236}">
                <a16:creationId xmlns:a16="http://schemas.microsoft.com/office/drawing/2014/main" id="{B7EC3B60-F987-E441-EFF2-B375F601DFCA}"/>
              </a:ext>
            </a:extLst>
          </p:cNvPr>
          <p:cNvPicPr>
            <a:picLocks noChangeAspect="1"/>
          </p:cNvPicPr>
          <p:nvPr/>
        </p:nvPicPr>
        <p:blipFill>
          <a:blip r:embed="rId3"/>
          <a:stretch>
            <a:fillRect/>
          </a:stretch>
        </p:blipFill>
        <p:spPr>
          <a:xfrm>
            <a:off x="703182" y="796191"/>
            <a:ext cx="4777381" cy="509587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Title 1">
            <a:extLst>
              <a:ext uri="{FF2B5EF4-FFF2-40B4-BE49-F238E27FC236}">
                <a16:creationId xmlns:a16="http://schemas.microsoft.com/office/drawing/2014/main" id="{F5257D7A-C79C-3C03-CA4A-5731DA3B8386}"/>
              </a:ext>
            </a:extLst>
          </p:cNvPr>
          <p:cNvSpPr txBox="1">
            <a:spLocks/>
          </p:cNvSpPr>
          <p:nvPr/>
        </p:nvSpPr>
        <p:spPr>
          <a:xfrm>
            <a:off x="5894962" y="1984443"/>
            <a:ext cx="5458838" cy="4192520"/>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228600">
              <a:spcAft>
                <a:spcPts val="600"/>
              </a:spcAft>
              <a:buFont typeface="Arial" panose="020B0604020202020204" pitchFamily="34" charset="0"/>
              <a:buChar char="•"/>
            </a:pPr>
            <a:r>
              <a:rPr lang="en-US" sz="2400">
                <a:latin typeface="+mn-lt"/>
                <a:ea typeface="+mn-ea"/>
                <a:cs typeface="+mn-cs"/>
              </a:rPr>
              <a:t>Riverdale Nursing Home should ensure staff undergo regular training on issues relating to safeguarding, infection control, health and safety, medication administration and procedures to be followed in the care of residents. Staff are able to keep their professional skills up to date through effective training and are able to provide high-quality care.</a:t>
            </a:r>
            <a:endParaRPr lang="en-US" sz="2400" b="1">
              <a:latin typeface="+mn-lt"/>
              <a:ea typeface="+mn-ea"/>
              <a:cs typeface="+mn-cs"/>
            </a:endParaRPr>
          </a:p>
          <a:p>
            <a:pPr indent="-228600">
              <a:spcAft>
                <a:spcPts val="600"/>
              </a:spcAft>
              <a:buFont typeface="Arial" panose="020B0604020202020204" pitchFamily="34" charset="0"/>
              <a:buChar char="•"/>
            </a:pPr>
            <a:endParaRPr lang="en-US" sz="2400" b="1">
              <a:latin typeface="+mn-lt"/>
              <a:ea typeface="+mn-ea"/>
              <a:cs typeface="+mn-cs"/>
            </a:endParaRPr>
          </a:p>
          <a:p>
            <a:pPr indent="-228600">
              <a:spcAft>
                <a:spcPts val="600"/>
              </a:spcAft>
              <a:buFont typeface="Arial" panose="020B0604020202020204" pitchFamily="34" charset="0"/>
              <a:buChar char="•"/>
            </a:pPr>
            <a:endParaRPr lang="en-US" sz="2400" b="1">
              <a:latin typeface="+mn-lt"/>
              <a:ea typeface="+mn-ea"/>
              <a:cs typeface="+mn-cs"/>
            </a:endParaRPr>
          </a:p>
        </p:txBody>
      </p:sp>
      <p:sp>
        <p:nvSpPr>
          <p:cNvPr id="10" name="Title 1">
            <a:extLst>
              <a:ext uri="{FF2B5EF4-FFF2-40B4-BE49-F238E27FC236}">
                <a16:creationId xmlns:a16="http://schemas.microsoft.com/office/drawing/2014/main" id="{716D374A-8227-0E17-4B24-187083AD2DA1}"/>
              </a:ext>
            </a:extLst>
          </p:cNvPr>
          <p:cNvSpPr txBox="1">
            <a:spLocks/>
          </p:cNvSpPr>
          <p:nvPr/>
        </p:nvSpPr>
        <p:spPr>
          <a:xfrm>
            <a:off x="6520541" y="718458"/>
            <a:ext cx="5236029" cy="541019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endParaRPr lang="en-US" sz="3000" b="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491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50811073-89F5-46D6-83D8-BA76446497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3442855"/>
          </a:xfrm>
          <a:custGeom>
            <a:avLst/>
            <a:gdLst>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330471 w 12192000"/>
              <a:gd name="connsiteY43" fmla="*/ 3148294 h 3442855"/>
              <a:gd name="connsiteX44" fmla="*/ 2325930 w 12192000"/>
              <a:gd name="connsiteY44" fmla="*/ 3149646 h 3442855"/>
              <a:gd name="connsiteX45" fmla="*/ 2304043 w 12192000"/>
              <a:gd name="connsiteY45" fmla="*/ 3152858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08701 w 12192000"/>
              <a:gd name="connsiteY68" fmla="*/ 3323460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330471 w 12192000"/>
              <a:gd name="connsiteY43" fmla="*/ 3148294 h 3442855"/>
              <a:gd name="connsiteX44" fmla="*/ 2325930 w 12192000"/>
              <a:gd name="connsiteY44" fmla="*/ 3149646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08701 w 12192000"/>
              <a:gd name="connsiteY68" fmla="*/ 3323460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330471 w 12192000"/>
              <a:gd name="connsiteY43" fmla="*/ 3148294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08701 w 12192000"/>
              <a:gd name="connsiteY68" fmla="*/ 3323460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08701 w 12192000"/>
              <a:gd name="connsiteY68" fmla="*/ 3323460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63292 w 12192000"/>
              <a:gd name="connsiteY68" fmla="*/ 3316636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63292 w 12192000"/>
              <a:gd name="connsiteY68" fmla="*/ 3316636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63292 w 12192000"/>
              <a:gd name="connsiteY68" fmla="*/ 3316636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763355 w 12192000"/>
              <a:gd name="connsiteY53" fmla="*/ 3224928 h 3442855"/>
              <a:gd name="connsiteX54" fmla="*/ 1654444 w 12192000"/>
              <a:gd name="connsiteY54" fmla="*/ 3229661 h 3442855"/>
              <a:gd name="connsiteX55" fmla="*/ 1629483 w 12192000"/>
              <a:gd name="connsiteY55" fmla="*/ 3232675 h 3442855"/>
              <a:gd name="connsiteX56" fmla="*/ 1573012 w 12192000"/>
              <a:gd name="connsiteY56" fmla="*/ 3250275 h 3442855"/>
              <a:gd name="connsiteX57" fmla="*/ 1525936 w 12192000"/>
              <a:gd name="connsiteY57" fmla="*/ 3243056 h 3442855"/>
              <a:gd name="connsiteX58" fmla="*/ 1515932 w 12192000"/>
              <a:gd name="connsiteY58" fmla="*/ 3243699 h 3442855"/>
              <a:gd name="connsiteX59" fmla="*/ 1418247 w 12192000"/>
              <a:gd name="connsiteY59" fmla="*/ 3236042 h 3442855"/>
              <a:gd name="connsiteX60" fmla="*/ 1311781 w 12192000"/>
              <a:gd name="connsiteY60" fmla="*/ 3207733 h 3442855"/>
              <a:gd name="connsiteX61" fmla="*/ 1287526 w 12192000"/>
              <a:gd name="connsiteY61" fmla="*/ 3195564 h 3442855"/>
              <a:gd name="connsiteX62" fmla="*/ 1275912 w 12192000"/>
              <a:gd name="connsiteY62" fmla="*/ 3202348 h 3442855"/>
              <a:gd name="connsiteX63" fmla="*/ 1160923 w 12192000"/>
              <a:gd name="connsiteY63" fmla="*/ 3219676 h 3442855"/>
              <a:gd name="connsiteX64" fmla="*/ 909690 w 12192000"/>
              <a:gd name="connsiteY64" fmla="*/ 3216919 h 3442855"/>
              <a:gd name="connsiteX65" fmla="*/ 764020 w 12192000"/>
              <a:gd name="connsiteY65" fmla="*/ 3235844 h 3442855"/>
              <a:gd name="connsiteX66" fmla="*/ 701915 w 12192000"/>
              <a:gd name="connsiteY66" fmla="*/ 3250223 h 3442855"/>
              <a:gd name="connsiteX67" fmla="*/ 463292 w 12192000"/>
              <a:gd name="connsiteY67" fmla="*/ 3316636 h 3442855"/>
              <a:gd name="connsiteX68" fmla="*/ 369865 w 12192000"/>
              <a:gd name="connsiteY68" fmla="*/ 3339094 h 3442855"/>
              <a:gd name="connsiteX69" fmla="*/ 318911 w 12192000"/>
              <a:gd name="connsiteY69" fmla="*/ 3367912 h 3442855"/>
              <a:gd name="connsiteX70" fmla="*/ 119548 w 12192000"/>
              <a:gd name="connsiteY70" fmla="*/ 3404651 h 3442855"/>
              <a:gd name="connsiteX71" fmla="*/ 0 w 12192000"/>
              <a:gd name="connsiteY71" fmla="*/ 3414000 h 3442855"/>
              <a:gd name="connsiteX72" fmla="*/ 0 w 12192000"/>
              <a:gd name="connsiteY72" fmla="*/ 2 h 3442855"/>
              <a:gd name="connsiteX73" fmla="*/ 3459904 w 12192000"/>
              <a:gd name="connsiteY73" fmla="*/ 1 h 3442855"/>
              <a:gd name="connsiteX74" fmla="*/ 3459907 w 12192000"/>
              <a:gd name="connsiteY74"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763355 w 12192000"/>
              <a:gd name="connsiteY52" fmla="*/ 3224928 h 3442855"/>
              <a:gd name="connsiteX53" fmla="*/ 1654444 w 12192000"/>
              <a:gd name="connsiteY53" fmla="*/ 3229661 h 3442855"/>
              <a:gd name="connsiteX54" fmla="*/ 1629483 w 12192000"/>
              <a:gd name="connsiteY54" fmla="*/ 3232675 h 3442855"/>
              <a:gd name="connsiteX55" fmla="*/ 1573012 w 12192000"/>
              <a:gd name="connsiteY55" fmla="*/ 3250275 h 3442855"/>
              <a:gd name="connsiteX56" fmla="*/ 1525936 w 12192000"/>
              <a:gd name="connsiteY56" fmla="*/ 3243056 h 3442855"/>
              <a:gd name="connsiteX57" fmla="*/ 1515932 w 12192000"/>
              <a:gd name="connsiteY57" fmla="*/ 3243699 h 3442855"/>
              <a:gd name="connsiteX58" fmla="*/ 1418247 w 12192000"/>
              <a:gd name="connsiteY58" fmla="*/ 3236042 h 3442855"/>
              <a:gd name="connsiteX59" fmla="*/ 1311781 w 12192000"/>
              <a:gd name="connsiteY59" fmla="*/ 3207733 h 3442855"/>
              <a:gd name="connsiteX60" fmla="*/ 1287526 w 12192000"/>
              <a:gd name="connsiteY60" fmla="*/ 3195564 h 3442855"/>
              <a:gd name="connsiteX61" fmla="*/ 1275912 w 12192000"/>
              <a:gd name="connsiteY61" fmla="*/ 3202348 h 3442855"/>
              <a:gd name="connsiteX62" fmla="*/ 1160923 w 12192000"/>
              <a:gd name="connsiteY62" fmla="*/ 3219676 h 3442855"/>
              <a:gd name="connsiteX63" fmla="*/ 909690 w 12192000"/>
              <a:gd name="connsiteY63" fmla="*/ 3216919 h 3442855"/>
              <a:gd name="connsiteX64" fmla="*/ 764020 w 12192000"/>
              <a:gd name="connsiteY64" fmla="*/ 3235844 h 3442855"/>
              <a:gd name="connsiteX65" fmla="*/ 701915 w 12192000"/>
              <a:gd name="connsiteY65" fmla="*/ 3250223 h 3442855"/>
              <a:gd name="connsiteX66" fmla="*/ 463292 w 12192000"/>
              <a:gd name="connsiteY66" fmla="*/ 3316636 h 3442855"/>
              <a:gd name="connsiteX67" fmla="*/ 369865 w 12192000"/>
              <a:gd name="connsiteY67" fmla="*/ 3339094 h 3442855"/>
              <a:gd name="connsiteX68" fmla="*/ 318911 w 12192000"/>
              <a:gd name="connsiteY68" fmla="*/ 3367912 h 3442855"/>
              <a:gd name="connsiteX69" fmla="*/ 119548 w 12192000"/>
              <a:gd name="connsiteY69" fmla="*/ 3404651 h 3442855"/>
              <a:gd name="connsiteX70" fmla="*/ 0 w 12192000"/>
              <a:gd name="connsiteY70" fmla="*/ 3414000 h 3442855"/>
              <a:gd name="connsiteX71" fmla="*/ 0 w 12192000"/>
              <a:gd name="connsiteY71" fmla="*/ 2 h 3442855"/>
              <a:gd name="connsiteX72" fmla="*/ 3459904 w 12192000"/>
              <a:gd name="connsiteY72" fmla="*/ 1 h 3442855"/>
              <a:gd name="connsiteX73" fmla="*/ 3459907 w 12192000"/>
              <a:gd name="connsiteY73"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31611 w 12192000"/>
              <a:gd name="connsiteY51" fmla="*/ 3205201 h 3442855"/>
              <a:gd name="connsiteX52" fmla="*/ 1763355 w 12192000"/>
              <a:gd name="connsiteY52" fmla="*/ 3224928 h 3442855"/>
              <a:gd name="connsiteX53" fmla="*/ 1654444 w 12192000"/>
              <a:gd name="connsiteY53" fmla="*/ 3229661 h 3442855"/>
              <a:gd name="connsiteX54" fmla="*/ 1629483 w 12192000"/>
              <a:gd name="connsiteY54" fmla="*/ 3232675 h 3442855"/>
              <a:gd name="connsiteX55" fmla="*/ 1573012 w 12192000"/>
              <a:gd name="connsiteY55" fmla="*/ 3250275 h 3442855"/>
              <a:gd name="connsiteX56" fmla="*/ 1525936 w 12192000"/>
              <a:gd name="connsiteY56" fmla="*/ 3243056 h 3442855"/>
              <a:gd name="connsiteX57" fmla="*/ 1515932 w 12192000"/>
              <a:gd name="connsiteY57" fmla="*/ 3243699 h 3442855"/>
              <a:gd name="connsiteX58" fmla="*/ 1418247 w 12192000"/>
              <a:gd name="connsiteY58" fmla="*/ 3236042 h 3442855"/>
              <a:gd name="connsiteX59" fmla="*/ 1311781 w 12192000"/>
              <a:gd name="connsiteY59" fmla="*/ 3207733 h 3442855"/>
              <a:gd name="connsiteX60" fmla="*/ 1287526 w 12192000"/>
              <a:gd name="connsiteY60" fmla="*/ 3195564 h 3442855"/>
              <a:gd name="connsiteX61" fmla="*/ 1275912 w 12192000"/>
              <a:gd name="connsiteY61" fmla="*/ 3202348 h 3442855"/>
              <a:gd name="connsiteX62" fmla="*/ 1160923 w 12192000"/>
              <a:gd name="connsiteY62" fmla="*/ 3219676 h 3442855"/>
              <a:gd name="connsiteX63" fmla="*/ 909690 w 12192000"/>
              <a:gd name="connsiteY63" fmla="*/ 3216919 h 3442855"/>
              <a:gd name="connsiteX64" fmla="*/ 764020 w 12192000"/>
              <a:gd name="connsiteY64" fmla="*/ 3235844 h 3442855"/>
              <a:gd name="connsiteX65" fmla="*/ 701915 w 12192000"/>
              <a:gd name="connsiteY65" fmla="*/ 3250223 h 3442855"/>
              <a:gd name="connsiteX66" fmla="*/ 463292 w 12192000"/>
              <a:gd name="connsiteY66" fmla="*/ 3316636 h 3442855"/>
              <a:gd name="connsiteX67" fmla="*/ 369865 w 12192000"/>
              <a:gd name="connsiteY67" fmla="*/ 3339094 h 3442855"/>
              <a:gd name="connsiteX68" fmla="*/ 318911 w 12192000"/>
              <a:gd name="connsiteY68" fmla="*/ 3367912 h 3442855"/>
              <a:gd name="connsiteX69" fmla="*/ 119548 w 12192000"/>
              <a:gd name="connsiteY69" fmla="*/ 3404651 h 3442855"/>
              <a:gd name="connsiteX70" fmla="*/ 0 w 12192000"/>
              <a:gd name="connsiteY70" fmla="*/ 3414000 h 3442855"/>
              <a:gd name="connsiteX71" fmla="*/ 0 w 12192000"/>
              <a:gd name="connsiteY71" fmla="*/ 2 h 3442855"/>
              <a:gd name="connsiteX72" fmla="*/ 3459904 w 12192000"/>
              <a:gd name="connsiteY72" fmla="*/ 1 h 3442855"/>
              <a:gd name="connsiteX73" fmla="*/ 3459907 w 12192000"/>
              <a:gd name="connsiteY73"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31611 w 12192000"/>
              <a:gd name="connsiteY51" fmla="*/ 3205201 h 3442855"/>
              <a:gd name="connsiteX52" fmla="*/ 1654444 w 12192000"/>
              <a:gd name="connsiteY52" fmla="*/ 3229661 h 3442855"/>
              <a:gd name="connsiteX53" fmla="*/ 1629483 w 12192000"/>
              <a:gd name="connsiteY53" fmla="*/ 3232675 h 3442855"/>
              <a:gd name="connsiteX54" fmla="*/ 1573012 w 12192000"/>
              <a:gd name="connsiteY54" fmla="*/ 3250275 h 3442855"/>
              <a:gd name="connsiteX55" fmla="*/ 1525936 w 12192000"/>
              <a:gd name="connsiteY55" fmla="*/ 3243056 h 3442855"/>
              <a:gd name="connsiteX56" fmla="*/ 1515932 w 12192000"/>
              <a:gd name="connsiteY56" fmla="*/ 3243699 h 3442855"/>
              <a:gd name="connsiteX57" fmla="*/ 1418247 w 12192000"/>
              <a:gd name="connsiteY57" fmla="*/ 3236042 h 3442855"/>
              <a:gd name="connsiteX58" fmla="*/ 1311781 w 12192000"/>
              <a:gd name="connsiteY58" fmla="*/ 3207733 h 3442855"/>
              <a:gd name="connsiteX59" fmla="*/ 1287526 w 12192000"/>
              <a:gd name="connsiteY59" fmla="*/ 3195564 h 3442855"/>
              <a:gd name="connsiteX60" fmla="*/ 1275912 w 12192000"/>
              <a:gd name="connsiteY60" fmla="*/ 3202348 h 3442855"/>
              <a:gd name="connsiteX61" fmla="*/ 1160923 w 12192000"/>
              <a:gd name="connsiteY61" fmla="*/ 3219676 h 3442855"/>
              <a:gd name="connsiteX62" fmla="*/ 909690 w 12192000"/>
              <a:gd name="connsiteY62" fmla="*/ 3216919 h 3442855"/>
              <a:gd name="connsiteX63" fmla="*/ 764020 w 12192000"/>
              <a:gd name="connsiteY63" fmla="*/ 3235844 h 3442855"/>
              <a:gd name="connsiteX64" fmla="*/ 701915 w 12192000"/>
              <a:gd name="connsiteY64" fmla="*/ 3250223 h 3442855"/>
              <a:gd name="connsiteX65" fmla="*/ 463292 w 12192000"/>
              <a:gd name="connsiteY65" fmla="*/ 3316636 h 3442855"/>
              <a:gd name="connsiteX66" fmla="*/ 369865 w 12192000"/>
              <a:gd name="connsiteY66" fmla="*/ 3339094 h 3442855"/>
              <a:gd name="connsiteX67" fmla="*/ 318911 w 12192000"/>
              <a:gd name="connsiteY67" fmla="*/ 3367912 h 3442855"/>
              <a:gd name="connsiteX68" fmla="*/ 119548 w 12192000"/>
              <a:gd name="connsiteY68" fmla="*/ 3404651 h 3442855"/>
              <a:gd name="connsiteX69" fmla="*/ 0 w 12192000"/>
              <a:gd name="connsiteY69" fmla="*/ 3414000 h 3442855"/>
              <a:gd name="connsiteX70" fmla="*/ 0 w 12192000"/>
              <a:gd name="connsiteY70" fmla="*/ 2 h 3442855"/>
              <a:gd name="connsiteX71" fmla="*/ 3459904 w 12192000"/>
              <a:gd name="connsiteY71" fmla="*/ 1 h 3442855"/>
              <a:gd name="connsiteX72" fmla="*/ 3459907 w 12192000"/>
              <a:gd name="connsiteY72"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31611 w 12192000"/>
              <a:gd name="connsiteY51" fmla="*/ 3205201 h 3442855"/>
              <a:gd name="connsiteX52" fmla="*/ 1654444 w 12192000"/>
              <a:gd name="connsiteY52" fmla="*/ 3229661 h 3442855"/>
              <a:gd name="connsiteX53" fmla="*/ 1573012 w 12192000"/>
              <a:gd name="connsiteY53" fmla="*/ 3250275 h 3442855"/>
              <a:gd name="connsiteX54" fmla="*/ 1525936 w 12192000"/>
              <a:gd name="connsiteY54" fmla="*/ 3243056 h 3442855"/>
              <a:gd name="connsiteX55" fmla="*/ 1515932 w 12192000"/>
              <a:gd name="connsiteY55" fmla="*/ 3243699 h 3442855"/>
              <a:gd name="connsiteX56" fmla="*/ 1418247 w 12192000"/>
              <a:gd name="connsiteY56" fmla="*/ 3236042 h 3442855"/>
              <a:gd name="connsiteX57" fmla="*/ 1311781 w 12192000"/>
              <a:gd name="connsiteY57" fmla="*/ 3207733 h 3442855"/>
              <a:gd name="connsiteX58" fmla="*/ 1287526 w 12192000"/>
              <a:gd name="connsiteY58" fmla="*/ 3195564 h 3442855"/>
              <a:gd name="connsiteX59" fmla="*/ 1275912 w 12192000"/>
              <a:gd name="connsiteY59" fmla="*/ 3202348 h 3442855"/>
              <a:gd name="connsiteX60" fmla="*/ 1160923 w 12192000"/>
              <a:gd name="connsiteY60" fmla="*/ 3219676 h 3442855"/>
              <a:gd name="connsiteX61" fmla="*/ 909690 w 12192000"/>
              <a:gd name="connsiteY61" fmla="*/ 3216919 h 3442855"/>
              <a:gd name="connsiteX62" fmla="*/ 764020 w 12192000"/>
              <a:gd name="connsiteY62" fmla="*/ 3235844 h 3442855"/>
              <a:gd name="connsiteX63" fmla="*/ 701915 w 12192000"/>
              <a:gd name="connsiteY63" fmla="*/ 3250223 h 3442855"/>
              <a:gd name="connsiteX64" fmla="*/ 463292 w 12192000"/>
              <a:gd name="connsiteY64" fmla="*/ 3316636 h 3442855"/>
              <a:gd name="connsiteX65" fmla="*/ 369865 w 12192000"/>
              <a:gd name="connsiteY65" fmla="*/ 3339094 h 3442855"/>
              <a:gd name="connsiteX66" fmla="*/ 318911 w 12192000"/>
              <a:gd name="connsiteY66" fmla="*/ 3367912 h 3442855"/>
              <a:gd name="connsiteX67" fmla="*/ 119548 w 12192000"/>
              <a:gd name="connsiteY67" fmla="*/ 3404651 h 3442855"/>
              <a:gd name="connsiteX68" fmla="*/ 0 w 12192000"/>
              <a:gd name="connsiteY68" fmla="*/ 3414000 h 3442855"/>
              <a:gd name="connsiteX69" fmla="*/ 0 w 12192000"/>
              <a:gd name="connsiteY69" fmla="*/ 2 h 3442855"/>
              <a:gd name="connsiteX70" fmla="*/ 3459904 w 12192000"/>
              <a:gd name="connsiteY70" fmla="*/ 1 h 3442855"/>
              <a:gd name="connsiteX71" fmla="*/ 3459907 w 12192000"/>
              <a:gd name="connsiteY71"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31611 w 12192000"/>
              <a:gd name="connsiteY51" fmla="*/ 3205201 h 3442855"/>
              <a:gd name="connsiteX52" fmla="*/ 1715859 w 12192000"/>
              <a:gd name="connsiteY52" fmla="*/ 3229661 h 3442855"/>
              <a:gd name="connsiteX53" fmla="*/ 1573012 w 12192000"/>
              <a:gd name="connsiteY53" fmla="*/ 3250275 h 3442855"/>
              <a:gd name="connsiteX54" fmla="*/ 1525936 w 12192000"/>
              <a:gd name="connsiteY54" fmla="*/ 3243056 h 3442855"/>
              <a:gd name="connsiteX55" fmla="*/ 1515932 w 12192000"/>
              <a:gd name="connsiteY55" fmla="*/ 3243699 h 3442855"/>
              <a:gd name="connsiteX56" fmla="*/ 1418247 w 12192000"/>
              <a:gd name="connsiteY56" fmla="*/ 3236042 h 3442855"/>
              <a:gd name="connsiteX57" fmla="*/ 1311781 w 12192000"/>
              <a:gd name="connsiteY57" fmla="*/ 3207733 h 3442855"/>
              <a:gd name="connsiteX58" fmla="*/ 1287526 w 12192000"/>
              <a:gd name="connsiteY58" fmla="*/ 3195564 h 3442855"/>
              <a:gd name="connsiteX59" fmla="*/ 1275912 w 12192000"/>
              <a:gd name="connsiteY59" fmla="*/ 3202348 h 3442855"/>
              <a:gd name="connsiteX60" fmla="*/ 1160923 w 12192000"/>
              <a:gd name="connsiteY60" fmla="*/ 3219676 h 3442855"/>
              <a:gd name="connsiteX61" fmla="*/ 909690 w 12192000"/>
              <a:gd name="connsiteY61" fmla="*/ 3216919 h 3442855"/>
              <a:gd name="connsiteX62" fmla="*/ 764020 w 12192000"/>
              <a:gd name="connsiteY62" fmla="*/ 3235844 h 3442855"/>
              <a:gd name="connsiteX63" fmla="*/ 701915 w 12192000"/>
              <a:gd name="connsiteY63" fmla="*/ 3250223 h 3442855"/>
              <a:gd name="connsiteX64" fmla="*/ 463292 w 12192000"/>
              <a:gd name="connsiteY64" fmla="*/ 3316636 h 3442855"/>
              <a:gd name="connsiteX65" fmla="*/ 369865 w 12192000"/>
              <a:gd name="connsiteY65" fmla="*/ 3339094 h 3442855"/>
              <a:gd name="connsiteX66" fmla="*/ 318911 w 12192000"/>
              <a:gd name="connsiteY66" fmla="*/ 3367912 h 3442855"/>
              <a:gd name="connsiteX67" fmla="*/ 119548 w 12192000"/>
              <a:gd name="connsiteY67" fmla="*/ 3404651 h 3442855"/>
              <a:gd name="connsiteX68" fmla="*/ 0 w 12192000"/>
              <a:gd name="connsiteY68" fmla="*/ 3414000 h 3442855"/>
              <a:gd name="connsiteX69" fmla="*/ 0 w 12192000"/>
              <a:gd name="connsiteY69" fmla="*/ 2 h 3442855"/>
              <a:gd name="connsiteX70" fmla="*/ 3459904 w 12192000"/>
              <a:gd name="connsiteY70" fmla="*/ 1 h 3442855"/>
              <a:gd name="connsiteX71" fmla="*/ 3459907 w 12192000"/>
              <a:gd name="connsiteY71"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32874 w 12192000"/>
              <a:gd name="connsiteY33" fmla="*/ 2826106 h 3442855"/>
              <a:gd name="connsiteX34" fmla="*/ 9340481 w 12192000"/>
              <a:gd name="connsiteY34" fmla="*/ 2831628 h 3442855"/>
              <a:gd name="connsiteX35" fmla="*/ 9191002 w 12192000"/>
              <a:gd name="connsiteY35" fmla="*/ 2776544 h 3442855"/>
              <a:gd name="connsiteX36" fmla="*/ 9181756 w 12192000"/>
              <a:gd name="connsiteY36" fmla="*/ 2773801 h 3442855"/>
              <a:gd name="connsiteX37" fmla="*/ 8912415 w 12192000"/>
              <a:gd name="connsiteY37" fmla="*/ 2765023 h 3442855"/>
              <a:gd name="connsiteX38" fmla="*/ 7709716 w 12192000"/>
              <a:gd name="connsiteY38" fmla="*/ 2795956 h 3442855"/>
              <a:gd name="connsiteX39" fmla="*/ 6923164 w 12192000"/>
              <a:gd name="connsiteY39" fmla="*/ 2920980 h 3442855"/>
              <a:gd name="connsiteX40" fmla="*/ 3308915 w 12192000"/>
              <a:gd name="connsiteY40" fmla="*/ 3049912 h 3442855"/>
              <a:gd name="connsiteX41" fmla="*/ 2643050 w 12192000"/>
              <a:gd name="connsiteY41" fmla="*/ 3112559 h 3442855"/>
              <a:gd name="connsiteX42" fmla="*/ 2426006 w 12192000"/>
              <a:gd name="connsiteY42" fmla="*/ 3161942 h 3442855"/>
              <a:gd name="connsiteX43" fmla="*/ 2291811 w 12192000"/>
              <a:gd name="connsiteY43" fmla="*/ 3176941 h 3442855"/>
              <a:gd name="connsiteX44" fmla="*/ 2201685 w 12192000"/>
              <a:gd name="connsiteY44" fmla="*/ 3200625 h 3442855"/>
              <a:gd name="connsiteX45" fmla="*/ 2046141 w 12192000"/>
              <a:gd name="connsiteY45" fmla="*/ 3203263 h 3442855"/>
              <a:gd name="connsiteX46" fmla="*/ 1953987 w 12192000"/>
              <a:gd name="connsiteY46" fmla="*/ 3176250 h 3442855"/>
              <a:gd name="connsiteX47" fmla="*/ 1924440 w 12192000"/>
              <a:gd name="connsiteY47" fmla="*/ 3170393 h 3442855"/>
              <a:gd name="connsiteX48" fmla="*/ 1907653 w 12192000"/>
              <a:gd name="connsiteY48" fmla="*/ 3175484 h 3442855"/>
              <a:gd name="connsiteX49" fmla="*/ 1856828 w 12192000"/>
              <a:gd name="connsiteY49" fmla="*/ 3184705 h 3442855"/>
              <a:gd name="connsiteX50" fmla="*/ 1831611 w 12192000"/>
              <a:gd name="connsiteY50" fmla="*/ 3205201 h 3442855"/>
              <a:gd name="connsiteX51" fmla="*/ 1715859 w 12192000"/>
              <a:gd name="connsiteY51" fmla="*/ 3229661 h 3442855"/>
              <a:gd name="connsiteX52" fmla="*/ 1573012 w 12192000"/>
              <a:gd name="connsiteY52" fmla="*/ 3250275 h 3442855"/>
              <a:gd name="connsiteX53" fmla="*/ 1525936 w 12192000"/>
              <a:gd name="connsiteY53" fmla="*/ 3243056 h 3442855"/>
              <a:gd name="connsiteX54" fmla="*/ 1515932 w 12192000"/>
              <a:gd name="connsiteY54" fmla="*/ 3243699 h 3442855"/>
              <a:gd name="connsiteX55" fmla="*/ 1418247 w 12192000"/>
              <a:gd name="connsiteY55" fmla="*/ 3236042 h 3442855"/>
              <a:gd name="connsiteX56" fmla="*/ 1311781 w 12192000"/>
              <a:gd name="connsiteY56" fmla="*/ 3207733 h 3442855"/>
              <a:gd name="connsiteX57" fmla="*/ 1287526 w 12192000"/>
              <a:gd name="connsiteY57" fmla="*/ 3195564 h 3442855"/>
              <a:gd name="connsiteX58" fmla="*/ 1275912 w 12192000"/>
              <a:gd name="connsiteY58" fmla="*/ 3202348 h 3442855"/>
              <a:gd name="connsiteX59" fmla="*/ 1160923 w 12192000"/>
              <a:gd name="connsiteY59" fmla="*/ 3219676 h 3442855"/>
              <a:gd name="connsiteX60" fmla="*/ 909690 w 12192000"/>
              <a:gd name="connsiteY60" fmla="*/ 3216919 h 3442855"/>
              <a:gd name="connsiteX61" fmla="*/ 764020 w 12192000"/>
              <a:gd name="connsiteY61" fmla="*/ 3235844 h 3442855"/>
              <a:gd name="connsiteX62" fmla="*/ 701915 w 12192000"/>
              <a:gd name="connsiteY62" fmla="*/ 3250223 h 3442855"/>
              <a:gd name="connsiteX63" fmla="*/ 463292 w 12192000"/>
              <a:gd name="connsiteY63" fmla="*/ 3316636 h 3442855"/>
              <a:gd name="connsiteX64" fmla="*/ 369865 w 12192000"/>
              <a:gd name="connsiteY64" fmla="*/ 3339094 h 3442855"/>
              <a:gd name="connsiteX65" fmla="*/ 318911 w 12192000"/>
              <a:gd name="connsiteY65" fmla="*/ 3367912 h 3442855"/>
              <a:gd name="connsiteX66" fmla="*/ 119548 w 12192000"/>
              <a:gd name="connsiteY66" fmla="*/ 3404651 h 3442855"/>
              <a:gd name="connsiteX67" fmla="*/ 0 w 12192000"/>
              <a:gd name="connsiteY67" fmla="*/ 3414000 h 3442855"/>
              <a:gd name="connsiteX68" fmla="*/ 0 w 12192000"/>
              <a:gd name="connsiteY68" fmla="*/ 2 h 3442855"/>
              <a:gd name="connsiteX69" fmla="*/ 3459904 w 12192000"/>
              <a:gd name="connsiteY69" fmla="*/ 1 h 3442855"/>
              <a:gd name="connsiteX70" fmla="*/ 3459907 w 12192000"/>
              <a:gd name="connsiteY70"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71588 w 12192000"/>
              <a:gd name="connsiteY11" fmla="*/ 3113441 h 3442855"/>
              <a:gd name="connsiteX12" fmla="*/ 11270977 w 12192000"/>
              <a:gd name="connsiteY12" fmla="*/ 3100396 h 3442855"/>
              <a:gd name="connsiteX13" fmla="*/ 11250574 w 12192000"/>
              <a:gd name="connsiteY13" fmla="*/ 3091174 h 3442855"/>
              <a:gd name="connsiteX14" fmla="*/ 11246505 w 12192000"/>
              <a:gd name="connsiteY14" fmla="*/ 3086783 h 3442855"/>
              <a:gd name="connsiteX15" fmla="*/ 11221805 w 12192000"/>
              <a:gd name="connsiteY15" fmla="*/ 3063540 h 3442855"/>
              <a:gd name="connsiteX16" fmla="*/ 11135382 w 12192000"/>
              <a:gd name="connsiteY16" fmla="*/ 3062095 h 3442855"/>
              <a:gd name="connsiteX17" fmla="*/ 11056771 w 12192000"/>
              <a:gd name="connsiteY17" fmla="*/ 3020684 h 3442855"/>
              <a:gd name="connsiteX18" fmla="*/ 10800887 w 12192000"/>
              <a:gd name="connsiteY18" fmla="*/ 2963080 h 3442855"/>
              <a:gd name="connsiteX19" fmla="*/ 10701230 w 12192000"/>
              <a:gd name="connsiteY19" fmla="*/ 2935785 h 3442855"/>
              <a:gd name="connsiteX20" fmla="*/ 10529686 w 12192000"/>
              <a:gd name="connsiteY20" fmla="*/ 2918071 h 3442855"/>
              <a:gd name="connsiteX21" fmla="*/ 10337584 w 12192000"/>
              <a:gd name="connsiteY21" fmla="*/ 2926238 h 3442855"/>
              <a:gd name="connsiteX22" fmla="*/ 10179941 w 12192000"/>
              <a:gd name="connsiteY22" fmla="*/ 2930174 h 3442855"/>
              <a:gd name="connsiteX23" fmla="*/ 10129038 w 12192000"/>
              <a:gd name="connsiteY23" fmla="*/ 2929992 h 3442855"/>
              <a:gd name="connsiteX24" fmla="*/ 10044809 w 12192000"/>
              <a:gd name="connsiteY24" fmla="*/ 2932587 h 3442855"/>
              <a:gd name="connsiteX25" fmla="*/ 9923926 w 12192000"/>
              <a:gd name="connsiteY25" fmla="*/ 2936679 h 3442855"/>
              <a:gd name="connsiteX26" fmla="*/ 9825938 w 12192000"/>
              <a:gd name="connsiteY26" fmla="*/ 2915287 h 3442855"/>
              <a:gd name="connsiteX27" fmla="*/ 9761662 w 12192000"/>
              <a:gd name="connsiteY27" fmla="*/ 2916695 h 3442855"/>
              <a:gd name="connsiteX28" fmla="*/ 9688436 w 12192000"/>
              <a:gd name="connsiteY28" fmla="*/ 2894364 h 3442855"/>
              <a:gd name="connsiteX29" fmla="*/ 9626359 w 12192000"/>
              <a:gd name="connsiteY29" fmla="*/ 2876388 h 3442855"/>
              <a:gd name="connsiteX30" fmla="*/ 9536686 w 12192000"/>
              <a:gd name="connsiteY30" fmla="*/ 2845662 h 3442855"/>
              <a:gd name="connsiteX31" fmla="*/ 9500517 w 12192000"/>
              <a:gd name="connsiteY31" fmla="*/ 2847197 h 3442855"/>
              <a:gd name="connsiteX32" fmla="*/ 9432874 w 12192000"/>
              <a:gd name="connsiteY32" fmla="*/ 2826106 h 3442855"/>
              <a:gd name="connsiteX33" fmla="*/ 9340481 w 12192000"/>
              <a:gd name="connsiteY33" fmla="*/ 2831628 h 3442855"/>
              <a:gd name="connsiteX34" fmla="*/ 9191002 w 12192000"/>
              <a:gd name="connsiteY34" fmla="*/ 2776544 h 3442855"/>
              <a:gd name="connsiteX35" fmla="*/ 9181756 w 12192000"/>
              <a:gd name="connsiteY35" fmla="*/ 2773801 h 3442855"/>
              <a:gd name="connsiteX36" fmla="*/ 8912415 w 12192000"/>
              <a:gd name="connsiteY36" fmla="*/ 2765023 h 3442855"/>
              <a:gd name="connsiteX37" fmla="*/ 7709716 w 12192000"/>
              <a:gd name="connsiteY37" fmla="*/ 2795956 h 3442855"/>
              <a:gd name="connsiteX38" fmla="*/ 6923164 w 12192000"/>
              <a:gd name="connsiteY38" fmla="*/ 2920980 h 3442855"/>
              <a:gd name="connsiteX39" fmla="*/ 3308915 w 12192000"/>
              <a:gd name="connsiteY39" fmla="*/ 3049912 h 3442855"/>
              <a:gd name="connsiteX40" fmla="*/ 2643050 w 12192000"/>
              <a:gd name="connsiteY40" fmla="*/ 3112559 h 3442855"/>
              <a:gd name="connsiteX41" fmla="*/ 2426006 w 12192000"/>
              <a:gd name="connsiteY41" fmla="*/ 3161942 h 3442855"/>
              <a:gd name="connsiteX42" fmla="*/ 2291811 w 12192000"/>
              <a:gd name="connsiteY42" fmla="*/ 3176941 h 3442855"/>
              <a:gd name="connsiteX43" fmla="*/ 2201685 w 12192000"/>
              <a:gd name="connsiteY43" fmla="*/ 3200625 h 3442855"/>
              <a:gd name="connsiteX44" fmla="*/ 2046141 w 12192000"/>
              <a:gd name="connsiteY44" fmla="*/ 3203263 h 3442855"/>
              <a:gd name="connsiteX45" fmla="*/ 1953987 w 12192000"/>
              <a:gd name="connsiteY45" fmla="*/ 3176250 h 3442855"/>
              <a:gd name="connsiteX46" fmla="*/ 1924440 w 12192000"/>
              <a:gd name="connsiteY46" fmla="*/ 3170393 h 3442855"/>
              <a:gd name="connsiteX47" fmla="*/ 1907653 w 12192000"/>
              <a:gd name="connsiteY47" fmla="*/ 3175484 h 3442855"/>
              <a:gd name="connsiteX48" fmla="*/ 1856828 w 12192000"/>
              <a:gd name="connsiteY48" fmla="*/ 3184705 h 3442855"/>
              <a:gd name="connsiteX49" fmla="*/ 1831611 w 12192000"/>
              <a:gd name="connsiteY49" fmla="*/ 3205201 h 3442855"/>
              <a:gd name="connsiteX50" fmla="*/ 1715859 w 12192000"/>
              <a:gd name="connsiteY50" fmla="*/ 3229661 h 3442855"/>
              <a:gd name="connsiteX51" fmla="*/ 1573012 w 12192000"/>
              <a:gd name="connsiteY51" fmla="*/ 3250275 h 3442855"/>
              <a:gd name="connsiteX52" fmla="*/ 1525936 w 12192000"/>
              <a:gd name="connsiteY52" fmla="*/ 3243056 h 3442855"/>
              <a:gd name="connsiteX53" fmla="*/ 1515932 w 12192000"/>
              <a:gd name="connsiteY53" fmla="*/ 3243699 h 3442855"/>
              <a:gd name="connsiteX54" fmla="*/ 1418247 w 12192000"/>
              <a:gd name="connsiteY54" fmla="*/ 3236042 h 3442855"/>
              <a:gd name="connsiteX55" fmla="*/ 1311781 w 12192000"/>
              <a:gd name="connsiteY55" fmla="*/ 3207733 h 3442855"/>
              <a:gd name="connsiteX56" fmla="*/ 1287526 w 12192000"/>
              <a:gd name="connsiteY56" fmla="*/ 3195564 h 3442855"/>
              <a:gd name="connsiteX57" fmla="*/ 1275912 w 12192000"/>
              <a:gd name="connsiteY57" fmla="*/ 3202348 h 3442855"/>
              <a:gd name="connsiteX58" fmla="*/ 1160923 w 12192000"/>
              <a:gd name="connsiteY58" fmla="*/ 3219676 h 3442855"/>
              <a:gd name="connsiteX59" fmla="*/ 909690 w 12192000"/>
              <a:gd name="connsiteY59" fmla="*/ 3216919 h 3442855"/>
              <a:gd name="connsiteX60" fmla="*/ 764020 w 12192000"/>
              <a:gd name="connsiteY60" fmla="*/ 3235844 h 3442855"/>
              <a:gd name="connsiteX61" fmla="*/ 701915 w 12192000"/>
              <a:gd name="connsiteY61" fmla="*/ 3250223 h 3442855"/>
              <a:gd name="connsiteX62" fmla="*/ 463292 w 12192000"/>
              <a:gd name="connsiteY62" fmla="*/ 3316636 h 3442855"/>
              <a:gd name="connsiteX63" fmla="*/ 369865 w 12192000"/>
              <a:gd name="connsiteY63" fmla="*/ 3339094 h 3442855"/>
              <a:gd name="connsiteX64" fmla="*/ 318911 w 12192000"/>
              <a:gd name="connsiteY64" fmla="*/ 3367912 h 3442855"/>
              <a:gd name="connsiteX65" fmla="*/ 119548 w 12192000"/>
              <a:gd name="connsiteY65" fmla="*/ 3404651 h 3442855"/>
              <a:gd name="connsiteX66" fmla="*/ 0 w 12192000"/>
              <a:gd name="connsiteY66" fmla="*/ 3414000 h 3442855"/>
              <a:gd name="connsiteX67" fmla="*/ 0 w 12192000"/>
              <a:gd name="connsiteY67" fmla="*/ 2 h 3442855"/>
              <a:gd name="connsiteX68" fmla="*/ 3459904 w 12192000"/>
              <a:gd name="connsiteY68" fmla="*/ 1 h 3442855"/>
              <a:gd name="connsiteX69" fmla="*/ 3459907 w 12192000"/>
              <a:gd name="connsiteY69" fmla="*/ 0 h 3442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12192000" h="3442855">
                <a:moveTo>
                  <a:pt x="3459907" y="0"/>
                </a:moveTo>
                <a:lnTo>
                  <a:pt x="12192000" y="0"/>
                </a:lnTo>
                <a:lnTo>
                  <a:pt x="12192000" y="3442855"/>
                </a:lnTo>
                <a:lnTo>
                  <a:pt x="12076094" y="3423357"/>
                </a:lnTo>
                <a:cubicBezTo>
                  <a:pt x="12005159" y="3438127"/>
                  <a:pt x="12014346" y="3381657"/>
                  <a:pt x="11974360" y="3396494"/>
                </a:cubicBezTo>
                <a:cubicBezTo>
                  <a:pt x="11904719" y="3371812"/>
                  <a:pt x="11861782" y="3344051"/>
                  <a:pt x="11825709" y="3356473"/>
                </a:cubicBezTo>
                <a:cubicBezTo>
                  <a:pt x="11795915" y="3337312"/>
                  <a:pt x="11776282" y="3287434"/>
                  <a:pt x="11731940" y="3297768"/>
                </a:cubicBezTo>
                <a:cubicBezTo>
                  <a:pt x="11745979" y="3276550"/>
                  <a:pt x="11683245" y="3292173"/>
                  <a:pt x="11676634" y="3269119"/>
                </a:cubicBezTo>
                <a:cubicBezTo>
                  <a:pt x="11673835" y="3250701"/>
                  <a:pt x="11654148" y="3251146"/>
                  <a:pt x="11639416" y="3243537"/>
                </a:cubicBezTo>
                <a:cubicBezTo>
                  <a:pt x="11629359" y="3224298"/>
                  <a:pt x="11554687" y="3202798"/>
                  <a:pt x="11528409" y="3203904"/>
                </a:cubicBezTo>
                <a:cubicBezTo>
                  <a:pt x="11453995" y="3217978"/>
                  <a:pt x="11397027" y="3139530"/>
                  <a:pt x="11337600" y="3148858"/>
                </a:cubicBezTo>
                <a:cubicBezTo>
                  <a:pt x="11294796" y="3133781"/>
                  <a:pt x="11282692" y="3121518"/>
                  <a:pt x="11271588" y="3113441"/>
                </a:cubicBezTo>
                <a:cubicBezTo>
                  <a:pt x="11271384" y="3109093"/>
                  <a:pt x="11271181" y="3104744"/>
                  <a:pt x="11270977" y="3100396"/>
                </a:cubicBezTo>
                <a:lnTo>
                  <a:pt x="11250574" y="3091174"/>
                </a:lnTo>
                <a:lnTo>
                  <a:pt x="11246505" y="3086783"/>
                </a:lnTo>
                <a:cubicBezTo>
                  <a:pt x="11238764" y="3078354"/>
                  <a:pt x="11230851" y="3070308"/>
                  <a:pt x="11221805" y="3063540"/>
                </a:cubicBezTo>
                <a:cubicBezTo>
                  <a:pt x="11194819" y="3110734"/>
                  <a:pt x="11140396" y="3013748"/>
                  <a:pt x="11135382" y="3062095"/>
                </a:cubicBezTo>
                <a:cubicBezTo>
                  <a:pt x="11080975" y="3033115"/>
                  <a:pt x="11090475" y="3086737"/>
                  <a:pt x="11056771" y="3020684"/>
                </a:cubicBezTo>
                <a:cubicBezTo>
                  <a:pt x="10950489" y="2984550"/>
                  <a:pt x="10968513" y="2976705"/>
                  <a:pt x="10800887" y="2963080"/>
                </a:cubicBezTo>
                <a:cubicBezTo>
                  <a:pt x="10782723" y="2947697"/>
                  <a:pt x="10721294" y="2942886"/>
                  <a:pt x="10701230" y="2935785"/>
                </a:cubicBezTo>
                <a:lnTo>
                  <a:pt x="10529686" y="2918071"/>
                </a:lnTo>
                <a:cubicBezTo>
                  <a:pt x="10467898" y="2936564"/>
                  <a:pt x="10391723" y="2920684"/>
                  <a:pt x="10337584" y="2926238"/>
                </a:cubicBezTo>
                <a:cubicBezTo>
                  <a:pt x="10271486" y="2936266"/>
                  <a:pt x="10261085" y="2903356"/>
                  <a:pt x="10179941" y="2930174"/>
                </a:cubicBezTo>
                <a:cubicBezTo>
                  <a:pt x="10171294" y="2901323"/>
                  <a:pt x="10143743" y="2928373"/>
                  <a:pt x="10129038" y="2929992"/>
                </a:cubicBezTo>
                <a:cubicBezTo>
                  <a:pt x="10111049" y="2935411"/>
                  <a:pt x="10080763" y="2928965"/>
                  <a:pt x="10044809" y="2932587"/>
                </a:cubicBezTo>
                <a:cubicBezTo>
                  <a:pt x="9986964" y="2934979"/>
                  <a:pt x="10040427" y="2926217"/>
                  <a:pt x="9923926" y="2936679"/>
                </a:cubicBezTo>
                <a:cubicBezTo>
                  <a:pt x="9890801" y="2937500"/>
                  <a:pt x="9863184" y="2908407"/>
                  <a:pt x="9825938" y="2915287"/>
                </a:cubicBezTo>
                <a:lnTo>
                  <a:pt x="9761662" y="2916695"/>
                </a:lnTo>
                <a:lnTo>
                  <a:pt x="9688436" y="2894364"/>
                </a:lnTo>
                <a:lnTo>
                  <a:pt x="9626359" y="2876388"/>
                </a:lnTo>
                <a:lnTo>
                  <a:pt x="9536686" y="2845662"/>
                </a:lnTo>
                <a:cubicBezTo>
                  <a:pt x="9530621" y="2846717"/>
                  <a:pt x="9510170" y="2854046"/>
                  <a:pt x="9500517" y="2847197"/>
                </a:cubicBezTo>
                <a:lnTo>
                  <a:pt x="9432874" y="2826106"/>
                </a:lnTo>
                <a:cubicBezTo>
                  <a:pt x="9425326" y="2827008"/>
                  <a:pt x="9347481" y="2827961"/>
                  <a:pt x="9340481" y="2831628"/>
                </a:cubicBezTo>
                <a:cubicBezTo>
                  <a:pt x="9293603" y="2778331"/>
                  <a:pt x="9255558" y="2808341"/>
                  <a:pt x="9191002" y="2776544"/>
                </a:cubicBezTo>
                <a:lnTo>
                  <a:pt x="9181756" y="2773801"/>
                </a:lnTo>
                <a:lnTo>
                  <a:pt x="8912415" y="2765023"/>
                </a:lnTo>
                <a:lnTo>
                  <a:pt x="7709716" y="2795956"/>
                </a:lnTo>
                <a:cubicBezTo>
                  <a:pt x="7352819" y="2829880"/>
                  <a:pt x="7380767" y="2943418"/>
                  <a:pt x="6923164" y="2920980"/>
                </a:cubicBezTo>
                <a:cubicBezTo>
                  <a:pt x="5970798" y="2826379"/>
                  <a:pt x="4381146" y="3024064"/>
                  <a:pt x="3308915" y="3049912"/>
                </a:cubicBezTo>
                <a:cubicBezTo>
                  <a:pt x="3098453" y="3075471"/>
                  <a:pt x="2865005" y="3091676"/>
                  <a:pt x="2643050" y="3112559"/>
                </a:cubicBezTo>
                <a:lnTo>
                  <a:pt x="2426006" y="3161942"/>
                </a:lnTo>
                <a:lnTo>
                  <a:pt x="2291811" y="3176941"/>
                </a:lnTo>
                <a:lnTo>
                  <a:pt x="2201685" y="3200625"/>
                </a:lnTo>
                <a:cubicBezTo>
                  <a:pt x="2115718" y="3217427"/>
                  <a:pt x="2132108" y="3186461"/>
                  <a:pt x="2046141" y="3203263"/>
                </a:cubicBezTo>
                <a:cubicBezTo>
                  <a:pt x="2010569" y="3191771"/>
                  <a:pt x="1980262" y="3182883"/>
                  <a:pt x="1953987" y="3176250"/>
                </a:cubicBezTo>
                <a:lnTo>
                  <a:pt x="1924440" y="3170393"/>
                </a:lnTo>
                <a:lnTo>
                  <a:pt x="1907653" y="3175484"/>
                </a:lnTo>
                <a:cubicBezTo>
                  <a:pt x="1878061" y="3178004"/>
                  <a:pt x="1876006" y="3207968"/>
                  <a:pt x="1856828" y="3184705"/>
                </a:cubicBezTo>
                <a:lnTo>
                  <a:pt x="1831611" y="3205201"/>
                </a:lnTo>
                <a:lnTo>
                  <a:pt x="1715859" y="3229661"/>
                </a:lnTo>
                <a:lnTo>
                  <a:pt x="1573012" y="3250275"/>
                </a:lnTo>
                <a:lnTo>
                  <a:pt x="1525936" y="3243056"/>
                </a:lnTo>
                <a:lnTo>
                  <a:pt x="1515932" y="3243699"/>
                </a:lnTo>
                <a:cubicBezTo>
                  <a:pt x="1483797" y="3247820"/>
                  <a:pt x="1486309" y="3252662"/>
                  <a:pt x="1418247" y="3236042"/>
                </a:cubicBezTo>
                <a:cubicBezTo>
                  <a:pt x="1389292" y="3213946"/>
                  <a:pt x="1345427" y="3216968"/>
                  <a:pt x="1311781" y="3207733"/>
                </a:cubicBezTo>
                <a:lnTo>
                  <a:pt x="1287526" y="3195564"/>
                </a:lnTo>
                <a:lnTo>
                  <a:pt x="1275912" y="3202348"/>
                </a:lnTo>
                <a:cubicBezTo>
                  <a:pt x="1219626" y="3232740"/>
                  <a:pt x="1230867" y="3206674"/>
                  <a:pt x="1160923" y="3219676"/>
                </a:cubicBezTo>
                <a:cubicBezTo>
                  <a:pt x="1120939" y="3215839"/>
                  <a:pt x="1029087" y="3185516"/>
                  <a:pt x="909690" y="3216919"/>
                </a:cubicBezTo>
                <a:cubicBezTo>
                  <a:pt x="860463" y="3220671"/>
                  <a:pt x="794970" y="3221233"/>
                  <a:pt x="764020" y="3235844"/>
                </a:cubicBezTo>
                <a:cubicBezTo>
                  <a:pt x="713142" y="3261931"/>
                  <a:pt x="769145" y="3237498"/>
                  <a:pt x="701915" y="3250223"/>
                </a:cubicBezTo>
                <a:cubicBezTo>
                  <a:pt x="644188" y="3215027"/>
                  <a:pt x="531278" y="3284445"/>
                  <a:pt x="463292" y="3316636"/>
                </a:cubicBezTo>
                <a:cubicBezTo>
                  <a:pt x="456096" y="3336479"/>
                  <a:pt x="389128" y="3337531"/>
                  <a:pt x="369865" y="3339094"/>
                </a:cubicBezTo>
                <a:cubicBezTo>
                  <a:pt x="365488" y="3372375"/>
                  <a:pt x="330307" y="3346614"/>
                  <a:pt x="318911" y="3367912"/>
                </a:cubicBezTo>
                <a:cubicBezTo>
                  <a:pt x="256531" y="3381126"/>
                  <a:pt x="186611" y="3396061"/>
                  <a:pt x="119548" y="3404651"/>
                </a:cubicBezTo>
                <a:lnTo>
                  <a:pt x="0" y="3414000"/>
                </a:lnTo>
                <a:lnTo>
                  <a:pt x="0" y="2"/>
                </a:lnTo>
                <a:lnTo>
                  <a:pt x="3459904" y="1"/>
                </a:lnTo>
                <a:cubicBezTo>
                  <a:pt x="3459905" y="1"/>
                  <a:pt x="3459906" y="0"/>
                  <a:pt x="3459907" y="0"/>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itle 4">
            <a:extLst>
              <a:ext uri="{FF2B5EF4-FFF2-40B4-BE49-F238E27FC236}">
                <a16:creationId xmlns:a16="http://schemas.microsoft.com/office/drawing/2014/main" id="{64BD0A42-B011-4DBF-B5CD-6718A97E3C70}"/>
              </a:ext>
            </a:extLst>
          </p:cNvPr>
          <p:cNvSpPr>
            <a:spLocks noGrp="1"/>
          </p:cNvSpPr>
          <p:nvPr>
            <p:ph type="title"/>
          </p:nvPr>
        </p:nvSpPr>
        <p:spPr>
          <a:xfrm>
            <a:off x="1304924" y="627385"/>
            <a:ext cx="9620251" cy="856248"/>
          </a:xfrm>
        </p:spPr>
        <p:txBody>
          <a:bodyPr vert="horz" lIns="91440" tIns="45720" rIns="91440" bIns="45720" rtlCol="0" anchor="ctr">
            <a:normAutofit/>
          </a:bodyPr>
          <a:lstStyle/>
          <a:p>
            <a:pPr algn="ctr"/>
            <a:r>
              <a:rPr lang="en-US" sz="4000" b="1" kern="1200">
                <a:solidFill>
                  <a:schemeClr val="tx1"/>
                </a:solidFill>
                <a:latin typeface="+mj-lt"/>
                <a:ea typeface="+mj-ea"/>
                <a:cs typeface="+mj-cs"/>
              </a:rPr>
              <a:t>Microsoft 365 Tool: Microsoft Outlook</a:t>
            </a:r>
          </a:p>
        </p:txBody>
      </p:sp>
      <p:sp>
        <p:nvSpPr>
          <p:cNvPr id="31" name="Freeform: Shape 30">
            <a:extLst>
              <a:ext uri="{FF2B5EF4-FFF2-40B4-BE49-F238E27FC236}">
                <a16:creationId xmlns:a16="http://schemas.microsoft.com/office/drawing/2014/main" id="{608CD17C-4A7C-477D-A659-BA8A89A787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71775" y="1609518"/>
            <a:ext cx="6610350" cy="2942351"/>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a:extLst>
              <a:ext uri="{FF2B5EF4-FFF2-40B4-BE49-F238E27FC236}">
                <a16:creationId xmlns:a16="http://schemas.microsoft.com/office/drawing/2014/main" id="{F1647905-D4BA-FB97-1594-1CB5784257D5}"/>
              </a:ext>
            </a:extLst>
          </p:cNvPr>
          <p:cNvPicPr>
            <a:picLocks noChangeAspect="1"/>
          </p:cNvPicPr>
          <p:nvPr/>
        </p:nvPicPr>
        <p:blipFill>
          <a:blip r:embed="rId3"/>
          <a:stretch>
            <a:fillRect/>
          </a:stretch>
        </p:blipFill>
        <p:spPr>
          <a:xfrm>
            <a:off x="2932642" y="2199492"/>
            <a:ext cx="6286500" cy="1762401"/>
          </a:xfrm>
          <a:prstGeom prst="rect">
            <a:avLst/>
          </a:prstGeom>
        </p:spPr>
      </p:pic>
      <p:sp>
        <p:nvSpPr>
          <p:cNvPr id="3" name="TextBox 2">
            <a:extLst>
              <a:ext uri="{FF2B5EF4-FFF2-40B4-BE49-F238E27FC236}">
                <a16:creationId xmlns:a16="http://schemas.microsoft.com/office/drawing/2014/main" id="{4F08F965-B293-47B3-B684-4631A57C9685}"/>
              </a:ext>
            </a:extLst>
          </p:cNvPr>
          <p:cNvSpPr txBox="1"/>
          <p:nvPr/>
        </p:nvSpPr>
        <p:spPr>
          <a:xfrm>
            <a:off x="1809750" y="4561111"/>
            <a:ext cx="8572500" cy="1374741"/>
          </a:xfrm>
          <a:prstGeom prst="rect">
            <a:avLst/>
          </a:prstGeom>
        </p:spPr>
        <p:txBody>
          <a:bodyPr vert="horz" lIns="91440" tIns="45720" rIns="91440" bIns="45720" rtlCol="0" anchor="ctr">
            <a:normAutofit/>
          </a:bodyPr>
          <a:lstStyle/>
          <a:p>
            <a:pPr indent="-228600" algn="ctr">
              <a:lnSpc>
                <a:spcPct val="90000"/>
              </a:lnSpc>
              <a:spcAft>
                <a:spcPts val="600"/>
              </a:spcAft>
              <a:buFont typeface="Arial" panose="020B0604020202020204" pitchFamily="34" charset="0"/>
              <a:buChar char="•"/>
            </a:pPr>
            <a:endParaRPr lang="en-US" sz="2000" b="1"/>
          </a:p>
          <a:p>
            <a:pPr algn="just">
              <a:lnSpc>
                <a:spcPct val="90000"/>
              </a:lnSpc>
              <a:spcAft>
                <a:spcPts val="600"/>
              </a:spcAft>
            </a:pPr>
            <a:r>
              <a:rPr lang="en-US" sz="2000">
                <a:latin typeface="Times New Roman" panose="02020603050405020304" pitchFamily="18" charset="0"/>
                <a:cs typeface="Times New Roman" panose="02020603050405020304" pitchFamily="18" charset="0"/>
              </a:rPr>
              <a:t>Microsoft Outlook is an email and calendar solution in Microsoft 365 that helps </a:t>
            </a:r>
            <a:r>
              <a:rPr lang="en-US" sz="2000" err="1">
                <a:latin typeface="Times New Roman" panose="02020603050405020304" pitchFamily="18" charset="0"/>
                <a:cs typeface="Times New Roman" panose="02020603050405020304" pitchFamily="18" charset="0"/>
              </a:rPr>
              <a:t>organisations</a:t>
            </a:r>
            <a:r>
              <a:rPr lang="en-US" sz="2000">
                <a:latin typeface="Times New Roman" panose="02020603050405020304" pitchFamily="18" charset="0"/>
                <a:cs typeface="Times New Roman" panose="02020603050405020304" pitchFamily="18" charset="0"/>
              </a:rPr>
              <a:t> communicate, schedule, send reminders and share information effectively.(Microsoft, 2024).</a:t>
            </a:r>
            <a:endParaRPr lang="en-US" sz="2000" b="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75809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A0D9B4E-C292-45AA-8116-562703040382}"/>
              </a:ext>
            </a:extLst>
          </p:cNvPr>
          <p:cNvSpPr>
            <a:spLocks noGrp="1"/>
          </p:cNvSpPr>
          <p:nvPr>
            <p:ph type="title"/>
          </p:nvPr>
        </p:nvSpPr>
        <p:spPr>
          <a:xfrm>
            <a:off x="838200" y="365125"/>
            <a:ext cx="6888480" cy="1325563"/>
          </a:xfrm>
        </p:spPr>
        <p:txBody>
          <a:bodyPr vert="horz" lIns="91440" tIns="45720" rIns="91440" bIns="45720" rtlCol="0" anchor="ctr">
            <a:normAutofit/>
          </a:bodyPr>
          <a:lstStyle/>
          <a:p>
            <a:r>
              <a:rPr lang="en-US" sz="4000" b="1" kern="1200">
                <a:solidFill>
                  <a:schemeClr val="tx1"/>
                </a:solidFill>
                <a:latin typeface="Times New Roman" panose="02020603050405020304" pitchFamily="18" charset="0"/>
                <a:cs typeface="Times New Roman" panose="02020603050405020304" pitchFamily="18" charset="0"/>
              </a:rPr>
              <a:t>Why Microsoft Outlook is Suitable</a:t>
            </a:r>
          </a:p>
        </p:txBody>
      </p:sp>
      <p:sp>
        <p:nvSpPr>
          <p:cNvPr id="29" name="Freeform: Shape 28">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81072FAC-EEE9-4F26-A784-BC07EACCBE9F}"/>
              </a:ext>
            </a:extLst>
          </p:cNvPr>
          <p:cNvSpPr>
            <a:spLocks noGrp="1"/>
          </p:cNvSpPr>
          <p:nvPr>
            <p:ph idx="4294967295"/>
          </p:nvPr>
        </p:nvSpPr>
        <p:spPr>
          <a:xfrm>
            <a:off x="850900" y="1744663"/>
            <a:ext cx="5641975" cy="4532312"/>
          </a:xfrm>
        </p:spPr>
        <p:txBody>
          <a:bodyPr vert="horz" lIns="91440" tIns="45720" rIns="91440" bIns="45720" rtlCol="0">
            <a:noAutofit/>
          </a:bodyPr>
          <a:lstStyle/>
          <a:p>
            <a:pPr>
              <a:lnSpc>
                <a:spcPct val="150000"/>
              </a:lnSpc>
            </a:pPr>
            <a:r>
              <a:rPr lang="en-GB" sz="2000">
                <a:latin typeface="Times New Roman" panose="02020603050405020304" pitchFamily="18" charset="0"/>
                <a:cs typeface="Times New Roman" panose="02020603050405020304" pitchFamily="18" charset="0"/>
              </a:rPr>
              <a:t>Allows training invitations to be sent out to all staff. </a:t>
            </a:r>
          </a:p>
          <a:p>
            <a:pPr>
              <a:lnSpc>
                <a:spcPct val="150000"/>
              </a:lnSpc>
            </a:pPr>
            <a:r>
              <a:rPr lang="en-GB" sz="2000">
                <a:latin typeface="Times New Roman" panose="02020603050405020304" pitchFamily="18" charset="0"/>
                <a:cs typeface="Times New Roman" panose="02020603050405020304" pitchFamily="18" charset="0"/>
              </a:rPr>
              <a:t>Schedules training using the Outlook Calendar.</a:t>
            </a:r>
          </a:p>
          <a:p>
            <a:pPr>
              <a:lnSpc>
                <a:spcPct val="150000"/>
              </a:lnSpc>
            </a:pPr>
            <a:r>
              <a:rPr lang="en-GB" sz="2000">
                <a:latin typeface="Times New Roman" panose="02020603050405020304" pitchFamily="18" charset="0"/>
                <a:cs typeface="Times New Roman" panose="02020603050405020304" pitchFamily="18" charset="0"/>
              </a:rPr>
              <a:t>Automatically reminds before training events.</a:t>
            </a:r>
          </a:p>
          <a:p>
            <a:pPr>
              <a:lnSpc>
                <a:spcPct val="150000"/>
              </a:lnSpc>
            </a:pPr>
            <a:r>
              <a:rPr lang="en-GB" sz="2000">
                <a:latin typeface="Times New Roman" panose="02020603050405020304" pitchFamily="18" charset="0"/>
                <a:cs typeface="Times New Roman" panose="02020603050405020304" pitchFamily="18" charset="0"/>
              </a:rPr>
              <a:t>Provides training information and notifications by email. </a:t>
            </a:r>
          </a:p>
          <a:p>
            <a:pPr>
              <a:lnSpc>
                <a:spcPct val="150000"/>
              </a:lnSpc>
            </a:pPr>
            <a:r>
              <a:rPr lang="en-GB" sz="2000">
                <a:latin typeface="Times New Roman" panose="02020603050405020304" pitchFamily="18" charset="0"/>
                <a:cs typeface="Times New Roman" panose="02020603050405020304" pitchFamily="18" charset="0"/>
              </a:rPr>
              <a:t>Makes it easier for managers to monitor attendance and reaction to training invitations.</a:t>
            </a:r>
            <a:endParaRPr lang="en-US" sz="2000">
              <a:latin typeface="Times New Roman" panose="02020603050405020304" pitchFamily="18" charset="0"/>
              <a:cs typeface="Times New Roman" panose="02020603050405020304" pitchFamily="18" charset="0"/>
            </a:endParaRPr>
          </a:p>
        </p:txBody>
      </p:sp>
      <p:sp>
        <p:nvSpPr>
          <p:cNvPr id="31" name="Oval 30">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35" name="Straight Connector 34">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7" name="Freeform: Shape 36">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Shape 40">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12" name="Picture 11">
            <a:extLst>
              <a:ext uri="{FF2B5EF4-FFF2-40B4-BE49-F238E27FC236}">
                <a16:creationId xmlns:a16="http://schemas.microsoft.com/office/drawing/2014/main" id="{F1FB2A48-DA75-43D4-9A61-0E0201C1B510}"/>
              </a:ext>
            </a:extLst>
          </p:cNvPr>
          <p:cNvPicPr>
            <a:picLocks noChangeAspect="1"/>
          </p:cNvPicPr>
          <p:nvPr/>
        </p:nvPicPr>
        <p:blipFill>
          <a:blip r:embed="rId3"/>
          <a:stretch>
            <a:fillRect/>
          </a:stretch>
        </p:blipFill>
        <p:spPr>
          <a:xfrm>
            <a:off x="7726680" y="729049"/>
            <a:ext cx="3851599" cy="4728147"/>
          </a:xfrm>
          <a:prstGeom prst="rect">
            <a:avLst/>
          </a:prstGeom>
        </p:spPr>
      </p:pic>
    </p:spTree>
    <p:extLst>
      <p:ext uri="{BB962C8B-B14F-4D97-AF65-F5344CB8AC3E}">
        <p14:creationId xmlns:p14="http://schemas.microsoft.com/office/powerpoint/2010/main" val="381659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0FDE5079-B185-4DE0-AF2C-AE4B7709FBC3}"/>
              </a:ext>
            </a:extLst>
          </p:cNvPr>
          <p:cNvSpPr>
            <a:spLocks noGrp="1"/>
          </p:cNvSpPr>
          <p:nvPr>
            <p:ph type="title"/>
          </p:nvPr>
        </p:nvSpPr>
        <p:spPr>
          <a:xfrm>
            <a:off x="723418" y="339388"/>
            <a:ext cx="6625589" cy="1325563"/>
          </a:xfrm>
        </p:spPr>
        <p:txBody>
          <a:bodyPr vert="horz" lIns="91440" tIns="45720" rIns="91440" bIns="45720" rtlCol="0" anchor="ctr">
            <a:noAutofit/>
          </a:bodyPr>
          <a:lstStyle/>
          <a:p>
            <a:r>
              <a:rPr lang="en-US" sz="4000" b="1" kern="1200">
                <a:solidFill>
                  <a:schemeClr val="tx1"/>
                </a:solidFill>
                <a:latin typeface="Times New Roman" panose="02020603050405020304" pitchFamily="18" charset="0"/>
                <a:cs typeface="Times New Roman" panose="02020603050405020304" pitchFamily="18" charset="0"/>
              </a:rPr>
              <a:t>How it Improves Efficiency and Communication</a:t>
            </a:r>
          </a:p>
        </p:txBody>
      </p:sp>
      <p:sp>
        <p:nvSpPr>
          <p:cNvPr id="15" name="Freeform: Shape 14">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89B4E0E8-07C8-4A23-99E2-20D6DFD6FA7A}"/>
              </a:ext>
            </a:extLst>
          </p:cNvPr>
          <p:cNvSpPr>
            <a:spLocks noGrp="1"/>
          </p:cNvSpPr>
          <p:nvPr>
            <p:ph idx="4294967295"/>
          </p:nvPr>
        </p:nvSpPr>
        <p:spPr>
          <a:xfrm>
            <a:off x="838200" y="1825625"/>
            <a:ext cx="5710238" cy="4351338"/>
          </a:xfrm>
        </p:spPr>
        <p:txBody>
          <a:bodyPr vert="horz" lIns="91440" tIns="45720" rIns="91440" bIns="45720" rtlCol="0">
            <a:normAutofit/>
          </a:bodyPr>
          <a:lstStyle/>
          <a:p>
            <a:pPr>
              <a:lnSpc>
                <a:spcPct val="150000"/>
              </a:lnSpc>
            </a:pPr>
            <a:r>
              <a:rPr lang="en-GB" sz="2000">
                <a:latin typeface="Times New Roman" panose="02020603050405020304" pitchFamily="18" charset="0"/>
                <a:cs typeface="Times New Roman" panose="02020603050405020304" pitchFamily="18" charset="0"/>
              </a:rPr>
              <a:t>Sends automatic reminders to reduce missing training sessions. </a:t>
            </a:r>
          </a:p>
          <a:p>
            <a:pPr>
              <a:lnSpc>
                <a:spcPct val="150000"/>
              </a:lnSpc>
            </a:pPr>
            <a:r>
              <a:rPr lang="en-GB" sz="2000">
                <a:latin typeface="Times New Roman" panose="02020603050405020304" pitchFamily="18" charset="0"/>
                <a:cs typeface="Times New Roman" panose="02020603050405020304" pitchFamily="18" charset="0"/>
              </a:rPr>
              <a:t>Provides the same training information to all staff. </a:t>
            </a:r>
          </a:p>
          <a:p>
            <a:pPr>
              <a:lnSpc>
                <a:spcPct val="150000"/>
              </a:lnSpc>
            </a:pPr>
            <a:r>
              <a:rPr lang="en-GB" sz="2000">
                <a:latin typeface="Times New Roman" panose="02020603050405020304" pitchFamily="18" charset="0"/>
                <a:cs typeface="Times New Roman" panose="02020603050405020304" pitchFamily="18" charset="0"/>
              </a:rPr>
              <a:t>Enhances the communication between managers and staff. </a:t>
            </a:r>
          </a:p>
          <a:p>
            <a:pPr>
              <a:lnSpc>
                <a:spcPct val="150000"/>
              </a:lnSpc>
            </a:pPr>
            <a:r>
              <a:rPr lang="en-GB" sz="2000">
                <a:latin typeface="Times New Roman" panose="02020603050405020304" pitchFamily="18" charset="0"/>
                <a:cs typeface="Times New Roman" panose="02020603050405020304" pitchFamily="18" charset="0"/>
              </a:rPr>
              <a:t>Makes scheduling easier between shifts. </a:t>
            </a:r>
          </a:p>
          <a:p>
            <a:pPr>
              <a:lnSpc>
                <a:spcPct val="150000"/>
              </a:lnSpc>
            </a:pPr>
            <a:r>
              <a:rPr lang="en-GB" sz="2000">
                <a:latin typeface="Times New Roman" panose="02020603050405020304" pitchFamily="18" charset="0"/>
                <a:cs typeface="Times New Roman" panose="02020603050405020304" pitchFamily="18" charset="0"/>
              </a:rPr>
              <a:t>Facilitates improved planning of training activities that are required </a:t>
            </a:r>
            <a:r>
              <a:rPr lang="en-US" sz="2000">
                <a:latin typeface="Times New Roman" panose="02020603050405020304" pitchFamily="18" charset="0"/>
                <a:cs typeface="Times New Roman" panose="02020603050405020304" pitchFamily="18" charset="0"/>
              </a:rPr>
              <a:t>(Skills for care, 2024).</a:t>
            </a:r>
          </a:p>
        </p:txBody>
      </p:sp>
      <p:sp>
        <p:nvSpPr>
          <p:cNvPr id="17" name="Oval 16">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1" name="Straight Connector 20">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3" name="Freeform: Shape 22">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26">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10" name="Picture 9">
            <a:extLst>
              <a:ext uri="{FF2B5EF4-FFF2-40B4-BE49-F238E27FC236}">
                <a16:creationId xmlns:a16="http://schemas.microsoft.com/office/drawing/2014/main" id="{FDEAF56E-2946-0DF4-9E7A-6F630CFF1B7C}"/>
              </a:ext>
            </a:extLst>
          </p:cNvPr>
          <p:cNvPicPr>
            <a:picLocks noChangeAspect="1"/>
          </p:cNvPicPr>
          <p:nvPr/>
        </p:nvPicPr>
        <p:blipFill>
          <a:blip r:embed="rId3"/>
          <a:stretch>
            <a:fillRect/>
          </a:stretch>
        </p:blipFill>
        <p:spPr>
          <a:xfrm>
            <a:off x="7608111" y="729049"/>
            <a:ext cx="3860471" cy="4819529"/>
          </a:xfrm>
          <a:prstGeom prst="rect">
            <a:avLst/>
          </a:prstGeom>
        </p:spPr>
      </p:pic>
    </p:spTree>
    <p:extLst>
      <p:ext uri="{BB962C8B-B14F-4D97-AF65-F5344CB8AC3E}">
        <p14:creationId xmlns:p14="http://schemas.microsoft.com/office/powerpoint/2010/main" val="8826304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77110B5-6182-F833-4577-06B0B22E0094}"/>
              </a:ext>
            </a:extLst>
          </p:cNvPr>
          <p:cNvSpPr/>
          <p:nvPr/>
        </p:nvSpPr>
        <p:spPr>
          <a:xfrm>
            <a:off x="674914" y="4735286"/>
            <a:ext cx="11027229" cy="1527401"/>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PK"/>
          </a:p>
        </p:txBody>
      </p:sp>
      <p:sp>
        <p:nvSpPr>
          <p:cNvPr id="6" name="Rectangle 5">
            <a:extLst>
              <a:ext uri="{FF2B5EF4-FFF2-40B4-BE49-F238E27FC236}">
                <a16:creationId xmlns:a16="http://schemas.microsoft.com/office/drawing/2014/main" id="{011C95FD-EEC4-56D4-BCFE-44308C602A7F}"/>
              </a:ext>
            </a:extLst>
          </p:cNvPr>
          <p:cNvSpPr/>
          <p:nvPr/>
        </p:nvSpPr>
        <p:spPr>
          <a:xfrm>
            <a:off x="6183085" y="258082"/>
            <a:ext cx="5519058" cy="435133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
        <p:nvSpPr>
          <p:cNvPr id="5" name="Rectangle 4">
            <a:extLst>
              <a:ext uri="{FF2B5EF4-FFF2-40B4-BE49-F238E27FC236}">
                <a16:creationId xmlns:a16="http://schemas.microsoft.com/office/drawing/2014/main" id="{735D1D06-AAFC-3AAC-DEB1-FD06582E6260}"/>
              </a:ext>
            </a:extLst>
          </p:cNvPr>
          <p:cNvSpPr/>
          <p:nvPr/>
        </p:nvSpPr>
        <p:spPr>
          <a:xfrm>
            <a:off x="674914" y="258082"/>
            <a:ext cx="5421086" cy="4351338"/>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PK"/>
          </a:p>
        </p:txBody>
      </p:sp>
      <p:sp>
        <p:nvSpPr>
          <p:cNvPr id="2" name="Title 1">
            <a:extLst>
              <a:ext uri="{FF2B5EF4-FFF2-40B4-BE49-F238E27FC236}">
                <a16:creationId xmlns:a16="http://schemas.microsoft.com/office/drawing/2014/main" id="{D2BE1FF7-4E64-7F0F-7B05-E6423C4EFD7B}"/>
              </a:ext>
            </a:extLst>
          </p:cNvPr>
          <p:cNvSpPr>
            <a:spLocks noGrp="1"/>
          </p:cNvSpPr>
          <p:nvPr>
            <p:ph type="title"/>
          </p:nvPr>
        </p:nvSpPr>
        <p:spPr>
          <a:xfrm>
            <a:off x="674913" y="4735286"/>
            <a:ext cx="11016341" cy="1527401"/>
          </a:xfrm>
        </p:spPr>
        <p:txBody>
          <a:bodyPr>
            <a:noAutofit/>
          </a:bodyPr>
          <a:lstStyle/>
          <a:p>
            <a:r>
              <a:rPr lang="en-GB" sz="4000" b="1">
                <a:latin typeface="Times New Roman" panose="02020603050405020304" pitchFamily="18" charset="0"/>
                <a:cs typeface="Times New Roman" panose="02020603050405020304" pitchFamily="18" charset="0"/>
              </a:rPr>
              <a:t>Recommendations</a:t>
            </a:r>
            <a:br>
              <a:rPr lang="en-GB" sz="2000" b="1">
                <a:latin typeface="Times New Roman" panose="02020603050405020304" pitchFamily="18" charset="0"/>
                <a:cs typeface="Times New Roman" panose="02020603050405020304" pitchFamily="18" charset="0"/>
              </a:rPr>
            </a:br>
            <a:r>
              <a:rPr lang="en-GB" sz="2000">
                <a:latin typeface="Times New Roman" panose="02020603050405020304" pitchFamily="18" charset="0"/>
                <a:cs typeface="Times New Roman" panose="02020603050405020304" pitchFamily="18" charset="0"/>
              </a:rPr>
              <a:t>Staff at Riverdale Nursing Home can use Microsoft Outlook to communicate, schedule, remind and share information, making it an appropriate tool for their training.</a:t>
            </a:r>
            <a:endParaRPr lang="en-PK" sz="20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FB8377F-EE1F-D6B5-35F0-991414C31C5A}"/>
              </a:ext>
            </a:extLst>
          </p:cNvPr>
          <p:cNvSpPr>
            <a:spLocks noGrp="1"/>
          </p:cNvSpPr>
          <p:nvPr>
            <p:ph idx="1"/>
          </p:nvPr>
        </p:nvSpPr>
        <p:spPr>
          <a:xfrm>
            <a:off x="674914" y="258082"/>
            <a:ext cx="5421086" cy="4351338"/>
          </a:xfrm>
        </p:spPr>
        <p:txBody>
          <a:bodyPr>
            <a:normAutofit/>
          </a:bodyPr>
          <a:lstStyle/>
          <a:p>
            <a:pPr marL="0" indent="0">
              <a:buNone/>
            </a:pPr>
            <a:r>
              <a:rPr lang="en-GB" sz="4000" b="1">
                <a:latin typeface="Times New Roman" panose="02020603050405020304" pitchFamily="18" charset="0"/>
                <a:cs typeface="Times New Roman" panose="02020603050405020304" pitchFamily="18" charset="0"/>
              </a:rPr>
              <a:t>Advantages</a:t>
            </a:r>
          </a:p>
          <a:p>
            <a:pPr marL="514350" indent="-514350">
              <a:lnSpc>
                <a:spcPct val="120000"/>
              </a:lnSpc>
              <a:buFont typeface="+mj-lt"/>
              <a:buAutoNum type="arabicPeriod"/>
            </a:pPr>
            <a:r>
              <a:rPr lang="en-GB" sz="2000">
                <a:latin typeface="Times New Roman" panose="02020603050405020304" pitchFamily="18" charset="0"/>
                <a:cs typeface="Times New Roman" panose="02020603050405020304" pitchFamily="18" charset="0"/>
              </a:rPr>
              <a:t>Easy scheduling of training sessions.</a:t>
            </a:r>
          </a:p>
          <a:p>
            <a:pPr marL="514350" indent="-514350">
              <a:lnSpc>
                <a:spcPct val="120000"/>
              </a:lnSpc>
              <a:buFont typeface="+mj-lt"/>
              <a:buAutoNum type="arabicPeriod"/>
            </a:pPr>
            <a:r>
              <a:rPr lang="en-GB" sz="2000">
                <a:latin typeface="Times New Roman" panose="02020603050405020304" pitchFamily="18" charset="0"/>
                <a:cs typeface="Times New Roman" panose="02020603050405020304" pitchFamily="18" charset="0"/>
              </a:rPr>
              <a:t>Auto reminder/notification.</a:t>
            </a:r>
          </a:p>
          <a:p>
            <a:pPr marL="514350" indent="-514350">
              <a:lnSpc>
                <a:spcPct val="120000"/>
              </a:lnSpc>
              <a:buFont typeface="+mj-lt"/>
              <a:buAutoNum type="arabicPeriod"/>
            </a:pPr>
            <a:r>
              <a:rPr lang="en-GB" sz="2000">
                <a:latin typeface="Times New Roman" panose="02020603050405020304" pitchFamily="18" charset="0"/>
                <a:cs typeface="Times New Roman" panose="02020603050405020304" pitchFamily="18" charset="0"/>
              </a:rPr>
              <a:t>Good communication between various staff members. </a:t>
            </a:r>
          </a:p>
          <a:p>
            <a:pPr marL="514350" indent="-514350">
              <a:lnSpc>
                <a:spcPct val="120000"/>
              </a:lnSpc>
              <a:buFont typeface="+mj-lt"/>
              <a:buAutoNum type="arabicPeriod"/>
            </a:pPr>
            <a:r>
              <a:rPr lang="en-GB" sz="2000">
                <a:latin typeface="Times New Roman" panose="02020603050405020304" pitchFamily="18" charset="0"/>
                <a:cs typeface="Times New Roman" panose="02020603050405020304" pitchFamily="18" charset="0"/>
              </a:rPr>
              <a:t>Integration with Teams and Microsoft 365 applications.</a:t>
            </a:r>
          </a:p>
          <a:p>
            <a:pPr marL="514350" indent="-514350">
              <a:lnSpc>
                <a:spcPct val="120000"/>
              </a:lnSpc>
              <a:buFont typeface="+mj-lt"/>
              <a:buAutoNum type="arabicPeriod"/>
            </a:pPr>
            <a:r>
              <a:rPr lang="en-GB" sz="2000">
                <a:latin typeface="Times New Roman" panose="02020603050405020304" pitchFamily="18" charset="0"/>
                <a:cs typeface="Times New Roman" panose="02020603050405020304" pitchFamily="18" charset="0"/>
              </a:rPr>
              <a:t>Accessible on computers, tablets and smartphones.</a:t>
            </a:r>
            <a:endParaRPr lang="en-PK" sz="200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3F767077-FBBB-1901-D1C2-7610385202EA}"/>
              </a:ext>
            </a:extLst>
          </p:cNvPr>
          <p:cNvSpPr txBox="1">
            <a:spLocks/>
          </p:cNvSpPr>
          <p:nvPr/>
        </p:nvSpPr>
        <p:spPr>
          <a:xfrm>
            <a:off x="6183084" y="258082"/>
            <a:ext cx="5508171" cy="4351338"/>
          </a:xfrm>
          <a:prstGeom prst="rect">
            <a:avLst/>
          </a:prstGeom>
        </p:spPr>
        <p:style>
          <a:lnRef idx="1">
            <a:schemeClr val="accent5"/>
          </a:lnRef>
          <a:fillRef idx="3">
            <a:schemeClr val="accent5"/>
          </a:fillRef>
          <a:effectRef idx="2">
            <a:schemeClr val="accent5"/>
          </a:effectRef>
          <a:fontRef idx="minor">
            <a:schemeClr val="lt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000" b="1">
                <a:latin typeface="Times New Roman" panose="02020603050405020304" pitchFamily="18" charset="0"/>
                <a:cs typeface="Times New Roman" panose="02020603050405020304" pitchFamily="18" charset="0"/>
              </a:rPr>
              <a:t>Limitations</a:t>
            </a:r>
          </a:p>
          <a:p>
            <a:pPr marL="457200" indent="-457200">
              <a:lnSpc>
                <a:spcPct val="150000"/>
              </a:lnSpc>
              <a:buFont typeface="+mj-lt"/>
              <a:buAutoNum type="arabicPeriod"/>
            </a:pPr>
            <a:r>
              <a:rPr lang="en-GB" sz="2000">
                <a:latin typeface="Times New Roman" panose="02020603050405020304" pitchFamily="18" charset="0"/>
                <a:cs typeface="Times New Roman" panose="02020603050405020304" pitchFamily="18" charset="0"/>
              </a:rPr>
              <a:t>Requires internet access. </a:t>
            </a:r>
          </a:p>
          <a:p>
            <a:pPr marL="457200" indent="-457200">
              <a:lnSpc>
                <a:spcPct val="150000"/>
              </a:lnSpc>
              <a:buFont typeface="+mj-lt"/>
              <a:buAutoNum type="arabicPeriod"/>
            </a:pPr>
            <a:r>
              <a:rPr lang="en-GB" sz="2000">
                <a:latin typeface="Times New Roman" panose="02020603050405020304" pitchFamily="18" charset="0"/>
                <a:cs typeface="Times New Roman" panose="02020603050405020304" pitchFamily="18" charset="0"/>
              </a:rPr>
              <a:t>Staff may overlook emails. </a:t>
            </a:r>
          </a:p>
          <a:p>
            <a:pPr marL="457200" indent="-457200">
              <a:lnSpc>
                <a:spcPct val="150000"/>
              </a:lnSpc>
              <a:buFont typeface="+mj-lt"/>
              <a:buAutoNum type="arabicPeriod"/>
            </a:pPr>
            <a:r>
              <a:rPr lang="en-GB" sz="2000">
                <a:latin typeface="Times New Roman" panose="02020603050405020304" pitchFamily="18" charset="0"/>
                <a:cs typeface="Times New Roman" panose="02020603050405020304" pitchFamily="18" charset="0"/>
              </a:rPr>
              <a:t>Limited interactive training features.</a:t>
            </a:r>
          </a:p>
          <a:p>
            <a:pPr marL="457200" indent="-457200">
              <a:lnSpc>
                <a:spcPct val="150000"/>
              </a:lnSpc>
              <a:buFont typeface="+mj-lt"/>
              <a:buAutoNum type="arabicPeriod"/>
            </a:pPr>
            <a:r>
              <a:rPr lang="en-GB" sz="2000">
                <a:latin typeface="Times New Roman" panose="02020603050405020304" pitchFamily="18" charset="0"/>
                <a:cs typeface="Times New Roman" panose="02020603050405020304" pitchFamily="18" charset="0"/>
              </a:rPr>
              <a:t>Basic digital skills may be required</a:t>
            </a:r>
            <a:endParaRPr lang="en-US" sz="2000">
              <a:latin typeface="Times New Roman" panose="02020603050405020304" pitchFamily="18" charset="0"/>
              <a:cs typeface="Times New Roman" panose="02020603050405020304" pitchFamily="18" charset="0"/>
            </a:endParaRPr>
          </a:p>
          <a:p>
            <a:pPr marL="0" indent="0">
              <a:lnSpc>
                <a:spcPct val="150000"/>
              </a:lnSpc>
              <a:buNone/>
            </a:pPr>
            <a:endParaRPr lang="en-US" sz="2000">
              <a:latin typeface="Times New Roman" panose="02020603050405020304" pitchFamily="18" charset="0"/>
              <a:cs typeface="Times New Roman" panose="02020603050405020304" pitchFamily="18" charset="0"/>
            </a:endParaRPr>
          </a:p>
          <a:p>
            <a:pPr marL="0" indent="0">
              <a:lnSpc>
                <a:spcPct val="150000"/>
              </a:lnSpc>
              <a:buNone/>
            </a:pPr>
            <a:endParaRPr lang="en-US" sz="2000">
              <a:latin typeface="Times New Roman" panose="02020603050405020304" pitchFamily="18" charset="0"/>
              <a:cs typeface="Times New Roman" panose="02020603050405020304" pitchFamily="18" charset="0"/>
            </a:endParaRPr>
          </a:p>
          <a:p>
            <a:pPr marL="0" indent="0">
              <a:lnSpc>
                <a:spcPct val="150000"/>
              </a:lnSpc>
              <a:buNone/>
            </a:pPr>
            <a:endParaRPr lang="en-US" sz="2000">
              <a:latin typeface="Times New Roman" panose="02020603050405020304" pitchFamily="18" charset="0"/>
              <a:cs typeface="Times New Roman" panose="02020603050405020304" pitchFamily="18" charset="0"/>
            </a:endParaRPr>
          </a:p>
          <a:p>
            <a:pPr marL="0" indent="0">
              <a:lnSpc>
                <a:spcPct val="150000"/>
              </a:lnSpc>
              <a:buNone/>
            </a:pPr>
            <a:endParaRPr lang="en-US" sz="2000">
              <a:latin typeface="Times New Roman" panose="02020603050405020304" pitchFamily="18" charset="0"/>
              <a:cs typeface="Times New Roman" panose="02020603050405020304" pitchFamily="18" charset="0"/>
            </a:endParaRPr>
          </a:p>
          <a:p>
            <a:pPr marL="0" indent="0">
              <a:lnSpc>
                <a:spcPct val="150000"/>
              </a:lnSpc>
              <a:buNone/>
            </a:pPr>
            <a:endParaRPr lang="en-PK" sz="2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6969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67D53-FDB2-595D-F1BA-F84EBD85B731}"/>
            </a:ext>
          </a:extLst>
        </p:cNvPr>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1DC141A-128A-97B0-8004-C1A5BFF1BE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 name="Arc 19">
            <a:extLst>
              <a:ext uri="{FF2B5EF4-FFF2-40B4-BE49-F238E27FC236}">
                <a16:creationId xmlns:a16="http://schemas.microsoft.com/office/drawing/2014/main" id="{1F8CFCD4-213D-1765-F2E6-0C0F6360A4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Title 1">
            <a:extLst>
              <a:ext uri="{FF2B5EF4-FFF2-40B4-BE49-F238E27FC236}">
                <a16:creationId xmlns:a16="http://schemas.microsoft.com/office/drawing/2014/main" id="{96CEA17A-D0C1-458A-FEE3-878CD4C1D87C}"/>
              </a:ext>
            </a:extLst>
          </p:cNvPr>
          <p:cNvSpPr txBox="1">
            <a:spLocks/>
          </p:cNvSpPr>
          <p:nvPr/>
        </p:nvSpPr>
        <p:spPr>
          <a:xfrm>
            <a:off x="5794320" y="134436"/>
            <a:ext cx="545883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b="1" kern="1200">
                <a:latin typeface="+mj-lt"/>
                <a:ea typeface="+mj-ea"/>
                <a:cs typeface="+mj-cs"/>
              </a:rPr>
              <a:t>Workplace Task: </a:t>
            </a:r>
            <a:r>
              <a:rPr lang="en-US" b="1" err="1"/>
              <a:t>Rotas</a:t>
            </a:r>
            <a:r>
              <a:rPr lang="en-US" b="1"/>
              <a:t> and schedu</a:t>
            </a:r>
            <a:r>
              <a:rPr lang="en-US" b="1">
                <a:ea typeface="Calibri Light"/>
                <a:cs typeface="Calibri Light"/>
              </a:rPr>
              <a:t>ling</a:t>
            </a:r>
            <a:endParaRPr lang="en-US" b="1" kern="1200">
              <a:latin typeface="+mj-lt"/>
              <a:ea typeface="Calibri Light"/>
              <a:cs typeface="Calibri Light"/>
            </a:endParaRPr>
          </a:p>
        </p:txBody>
      </p:sp>
      <p:sp>
        <p:nvSpPr>
          <p:cNvPr id="22" name="Freeform: Shape 21">
            <a:extLst>
              <a:ext uri="{FF2B5EF4-FFF2-40B4-BE49-F238E27FC236}">
                <a16:creationId xmlns:a16="http://schemas.microsoft.com/office/drawing/2014/main" id="{63DD56CE-28B8-6F9B-1AF9-D7D487AF89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Picture 7">
            <a:extLst>
              <a:ext uri="{FF2B5EF4-FFF2-40B4-BE49-F238E27FC236}">
                <a16:creationId xmlns:a16="http://schemas.microsoft.com/office/drawing/2014/main" id="{2EF02ABE-CB64-FFE4-A6A9-2D2823A1EE4F}"/>
              </a:ext>
            </a:extLst>
          </p:cNvPr>
          <p:cNvPicPr>
            <a:picLocks noChangeAspect="1"/>
          </p:cNvPicPr>
          <p:nvPr/>
        </p:nvPicPr>
        <p:blipFill>
          <a:blip r:embed="rId3"/>
          <a:stretch>
            <a:fillRect/>
          </a:stretch>
        </p:blipFill>
        <p:spPr>
          <a:xfrm>
            <a:off x="703182" y="796191"/>
            <a:ext cx="4777381" cy="509587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10" name="Title 1">
            <a:extLst>
              <a:ext uri="{FF2B5EF4-FFF2-40B4-BE49-F238E27FC236}">
                <a16:creationId xmlns:a16="http://schemas.microsoft.com/office/drawing/2014/main" id="{A7072B63-D209-47A4-C54F-317C826EAAE9}"/>
              </a:ext>
            </a:extLst>
          </p:cNvPr>
          <p:cNvSpPr txBox="1">
            <a:spLocks/>
          </p:cNvSpPr>
          <p:nvPr/>
        </p:nvSpPr>
        <p:spPr>
          <a:xfrm>
            <a:off x="6520541" y="718458"/>
            <a:ext cx="5236029" cy="541019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endParaRPr lang="en-US" sz="3000" b="1">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5CF2302-68A3-0A27-BE90-5D6F3E1A300C}"/>
              </a:ext>
            </a:extLst>
          </p:cNvPr>
          <p:cNvSpPr txBox="1"/>
          <p:nvPr/>
        </p:nvSpPr>
        <p:spPr>
          <a:xfrm>
            <a:off x="5477774" y="1473679"/>
            <a:ext cx="6096000" cy="560153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lvl="0" indent="-342900" rtl="0">
              <a:buFont typeface="Arial,Sans-Serif"/>
              <a:buChar char="•"/>
            </a:pPr>
            <a:r>
              <a:rPr lang="en-US" sz="2000" baseline="0">
                <a:latin typeface="Times New Roman"/>
                <a:ea typeface="Arial"/>
                <a:cs typeface="Arial"/>
              </a:rPr>
              <a:t>Good morning, everyone. </a:t>
            </a:r>
            <a:r>
              <a:rPr lang="en-US" sz="2000">
                <a:latin typeface="Times New Roman"/>
                <a:ea typeface="Arial"/>
                <a:cs typeface="Arial"/>
              </a:rPr>
              <a:t>​</a:t>
            </a:r>
          </a:p>
          <a:p>
            <a:pPr marL="342900" lvl="0" indent="-342900" rtl="0">
              <a:buFont typeface="Arial,Sans-Serif"/>
              <a:buChar char="•"/>
            </a:pPr>
            <a:r>
              <a:rPr lang="en-US" sz="2000" baseline="0">
                <a:latin typeface="Times New Roman"/>
                <a:ea typeface="Arial"/>
                <a:cs typeface="Arial"/>
              </a:rPr>
              <a:t>Today I will be discussing how Microsoft Shifts can be used to improve rota and shift scheduling at Riverdale Nursing Home. </a:t>
            </a:r>
            <a:r>
              <a:rPr lang="en-US" sz="2000">
                <a:latin typeface="Times New Roman"/>
                <a:ea typeface="Arial"/>
                <a:cs typeface="Arial"/>
              </a:rPr>
              <a:t>​</a:t>
            </a:r>
          </a:p>
          <a:p>
            <a:pPr marL="342900" lvl="0" indent="-342900" rtl="0">
              <a:buFont typeface="Arial,Sans-Serif"/>
              <a:buChar char="•"/>
            </a:pPr>
            <a:r>
              <a:rPr lang="en-US" sz="2000" baseline="0">
                <a:latin typeface="Times New Roman"/>
                <a:ea typeface="Arial"/>
                <a:cs typeface="Arial"/>
              </a:rPr>
              <a:t>I chose this workplace task because staffing is one of the most important responsibilities in a nursing home. Residents require care 24 hours a day, seven days a week. This means managers must ensure that enough staff are available on every shift while also considering annual leave, sickness, training days and staff wellbeing. </a:t>
            </a:r>
            <a:r>
              <a:rPr lang="en-US" sz="2000">
                <a:latin typeface="Times New Roman"/>
                <a:ea typeface="Arial"/>
                <a:cs typeface="Arial"/>
              </a:rPr>
              <a:t>​</a:t>
            </a:r>
          </a:p>
          <a:p>
            <a:pPr marL="342900" lvl="0" indent="-342900" rtl="0">
              <a:buFont typeface="Arial,Sans-Serif"/>
              <a:buChar char="•"/>
            </a:pPr>
            <a:r>
              <a:rPr lang="en-US" sz="2000" baseline="0">
                <a:latin typeface="Times New Roman"/>
                <a:ea typeface="Arial"/>
                <a:cs typeface="Arial"/>
              </a:rPr>
              <a:t>If shift schedules are not managed effectively, it can lead to staff shortages, increased pressure on employees and a reduced quality of care for residents. </a:t>
            </a:r>
            <a:r>
              <a:rPr lang="en-US" sz="2000">
                <a:latin typeface="Times New Roman"/>
                <a:ea typeface="Arial"/>
                <a:cs typeface="Arial"/>
              </a:rPr>
              <a:t>​</a:t>
            </a:r>
          </a:p>
          <a:p>
            <a:pPr marL="342900" lvl="0" indent="-342900" rtl="0">
              <a:buFont typeface="Arial,Sans-Serif"/>
              <a:buChar char="•"/>
            </a:pPr>
            <a:r>
              <a:rPr lang="en-US" sz="2000" baseline="0">
                <a:latin typeface="Times New Roman"/>
                <a:ea typeface="Arial"/>
                <a:cs typeface="Arial"/>
              </a:rPr>
              <a:t>To address these challenges, I have selected Microsoft Shifts, which is part of Microsoft Teams, as the most suitable Microsoft 365 tool. </a:t>
            </a:r>
            <a:r>
              <a:rPr lang="en-US" sz="2000">
                <a:latin typeface="Times New Roman"/>
                <a:ea typeface="Arial"/>
                <a:cs typeface="Arial"/>
              </a:rPr>
              <a:t>​</a:t>
            </a:r>
          </a:p>
          <a:p>
            <a:pPr algn="ctr"/>
            <a:endParaRPr lang="en-GB"/>
          </a:p>
        </p:txBody>
      </p:sp>
    </p:spTree>
    <p:extLst>
      <p:ext uri="{BB962C8B-B14F-4D97-AF65-F5344CB8AC3E}">
        <p14:creationId xmlns:p14="http://schemas.microsoft.com/office/powerpoint/2010/main" val="2087681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63" name="Rectangle 62">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5" name="Arc 64">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67" name="Freeform: Shape 66">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a:extLst>
              <a:ext uri="{FF2B5EF4-FFF2-40B4-BE49-F238E27FC236}">
                <a16:creationId xmlns:a16="http://schemas.microsoft.com/office/drawing/2014/main" id="{F62EBD51-ECE3-5C1F-E5CE-88EB5164A1FD}"/>
              </a:ext>
            </a:extLst>
          </p:cNvPr>
          <p:cNvPicPr>
            <a:picLocks noChangeAspect="1"/>
          </p:cNvPicPr>
          <p:nvPr/>
        </p:nvPicPr>
        <p:blipFill>
          <a:blip r:embed="rId2"/>
          <a:srcRect t="2552" r="5" b="5"/>
          <a:stretch>
            <a:fillRect/>
          </a:stretch>
        </p:blipFill>
        <p:spPr>
          <a:xfrm>
            <a:off x="409077" y="406911"/>
            <a:ext cx="3515709" cy="5767707"/>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TextBox 2">
            <a:extLst>
              <a:ext uri="{FF2B5EF4-FFF2-40B4-BE49-F238E27FC236}">
                <a16:creationId xmlns:a16="http://schemas.microsoft.com/office/drawing/2014/main" id="{87C4311F-153A-5BE7-5045-FA148916BA5D}"/>
              </a:ext>
            </a:extLst>
          </p:cNvPr>
          <p:cNvSpPr txBox="1"/>
          <p:nvPr/>
        </p:nvSpPr>
        <p:spPr>
          <a:xfrm>
            <a:off x="4785383" y="1997810"/>
            <a:ext cx="6421363" cy="4540101"/>
          </a:xfrm>
          <a:prstGeom prst="rect">
            <a:avLst/>
          </a:prstGeom>
        </p:spPr>
        <p:txBody>
          <a:bodyPr vert="horz" lIns="91440" tIns="45720" rIns="91440" bIns="45720" rtlCol="0" anchor="t">
            <a:normAutofit fontScale="85000" lnSpcReduction="20000"/>
          </a:bodyPr>
          <a:lstStyle/>
          <a:p>
            <a:pPr indent="-228600" fontAlgn="base">
              <a:lnSpc>
                <a:spcPct val="90000"/>
              </a:lnSpc>
              <a:spcAft>
                <a:spcPts val="600"/>
              </a:spcAft>
              <a:buFont typeface="Arial" panose="020B0604020202020204" pitchFamily="34" charset="0"/>
              <a:buChar char="•"/>
            </a:pPr>
            <a:endParaRPr lang="en-US" sz="2000" b="1" i="0">
              <a:effectLst/>
              <a:latin typeface="Times New Roman"/>
              <a:cs typeface="Times New Roman"/>
            </a:endParaRPr>
          </a:p>
          <a:p>
            <a:pPr fontAlgn="base">
              <a:lnSpc>
                <a:spcPct val="90000"/>
              </a:lnSpc>
              <a:spcAft>
                <a:spcPts val="600"/>
              </a:spcAft>
            </a:pPr>
            <a:endParaRPr lang="en-US" sz="2000" b="0" i="0">
              <a:effectLst/>
              <a:latin typeface="Times New Roman"/>
              <a:ea typeface="Calibri"/>
              <a:cs typeface="Times New Roman"/>
            </a:endParaRPr>
          </a:p>
          <a:p>
            <a:pPr indent="-228600" fontAlgn="base">
              <a:lnSpc>
                <a:spcPct val="90000"/>
              </a:lnSpc>
              <a:spcAft>
                <a:spcPts val="600"/>
              </a:spcAft>
              <a:buFont typeface="Arial" panose="020B0604020202020204" pitchFamily="34" charset="0"/>
              <a:buChar char="•"/>
            </a:pPr>
            <a:r>
              <a:rPr lang="en-US" sz="2000" b="0" i="0">
                <a:effectLst/>
                <a:latin typeface="Times New Roman"/>
                <a:cs typeface="Times New Roman"/>
              </a:rPr>
              <a:t>The workplace task I selected is </a:t>
            </a:r>
            <a:r>
              <a:rPr lang="en-US" sz="2000" b="0" i="0" err="1">
                <a:effectLst/>
                <a:latin typeface="Times New Roman"/>
                <a:cs typeface="Times New Roman"/>
              </a:rPr>
              <a:t>rota</a:t>
            </a:r>
            <a:r>
              <a:rPr lang="en-US" sz="2000" b="0" i="0">
                <a:effectLst/>
                <a:latin typeface="Times New Roman"/>
                <a:cs typeface="Times New Roman"/>
              </a:rPr>
              <a:t> and shift scheduling. </a:t>
            </a:r>
            <a:endParaRPr lang="en-US" sz="2000" b="0" i="0">
              <a:effectLst/>
              <a:latin typeface="Times New Roman"/>
              <a:ea typeface="Calibri"/>
              <a:cs typeface="Times New Roman"/>
            </a:endParaRPr>
          </a:p>
          <a:p>
            <a:pPr indent="-228600" fontAlgn="base">
              <a:lnSpc>
                <a:spcPct val="90000"/>
              </a:lnSpc>
              <a:spcAft>
                <a:spcPts val="600"/>
              </a:spcAft>
              <a:buFont typeface="Arial" panose="020B0604020202020204" pitchFamily="34" charset="0"/>
              <a:buChar char="•"/>
            </a:pPr>
            <a:r>
              <a:rPr lang="en-US" sz="2000" b="0" i="0">
                <a:effectLst/>
                <a:latin typeface="Times New Roman"/>
                <a:cs typeface="Times New Roman"/>
              </a:rPr>
              <a:t>A </a:t>
            </a:r>
            <a:r>
              <a:rPr lang="en-US" sz="2000" b="0" i="0" err="1">
                <a:effectLst/>
                <a:latin typeface="Times New Roman"/>
                <a:cs typeface="Times New Roman"/>
              </a:rPr>
              <a:t>rota</a:t>
            </a:r>
            <a:r>
              <a:rPr lang="en-US" sz="2000" b="0" i="0">
                <a:effectLst/>
                <a:latin typeface="Times New Roman"/>
                <a:cs typeface="Times New Roman"/>
              </a:rPr>
              <a:t> is a timetable that shows when employees are expected to work. In a nursing home environment, managers must coordinate carers, nurses, support workers and other staff to ensure every shift is covered. </a:t>
            </a:r>
          </a:p>
          <a:p>
            <a:pPr indent="-228600" fontAlgn="base">
              <a:lnSpc>
                <a:spcPct val="90000"/>
              </a:lnSpc>
              <a:spcAft>
                <a:spcPts val="600"/>
              </a:spcAft>
              <a:buFont typeface="Arial" panose="020B0604020202020204" pitchFamily="34" charset="0"/>
              <a:buChar char="•"/>
            </a:pPr>
            <a:r>
              <a:rPr lang="en-US" sz="2000" b="0" i="0">
                <a:effectLst/>
                <a:latin typeface="Times New Roman"/>
                <a:cs typeface="Times New Roman"/>
              </a:rPr>
              <a:t>Some of the challenges involved in </a:t>
            </a:r>
            <a:r>
              <a:rPr lang="en-US" sz="2000" b="0" i="0" err="1">
                <a:effectLst/>
                <a:latin typeface="Times New Roman"/>
                <a:cs typeface="Times New Roman"/>
              </a:rPr>
              <a:t>rota</a:t>
            </a:r>
            <a:r>
              <a:rPr lang="en-US" sz="2000" b="0" i="0">
                <a:effectLst/>
                <a:latin typeface="Times New Roman"/>
                <a:cs typeface="Times New Roman"/>
              </a:rPr>
              <a:t> planning include: </a:t>
            </a:r>
            <a:endParaRPr lang="en-US" sz="2000" b="0" i="0">
              <a:effectLst/>
              <a:latin typeface="Times New Roman"/>
              <a:ea typeface="Calibri"/>
              <a:cs typeface="Times New Roman"/>
            </a:endParaRPr>
          </a:p>
          <a:p>
            <a:pPr indent="-228600" fontAlgn="base">
              <a:lnSpc>
                <a:spcPct val="90000"/>
              </a:lnSpc>
              <a:spcAft>
                <a:spcPts val="600"/>
              </a:spcAft>
              <a:buFont typeface="Arial" panose="020B0604020202020204" pitchFamily="34" charset="0"/>
              <a:buChar char="•"/>
            </a:pPr>
            <a:r>
              <a:rPr lang="en-US" sz="2000" b="0" i="0">
                <a:effectLst/>
                <a:latin typeface="Times New Roman"/>
                <a:cs typeface="Times New Roman"/>
              </a:rPr>
              <a:t>Managing staff availability. </a:t>
            </a:r>
          </a:p>
          <a:p>
            <a:pPr indent="-228600" fontAlgn="base">
              <a:lnSpc>
                <a:spcPct val="90000"/>
              </a:lnSpc>
              <a:spcAft>
                <a:spcPts val="600"/>
              </a:spcAft>
              <a:buFont typeface="Arial" panose="020B0604020202020204" pitchFamily="34" charset="0"/>
              <a:buChar char="•"/>
            </a:pPr>
            <a:r>
              <a:rPr lang="en-US" sz="2000" b="0" i="0">
                <a:effectLst/>
                <a:latin typeface="Times New Roman"/>
                <a:cs typeface="Times New Roman"/>
              </a:rPr>
              <a:t>Covering sickness and annual leave. </a:t>
            </a:r>
          </a:p>
          <a:p>
            <a:pPr indent="-228600" fontAlgn="base">
              <a:lnSpc>
                <a:spcPct val="90000"/>
              </a:lnSpc>
              <a:spcAft>
                <a:spcPts val="600"/>
              </a:spcAft>
              <a:buFont typeface="Arial" panose="020B0604020202020204" pitchFamily="34" charset="0"/>
              <a:buChar char="•"/>
            </a:pPr>
            <a:r>
              <a:rPr lang="en-US" sz="2000" b="0" i="0">
                <a:effectLst/>
                <a:latin typeface="Times New Roman"/>
                <a:cs typeface="Times New Roman"/>
              </a:rPr>
              <a:t>Avoiding understaffing. </a:t>
            </a:r>
          </a:p>
          <a:p>
            <a:pPr indent="-228600" fontAlgn="base">
              <a:lnSpc>
                <a:spcPct val="90000"/>
              </a:lnSpc>
              <a:spcAft>
                <a:spcPts val="600"/>
              </a:spcAft>
              <a:buFont typeface="Arial" panose="020B0604020202020204" pitchFamily="34" charset="0"/>
              <a:buChar char="•"/>
            </a:pPr>
            <a:r>
              <a:rPr lang="en-US" sz="2000" b="0" i="0">
                <a:effectLst/>
                <a:latin typeface="Times New Roman"/>
                <a:cs typeface="Times New Roman"/>
              </a:rPr>
              <a:t>Ensuring compliance with working time regulations. </a:t>
            </a:r>
          </a:p>
          <a:p>
            <a:pPr indent="-228600" fontAlgn="base">
              <a:lnSpc>
                <a:spcPct val="90000"/>
              </a:lnSpc>
              <a:spcAft>
                <a:spcPts val="600"/>
              </a:spcAft>
              <a:buFont typeface="Arial" panose="020B0604020202020204" pitchFamily="34" charset="0"/>
              <a:buChar char="•"/>
            </a:pPr>
            <a:r>
              <a:rPr lang="en-US" sz="2000" b="0" i="0">
                <a:effectLst/>
                <a:latin typeface="Times New Roman"/>
                <a:cs typeface="Times New Roman"/>
              </a:rPr>
              <a:t>Communicating schedule changes quickly. </a:t>
            </a:r>
          </a:p>
          <a:p>
            <a:pPr indent="-228600" fontAlgn="base">
              <a:lnSpc>
                <a:spcPct val="90000"/>
              </a:lnSpc>
              <a:spcAft>
                <a:spcPts val="600"/>
              </a:spcAft>
              <a:buFont typeface="Arial" panose="020B0604020202020204" pitchFamily="34" charset="0"/>
              <a:buChar char="•"/>
            </a:pPr>
            <a:r>
              <a:rPr lang="en-US" sz="2000" b="0" i="0">
                <a:effectLst/>
                <a:latin typeface="Times New Roman"/>
                <a:cs typeface="Times New Roman"/>
              </a:rPr>
              <a:t>Traditionally, many </a:t>
            </a:r>
            <a:r>
              <a:rPr lang="en-US" sz="2000" b="0" i="0" err="1">
                <a:effectLst/>
                <a:latin typeface="Times New Roman"/>
                <a:cs typeface="Times New Roman"/>
              </a:rPr>
              <a:t>organisations</a:t>
            </a:r>
            <a:r>
              <a:rPr lang="en-US" sz="2000" b="0" i="0">
                <a:effectLst/>
                <a:latin typeface="Times New Roman"/>
                <a:cs typeface="Times New Roman"/>
              </a:rPr>
              <a:t> use paper </a:t>
            </a:r>
            <a:r>
              <a:rPr lang="en-US" sz="2000" b="0" i="0" err="1">
                <a:effectLst/>
                <a:latin typeface="Times New Roman"/>
                <a:cs typeface="Times New Roman"/>
              </a:rPr>
              <a:t>rotas</a:t>
            </a:r>
            <a:r>
              <a:rPr lang="en-US" sz="2000" b="0" i="0">
                <a:effectLst/>
                <a:latin typeface="Times New Roman"/>
                <a:cs typeface="Times New Roman"/>
              </a:rPr>
              <a:t> or spreadsheets. However, these methods can be time-consuming and can result in errors or communication problems. </a:t>
            </a:r>
          </a:p>
          <a:p>
            <a:pPr indent="-228600" fontAlgn="base">
              <a:lnSpc>
                <a:spcPct val="90000"/>
              </a:lnSpc>
              <a:spcAft>
                <a:spcPts val="600"/>
              </a:spcAft>
              <a:buFont typeface="Arial" panose="020B0604020202020204" pitchFamily="34" charset="0"/>
              <a:buChar char="•"/>
            </a:pPr>
            <a:r>
              <a:rPr lang="en-US" sz="2000" b="0" i="0">
                <a:effectLst/>
                <a:latin typeface="Times New Roman"/>
                <a:cs typeface="Times New Roman"/>
              </a:rPr>
              <a:t>For this reason, digital scheduling tools are becoming increasingly important in healthcare settings. </a:t>
            </a:r>
            <a:endParaRPr lang="en-US" sz="2000">
              <a:latin typeface="Times New Roman"/>
              <a:cs typeface="Times New Roman"/>
            </a:endParaRPr>
          </a:p>
        </p:txBody>
      </p:sp>
      <p:sp>
        <p:nvSpPr>
          <p:cNvPr id="2" name="TextBox 1">
            <a:extLst>
              <a:ext uri="{FF2B5EF4-FFF2-40B4-BE49-F238E27FC236}">
                <a16:creationId xmlns:a16="http://schemas.microsoft.com/office/drawing/2014/main" id="{64906F84-ED9B-0D69-CCD5-4027F6AA4EA6}"/>
              </a:ext>
            </a:extLst>
          </p:cNvPr>
          <p:cNvSpPr txBox="1"/>
          <p:nvPr/>
        </p:nvSpPr>
        <p:spPr>
          <a:xfrm>
            <a:off x="5193631" y="1076157"/>
            <a:ext cx="536073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Times New Roman"/>
                <a:ea typeface="Calibri"/>
                <a:cs typeface="Times New Roman"/>
              </a:rPr>
              <a:t>Workplace Tak:  Rotas and staff scheduling</a:t>
            </a:r>
            <a:endParaRPr lang="en-GB" sz="2000" b="1">
              <a:latin typeface="Times New Roman"/>
              <a:cs typeface="Times New Roman"/>
            </a:endParaRPr>
          </a:p>
        </p:txBody>
      </p:sp>
    </p:spTree>
    <p:extLst>
      <p:ext uri="{BB962C8B-B14F-4D97-AF65-F5344CB8AC3E}">
        <p14:creationId xmlns:p14="http://schemas.microsoft.com/office/powerpoint/2010/main" val="850455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870ECB-1E54-E349-79C5-83C2F832B601}"/>
            </a:ext>
          </a:extLst>
        </p:cNvPr>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204E1C6-9AC4-B84F-489C-C3690AF2FE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6BE69F3-12BC-5466-A179-8C17CEBEC9C1}"/>
              </a:ext>
            </a:extLst>
          </p:cNvPr>
          <p:cNvSpPr>
            <a:spLocks noGrp="1"/>
          </p:cNvSpPr>
          <p:nvPr>
            <p:ph type="title"/>
          </p:nvPr>
        </p:nvSpPr>
        <p:spPr>
          <a:xfrm>
            <a:off x="838200" y="365125"/>
            <a:ext cx="6888480" cy="1325563"/>
          </a:xfrm>
        </p:spPr>
        <p:txBody>
          <a:bodyPr vert="horz" lIns="91440" tIns="45720" rIns="91440" bIns="45720" rtlCol="0" anchor="ctr">
            <a:normAutofit/>
          </a:bodyPr>
          <a:lstStyle/>
          <a:p>
            <a:r>
              <a:rPr lang="en-US" sz="4000" b="1" kern="1200">
                <a:latin typeface="Times New Roman"/>
                <a:cs typeface="Times New Roman"/>
              </a:rPr>
              <a:t>Why Microsoft </a:t>
            </a:r>
            <a:r>
              <a:rPr lang="en-US" sz="4000" b="1">
                <a:latin typeface="Times New Roman"/>
                <a:cs typeface="Times New Roman"/>
              </a:rPr>
              <a:t>Shifts </a:t>
            </a:r>
            <a:r>
              <a:rPr lang="en-US" sz="4000" b="1" kern="1200">
                <a:latin typeface="Times New Roman"/>
                <a:cs typeface="Times New Roman"/>
              </a:rPr>
              <a:t>is Suitable</a:t>
            </a:r>
          </a:p>
        </p:txBody>
      </p:sp>
      <p:sp>
        <p:nvSpPr>
          <p:cNvPr id="29" name="Freeform: Shape 28">
            <a:extLst>
              <a:ext uri="{FF2B5EF4-FFF2-40B4-BE49-F238E27FC236}">
                <a16:creationId xmlns:a16="http://schemas.microsoft.com/office/drawing/2014/main" id="{32C25419-A2D2-71A4-139A-0C70F3924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289C66F-04E5-B8DF-2B80-24E77CFC98A7}"/>
              </a:ext>
            </a:extLst>
          </p:cNvPr>
          <p:cNvSpPr>
            <a:spLocks noGrp="1"/>
          </p:cNvSpPr>
          <p:nvPr>
            <p:ph idx="4294967295"/>
          </p:nvPr>
        </p:nvSpPr>
        <p:spPr>
          <a:xfrm>
            <a:off x="374650" y="1720850"/>
            <a:ext cx="6118225" cy="5127625"/>
          </a:xfrm>
        </p:spPr>
        <p:txBody>
          <a:bodyPr vert="horz" lIns="91440" tIns="45720" rIns="91440" bIns="45720" rtlCol="0" anchor="t">
            <a:noAutofit/>
          </a:bodyPr>
          <a:lstStyle/>
          <a:p>
            <a:pPr>
              <a:spcBef>
                <a:spcPts val="0"/>
              </a:spcBef>
              <a:spcAft>
                <a:spcPts val="600"/>
              </a:spcAft>
              <a:buFont typeface="Arial,Sans-Serif" panose="020B0604020202020204" pitchFamily="34" charset="0"/>
            </a:pPr>
            <a:r>
              <a:rPr lang="en-US" sz="1800">
                <a:latin typeface="Times New Roman"/>
                <a:ea typeface="Calibri"/>
                <a:cs typeface="Times New Roman"/>
              </a:rPr>
              <a:t>Microsoft Shifts is a scheduling and workforce management tool available through Microsoft Teams. </a:t>
            </a:r>
          </a:p>
          <a:p>
            <a:pPr>
              <a:spcBef>
                <a:spcPts val="0"/>
              </a:spcBef>
              <a:spcAft>
                <a:spcPts val="600"/>
              </a:spcAft>
              <a:buFont typeface="Arial,Sans-Serif" panose="020B0604020202020204" pitchFamily="34" charset="0"/>
            </a:pPr>
            <a:r>
              <a:rPr lang="en-US" sz="1800">
                <a:latin typeface="Times New Roman"/>
                <a:ea typeface="Calibri"/>
                <a:cs typeface="Times New Roman"/>
              </a:rPr>
              <a:t>I selected Microsoft Shifts because it is specifically designed to help managers </a:t>
            </a:r>
            <a:r>
              <a:rPr lang="en-US" sz="1800" err="1">
                <a:latin typeface="Times New Roman"/>
                <a:ea typeface="Calibri"/>
                <a:cs typeface="Times New Roman"/>
              </a:rPr>
              <a:t>organise</a:t>
            </a:r>
            <a:r>
              <a:rPr lang="en-US" sz="1800">
                <a:latin typeface="Times New Roman"/>
                <a:ea typeface="Calibri"/>
                <a:cs typeface="Times New Roman"/>
              </a:rPr>
              <a:t> employee schedules and communicate changes efficiently. </a:t>
            </a:r>
          </a:p>
          <a:p>
            <a:pPr>
              <a:spcBef>
                <a:spcPts val="0"/>
              </a:spcBef>
              <a:spcAft>
                <a:spcPts val="600"/>
              </a:spcAft>
              <a:buFont typeface="Arial,Sans-Serif" panose="020B0604020202020204" pitchFamily="34" charset="0"/>
            </a:pPr>
            <a:r>
              <a:rPr lang="en-US" sz="1800">
                <a:latin typeface="Times New Roman"/>
                <a:ea typeface="Calibri"/>
                <a:cs typeface="Times New Roman"/>
              </a:rPr>
              <a:t>Key features include: </a:t>
            </a:r>
          </a:p>
          <a:p>
            <a:pPr>
              <a:spcBef>
                <a:spcPts val="0"/>
              </a:spcBef>
              <a:spcAft>
                <a:spcPts val="600"/>
              </a:spcAft>
              <a:buFont typeface="Arial,Sans-Serif" panose="020B0604020202020204" pitchFamily="34" charset="0"/>
            </a:pPr>
            <a:r>
              <a:rPr lang="en-US" sz="1800">
                <a:latin typeface="Times New Roman"/>
                <a:ea typeface="Calibri"/>
                <a:cs typeface="Times New Roman"/>
              </a:rPr>
              <a:t>Creating and managing staff </a:t>
            </a:r>
            <a:r>
              <a:rPr lang="en-US" sz="1800" err="1">
                <a:latin typeface="Times New Roman"/>
                <a:ea typeface="Calibri"/>
                <a:cs typeface="Times New Roman"/>
              </a:rPr>
              <a:t>rotas</a:t>
            </a:r>
            <a:r>
              <a:rPr lang="en-US" sz="1800">
                <a:latin typeface="Times New Roman"/>
                <a:ea typeface="Calibri"/>
                <a:cs typeface="Times New Roman"/>
              </a:rPr>
              <a:t> digitally. </a:t>
            </a:r>
          </a:p>
          <a:p>
            <a:pPr>
              <a:spcBef>
                <a:spcPts val="0"/>
              </a:spcBef>
              <a:spcAft>
                <a:spcPts val="600"/>
              </a:spcAft>
              <a:buFont typeface="Arial,Sans-Serif" panose="020B0604020202020204" pitchFamily="34" charset="0"/>
            </a:pPr>
            <a:r>
              <a:rPr lang="en-US" sz="1800">
                <a:latin typeface="Times New Roman"/>
                <a:ea typeface="Calibri"/>
                <a:cs typeface="Times New Roman"/>
              </a:rPr>
              <a:t>Assigning shifts to employees. </a:t>
            </a:r>
          </a:p>
          <a:p>
            <a:pPr>
              <a:spcBef>
                <a:spcPts val="0"/>
              </a:spcBef>
              <a:spcAft>
                <a:spcPts val="600"/>
              </a:spcAft>
              <a:buFont typeface="Arial,Sans-Serif" panose="020B0604020202020204" pitchFamily="34" charset="0"/>
            </a:pPr>
            <a:r>
              <a:rPr lang="en-US" sz="1800">
                <a:latin typeface="Times New Roman"/>
                <a:ea typeface="Calibri"/>
                <a:cs typeface="Times New Roman"/>
              </a:rPr>
              <a:t>Viewing staff availability. </a:t>
            </a:r>
          </a:p>
          <a:p>
            <a:pPr>
              <a:spcBef>
                <a:spcPts val="0"/>
              </a:spcBef>
              <a:spcAft>
                <a:spcPts val="600"/>
              </a:spcAft>
              <a:buFont typeface="Arial,Sans-Serif" panose="020B0604020202020204" pitchFamily="34" charset="0"/>
            </a:pPr>
            <a:r>
              <a:rPr lang="en-US" sz="1800">
                <a:latin typeface="Times New Roman"/>
                <a:ea typeface="Calibri"/>
                <a:cs typeface="Times New Roman"/>
              </a:rPr>
              <a:t>Managing annual leave requests. </a:t>
            </a:r>
          </a:p>
          <a:p>
            <a:pPr>
              <a:spcBef>
                <a:spcPts val="0"/>
              </a:spcBef>
              <a:spcAft>
                <a:spcPts val="600"/>
              </a:spcAft>
              <a:buFont typeface="Arial,Sans-Serif" panose="020B0604020202020204" pitchFamily="34" charset="0"/>
            </a:pPr>
            <a:r>
              <a:rPr lang="en-US" sz="1800">
                <a:latin typeface="Times New Roman"/>
                <a:ea typeface="Calibri"/>
                <a:cs typeface="Times New Roman"/>
              </a:rPr>
              <a:t>Allowing shift swaps between employees. </a:t>
            </a:r>
          </a:p>
          <a:p>
            <a:pPr>
              <a:spcBef>
                <a:spcPts val="0"/>
              </a:spcBef>
              <a:spcAft>
                <a:spcPts val="600"/>
              </a:spcAft>
              <a:buFont typeface="Arial,Sans-Serif" panose="020B0604020202020204" pitchFamily="34" charset="0"/>
            </a:pPr>
            <a:r>
              <a:rPr lang="en-US" sz="1800">
                <a:latin typeface="Times New Roman"/>
                <a:ea typeface="Calibri"/>
                <a:cs typeface="Times New Roman"/>
              </a:rPr>
              <a:t>Sending instant notifications when schedules change. </a:t>
            </a:r>
          </a:p>
          <a:p>
            <a:pPr>
              <a:spcBef>
                <a:spcPts val="0"/>
              </a:spcBef>
              <a:spcAft>
                <a:spcPts val="600"/>
              </a:spcAft>
              <a:buFont typeface="Arial,Sans-Serif" panose="020B0604020202020204" pitchFamily="34" charset="0"/>
            </a:pPr>
            <a:r>
              <a:rPr lang="en-US" sz="1800">
                <a:latin typeface="Times New Roman"/>
                <a:ea typeface="Calibri"/>
                <a:cs typeface="Times New Roman"/>
              </a:rPr>
              <a:t>Because the information is stored digitally, staff can access their schedules from their computer or mobile phone at any time. </a:t>
            </a:r>
          </a:p>
          <a:p>
            <a:pPr>
              <a:spcBef>
                <a:spcPts val="0"/>
              </a:spcBef>
              <a:spcAft>
                <a:spcPts val="600"/>
              </a:spcAft>
              <a:buFont typeface="Arial,Sans-Serif" panose="020B0604020202020204" pitchFamily="34" charset="0"/>
            </a:pPr>
            <a:r>
              <a:rPr lang="en-US" sz="1800">
                <a:latin typeface="Times New Roman"/>
                <a:ea typeface="Calibri"/>
                <a:cs typeface="Times New Roman"/>
              </a:rPr>
              <a:t>This reduces confusion and ensures everyone has access to the most up-to-date </a:t>
            </a:r>
            <a:r>
              <a:rPr lang="en-US" sz="1800" err="1">
                <a:latin typeface="Times New Roman"/>
                <a:ea typeface="Calibri"/>
                <a:cs typeface="Times New Roman"/>
              </a:rPr>
              <a:t>rota</a:t>
            </a:r>
            <a:r>
              <a:rPr lang="en-US" sz="1800">
                <a:latin typeface="Times New Roman"/>
                <a:ea typeface="Calibri"/>
                <a:cs typeface="Times New Roman"/>
              </a:rPr>
              <a:t>. </a:t>
            </a:r>
          </a:p>
          <a:p>
            <a:pPr>
              <a:lnSpc>
                <a:spcPct val="150000"/>
              </a:lnSpc>
            </a:pPr>
            <a:endParaRPr lang="en-GB" sz="2000">
              <a:latin typeface="Times New Roman" panose="02020603050405020304" pitchFamily="18" charset="0"/>
              <a:cs typeface="Times New Roman" panose="02020603050405020304" pitchFamily="18" charset="0"/>
            </a:endParaRPr>
          </a:p>
        </p:txBody>
      </p:sp>
      <p:sp>
        <p:nvSpPr>
          <p:cNvPr id="31" name="Oval 30">
            <a:extLst>
              <a:ext uri="{FF2B5EF4-FFF2-40B4-BE49-F238E27FC236}">
                <a16:creationId xmlns:a16="http://schemas.microsoft.com/office/drawing/2014/main" id="{7CA62E34-D155-AC65-C97B-26E2C0BBA8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E7B88BA5-928F-F408-7E57-6F961CCD28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35" name="Straight Connector 34">
            <a:extLst>
              <a:ext uri="{FF2B5EF4-FFF2-40B4-BE49-F238E27FC236}">
                <a16:creationId xmlns:a16="http://schemas.microsoft.com/office/drawing/2014/main" id="{AEEAE874-CF5B-213E-E92C-6D315F72B5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7" name="Freeform: Shape 36">
            <a:extLst>
              <a:ext uri="{FF2B5EF4-FFF2-40B4-BE49-F238E27FC236}">
                <a16:creationId xmlns:a16="http://schemas.microsoft.com/office/drawing/2014/main" id="{30EBC4FA-EA6C-9F6C-5EA3-AB4E33ACA4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FF7C786D-135D-9611-9168-974F202DA8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Shape 40">
            <a:extLst>
              <a:ext uri="{FF2B5EF4-FFF2-40B4-BE49-F238E27FC236}">
                <a16:creationId xmlns:a16="http://schemas.microsoft.com/office/drawing/2014/main" id="{CA9B5AD2-6C19-0C26-7617-CD7D4CD8E9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12" name="Picture 11">
            <a:extLst>
              <a:ext uri="{FF2B5EF4-FFF2-40B4-BE49-F238E27FC236}">
                <a16:creationId xmlns:a16="http://schemas.microsoft.com/office/drawing/2014/main" id="{DD5B4591-5FEA-F1FB-B1F0-75565FA9A646}"/>
              </a:ext>
            </a:extLst>
          </p:cNvPr>
          <p:cNvPicPr>
            <a:picLocks noChangeAspect="1"/>
          </p:cNvPicPr>
          <p:nvPr/>
        </p:nvPicPr>
        <p:blipFill>
          <a:blip r:embed="rId3"/>
          <a:stretch>
            <a:fillRect/>
          </a:stretch>
        </p:blipFill>
        <p:spPr>
          <a:xfrm>
            <a:off x="7726680" y="729049"/>
            <a:ext cx="3851599" cy="4728147"/>
          </a:xfrm>
          <a:prstGeom prst="rect">
            <a:avLst/>
          </a:prstGeom>
        </p:spPr>
      </p:pic>
    </p:spTree>
    <p:extLst>
      <p:ext uri="{BB962C8B-B14F-4D97-AF65-F5344CB8AC3E}">
        <p14:creationId xmlns:p14="http://schemas.microsoft.com/office/powerpoint/2010/main" val="24371731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C476F-0599-E207-6B25-003D0960C7A6}"/>
            </a:ext>
          </a:extLst>
        </p:cNvPr>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7DACDDF8-8115-CFA5-BC07-921D527ADA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CEA2A934-DA07-DD46-CD65-2EE1D261220E}"/>
              </a:ext>
            </a:extLst>
          </p:cNvPr>
          <p:cNvSpPr>
            <a:spLocks noGrp="1"/>
          </p:cNvSpPr>
          <p:nvPr>
            <p:ph type="title"/>
          </p:nvPr>
        </p:nvSpPr>
        <p:spPr>
          <a:xfrm>
            <a:off x="838200" y="335047"/>
            <a:ext cx="6918558" cy="1375693"/>
          </a:xfrm>
        </p:spPr>
        <p:txBody>
          <a:bodyPr vert="horz" lIns="91440" tIns="45720" rIns="91440" bIns="45720" rtlCol="0" anchor="ctr">
            <a:normAutofit/>
          </a:bodyPr>
          <a:lstStyle/>
          <a:p>
            <a:r>
              <a:rPr lang="en-US" sz="4000" b="1">
                <a:latin typeface="Times New Roman"/>
                <a:cs typeface="Times New Roman"/>
              </a:rPr>
              <a:t>How it Improves Efficiency and Communication</a:t>
            </a:r>
            <a:endParaRPr lang="en-US" sz="4000">
              <a:latin typeface="Times New Roman"/>
              <a:cs typeface="Times New Roman"/>
            </a:endParaRPr>
          </a:p>
          <a:p>
            <a:endParaRPr lang="en-US" sz="4000" b="1" kern="1200">
              <a:latin typeface="Times New Roman"/>
              <a:cs typeface="Times New Roman"/>
            </a:endParaRPr>
          </a:p>
        </p:txBody>
      </p:sp>
      <p:sp>
        <p:nvSpPr>
          <p:cNvPr id="29" name="Freeform: Shape 28">
            <a:extLst>
              <a:ext uri="{FF2B5EF4-FFF2-40B4-BE49-F238E27FC236}">
                <a16:creationId xmlns:a16="http://schemas.microsoft.com/office/drawing/2014/main" id="{9FF87E44-24D4-724E-9727-44170BB9D5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6C7CC79-A2FF-D94C-F529-3A1F574B892B}"/>
              </a:ext>
            </a:extLst>
          </p:cNvPr>
          <p:cNvSpPr>
            <a:spLocks noGrp="1"/>
          </p:cNvSpPr>
          <p:nvPr>
            <p:ph idx="4294967295"/>
          </p:nvPr>
        </p:nvSpPr>
        <p:spPr>
          <a:xfrm>
            <a:off x="374650" y="1720850"/>
            <a:ext cx="6118225" cy="5127625"/>
          </a:xfrm>
        </p:spPr>
        <p:txBody>
          <a:bodyPr vert="horz" lIns="91440" tIns="45720" rIns="91440" bIns="45720" rtlCol="0" anchor="t">
            <a:noAutofit/>
          </a:bodyPr>
          <a:lstStyle/>
          <a:p>
            <a:pPr>
              <a:lnSpc>
                <a:spcPct val="100000"/>
              </a:lnSpc>
              <a:spcBef>
                <a:spcPts val="0"/>
              </a:spcBef>
            </a:pPr>
            <a:r>
              <a:rPr lang="en-GB" sz="1800" b="1">
                <a:latin typeface="Aptos"/>
                <a:cs typeface="Times New Roman"/>
              </a:rPr>
              <a:t>Benefits for Riverdale Nursing Home</a:t>
            </a:r>
            <a:r>
              <a:rPr lang="en-GB" sz="1800">
                <a:latin typeface="Aptos"/>
                <a:cs typeface="Times New Roman"/>
              </a:rPr>
              <a:t> </a:t>
            </a:r>
          </a:p>
          <a:p>
            <a:pPr>
              <a:lnSpc>
                <a:spcPct val="100000"/>
              </a:lnSpc>
              <a:spcBef>
                <a:spcPts val="0"/>
              </a:spcBef>
            </a:pPr>
            <a:r>
              <a:rPr lang="en-GB" sz="1800">
                <a:latin typeface="Aptos"/>
                <a:cs typeface="Times New Roman" panose="02020603050405020304" pitchFamily="18" charset="0"/>
              </a:rPr>
              <a:t>Using Microsoft Shifts would provide several benefits for Riverdale Nursing Home. </a:t>
            </a:r>
          </a:p>
          <a:p>
            <a:pPr>
              <a:lnSpc>
                <a:spcPct val="100000"/>
              </a:lnSpc>
              <a:spcBef>
                <a:spcPts val="0"/>
              </a:spcBef>
            </a:pPr>
            <a:r>
              <a:rPr lang="en-GB" sz="1800" b="1">
                <a:latin typeface="Aptos"/>
                <a:cs typeface="Times New Roman"/>
              </a:rPr>
              <a:t>Improved Staffing Levels</a:t>
            </a:r>
            <a:r>
              <a:rPr lang="en-GB" sz="1800">
                <a:latin typeface="Aptos"/>
                <a:cs typeface="Times New Roman"/>
              </a:rPr>
              <a:t> </a:t>
            </a:r>
          </a:p>
          <a:p>
            <a:pPr>
              <a:lnSpc>
                <a:spcPct val="100000"/>
              </a:lnSpc>
              <a:spcBef>
                <a:spcPts val="0"/>
              </a:spcBef>
            </a:pPr>
            <a:r>
              <a:rPr lang="en-GB" sz="1800">
                <a:latin typeface="Aptos"/>
                <a:cs typeface="Times New Roman" panose="02020603050405020304" pitchFamily="18" charset="0"/>
              </a:rPr>
              <a:t>Managers can quickly find gaps in the rota and ensure every shift has sufficient staff coverage. </a:t>
            </a:r>
          </a:p>
          <a:p>
            <a:pPr>
              <a:lnSpc>
                <a:spcPct val="100000"/>
              </a:lnSpc>
              <a:spcBef>
                <a:spcPts val="0"/>
              </a:spcBef>
            </a:pPr>
            <a:r>
              <a:rPr lang="en-GB" sz="1800" b="1">
                <a:latin typeface="Aptos"/>
                <a:cs typeface="Times New Roman"/>
              </a:rPr>
              <a:t>Better Communication</a:t>
            </a:r>
            <a:r>
              <a:rPr lang="en-GB" sz="1800">
                <a:latin typeface="Aptos"/>
                <a:cs typeface="Times New Roman"/>
              </a:rPr>
              <a:t> </a:t>
            </a:r>
          </a:p>
          <a:p>
            <a:pPr>
              <a:lnSpc>
                <a:spcPct val="100000"/>
              </a:lnSpc>
              <a:spcBef>
                <a:spcPts val="0"/>
              </a:spcBef>
            </a:pPr>
            <a:r>
              <a:rPr lang="en-GB" sz="1800">
                <a:latin typeface="Aptos"/>
                <a:cs typeface="Times New Roman" panose="02020603050405020304" pitchFamily="18" charset="0"/>
              </a:rPr>
              <a:t>Staff receive notifications when schedules change, reducing the risk of missed shifts or misunderstandings. </a:t>
            </a:r>
          </a:p>
          <a:p>
            <a:pPr>
              <a:lnSpc>
                <a:spcPct val="100000"/>
              </a:lnSpc>
              <a:spcBef>
                <a:spcPts val="0"/>
              </a:spcBef>
            </a:pPr>
            <a:r>
              <a:rPr lang="en-GB" sz="1800" b="1">
                <a:latin typeface="Aptos"/>
                <a:cs typeface="Times New Roman"/>
              </a:rPr>
              <a:t>Increased Efficiency</a:t>
            </a:r>
            <a:r>
              <a:rPr lang="en-GB" sz="1800">
                <a:latin typeface="Aptos"/>
                <a:cs typeface="Times New Roman"/>
              </a:rPr>
              <a:t> </a:t>
            </a:r>
          </a:p>
          <a:p>
            <a:pPr>
              <a:lnSpc>
                <a:spcPct val="100000"/>
              </a:lnSpc>
              <a:spcBef>
                <a:spcPts val="0"/>
              </a:spcBef>
            </a:pPr>
            <a:r>
              <a:rPr lang="en-GB" sz="1800">
                <a:latin typeface="Aptos"/>
                <a:cs typeface="Times New Roman" panose="02020603050405020304" pitchFamily="18" charset="0"/>
              </a:rPr>
              <a:t>Research by Forrester Consulting (2024) found that Microsoft planning tools can improve productivity and reduce the time spent managing tasks. </a:t>
            </a:r>
          </a:p>
          <a:p>
            <a:pPr>
              <a:lnSpc>
                <a:spcPct val="100000"/>
              </a:lnSpc>
              <a:spcBef>
                <a:spcPts val="0"/>
              </a:spcBef>
            </a:pPr>
            <a:r>
              <a:rPr lang="en-GB" sz="1800" b="1">
                <a:latin typeface="Aptos"/>
                <a:cs typeface="Times New Roman"/>
              </a:rPr>
              <a:t>Reduced Scheduling Errors</a:t>
            </a:r>
            <a:r>
              <a:rPr lang="en-GB" sz="1800">
                <a:latin typeface="Aptos"/>
                <a:cs typeface="Times New Roman"/>
              </a:rPr>
              <a:t> </a:t>
            </a:r>
          </a:p>
          <a:p>
            <a:pPr>
              <a:lnSpc>
                <a:spcPct val="100000"/>
              </a:lnSpc>
              <a:spcBef>
                <a:spcPts val="0"/>
              </a:spcBef>
            </a:pPr>
            <a:r>
              <a:rPr lang="en-GB" sz="1800">
                <a:latin typeface="Aptos"/>
                <a:cs typeface="Times New Roman" panose="02020603050405020304" pitchFamily="18" charset="0"/>
              </a:rPr>
              <a:t>Digital scheduling helps minimise mistakes that can occur when using manual spreadsheets or paper rotas. </a:t>
            </a:r>
            <a:endParaRPr lang="en-US" sz="1800">
              <a:latin typeface="Aptos"/>
              <a:cs typeface="Times New Roman" panose="02020603050405020304" pitchFamily="18" charset="0"/>
            </a:endParaRPr>
          </a:p>
          <a:p>
            <a:pPr>
              <a:lnSpc>
                <a:spcPct val="150000"/>
              </a:lnSpc>
            </a:pPr>
            <a:endParaRPr lang="en-GB" sz="2000">
              <a:latin typeface="Times New Roman" panose="02020603050405020304" pitchFamily="18" charset="0"/>
              <a:cs typeface="Times New Roman" panose="02020603050405020304" pitchFamily="18" charset="0"/>
            </a:endParaRPr>
          </a:p>
        </p:txBody>
      </p:sp>
      <p:sp>
        <p:nvSpPr>
          <p:cNvPr id="31" name="Oval 30">
            <a:extLst>
              <a:ext uri="{FF2B5EF4-FFF2-40B4-BE49-F238E27FC236}">
                <a16:creationId xmlns:a16="http://schemas.microsoft.com/office/drawing/2014/main" id="{7BAD0C51-CD2F-16EC-A243-EB39A6F0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C31E9272-7F32-1A6A-16A0-C86970AB46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35" name="Straight Connector 34">
            <a:extLst>
              <a:ext uri="{FF2B5EF4-FFF2-40B4-BE49-F238E27FC236}">
                <a16:creationId xmlns:a16="http://schemas.microsoft.com/office/drawing/2014/main" id="{8528B37A-647B-24E5-A113-D1B5155E4A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7" name="Freeform: Shape 36">
            <a:extLst>
              <a:ext uri="{FF2B5EF4-FFF2-40B4-BE49-F238E27FC236}">
                <a16:creationId xmlns:a16="http://schemas.microsoft.com/office/drawing/2014/main" id="{D9FE3D8C-41E5-EB0A-48C9-1C93B9AC51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D0096E23-5B9A-960D-52B8-0588D5E80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Shape 40">
            <a:extLst>
              <a:ext uri="{FF2B5EF4-FFF2-40B4-BE49-F238E27FC236}">
                <a16:creationId xmlns:a16="http://schemas.microsoft.com/office/drawing/2014/main" id="{7DD1E34F-913D-55E8-5A50-A87FFFF1D2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12" name="Picture 11">
            <a:extLst>
              <a:ext uri="{FF2B5EF4-FFF2-40B4-BE49-F238E27FC236}">
                <a16:creationId xmlns:a16="http://schemas.microsoft.com/office/drawing/2014/main" id="{3E10A910-F283-1872-B8CD-177189982CC3}"/>
              </a:ext>
            </a:extLst>
          </p:cNvPr>
          <p:cNvPicPr>
            <a:picLocks noChangeAspect="1"/>
          </p:cNvPicPr>
          <p:nvPr/>
        </p:nvPicPr>
        <p:blipFill>
          <a:blip r:embed="rId3"/>
          <a:stretch>
            <a:fillRect/>
          </a:stretch>
        </p:blipFill>
        <p:spPr>
          <a:xfrm>
            <a:off x="7726680" y="729049"/>
            <a:ext cx="3851599" cy="4728147"/>
          </a:xfrm>
          <a:prstGeom prst="rect">
            <a:avLst/>
          </a:prstGeom>
        </p:spPr>
      </p:pic>
    </p:spTree>
    <p:extLst>
      <p:ext uri="{BB962C8B-B14F-4D97-AF65-F5344CB8AC3E}">
        <p14:creationId xmlns:p14="http://schemas.microsoft.com/office/powerpoint/2010/main" val="32540246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D1BE8-EA36-D612-EACF-E75C7B3207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CD001D-5939-E92A-209E-627EC441875F}"/>
              </a:ext>
            </a:extLst>
          </p:cNvPr>
          <p:cNvSpPr>
            <a:spLocks noGrp="1"/>
          </p:cNvSpPr>
          <p:nvPr>
            <p:ph type="title" idx="4294967295"/>
          </p:nvPr>
        </p:nvSpPr>
        <p:spPr>
          <a:xfrm>
            <a:off x="0" y="334963"/>
            <a:ext cx="6918325" cy="1376362"/>
          </a:xfrm>
        </p:spPr>
        <p:txBody>
          <a:bodyPr vert="horz" lIns="91440" tIns="45720" rIns="91440" bIns="45720" rtlCol="0" anchor="ctr">
            <a:normAutofit/>
          </a:bodyPr>
          <a:lstStyle/>
          <a:p>
            <a:r>
              <a:rPr lang="en-GB" sz="3200" b="1">
                <a:latin typeface="Times New Roman"/>
                <a:cs typeface="Times New Roman"/>
              </a:rPr>
              <a:t>Conclusion</a:t>
            </a:r>
            <a:r>
              <a:rPr lang="en-GB" sz="3200">
                <a:latin typeface="Times New Roman"/>
                <a:cs typeface="Times New Roman"/>
              </a:rPr>
              <a:t> </a:t>
            </a:r>
            <a:endParaRPr lang="en-US" sz="3200">
              <a:latin typeface="Times New Roman"/>
            </a:endParaRPr>
          </a:p>
        </p:txBody>
      </p:sp>
      <p:sp>
        <p:nvSpPr>
          <p:cNvPr id="3" name="Content Placeholder 2">
            <a:extLst>
              <a:ext uri="{FF2B5EF4-FFF2-40B4-BE49-F238E27FC236}">
                <a16:creationId xmlns:a16="http://schemas.microsoft.com/office/drawing/2014/main" id="{7A516915-1AE5-F63B-D14F-AE4B9B06352E}"/>
              </a:ext>
            </a:extLst>
          </p:cNvPr>
          <p:cNvSpPr>
            <a:spLocks noGrp="1"/>
          </p:cNvSpPr>
          <p:nvPr>
            <p:ph idx="4294967295"/>
          </p:nvPr>
        </p:nvSpPr>
        <p:spPr>
          <a:xfrm>
            <a:off x="0" y="1720850"/>
            <a:ext cx="6118225" cy="5127625"/>
          </a:xfrm>
        </p:spPr>
        <p:txBody>
          <a:bodyPr vert="horz" lIns="91440" tIns="45720" rIns="91440" bIns="45720" rtlCol="0" anchor="t">
            <a:noAutofit/>
          </a:bodyPr>
          <a:lstStyle/>
          <a:p>
            <a:pPr marL="0" indent="0">
              <a:lnSpc>
                <a:spcPct val="100000"/>
              </a:lnSpc>
              <a:spcBef>
                <a:spcPts val="0"/>
              </a:spcBef>
              <a:buNone/>
            </a:pPr>
            <a:r>
              <a:rPr lang="en-GB" sz="2000">
                <a:latin typeface="Times New Roman"/>
                <a:cs typeface="Times New Roman"/>
              </a:rPr>
              <a:t>In conclusion, rota and shift scheduling is a critical task within Riverdale Nursing Home because it ensures that residents receive continuous and high-quality care. </a:t>
            </a:r>
          </a:p>
          <a:p>
            <a:pPr marL="0" indent="0">
              <a:lnSpc>
                <a:spcPct val="100000"/>
              </a:lnSpc>
              <a:spcBef>
                <a:spcPts val="0"/>
              </a:spcBef>
              <a:buNone/>
            </a:pPr>
            <a:r>
              <a:rPr lang="en-GB" sz="2000">
                <a:latin typeface="Times New Roman"/>
                <a:cs typeface="Times New Roman"/>
              </a:rPr>
              <a:t>I selected Microsoft Shifts because it is specifically designed for workforce scheduling and offers practical features that support managers and employees. </a:t>
            </a:r>
          </a:p>
          <a:p>
            <a:pPr marL="0" indent="0">
              <a:lnSpc>
                <a:spcPct val="100000"/>
              </a:lnSpc>
              <a:spcBef>
                <a:spcPts val="0"/>
              </a:spcBef>
              <a:buNone/>
            </a:pPr>
            <a:r>
              <a:rPr lang="en-GB" sz="2000">
                <a:latin typeface="Times New Roman"/>
                <a:cs typeface="Times New Roman"/>
              </a:rPr>
              <a:t>The tool improves communication, reduces administrative workload, minimises scheduling errors and helps maintain  levels. </a:t>
            </a:r>
          </a:p>
          <a:p>
            <a:pPr marL="0" indent="0">
              <a:lnSpc>
                <a:spcPct val="100000"/>
              </a:lnSpc>
              <a:spcBef>
                <a:spcPts val="0"/>
              </a:spcBef>
              <a:buNone/>
            </a:pPr>
            <a:r>
              <a:rPr lang="en-GB" sz="2000">
                <a:latin typeface="Times New Roman"/>
                <a:cs typeface="Times New Roman"/>
              </a:rPr>
              <a:t>Overall, implementing Microsoft Shifts would improve operational efficiency while supporting both staff wellbeing and resident care at Riverdale Nursing Home. </a:t>
            </a:r>
          </a:p>
          <a:p>
            <a:pPr marL="0" indent="0">
              <a:lnSpc>
                <a:spcPct val="100000"/>
              </a:lnSpc>
              <a:spcBef>
                <a:spcPts val="0"/>
              </a:spcBef>
              <a:buNone/>
            </a:pPr>
            <a:r>
              <a:rPr lang="en-GB" sz="2000">
                <a:latin typeface="Times New Roman"/>
                <a:cs typeface="Times New Roman"/>
              </a:rPr>
              <a:t>Thank</a:t>
            </a:r>
            <a:r>
              <a:rPr lang="en-GB" sz="2000" i="1">
                <a:latin typeface="Times New Roman"/>
                <a:cs typeface="Times New Roman"/>
              </a:rPr>
              <a:t> you for listening.</a:t>
            </a:r>
            <a:r>
              <a:rPr lang="en-GB" sz="2000">
                <a:latin typeface="Times New Roman"/>
                <a:cs typeface="Times New Roman"/>
              </a:rPr>
              <a:t> </a:t>
            </a:r>
          </a:p>
          <a:p>
            <a:pPr marL="0" indent="0">
              <a:lnSpc>
                <a:spcPct val="150000"/>
              </a:lnSpc>
              <a:buNone/>
            </a:pPr>
            <a:endParaRPr lang="en-GB" sz="2000">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2ADB67E9-A5FC-09E7-A41C-D15667CEF041}"/>
              </a:ext>
            </a:extLst>
          </p:cNvPr>
          <p:cNvPicPr>
            <a:picLocks noChangeAspect="1"/>
          </p:cNvPicPr>
          <p:nvPr/>
        </p:nvPicPr>
        <p:blipFill>
          <a:blip r:embed="rId3"/>
          <a:stretch>
            <a:fillRect/>
          </a:stretch>
        </p:blipFill>
        <p:spPr>
          <a:xfrm>
            <a:off x="7726680" y="729049"/>
            <a:ext cx="3851599" cy="4728147"/>
          </a:xfrm>
          <a:prstGeom prst="rect">
            <a:avLst/>
          </a:prstGeom>
        </p:spPr>
      </p:pic>
    </p:spTree>
    <p:extLst>
      <p:ext uri="{BB962C8B-B14F-4D97-AF65-F5344CB8AC3E}">
        <p14:creationId xmlns:p14="http://schemas.microsoft.com/office/powerpoint/2010/main" val="1936285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91DC6ABD-215C-4EA8-A483-CEF5B99AB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248198-B9BF-307D-5BC9-5379738C627C}"/>
              </a:ext>
            </a:extLst>
          </p:cNvPr>
          <p:cNvSpPr>
            <a:spLocks noGrp="1"/>
          </p:cNvSpPr>
          <p:nvPr>
            <p:ph type="title"/>
          </p:nvPr>
        </p:nvSpPr>
        <p:spPr>
          <a:xfrm>
            <a:off x="729005" y="2074335"/>
            <a:ext cx="4258258" cy="3707786"/>
          </a:xfrm>
        </p:spPr>
        <p:txBody>
          <a:bodyPr vert="horz" lIns="91440" tIns="45720" rIns="91440" bIns="45720" rtlCol="0" anchor="b">
            <a:normAutofit fontScale="90000"/>
          </a:bodyPr>
          <a:lstStyle/>
          <a:p>
            <a:r>
              <a:rPr lang="en-US" sz="5100" b="1" kern="1200">
                <a:solidFill>
                  <a:schemeClr val="tx1"/>
                </a:solidFill>
                <a:latin typeface="+mj-lt"/>
                <a:ea typeface="+mj-ea"/>
                <a:cs typeface="+mj-cs"/>
              </a:rPr>
              <a:t>Workplace Task: Staff communication</a:t>
            </a:r>
            <a:endParaRPr lang="en-US" sz="5100" kern="1200">
              <a:solidFill>
                <a:schemeClr val="tx1"/>
              </a:solidFill>
              <a:latin typeface="+mj-lt"/>
              <a:ea typeface="+mj-ea"/>
              <a:cs typeface="+mj-cs"/>
            </a:endParaRPr>
          </a:p>
          <a:p>
            <a:pPr>
              <a:spcAft>
                <a:spcPct val="35000"/>
              </a:spcAft>
            </a:pPr>
            <a:r>
              <a:rPr lang="en-GB" sz="1800">
                <a:solidFill>
                  <a:srgbClr val="444444"/>
                </a:solidFill>
                <a:latin typeface="Times New Roman"/>
                <a:ea typeface="Calibri"/>
                <a:cs typeface="Times New Roman"/>
              </a:rPr>
              <a:t>will be discussing Microsoft tools in the nursing home</a:t>
            </a:r>
            <a:endParaRPr lang="en-US" sz="1800">
              <a:solidFill>
                <a:srgbClr val="444444"/>
              </a:solidFill>
              <a:latin typeface="Times New Roman"/>
              <a:ea typeface="Calibri"/>
              <a:cs typeface="Times New Roman"/>
            </a:endParaRPr>
          </a:p>
          <a:p>
            <a:pPr>
              <a:spcAft>
                <a:spcPct val="35000"/>
              </a:spcAft>
            </a:pPr>
            <a:r>
              <a:rPr lang="en-GB" sz="1800">
                <a:solidFill>
                  <a:srgbClr val="444444"/>
                </a:solidFill>
                <a:latin typeface="Times New Roman"/>
                <a:ea typeface="Calibri"/>
                <a:cs typeface="Times New Roman"/>
              </a:rPr>
              <a:t>Why it is important to have effective communication within the work setting </a:t>
            </a:r>
            <a:endParaRPr lang="en-US" sz="1800">
              <a:solidFill>
                <a:srgbClr val="444444"/>
              </a:solidFill>
              <a:latin typeface="Times New Roman"/>
              <a:ea typeface="Calibri"/>
              <a:cs typeface="Times New Roman"/>
            </a:endParaRPr>
          </a:p>
          <a:p>
            <a:pPr>
              <a:spcAft>
                <a:spcPct val="35000"/>
              </a:spcAft>
            </a:pPr>
            <a:r>
              <a:rPr lang="en-GB" sz="1800">
                <a:solidFill>
                  <a:srgbClr val="444444"/>
                </a:solidFill>
                <a:latin typeface="Times New Roman"/>
                <a:ea typeface="Calibri"/>
                <a:cs typeface="Times New Roman"/>
              </a:rPr>
              <a:t>The Microsoft tool I have selected is Microsoft Teams</a:t>
            </a:r>
            <a:endParaRPr lang="en-US" sz="1800">
              <a:solidFill>
                <a:srgbClr val="444444"/>
              </a:solidFill>
              <a:latin typeface="Times New Roman"/>
              <a:ea typeface="Calibri"/>
              <a:cs typeface="Times New Roman"/>
            </a:endParaRPr>
          </a:p>
          <a:p>
            <a:pPr>
              <a:spcAft>
                <a:spcPct val="35000"/>
              </a:spcAft>
            </a:pPr>
            <a:r>
              <a:rPr lang="en-GB" sz="1800">
                <a:solidFill>
                  <a:srgbClr val="444444"/>
                </a:solidFill>
                <a:latin typeface="Times New Roman"/>
                <a:ea typeface="Calibri"/>
                <a:cs typeface="Times New Roman"/>
              </a:rPr>
              <a:t>Why this tool is suitable for communicating with staff </a:t>
            </a:r>
            <a:endParaRPr lang="en-US" sz="1800">
              <a:solidFill>
                <a:srgbClr val="444444"/>
              </a:solidFill>
              <a:latin typeface="Times New Roman"/>
              <a:ea typeface="Calibri"/>
              <a:cs typeface="Times New Roman"/>
            </a:endParaRPr>
          </a:p>
          <a:p>
            <a:pPr>
              <a:spcAft>
                <a:spcPct val="35000"/>
              </a:spcAft>
            </a:pPr>
            <a:r>
              <a:rPr lang="en-GB" sz="1800">
                <a:solidFill>
                  <a:srgbClr val="444444"/>
                </a:solidFill>
                <a:latin typeface="Times New Roman"/>
                <a:ea typeface="Calibri"/>
                <a:cs typeface="Times New Roman"/>
              </a:rPr>
              <a:t>How it improves efficacy and communication  </a:t>
            </a:r>
            <a:endParaRPr lang="en-US" sz="1800">
              <a:solidFill>
                <a:srgbClr val="444444"/>
              </a:solidFill>
              <a:latin typeface="Times New Roman"/>
              <a:ea typeface="Calibri"/>
              <a:cs typeface="Times New Roman"/>
            </a:endParaRPr>
          </a:p>
          <a:p>
            <a:pPr>
              <a:spcAft>
                <a:spcPct val="35000"/>
              </a:spcAft>
            </a:pPr>
            <a:r>
              <a:rPr lang="en-GB" sz="1800">
                <a:solidFill>
                  <a:srgbClr val="444444"/>
                </a:solidFill>
                <a:latin typeface="Times New Roman"/>
                <a:ea typeface="Calibri"/>
                <a:cs typeface="Times New Roman"/>
              </a:rPr>
              <a:t>The advantages and limitations of using this tool within the  nursing home </a:t>
            </a:r>
            <a:endParaRPr lang="en-US" sz="1800">
              <a:latin typeface="Times New Roman"/>
              <a:cs typeface="Times New Roman"/>
            </a:endParaRPr>
          </a:p>
        </p:txBody>
      </p:sp>
      <p:grpSp>
        <p:nvGrpSpPr>
          <p:cNvPr id="35" name="Group 34">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36" name="Straight Connector 35">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9" name="Rectangle 38">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web page&#10;&#10;AI-generated content may be incorrect.">
            <a:extLst>
              <a:ext uri="{FF2B5EF4-FFF2-40B4-BE49-F238E27FC236}">
                <a16:creationId xmlns:a16="http://schemas.microsoft.com/office/drawing/2014/main" id="{8842B5CC-7864-AE26-FEC1-6EED0372965C}"/>
              </a:ext>
            </a:extLst>
          </p:cNvPr>
          <p:cNvPicPr>
            <a:picLocks noChangeAspect="1"/>
          </p:cNvPicPr>
          <p:nvPr/>
        </p:nvPicPr>
        <p:blipFill>
          <a:blip r:embed="rId2"/>
          <a:stretch>
            <a:fillRect/>
          </a:stretch>
        </p:blipFill>
        <p:spPr>
          <a:xfrm>
            <a:off x="5804658" y="557360"/>
            <a:ext cx="5280658" cy="5632704"/>
          </a:xfrm>
          <a:prstGeom prst="rect">
            <a:avLst/>
          </a:prstGeom>
        </p:spPr>
      </p:pic>
    </p:spTree>
    <p:extLst>
      <p:ext uri="{BB962C8B-B14F-4D97-AF65-F5344CB8AC3E}">
        <p14:creationId xmlns:p14="http://schemas.microsoft.com/office/powerpoint/2010/main" val="33603871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785DA-0B96-5D58-132A-D32EA3366112}"/>
              </a:ext>
            </a:extLst>
          </p:cNvPr>
          <p:cNvSpPr>
            <a:spLocks noGrp="1"/>
          </p:cNvSpPr>
          <p:nvPr>
            <p:ph type="title"/>
          </p:nvPr>
        </p:nvSpPr>
        <p:spPr>
          <a:xfrm>
            <a:off x="704088" y="914400"/>
            <a:ext cx="6001512" cy="1307592"/>
          </a:xfrm>
        </p:spPr>
        <p:txBody>
          <a:bodyPr vert="horz" lIns="91440" tIns="45720" rIns="91440" bIns="45720" rtlCol="0" anchor="t">
            <a:normAutofit/>
          </a:bodyPr>
          <a:lstStyle/>
          <a:p>
            <a:pPr>
              <a:lnSpc>
                <a:spcPct val="90000"/>
              </a:lnSpc>
            </a:pPr>
            <a:r>
              <a:rPr lang="en-US" sz="2800"/>
              <a:t>                                                                   </a:t>
            </a:r>
            <a:br>
              <a:rPr lang="en-US" sz="2800"/>
            </a:br>
            <a:r>
              <a:rPr lang="en-US" sz="2800"/>
              <a:t> What is Microsoft teams </a:t>
            </a:r>
          </a:p>
        </p:txBody>
      </p:sp>
      <p:sp>
        <p:nvSpPr>
          <p:cNvPr id="8" name="TextBox 7">
            <a:extLst>
              <a:ext uri="{FF2B5EF4-FFF2-40B4-BE49-F238E27FC236}">
                <a16:creationId xmlns:a16="http://schemas.microsoft.com/office/drawing/2014/main" id="{A0F53E48-9918-EA0C-70D2-9FFBC8B0FD13}"/>
              </a:ext>
            </a:extLst>
          </p:cNvPr>
          <p:cNvSpPr txBox="1"/>
          <p:nvPr/>
        </p:nvSpPr>
        <p:spPr>
          <a:xfrm>
            <a:off x="704088" y="2231136"/>
            <a:ext cx="6001512" cy="3931920"/>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spcAft>
                <a:spcPts val="600"/>
              </a:spcAft>
              <a:buFont typeface="Arial" panose="020B0604020202020204" pitchFamily="34" charset="0"/>
              <a:buChar char="•"/>
            </a:pPr>
            <a:r>
              <a:rPr lang="en-US" sz="1700"/>
              <a:t>Microsoft teams is very  important for staff communication as it is a good way to store all information such as chats, meeting care plans update on one app instead of sending individual emails having meeting as some people may not be able to attend.</a:t>
            </a:r>
          </a:p>
          <a:p>
            <a:pPr indent="-228600">
              <a:spcAft>
                <a:spcPts val="600"/>
              </a:spcAft>
              <a:buFont typeface="Arial" panose="020B0604020202020204" pitchFamily="34" charset="0"/>
              <a:buChar char="•"/>
            </a:pPr>
            <a:r>
              <a:rPr lang="en-US" sz="1700"/>
              <a:t> Teams help staff to contact other  Health care professionals such as doctors, pharmacy mental health teams and speech and language  so information about the residents  can be updated straight away this also informs staff of changes that have taken place  ."Microsoft teams is the ultimate messaging app for your organization- a workspace for real-time collaboration and communication, meetings, file and app sharing, and even the occasional emoji! All in one place, all in the open, all accessible to everyone." </a:t>
            </a:r>
          </a:p>
        </p:txBody>
      </p:sp>
      <p:pic>
        <p:nvPicPr>
          <p:cNvPr id="28" name="Picture 27" descr="Green dialogue boxes">
            <a:extLst>
              <a:ext uri="{FF2B5EF4-FFF2-40B4-BE49-F238E27FC236}">
                <a16:creationId xmlns:a16="http://schemas.microsoft.com/office/drawing/2014/main" id="{AFFD8884-1633-C6D1-5C7B-150BBAD0E05F}"/>
              </a:ext>
            </a:extLst>
          </p:cNvPr>
          <p:cNvPicPr>
            <a:picLocks noChangeAspect="1"/>
          </p:cNvPicPr>
          <p:nvPr/>
        </p:nvPicPr>
        <p:blipFill>
          <a:blip r:embed="rId2"/>
          <a:srcRect r="230" b="-1"/>
          <a:stretch>
            <a:fillRect/>
          </a:stretch>
        </p:blipFill>
        <p:spPr>
          <a:xfrm>
            <a:off x="7274560" y="2647600"/>
            <a:ext cx="4202057" cy="3506311"/>
          </a:xfrm>
          <a:prstGeom prst="rect">
            <a:avLst/>
          </a:prstGeom>
        </p:spPr>
      </p:pic>
    </p:spTree>
    <p:extLst>
      <p:ext uri="{BB962C8B-B14F-4D97-AF65-F5344CB8AC3E}">
        <p14:creationId xmlns:p14="http://schemas.microsoft.com/office/powerpoint/2010/main" val="4518466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BDCB-40E1-614B-7B79-B658DF5E6D67}"/>
              </a:ext>
            </a:extLst>
          </p:cNvPr>
          <p:cNvSpPr>
            <a:spLocks noGrp="1"/>
          </p:cNvSpPr>
          <p:nvPr>
            <p:ph type="title"/>
          </p:nvPr>
        </p:nvSpPr>
        <p:spPr>
          <a:xfrm>
            <a:off x="704088" y="914400"/>
            <a:ext cx="10798176" cy="1051914"/>
          </a:xfrm>
        </p:spPr>
        <p:txBody>
          <a:bodyPr vert="horz" lIns="91440" tIns="45720" rIns="91440" bIns="45720" rtlCol="0" anchor="t">
            <a:normAutofit/>
          </a:bodyPr>
          <a:lstStyle/>
          <a:p>
            <a:pPr>
              <a:lnSpc>
                <a:spcPct val="90000"/>
              </a:lnSpc>
            </a:pPr>
            <a:r>
              <a:rPr lang="en-US" sz="3400"/>
              <a:t>Why is it  important  to have effective communication  within the nursing home  </a:t>
            </a:r>
          </a:p>
        </p:txBody>
      </p:sp>
      <p:graphicFrame>
        <p:nvGraphicFramePr>
          <p:cNvPr id="35" name="Content Placeholder 2">
            <a:extLst>
              <a:ext uri="{FF2B5EF4-FFF2-40B4-BE49-F238E27FC236}">
                <a16:creationId xmlns:a16="http://schemas.microsoft.com/office/drawing/2014/main" id="{0FA33113-678D-E137-0991-934031B10E45}"/>
              </a:ext>
            </a:extLst>
          </p:cNvPr>
          <p:cNvGraphicFramePr>
            <a:graphicFrameLocks noGrp="1"/>
          </p:cNvGraphicFramePr>
          <p:nvPr>
            <p:ph sz="half" idx="1"/>
          </p:nvPr>
        </p:nvGraphicFramePr>
        <p:xfrm>
          <a:off x="800100" y="2276474"/>
          <a:ext cx="10629900" cy="38576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6277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0A90C-E67E-9E6F-0F74-348A184D4C64}"/>
              </a:ext>
            </a:extLst>
          </p:cNvPr>
          <p:cNvSpPr>
            <a:spLocks noGrp="1"/>
          </p:cNvSpPr>
          <p:nvPr>
            <p:ph type="title"/>
          </p:nvPr>
        </p:nvSpPr>
        <p:spPr>
          <a:xfrm>
            <a:off x="704088" y="914400"/>
            <a:ext cx="3660776" cy="4404064"/>
          </a:xfrm>
        </p:spPr>
        <p:txBody>
          <a:bodyPr vert="horz" lIns="91440" tIns="45720" rIns="91440" bIns="45720" rtlCol="0" anchor="t">
            <a:normAutofit/>
          </a:bodyPr>
          <a:lstStyle/>
          <a:p>
            <a:r>
              <a:rPr lang="en-US" sz="3100"/>
              <a:t>How Microsoft  teams improves efficiency and communication</a:t>
            </a:r>
          </a:p>
        </p:txBody>
      </p:sp>
      <p:graphicFrame>
        <p:nvGraphicFramePr>
          <p:cNvPr id="6" name="TextBox 3">
            <a:extLst>
              <a:ext uri="{FF2B5EF4-FFF2-40B4-BE49-F238E27FC236}">
                <a16:creationId xmlns:a16="http://schemas.microsoft.com/office/drawing/2014/main" id="{340936B9-2C94-E4A2-0090-223D28C23953}"/>
              </a:ext>
            </a:extLst>
          </p:cNvPr>
          <p:cNvGraphicFramePr/>
          <p:nvPr/>
        </p:nvGraphicFramePr>
        <p:xfrm>
          <a:off x="4876800" y="1066801"/>
          <a:ext cx="6581776"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409870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4855D-8409-8FA7-A570-278B46AF343D}"/>
              </a:ext>
            </a:extLst>
          </p:cNvPr>
          <p:cNvSpPr>
            <a:spLocks noGrp="1"/>
          </p:cNvSpPr>
          <p:nvPr>
            <p:ph type="title"/>
          </p:nvPr>
        </p:nvSpPr>
        <p:spPr>
          <a:xfrm>
            <a:off x="704088" y="914400"/>
            <a:ext cx="10798176" cy="1051914"/>
          </a:xfrm>
        </p:spPr>
        <p:txBody>
          <a:bodyPr vert="horz" lIns="91440" tIns="45720" rIns="91440" bIns="45720" rtlCol="0" anchor="t">
            <a:normAutofit/>
          </a:bodyPr>
          <a:lstStyle/>
          <a:p>
            <a:pPr>
              <a:lnSpc>
                <a:spcPct val="90000"/>
              </a:lnSpc>
              <a:spcAft>
                <a:spcPct val="35000"/>
              </a:spcAft>
            </a:pPr>
            <a:r>
              <a:rPr lang="en-US" sz="3400"/>
              <a:t>The advantages and limitations of using this tool within the  nursing home </a:t>
            </a:r>
          </a:p>
        </p:txBody>
      </p:sp>
      <p:graphicFrame>
        <p:nvGraphicFramePr>
          <p:cNvPr id="41" name="TextBox 5">
            <a:extLst>
              <a:ext uri="{FF2B5EF4-FFF2-40B4-BE49-F238E27FC236}">
                <a16:creationId xmlns:a16="http://schemas.microsoft.com/office/drawing/2014/main" id="{C89E3271-6AF9-26CF-C628-CDD969D9669B}"/>
              </a:ext>
            </a:extLst>
          </p:cNvPr>
          <p:cNvGraphicFramePr/>
          <p:nvPr/>
        </p:nvGraphicFramePr>
        <p:xfrm>
          <a:off x="800100" y="2276474"/>
          <a:ext cx="10629900" cy="38576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6561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
    <p:bg>
      <p:bgPr>
        <a:solidFill>
          <a:srgbClr val="F7FAFC"/>
        </a:solidFill>
        <a:effectLst/>
      </p:bgPr>
    </p:bg>
    <p:spTree>
      <p:nvGrpSpPr>
        <p:cNvPr id="1" name=""/>
        <p:cNvGrpSpPr/>
        <p:nvPr/>
      </p:nvGrpSpPr>
      <p:grpSpPr>
        <a:xfrm>
          <a:off x="0" y="0"/>
          <a:ext cx="0" cy="0"/>
          <a:chOff x="0" y="0"/>
          <a:chExt cx="0" cy="0"/>
        </a:xfrm>
      </p:grpSpPr>
      <p:sp>
        <p:nvSpPr>
          <p:cNvPr id="2" name="Text 0"/>
          <p:cNvSpPr/>
          <p:nvPr/>
        </p:nvSpPr>
        <p:spPr>
          <a:xfrm>
            <a:off x="713232" y="960120"/>
            <a:ext cx="7772400" cy="1188720"/>
          </a:xfrm>
          <a:prstGeom prst="rect">
            <a:avLst/>
          </a:prstGeom>
          <a:noFill/>
          <a:ln/>
        </p:spPr>
        <p:txBody>
          <a:bodyPr wrap="square" lIns="254" tIns="254" rIns="254" bIns="254" rtlCol="0" anchor="ctr">
            <a:normAutofit/>
          </a:bodyPr>
          <a:lstStyle/>
          <a:p>
            <a:pPr marL="0" indent="0">
              <a:buNone/>
            </a:pPr>
            <a:r>
              <a:rPr lang="en-US" sz="3400" b="1">
                <a:solidFill>
                  <a:srgbClr val="0F172A"/>
                </a:solidFill>
              </a:rPr>
              <a:t>Writing Care-Related Documents / Care Documentation</a:t>
            </a:r>
            <a:endParaRPr lang="en-US" sz="3400"/>
          </a:p>
        </p:txBody>
      </p:sp>
      <p:sp>
        <p:nvSpPr>
          <p:cNvPr id="3" name="Text 1"/>
          <p:cNvSpPr/>
          <p:nvPr/>
        </p:nvSpPr>
        <p:spPr>
          <a:xfrm>
            <a:off x="749808" y="2423160"/>
            <a:ext cx="6035040" cy="411480"/>
          </a:xfrm>
          <a:prstGeom prst="rect">
            <a:avLst/>
          </a:prstGeom>
          <a:noFill/>
          <a:ln/>
        </p:spPr>
        <p:txBody>
          <a:bodyPr wrap="square" lIns="0" tIns="0" rIns="0" bIns="0" rtlCol="0" anchor="ctr"/>
          <a:lstStyle/>
          <a:p>
            <a:pPr marL="0" indent="0">
              <a:buNone/>
            </a:pPr>
            <a:r>
              <a:rPr lang="en-US" sz="2000" b="1">
                <a:solidFill>
                  <a:srgbClr val="0F766E"/>
                </a:solidFill>
              </a:rPr>
              <a:t>Chosen Microsoft 365 tool: PowerPoint</a:t>
            </a:r>
            <a:endParaRPr lang="en-US" sz="2000"/>
          </a:p>
        </p:txBody>
      </p:sp>
      <p:sp>
        <p:nvSpPr>
          <p:cNvPr id="4" name="Text 2"/>
          <p:cNvSpPr/>
          <p:nvPr/>
        </p:nvSpPr>
        <p:spPr>
          <a:xfrm>
            <a:off x="749808" y="2926080"/>
            <a:ext cx="5303520" cy="292608"/>
          </a:xfrm>
          <a:prstGeom prst="rect">
            <a:avLst/>
          </a:prstGeom>
          <a:noFill/>
          <a:ln/>
        </p:spPr>
        <p:txBody>
          <a:bodyPr wrap="square" lIns="0" tIns="0" rIns="0" bIns="0" rtlCol="0" anchor="ctr"/>
          <a:lstStyle/>
          <a:p>
            <a:pPr marL="0" indent="0">
              <a:buNone/>
            </a:pPr>
            <a:r>
              <a:rPr lang="en-US" sz="1600" b="1">
                <a:solidFill>
                  <a:srgbClr val="334155"/>
                </a:solidFill>
              </a:rPr>
              <a:t>Riverdale Nursing Home case study</a:t>
            </a:r>
            <a:endParaRPr lang="en-US" sz="1600" b="1"/>
          </a:p>
        </p:txBody>
      </p:sp>
      <p:sp>
        <p:nvSpPr>
          <p:cNvPr id="5" name="Text 3"/>
          <p:cNvSpPr/>
          <p:nvPr/>
        </p:nvSpPr>
        <p:spPr>
          <a:xfrm>
            <a:off x="1189093" y="3995928"/>
            <a:ext cx="5980176" cy="914400"/>
          </a:xfrm>
          <a:prstGeom prst="rect">
            <a:avLst/>
          </a:prstGeom>
          <a:noFill/>
          <a:ln/>
        </p:spPr>
        <p:txBody>
          <a:bodyPr wrap="square" lIns="254" tIns="254" rIns="254" bIns="254" rtlCol="0" anchor="ctr">
            <a:normAutofit/>
          </a:bodyPr>
          <a:lstStyle/>
          <a:p>
            <a:pPr marL="0" indent="0">
              <a:buNone/>
            </a:pPr>
            <a:endParaRPr lang="en-US" sz="1350">
              <a:highlight>
                <a:srgbClr val="00FF00"/>
              </a:highlight>
            </a:endParaRPr>
          </a:p>
        </p:txBody>
      </p:sp>
      <p:sp>
        <p:nvSpPr>
          <p:cNvPr id="6" name="Shape 4"/>
          <p:cNvSpPr/>
          <p:nvPr/>
        </p:nvSpPr>
        <p:spPr>
          <a:xfrm>
            <a:off x="8549640" y="685800"/>
            <a:ext cx="3108960" cy="5257800"/>
          </a:xfrm>
          <a:prstGeom prst="rect">
            <a:avLst/>
          </a:prstGeom>
          <a:solidFill>
            <a:srgbClr val="E0F2FE"/>
          </a:solidFill>
          <a:ln w="12700">
            <a:solidFill>
              <a:srgbClr val="E0F2FE"/>
            </a:solidFill>
            <a:prstDash val="solid"/>
          </a:ln>
        </p:spPr>
        <p:txBody>
          <a:bodyPr/>
          <a:lstStyle/>
          <a:p>
            <a:endParaRPr lang="en-US"/>
          </a:p>
        </p:txBody>
      </p:sp>
      <p:sp>
        <p:nvSpPr>
          <p:cNvPr id="7" name="Shape 5"/>
          <p:cNvSpPr/>
          <p:nvPr/>
        </p:nvSpPr>
        <p:spPr>
          <a:xfrm>
            <a:off x="9308592" y="1298448"/>
            <a:ext cx="530352" cy="530352"/>
          </a:xfrm>
          <a:prstGeom prst="ellipse">
            <a:avLst/>
          </a:prstGeom>
          <a:solidFill>
            <a:srgbClr val="0F766E"/>
          </a:solidFill>
          <a:ln w="12700">
            <a:solidFill>
              <a:srgbClr val="0F766E"/>
            </a:solidFill>
            <a:prstDash val="solid"/>
          </a:ln>
        </p:spPr>
        <p:txBody>
          <a:bodyPr/>
          <a:lstStyle/>
          <a:p>
            <a:endParaRPr lang="en-US"/>
          </a:p>
        </p:txBody>
      </p:sp>
      <p:sp>
        <p:nvSpPr>
          <p:cNvPr id="8" name="Text 6"/>
          <p:cNvSpPr/>
          <p:nvPr/>
        </p:nvSpPr>
        <p:spPr>
          <a:xfrm>
            <a:off x="9308592" y="1417320"/>
            <a:ext cx="530352" cy="256032"/>
          </a:xfrm>
          <a:prstGeom prst="rect">
            <a:avLst/>
          </a:prstGeom>
          <a:noFill/>
          <a:ln/>
        </p:spPr>
        <p:txBody>
          <a:bodyPr wrap="square" lIns="0" tIns="0" rIns="0" bIns="0" rtlCol="0" anchor="ctr"/>
          <a:lstStyle/>
          <a:p>
            <a:pPr marL="0" indent="0" algn="ctr">
              <a:buNone/>
            </a:pPr>
            <a:r>
              <a:rPr lang="en-US" sz="1600" b="1">
                <a:solidFill>
                  <a:srgbClr val="FFFFFF"/>
                </a:solidFill>
              </a:rPr>
              <a:t>P</a:t>
            </a:r>
            <a:endParaRPr lang="en-US" sz="1600"/>
          </a:p>
        </p:txBody>
      </p:sp>
      <p:sp>
        <p:nvSpPr>
          <p:cNvPr id="9" name="Text 7"/>
          <p:cNvSpPr/>
          <p:nvPr/>
        </p:nvSpPr>
        <p:spPr>
          <a:xfrm>
            <a:off x="8961120" y="1938528"/>
            <a:ext cx="2286000" cy="329184"/>
          </a:xfrm>
          <a:prstGeom prst="rect">
            <a:avLst/>
          </a:prstGeom>
          <a:noFill/>
          <a:ln/>
        </p:spPr>
        <p:txBody>
          <a:bodyPr wrap="square" lIns="0" tIns="0" rIns="0" bIns="0" rtlCol="0" anchor="ctr"/>
          <a:lstStyle/>
          <a:p>
            <a:pPr marL="0" indent="0" algn="ctr">
              <a:buNone/>
            </a:pPr>
            <a:r>
              <a:rPr lang="en-US" sz="2300" b="1">
                <a:solidFill>
                  <a:srgbClr val="0F172A"/>
                </a:solidFill>
              </a:rPr>
              <a:t>PowerPoint</a:t>
            </a:r>
            <a:endParaRPr lang="en-US" sz="2300"/>
          </a:p>
        </p:txBody>
      </p:sp>
      <p:sp>
        <p:nvSpPr>
          <p:cNvPr id="10" name="Text 8"/>
          <p:cNvSpPr/>
          <p:nvPr/>
        </p:nvSpPr>
        <p:spPr>
          <a:xfrm>
            <a:off x="8778240" y="2743200"/>
            <a:ext cx="2651760" cy="1417320"/>
          </a:xfrm>
          <a:prstGeom prst="rect">
            <a:avLst/>
          </a:prstGeom>
          <a:noFill/>
          <a:ln/>
        </p:spPr>
        <p:txBody>
          <a:bodyPr wrap="square" lIns="254" tIns="254" rIns="254" bIns="254" rtlCol="0" anchor="ctr"/>
          <a:lstStyle/>
          <a:p>
            <a:pPr marL="0" indent="0" algn="ctr">
              <a:buNone/>
            </a:pPr>
            <a:r>
              <a:rPr lang="en-US" sz="1650">
                <a:solidFill>
                  <a:srgbClr val="334155"/>
                </a:solidFill>
              </a:rPr>
              <a:t>Visual guidance</a:t>
            </a:r>
            <a:endParaRPr lang="en-US" sz="1650"/>
          </a:p>
          <a:p>
            <a:pPr marL="0" indent="0" algn="ctr">
              <a:buNone/>
            </a:pPr>
            <a:r>
              <a:rPr lang="en-US" sz="1650">
                <a:solidFill>
                  <a:srgbClr val="334155"/>
                </a:solidFill>
              </a:rPr>
              <a:t>Templates</a:t>
            </a:r>
            <a:endParaRPr lang="en-US" sz="1650"/>
          </a:p>
          <a:p>
            <a:pPr marL="0" indent="0" algn="ctr">
              <a:buNone/>
            </a:pPr>
            <a:r>
              <a:rPr lang="en-US" sz="1650">
                <a:solidFill>
                  <a:srgbClr val="334155"/>
                </a:solidFill>
              </a:rPr>
              <a:t>Staff training</a:t>
            </a:r>
            <a:endParaRPr lang="en-US" sz="1650"/>
          </a:p>
          <a:p>
            <a:pPr marL="0" indent="0" algn="ctr">
              <a:buNone/>
            </a:pPr>
            <a:r>
              <a:rPr lang="en-US" sz="1650">
                <a:solidFill>
                  <a:srgbClr val="334155"/>
                </a:solidFill>
              </a:rPr>
              <a:t>Consistent care notes</a:t>
            </a:r>
            <a:endParaRPr lang="en-US" sz="1650"/>
          </a:p>
        </p:txBody>
      </p:sp>
      <p:sp>
        <p:nvSpPr>
          <p:cNvPr id="11" name="Shape 9"/>
          <p:cNvSpPr/>
          <p:nvPr/>
        </p:nvSpPr>
        <p:spPr>
          <a:xfrm>
            <a:off x="9006840" y="4754880"/>
            <a:ext cx="2194560" cy="310896"/>
          </a:xfrm>
          <a:prstGeom prst="roundRect">
            <a:avLst>
              <a:gd name="adj" fmla="val 23529"/>
            </a:avLst>
          </a:prstGeom>
          <a:solidFill>
            <a:srgbClr val="2563EB"/>
          </a:solidFill>
          <a:ln w="12700">
            <a:solidFill>
              <a:srgbClr val="2563EB"/>
            </a:solidFill>
            <a:prstDash val="solid"/>
          </a:ln>
        </p:spPr>
        <p:txBody>
          <a:bodyPr/>
          <a:lstStyle/>
          <a:p>
            <a:r>
              <a:rPr lang="en-GB"/>
              <a:t>       Presentation  </a:t>
            </a:r>
            <a:endParaRPr lang="en-US"/>
          </a:p>
        </p:txBody>
      </p:sp>
      <p:sp>
        <p:nvSpPr>
          <p:cNvPr id="25" name="Slide Number Placeholder 0"/>
          <p:cNvSpPr>
            <a:spLocks noGrp="1"/>
          </p:cNvSpPr>
          <p:nvPr>
            <p:ph type="sldNum" sz="quarter" idx="4294967295"/>
          </p:nvPr>
        </p:nvSpPr>
        <p:spPr>
          <a:xfrm>
            <a:off x="11777663" y="6565900"/>
            <a:ext cx="800100" cy="300038"/>
          </a:xfrm>
          <a:prstGeom prst="rect">
            <a:avLst/>
          </a:prstGeom>
          <a:extLst>
            <a:ext uri="{C572A759-6A51-4108-AA02-DFA0A04FC94B}">
              <ma14:wrappingTextBoxFlag xmlns="" xmlns:ma14="http://schemas.microsoft.com/office/mac/drawingml/2011/main" val="0"/>
            </a:ext>
          </a:extLst>
        </p:spPr>
        <p:txBody>
          <a:bodyPr/>
          <a:lstStyle>
            <a:lvl1pPr>
              <a:defRPr sz="1200">
                <a:solidFill>
                  <a:srgbClr val="94A3B8"/>
                </a:solidFill>
              </a:defRPr>
            </a:lvl1pPr>
          </a:lstStyle>
          <a:p>
            <a:pPr algn="l"/>
            <a:fld id="{F7021451-1387-4CA6-816F-3879F97B5CBC}" type="slidenum">
              <a:rPr lang="en-US" b="0"/>
              <a:t>19</a:t>
            </a:fld>
            <a:endParaRPr lang="en-US"/>
          </a:p>
        </p:txBody>
      </p:sp>
      <p:pic>
        <p:nvPicPr>
          <p:cNvPr id="13" name="Picture 12" descr="Different colored organizers">
            <a:extLst>
              <a:ext uri="{FF2B5EF4-FFF2-40B4-BE49-F238E27FC236}">
                <a16:creationId xmlns:a16="http://schemas.microsoft.com/office/drawing/2014/main" id="{F2513C63-F968-D080-C44A-3C43B797F6A6}"/>
              </a:ext>
            </a:extLst>
          </p:cNvPr>
          <p:cNvPicPr>
            <a:picLocks noChangeAspect="1"/>
          </p:cNvPicPr>
          <p:nvPr/>
        </p:nvPicPr>
        <p:blipFill>
          <a:blip r:embed="rId3"/>
          <a:stretch>
            <a:fillRect/>
          </a:stretch>
        </p:blipFill>
        <p:spPr>
          <a:xfrm>
            <a:off x="457201" y="4160519"/>
            <a:ext cx="3486048" cy="2109533"/>
          </a:xfrm>
          <a:prstGeom prst="rect">
            <a:avLst/>
          </a:prstGeom>
        </p:spPr>
      </p:pic>
      <p:pic>
        <p:nvPicPr>
          <p:cNvPr id="15" name="Picture 14" descr="Two women working">
            <a:extLst>
              <a:ext uri="{FF2B5EF4-FFF2-40B4-BE49-F238E27FC236}">
                <a16:creationId xmlns:a16="http://schemas.microsoft.com/office/drawing/2014/main" id="{C2E65B0C-BF72-BA3D-6A1D-FBED8911BACE}"/>
              </a:ext>
            </a:extLst>
          </p:cNvPr>
          <p:cNvPicPr>
            <a:picLocks noChangeAspect="1"/>
          </p:cNvPicPr>
          <p:nvPr/>
        </p:nvPicPr>
        <p:blipFill>
          <a:blip r:embed="rId4"/>
          <a:stretch>
            <a:fillRect/>
          </a:stretch>
        </p:blipFill>
        <p:spPr>
          <a:xfrm>
            <a:off x="4400449" y="4006750"/>
            <a:ext cx="3625324" cy="2417069"/>
          </a:xfrm>
          <a:prstGeom prst="rect">
            <a:avLst/>
          </a:prstGeom>
        </p:spPr>
      </p:pic>
    </p:spTree>
    <p:extLst>
      <p:ext uri="{BB962C8B-B14F-4D97-AF65-F5344CB8AC3E}">
        <p14:creationId xmlns:p14="http://schemas.microsoft.com/office/powerpoint/2010/main" val="3766413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594360" y="320040"/>
            <a:ext cx="8961120" cy="384048"/>
          </a:xfrm>
          <a:prstGeom prst="rect">
            <a:avLst/>
          </a:prstGeom>
          <a:noFill/>
          <a:ln/>
        </p:spPr>
        <p:txBody>
          <a:bodyPr wrap="square" lIns="0" tIns="0" rIns="0" bIns="0" rtlCol="0" anchor="ctr"/>
          <a:lstStyle/>
          <a:p>
            <a:pPr marL="0" indent="0">
              <a:buNone/>
            </a:pPr>
            <a:r>
              <a:rPr lang="en-US" sz="2600" b="1">
                <a:solidFill>
                  <a:srgbClr val="0F172A"/>
                </a:solidFill>
              </a:rPr>
              <a:t>Riverdale Nursing Home: the problem</a:t>
            </a:r>
            <a:endParaRPr lang="en-US" sz="2600"/>
          </a:p>
        </p:txBody>
      </p:sp>
      <p:sp>
        <p:nvSpPr>
          <p:cNvPr id="3" name="Text 1"/>
          <p:cNvSpPr/>
          <p:nvPr/>
        </p:nvSpPr>
        <p:spPr>
          <a:xfrm>
            <a:off x="621792" y="786384"/>
            <a:ext cx="8138160" cy="219456"/>
          </a:xfrm>
          <a:prstGeom prst="rect">
            <a:avLst/>
          </a:prstGeom>
          <a:noFill/>
          <a:ln/>
        </p:spPr>
        <p:txBody>
          <a:bodyPr wrap="square" lIns="0" tIns="0" rIns="0" bIns="0" rtlCol="0" anchor="ctr"/>
          <a:lstStyle/>
          <a:p>
            <a:pPr marL="0" indent="0">
              <a:buNone/>
            </a:pPr>
            <a:r>
              <a:rPr lang="en-US" sz="1100">
                <a:latin typeface="Arial"/>
                <a:cs typeface="Arial"/>
              </a:rPr>
              <a:t>Staff work in shifts across two buildings, which can make documentation inconsistent.</a:t>
            </a:r>
            <a:endParaRPr lang="en-US" sz="1050">
              <a:latin typeface="Calibri" panose="020F0502020204030204"/>
              <a:ea typeface="Calibri" panose="020F0502020204030204"/>
              <a:cs typeface="Calibri" panose="020F0502020204030204"/>
            </a:endParaRPr>
          </a:p>
        </p:txBody>
      </p:sp>
      <p:sp>
        <p:nvSpPr>
          <p:cNvPr id="4" name="Shape 2"/>
          <p:cNvSpPr/>
          <p:nvPr/>
        </p:nvSpPr>
        <p:spPr>
          <a:xfrm>
            <a:off x="777240" y="1508760"/>
            <a:ext cx="3200400" cy="3017520"/>
          </a:xfrm>
          <a:prstGeom prst="roundRect">
            <a:avLst>
              <a:gd name="adj" fmla="val 1818"/>
            </a:avLst>
          </a:prstGeom>
          <a:solidFill>
            <a:srgbClr val="ECFDF5"/>
          </a:solidFill>
          <a:ln w="12700">
            <a:solidFill>
              <a:srgbClr val="A7F3D0"/>
            </a:solidFill>
            <a:prstDash val="solid"/>
          </a:ln>
        </p:spPr>
        <p:txBody>
          <a:bodyPr/>
          <a:lstStyle/>
          <a:p>
            <a:endParaRPr lang="en-US"/>
          </a:p>
        </p:txBody>
      </p:sp>
      <p:sp>
        <p:nvSpPr>
          <p:cNvPr id="5" name="Shape 3"/>
          <p:cNvSpPr/>
          <p:nvPr/>
        </p:nvSpPr>
        <p:spPr>
          <a:xfrm>
            <a:off x="2112264" y="1810512"/>
            <a:ext cx="530352" cy="530352"/>
          </a:xfrm>
          <a:prstGeom prst="ellipse">
            <a:avLst/>
          </a:prstGeom>
          <a:solidFill>
            <a:srgbClr val="0F766E"/>
          </a:solidFill>
          <a:ln w="12700">
            <a:solidFill>
              <a:srgbClr val="0F766E"/>
            </a:solidFill>
            <a:prstDash val="solid"/>
          </a:ln>
        </p:spPr>
        <p:txBody>
          <a:bodyPr/>
          <a:lstStyle/>
          <a:p>
            <a:endParaRPr lang="en-US"/>
          </a:p>
        </p:txBody>
      </p:sp>
      <p:sp>
        <p:nvSpPr>
          <p:cNvPr id="6" name="Text 4"/>
          <p:cNvSpPr/>
          <p:nvPr/>
        </p:nvSpPr>
        <p:spPr>
          <a:xfrm>
            <a:off x="2112264" y="1929384"/>
            <a:ext cx="530352" cy="256032"/>
          </a:xfrm>
          <a:prstGeom prst="rect">
            <a:avLst/>
          </a:prstGeom>
          <a:noFill/>
          <a:ln/>
        </p:spPr>
        <p:txBody>
          <a:bodyPr wrap="square" lIns="0" tIns="0" rIns="0" bIns="0" rtlCol="0" anchor="ctr"/>
          <a:lstStyle/>
          <a:p>
            <a:pPr marL="0" indent="0" algn="ctr">
              <a:buNone/>
            </a:pPr>
            <a:r>
              <a:rPr lang="en-US" sz="1600" b="1">
                <a:solidFill>
                  <a:srgbClr val="FFFFFF"/>
                </a:solidFill>
              </a:rPr>
              <a:t>1</a:t>
            </a:r>
            <a:endParaRPr lang="en-US" sz="1600"/>
          </a:p>
        </p:txBody>
      </p:sp>
      <p:sp>
        <p:nvSpPr>
          <p:cNvPr id="7" name="Text 5"/>
          <p:cNvSpPr/>
          <p:nvPr/>
        </p:nvSpPr>
        <p:spPr>
          <a:xfrm>
            <a:off x="1005840" y="2542032"/>
            <a:ext cx="2743200" cy="320040"/>
          </a:xfrm>
          <a:prstGeom prst="rect">
            <a:avLst/>
          </a:prstGeom>
          <a:noFill/>
          <a:ln/>
        </p:spPr>
        <p:txBody>
          <a:bodyPr wrap="square" lIns="0" tIns="0" rIns="0" bIns="0" rtlCol="0" anchor="ctr"/>
          <a:lstStyle/>
          <a:p>
            <a:pPr marL="0" indent="0" algn="ctr">
              <a:buNone/>
            </a:pPr>
            <a:r>
              <a:rPr lang="en-US" sz="2000" b="1">
                <a:solidFill>
                  <a:srgbClr val="0F172A"/>
                </a:solidFill>
              </a:rPr>
              <a:t>Different shifts</a:t>
            </a:r>
            <a:endParaRPr lang="en-US" sz="2000"/>
          </a:p>
        </p:txBody>
      </p:sp>
      <p:sp>
        <p:nvSpPr>
          <p:cNvPr id="8" name="Text 6"/>
          <p:cNvSpPr/>
          <p:nvPr/>
        </p:nvSpPr>
        <p:spPr>
          <a:xfrm>
            <a:off x="1033272" y="3063240"/>
            <a:ext cx="2697480" cy="960120"/>
          </a:xfrm>
          <a:prstGeom prst="rect">
            <a:avLst/>
          </a:prstGeom>
          <a:noFill/>
          <a:ln/>
        </p:spPr>
        <p:txBody>
          <a:bodyPr wrap="square" lIns="254" tIns="254" rIns="254" bIns="254" rtlCol="0" anchor="ctr">
            <a:normAutofit/>
          </a:bodyPr>
          <a:lstStyle/>
          <a:p>
            <a:pPr marL="0" indent="0" algn="ctr">
              <a:buNone/>
            </a:pPr>
            <a:r>
              <a:rPr lang="en-US" sz="1200" dirty="0">
                <a:latin typeface="Arial"/>
                <a:cs typeface="Arial"/>
              </a:rPr>
              <a:t>Information can be passed on differently by carers, senior carers and nurses.</a:t>
            </a:r>
            <a:endParaRPr lang="en-US" sz="1200" dirty="0">
              <a:latin typeface="Arial"/>
              <a:ea typeface="Calibri" panose="020F0502020204030204"/>
              <a:cs typeface="Arial"/>
            </a:endParaRPr>
          </a:p>
        </p:txBody>
      </p:sp>
      <p:sp>
        <p:nvSpPr>
          <p:cNvPr id="9" name="Shape 7"/>
          <p:cNvSpPr/>
          <p:nvPr/>
        </p:nvSpPr>
        <p:spPr>
          <a:xfrm>
            <a:off x="4480560" y="1508760"/>
            <a:ext cx="3200400" cy="3017520"/>
          </a:xfrm>
          <a:prstGeom prst="roundRect">
            <a:avLst>
              <a:gd name="adj" fmla="val 1818"/>
            </a:avLst>
          </a:prstGeom>
          <a:solidFill>
            <a:srgbClr val="EFF6FF"/>
          </a:solidFill>
          <a:ln w="12700">
            <a:solidFill>
              <a:srgbClr val="BFDBFE"/>
            </a:solidFill>
            <a:prstDash val="solid"/>
          </a:ln>
        </p:spPr>
        <p:txBody>
          <a:bodyPr/>
          <a:lstStyle/>
          <a:p>
            <a:endParaRPr lang="en-US"/>
          </a:p>
        </p:txBody>
      </p:sp>
      <p:sp>
        <p:nvSpPr>
          <p:cNvPr id="10" name="Shape 8"/>
          <p:cNvSpPr/>
          <p:nvPr/>
        </p:nvSpPr>
        <p:spPr>
          <a:xfrm>
            <a:off x="5815584" y="1810512"/>
            <a:ext cx="530352" cy="530352"/>
          </a:xfrm>
          <a:prstGeom prst="ellipse">
            <a:avLst/>
          </a:prstGeom>
          <a:solidFill>
            <a:srgbClr val="2563EB"/>
          </a:solidFill>
          <a:ln w="12700">
            <a:solidFill>
              <a:srgbClr val="2563EB"/>
            </a:solidFill>
            <a:prstDash val="solid"/>
          </a:ln>
        </p:spPr>
        <p:txBody>
          <a:bodyPr/>
          <a:lstStyle/>
          <a:p>
            <a:endParaRPr lang="en-US"/>
          </a:p>
        </p:txBody>
      </p:sp>
      <p:sp>
        <p:nvSpPr>
          <p:cNvPr id="11" name="Text 9"/>
          <p:cNvSpPr/>
          <p:nvPr/>
        </p:nvSpPr>
        <p:spPr>
          <a:xfrm>
            <a:off x="5815584" y="1929384"/>
            <a:ext cx="530352" cy="256032"/>
          </a:xfrm>
          <a:prstGeom prst="rect">
            <a:avLst/>
          </a:prstGeom>
          <a:noFill/>
          <a:ln/>
        </p:spPr>
        <p:txBody>
          <a:bodyPr wrap="square" lIns="0" tIns="0" rIns="0" bIns="0" rtlCol="0" anchor="ctr"/>
          <a:lstStyle/>
          <a:p>
            <a:pPr marL="0" indent="0" algn="ctr">
              <a:buNone/>
            </a:pPr>
            <a:r>
              <a:rPr lang="en-US" sz="1600" b="1">
                <a:solidFill>
                  <a:srgbClr val="FFFFFF"/>
                </a:solidFill>
              </a:rPr>
              <a:t>2</a:t>
            </a:r>
            <a:endParaRPr lang="en-US" sz="1600"/>
          </a:p>
        </p:txBody>
      </p:sp>
      <p:sp>
        <p:nvSpPr>
          <p:cNvPr id="12" name="Text 10"/>
          <p:cNvSpPr/>
          <p:nvPr/>
        </p:nvSpPr>
        <p:spPr>
          <a:xfrm>
            <a:off x="4709160" y="2542032"/>
            <a:ext cx="2743200" cy="320040"/>
          </a:xfrm>
          <a:prstGeom prst="rect">
            <a:avLst/>
          </a:prstGeom>
          <a:noFill/>
          <a:ln/>
        </p:spPr>
        <p:txBody>
          <a:bodyPr wrap="square" lIns="0" tIns="0" rIns="0" bIns="0" rtlCol="0" anchor="ctr"/>
          <a:lstStyle/>
          <a:p>
            <a:pPr marL="0" indent="0" algn="ctr">
              <a:buNone/>
            </a:pPr>
            <a:r>
              <a:rPr lang="en-US" sz="2000" b="1">
                <a:solidFill>
                  <a:srgbClr val="0F172A"/>
                </a:solidFill>
              </a:rPr>
              <a:t>Two buildings</a:t>
            </a:r>
            <a:endParaRPr lang="en-US" sz="2000"/>
          </a:p>
        </p:txBody>
      </p:sp>
      <p:sp>
        <p:nvSpPr>
          <p:cNvPr id="13" name="Text 11"/>
          <p:cNvSpPr/>
          <p:nvPr/>
        </p:nvSpPr>
        <p:spPr>
          <a:xfrm>
            <a:off x="4736592" y="3063240"/>
            <a:ext cx="2697480" cy="960120"/>
          </a:xfrm>
          <a:prstGeom prst="rect">
            <a:avLst/>
          </a:prstGeom>
          <a:noFill/>
          <a:ln/>
        </p:spPr>
        <p:txBody>
          <a:bodyPr wrap="square" lIns="254" tIns="254" rIns="254" bIns="254" rtlCol="0" anchor="ctr">
            <a:normAutofit/>
          </a:bodyPr>
          <a:lstStyle/>
          <a:p>
            <a:pPr marL="0" indent="0" algn="ctr">
              <a:buNone/>
            </a:pPr>
            <a:r>
              <a:rPr lang="en-US" sz="1200">
                <a:latin typeface="Arial"/>
                <a:cs typeface="Arial"/>
              </a:rPr>
              <a:t>Staff may not always receive the same guidance at the same time.</a:t>
            </a:r>
            <a:endParaRPr lang="en-US" sz="1200">
              <a:latin typeface="Calibri" panose="020F0502020204030204"/>
              <a:ea typeface="Calibri" panose="020F0502020204030204"/>
              <a:cs typeface="Calibri" panose="020F0502020204030204"/>
            </a:endParaRPr>
          </a:p>
        </p:txBody>
      </p:sp>
      <p:sp>
        <p:nvSpPr>
          <p:cNvPr id="14" name="Shape 12"/>
          <p:cNvSpPr/>
          <p:nvPr/>
        </p:nvSpPr>
        <p:spPr>
          <a:xfrm>
            <a:off x="8183880" y="1508760"/>
            <a:ext cx="3200400" cy="3017520"/>
          </a:xfrm>
          <a:prstGeom prst="roundRect">
            <a:avLst>
              <a:gd name="adj" fmla="val 1818"/>
            </a:avLst>
          </a:prstGeom>
          <a:solidFill>
            <a:srgbClr val="ECFDF5"/>
          </a:solidFill>
          <a:ln w="12700">
            <a:solidFill>
              <a:srgbClr val="A7F3D0"/>
            </a:solidFill>
            <a:prstDash val="solid"/>
          </a:ln>
        </p:spPr>
        <p:txBody>
          <a:bodyPr/>
          <a:lstStyle/>
          <a:p>
            <a:endParaRPr lang="en-US"/>
          </a:p>
        </p:txBody>
      </p:sp>
      <p:sp>
        <p:nvSpPr>
          <p:cNvPr id="15" name="Shape 13"/>
          <p:cNvSpPr/>
          <p:nvPr/>
        </p:nvSpPr>
        <p:spPr>
          <a:xfrm>
            <a:off x="9518904" y="1810512"/>
            <a:ext cx="530352" cy="530352"/>
          </a:xfrm>
          <a:prstGeom prst="ellipse">
            <a:avLst/>
          </a:prstGeom>
          <a:solidFill>
            <a:srgbClr val="0F766E"/>
          </a:solidFill>
          <a:ln w="12700">
            <a:solidFill>
              <a:srgbClr val="0F766E"/>
            </a:solidFill>
            <a:prstDash val="solid"/>
          </a:ln>
        </p:spPr>
        <p:txBody>
          <a:bodyPr/>
          <a:lstStyle/>
          <a:p>
            <a:endParaRPr lang="en-US"/>
          </a:p>
        </p:txBody>
      </p:sp>
      <p:sp>
        <p:nvSpPr>
          <p:cNvPr id="16" name="Text 14"/>
          <p:cNvSpPr/>
          <p:nvPr/>
        </p:nvSpPr>
        <p:spPr>
          <a:xfrm>
            <a:off x="9518904" y="1929384"/>
            <a:ext cx="530352" cy="256032"/>
          </a:xfrm>
          <a:prstGeom prst="rect">
            <a:avLst/>
          </a:prstGeom>
          <a:noFill/>
          <a:ln/>
        </p:spPr>
        <p:txBody>
          <a:bodyPr wrap="square" lIns="0" tIns="0" rIns="0" bIns="0" rtlCol="0" anchor="ctr"/>
          <a:lstStyle/>
          <a:p>
            <a:pPr marL="0" indent="0" algn="ctr">
              <a:buNone/>
            </a:pPr>
            <a:r>
              <a:rPr lang="en-US" sz="1600" b="1">
                <a:solidFill>
                  <a:srgbClr val="FFFFFF"/>
                </a:solidFill>
              </a:rPr>
              <a:t>3</a:t>
            </a:r>
            <a:endParaRPr lang="en-US" sz="1600"/>
          </a:p>
        </p:txBody>
      </p:sp>
      <p:sp>
        <p:nvSpPr>
          <p:cNvPr id="17" name="Text 15"/>
          <p:cNvSpPr/>
          <p:nvPr/>
        </p:nvSpPr>
        <p:spPr>
          <a:xfrm>
            <a:off x="8412480" y="2542032"/>
            <a:ext cx="2743200" cy="320040"/>
          </a:xfrm>
          <a:prstGeom prst="rect">
            <a:avLst/>
          </a:prstGeom>
          <a:noFill/>
          <a:ln/>
        </p:spPr>
        <p:txBody>
          <a:bodyPr wrap="square" lIns="0" tIns="0" rIns="0" bIns="0" rtlCol="0" anchor="ctr"/>
          <a:lstStyle/>
          <a:p>
            <a:pPr marL="0" indent="0" algn="ctr">
              <a:buNone/>
            </a:pPr>
            <a:r>
              <a:rPr lang="en-US" sz="2000" b="1">
                <a:solidFill>
                  <a:srgbClr val="0F172A"/>
                </a:solidFill>
              </a:rPr>
              <a:t>Documentation risk</a:t>
            </a:r>
            <a:endParaRPr lang="en-US" sz="2000"/>
          </a:p>
        </p:txBody>
      </p:sp>
      <p:sp>
        <p:nvSpPr>
          <p:cNvPr id="18" name="Text 16"/>
          <p:cNvSpPr/>
          <p:nvPr/>
        </p:nvSpPr>
        <p:spPr>
          <a:xfrm>
            <a:off x="8439912" y="3063240"/>
            <a:ext cx="2697480" cy="960120"/>
          </a:xfrm>
          <a:prstGeom prst="rect">
            <a:avLst/>
          </a:prstGeom>
          <a:noFill/>
          <a:ln/>
        </p:spPr>
        <p:txBody>
          <a:bodyPr wrap="square" lIns="254" tIns="254" rIns="254" bIns="254" rtlCol="0" anchor="ctr">
            <a:normAutofit/>
          </a:bodyPr>
          <a:lstStyle/>
          <a:p>
            <a:pPr marL="0" indent="0" algn="ctr">
              <a:buNone/>
            </a:pPr>
            <a:r>
              <a:rPr lang="en-US" sz="1200">
                <a:latin typeface="Arial"/>
                <a:cs typeface="Arial"/>
              </a:rPr>
              <a:t>Missed or unclear records can affect continuity of care.</a:t>
            </a:r>
          </a:p>
        </p:txBody>
      </p:sp>
      <p:sp>
        <p:nvSpPr>
          <p:cNvPr id="19" name="Text 17"/>
          <p:cNvSpPr/>
          <p:nvPr/>
        </p:nvSpPr>
        <p:spPr>
          <a:xfrm>
            <a:off x="1143000" y="5468484"/>
            <a:ext cx="9875520" cy="173738"/>
          </a:xfrm>
          <a:prstGeom prst="rect">
            <a:avLst/>
          </a:prstGeom>
          <a:noFill/>
          <a:ln/>
        </p:spPr>
        <p:txBody>
          <a:bodyPr wrap="square" lIns="254" tIns="254" rIns="254" bIns="254" rtlCol="0" anchor="ctr">
            <a:normAutofit fontScale="70000" lnSpcReduction="20000"/>
          </a:bodyPr>
          <a:lstStyle/>
          <a:p>
            <a:pPr marL="0" indent="0" algn="ctr">
              <a:buNone/>
            </a:pPr>
            <a:r>
              <a:rPr lang="en-US" sz="1800" b="1">
                <a:latin typeface="Arial"/>
                <a:cs typeface="Arial"/>
              </a:rPr>
              <a:t>Good care records help communicate the right information clearly, to the right people, at the right time.</a:t>
            </a:r>
            <a:endParaRPr lang="en-US" sz="1800">
              <a:latin typeface="Calibri" panose="020F0502020204030204"/>
              <a:ea typeface="Calibri" panose="020F0502020204030204"/>
              <a:cs typeface="Calibri" panose="020F0502020204030204"/>
            </a:endParaRPr>
          </a:p>
        </p:txBody>
      </p:sp>
      <p:sp>
        <p:nvSpPr>
          <p:cNvPr id="20" name="Text 18"/>
          <p:cNvSpPr/>
          <p:nvPr/>
        </p:nvSpPr>
        <p:spPr>
          <a:xfrm>
            <a:off x="621792" y="6199632"/>
            <a:ext cx="10972800" cy="192024"/>
          </a:xfrm>
          <a:prstGeom prst="rect">
            <a:avLst/>
          </a:prstGeom>
          <a:noFill/>
          <a:ln/>
        </p:spPr>
        <p:txBody>
          <a:bodyPr wrap="square" lIns="0" tIns="0" rIns="0" bIns="0" rtlCol="0" anchor="ctr"/>
          <a:lstStyle/>
          <a:p>
            <a:pPr marL="0" indent="0">
              <a:buNone/>
            </a:pPr>
            <a:r>
              <a:rPr lang="en-US" sz="1100" b="1" i="1" dirty="0">
                <a:latin typeface="Arial"/>
                <a:cs typeface="Arial"/>
              </a:rPr>
              <a:t> (CQC, 2024; NHS England, 2023)</a:t>
            </a:r>
            <a:endParaRPr lang="en-US" sz="750">
              <a:latin typeface="Arial"/>
              <a:cs typeface="Arial"/>
            </a:endParaRPr>
          </a:p>
        </p:txBody>
      </p:sp>
      <p:sp>
        <p:nvSpPr>
          <p:cNvPr id="25" name="Slide Number Placeholder 0"/>
          <p:cNvSpPr>
            <a:spLocks noGrp="1"/>
          </p:cNvSpPr>
          <p:nvPr>
            <p:ph type="sldNum" sz="quarter" idx="4294967295"/>
          </p:nvPr>
        </p:nvSpPr>
        <p:spPr>
          <a:xfrm>
            <a:off x="11777663" y="6565900"/>
            <a:ext cx="800100" cy="300038"/>
          </a:xfrm>
          <a:prstGeom prst="rect">
            <a:avLst/>
          </a:prstGeom>
          <a:extLst>
            <a:ext uri="{C572A759-6A51-4108-AA02-DFA0A04FC94B}">
              <ma14:wrappingTextBoxFlag xmlns="" xmlns:ma14="http://schemas.microsoft.com/office/mac/drawingml/2011/main" val="0"/>
            </a:ext>
          </a:extLst>
        </p:spPr>
        <p:txBody>
          <a:bodyPr/>
          <a:lstStyle>
            <a:lvl1pPr>
              <a:defRPr sz="1200">
                <a:solidFill>
                  <a:srgbClr val="94A3B8"/>
                </a:solidFill>
              </a:defRPr>
            </a:lvl1pPr>
          </a:lstStyle>
          <a:p>
            <a:pPr algn="l"/>
            <a:fld id="{F7021451-1387-4CA6-816F-3879F97B5CBC}" type="slidenum">
              <a:rPr lang="en-US" b="0"/>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94360" y="320040"/>
            <a:ext cx="8961120" cy="384048"/>
          </a:xfrm>
          <a:prstGeom prst="rect">
            <a:avLst/>
          </a:prstGeom>
          <a:noFill/>
          <a:ln/>
        </p:spPr>
        <p:txBody>
          <a:bodyPr wrap="square" lIns="0" tIns="0" rIns="0" bIns="0" rtlCol="0" anchor="ctr"/>
          <a:lstStyle/>
          <a:p>
            <a:pPr marL="0" indent="0">
              <a:buNone/>
            </a:pPr>
            <a:r>
              <a:rPr lang="en-US" sz="2600" b="1">
                <a:solidFill>
                  <a:srgbClr val="0F172A"/>
                </a:solidFill>
              </a:rPr>
              <a:t>Advantages of using PowerPoint</a:t>
            </a:r>
            <a:endParaRPr lang="en-US" sz="2600"/>
          </a:p>
        </p:txBody>
      </p:sp>
      <p:sp>
        <p:nvSpPr>
          <p:cNvPr id="3" name="Text 1"/>
          <p:cNvSpPr/>
          <p:nvPr/>
        </p:nvSpPr>
        <p:spPr>
          <a:xfrm>
            <a:off x="621792" y="786384"/>
            <a:ext cx="8138160" cy="219456"/>
          </a:xfrm>
          <a:prstGeom prst="rect">
            <a:avLst/>
          </a:prstGeom>
          <a:noFill/>
          <a:ln/>
        </p:spPr>
        <p:txBody>
          <a:bodyPr wrap="square" lIns="0" tIns="0" rIns="0" bIns="0" rtlCol="0" anchor="ctr"/>
          <a:lstStyle/>
          <a:p>
            <a:pPr marL="0" indent="0">
              <a:buNone/>
            </a:pPr>
            <a:r>
              <a:rPr lang="en-US" sz="1050" b="1">
                <a:latin typeface="Arial"/>
                <a:cs typeface="Arial"/>
              </a:rPr>
              <a:t>PowerPoint supports clear learning and consistent practice.</a:t>
            </a:r>
          </a:p>
        </p:txBody>
      </p:sp>
      <p:sp>
        <p:nvSpPr>
          <p:cNvPr id="4" name="Shape 2"/>
          <p:cNvSpPr/>
          <p:nvPr/>
        </p:nvSpPr>
        <p:spPr>
          <a:xfrm>
            <a:off x="914400" y="1435608"/>
            <a:ext cx="530352" cy="530352"/>
          </a:xfrm>
          <a:prstGeom prst="ellipse">
            <a:avLst/>
          </a:prstGeom>
          <a:solidFill>
            <a:srgbClr val="0F766E"/>
          </a:solidFill>
          <a:ln w="12700">
            <a:solidFill>
              <a:srgbClr val="0F766E"/>
            </a:solidFill>
            <a:prstDash val="solid"/>
          </a:ln>
        </p:spPr>
        <p:txBody>
          <a:bodyPr/>
          <a:lstStyle/>
          <a:p>
            <a:endParaRPr lang="en-US"/>
          </a:p>
        </p:txBody>
      </p:sp>
      <p:sp>
        <p:nvSpPr>
          <p:cNvPr id="5" name="Text 3"/>
          <p:cNvSpPr/>
          <p:nvPr/>
        </p:nvSpPr>
        <p:spPr>
          <a:xfrm>
            <a:off x="914400" y="1554480"/>
            <a:ext cx="530352" cy="256032"/>
          </a:xfrm>
          <a:prstGeom prst="rect">
            <a:avLst/>
          </a:prstGeom>
          <a:noFill/>
          <a:ln/>
        </p:spPr>
        <p:txBody>
          <a:bodyPr wrap="square" lIns="0" tIns="0" rIns="0" bIns="0" rtlCol="0" anchor="ctr"/>
          <a:lstStyle/>
          <a:p>
            <a:pPr marL="0" indent="0" algn="ctr">
              <a:buNone/>
            </a:pPr>
            <a:r>
              <a:rPr lang="en-US" sz="1600" b="1">
                <a:solidFill>
                  <a:srgbClr val="FFFFFF"/>
                </a:solidFill>
              </a:rPr>
              <a:t>1</a:t>
            </a:r>
            <a:endParaRPr lang="en-US" sz="1600"/>
          </a:p>
        </p:txBody>
      </p:sp>
      <p:sp>
        <p:nvSpPr>
          <p:cNvPr id="6" name="Text 4"/>
          <p:cNvSpPr/>
          <p:nvPr/>
        </p:nvSpPr>
        <p:spPr>
          <a:xfrm>
            <a:off x="1645920" y="1417320"/>
            <a:ext cx="4023360" cy="274320"/>
          </a:xfrm>
          <a:prstGeom prst="rect">
            <a:avLst/>
          </a:prstGeom>
          <a:noFill/>
          <a:ln/>
        </p:spPr>
        <p:txBody>
          <a:bodyPr wrap="square" lIns="0" tIns="0" rIns="0" bIns="0" rtlCol="0" anchor="ctr"/>
          <a:lstStyle/>
          <a:p>
            <a:pPr marL="0" indent="0">
              <a:buNone/>
            </a:pPr>
            <a:r>
              <a:rPr lang="en-US" sz="2000" b="1">
                <a:solidFill>
                  <a:srgbClr val="0F172A"/>
                </a:solidFill>
              </a:rPr>
              <a:t>Clear visuals</a:t>
            </a:r>
            <a:endParaRPr lang="en-US" sz="2000"/>
          </a:p>
        </p:txBody>
      </p:sp>
      <p:sp>
        <p:nvSpPr>
          <p:cNvPr id="7" name="Text 5"/>
          <p:cNvSpPr/>
          <p:nvPr/>
        </p:nvSpPr>
        <p:spPr>
          <a:xfrm>
            <a:off x="1645920" y="1892808"/>
            <a:ext cx="4297680" cy="685800"/>
          </a:xfrm>
          <a:prstGeom prst="rect">
            <a:avLst/>
          </a:prstGeom>
          <a:noFill/>
          <a:ln/>
        </p:spPr>
        <p:txBody>
          <a:bodyPr wrap="square" lIns="254" tIns="254" rIns="254" bIns="254" rtlCol="0" anchor="ctr">
            <a:normAutofit/>
          </a:bodyPr>
          <a:lstStyle/>
          <a:p>
            <a:pPr marL="0" indent="0">
              <a:buNone/>
            </a:pPr>
            <a:r>
              <a:rPr lang="en-US" sz="1450">
                <a:latin typeface="Arial"/>
                <a:cs typeface="Arial"/>
              </a:rPr>
              <a:t>Diagrams and examples help staff understand documentation standards quickly.</a:t>
            </a:r>
          </a:p>
        </p:txBody>
      </p:sp>
      <p:sp>
        <p:nvSpPr>
          <p:cNvPr id="8" name="Shape 6"/>
          <p:cNvSpPr/>
          <p:nvPr/>
        </p:nvSpPr>
        <p:spPr>
          <a:xfrm>
            <a:off x="914400" y="3675888"/>
            <a:ext cx="530352" cy="530352"/>
          </a:xfrm>
          <a:prstGeom prst="ellipse">
            <a:avLst/>
          </a:prstGeom>
          <a:solidFill>
            <a:srgbClr val="2563EB"/>
          </a:solidFill>
          <a:ln w="12700">
            <a:solidFill>
              <a:srgbClr val="2563EB"/>
            </a:solidFill>
            <a:prstDash val="solid"/>
          </a:ln>
        </p:spPr>
        <p:txBody>
          <a:bodyPr/>
          <a:lstStyle/>
          <a:p>
            <a:endParaRPr lang="en-US"/>
          </a:p>
        </p:txBody>
      </p:sp>
      <p:sp>
        <p:nvSpPr>
          <p:cNvPr id="9" name="Text 7"/>
          <p:cNvSpPr/>
          <p:nvPr/>
        </p:nvSpPr>
        <p:spPr>
          <a:xfrm>
            <a:off x="914400" y="3794760"/>
            <a:ext cx="530352" cy="256032"/>
          </a:xfrm>
          <a:prstGeom prst="rect">
            <a:avLst/>
          </a:prstGeom>
          <a:noFill/>
          <a:ln/>
        </p:spPr>
        <p:txBody>
          <a:bodyPr wrap="square" lIns="0" tIns="0" rIns="0" bIns="0" rtlCol="0" anchor="ctr"/>
          <a:lstStyle/>
          <a:p>
            <a:pPr marL="0" indent="0" algn="ctr">
              <a:buNone/>
            </a:pPr>
            <a:r>
              <a:rPr lang="en-US" sz="1600" b="1">
                <a:solidFill>
                  <a:srgbClr val="FFFFFF"/>
                </a:solidFill>
              </a:rPr>
              <a:t>2</a:t>
            </a:r>
            <a:endParaRPr lang="en-US" sz="1600"/>
          </a:p>
        </p:txBody>
      </p:sp>
      <p:sp>
        <p:nvSpPr>
          <p:cNvPr id="10" name="Text 8"/>
          <p:cNvSpPr/>
          <p:nvPr/>
        </p:nvSpPr>
        <p:spPr>
          <a:xfrm>
            <a:off x="1645920" y="3657600"/>
            <a:ext cx="4023360" cy="274320"/>
          </a:xfrm>
          <a:prstGeom prst="rect">
            <a:avLst/>
          </a:prstGeom>
          <a:noFill/>
          <a:ln/>
        </p:spPr>
        <p:txBody>
          <a:bodyPr wrap="square" lIns="0" tIns="0" rIns="0" bIns="0" rtlCol="0" anchor="ctr"/>
          <a:lstStyle/>
          <a:p>
            <a:pPr marL="0" indent="0">
              <a:buNone/>
            </a:pPr>
            <a:r>
              <a:rPr lang="en-US" sz="2000" b="1">
                <a:solidFill>
                  <a:srgbClr val="0F172A"/>
                </a:solidFill>
              </a:rPr>
              <a:t>Easy to present</a:t>
            </a:r>
            <a:endParaRPr lang="en-US" sz="2000"/>
          </a:p>
        </p:txBody>
      </p:sp>
      <p:sp>
        <p:nvSpPr>
          <p:cNvPr id="11" name="Text 9"/>
          <p:cNvSpPr/>
          <p:nvPr/>
        </p:nvSpPr>
        <p:spPr>
          <a:xfrm>
            <a:off x="1645920" y="4133088"/>
            <a:ext cx="4297680" cy="685800"/>
          </a:xfrm>
          <a:prstGeom prst="rect">
            <a:avLst/>
          </a:prstGeom>
          <a:noFill/>
          <a:ln/>
        </p:spPr>
        <p:txBody>
          <a:bodyPr wrap="square" lIns="254" tIns="254" rIns="254" bIns="254" rtlCol="0" anchor="ctr">
            <a:normAutofit/>
          </a:bodyPr>
          <a:lstStyle/>
          <a:p>
            <a:pPr marL="0" indent="0">
              <a:buNone/>
            </a:pPr>
            <a:r>
              <a:rPr lang="en-US" sz="1400" dirty="0">
                <a:latin typeface="Arial"/>
                <a:cs typeface="Arial"/>
              </a:rPr>
              <a:t>Useful for training sessions, team meetings and induction.</a:t>
            </a:r>
          </a:p>
        </p:txBody>
      </p:sp>
      <p:sp>
        <p:nvSpPr>
          <p:cNvPr id="12" name="Shape 10"/>
          <p:cNvSpPr/>
          <p:nvPr/>
        </p:nvSpPr>
        <p:spPr>
          <a:xfrm>
            <a:off x="6309360" y="1435608"/>
            <a:ext cx="530352" cy="530352"/>
          </a:xfrm>
          <a:prstGeom prst="ellipse">
            <a:avLst/>
          </a:prstGeom>
          <a:solidFill>
            <a:srgbClr val="0F766E"/>
          </a:solidFill>
          <a:ln w="12700">
            <a:solidFill>
              <a:srgbClr val="0F766E"/>
            </a:solidFill>
            <a:prstDash val="solid"/>
          </a:ln>
        </p:spPr>
        <p:txBody>
          <a:bodyPr/>
          <a:lstStyle/>
          <a:p>
            <a:endParaRPr lang="en-US"/>
          </a:p>
        </p:txBody>
      </p:sp>
      <p:sp>
        <p:nvSpPr>
          <p:cNvPr id="13" name="Text 11"/>
          <p:cNvSpPr/>
          <p:nvPr/>
        </p:nvSpPr>
        <p:spPr>
          <a:xfrm>
            <a:off x="6309360" y="1554480"/>
            <a:ext cx="530352" cy="256032"/>
          </a:xfrm>
          <a:prstGeom prst="rect">
            <a:avLst/>
          </a:prstGeom>
          <a:noFill/>
          <a:ln/>
        </p:spPr>
        <p:txBody>
          <a:bodyPr wrap="square" lIns="0" tIns="0" rIns="0" bIns="0" rtlCol="0" anchor="ctr"/>
          <a:lstStyle/>
          <a:p>
            <a:pPr marL="0" indent="0" algn="ctr">
              <a:buNone/>
            </a:pPr>
            <a:r>
              <a:rPr lang="en-US" sz="1600" b="1">
                <a:solidFill>
                  <a:srgbClr val="FFFFFF"/>
                </a:solidFill>
              </a:rPr>
              <a:t>3</a:t>
            </a:r>
            <a:endParaRPr lang="en-US" sz="1600"/>
          </a:p>
        </p:txBody>
      </p:sp>
      <p:sp>
        <p:nvSpPr>
          <p:cNvPr id="14" name="Text 12"/>
          <p:cNvSpPr/>
          <p:nvPr/>
        </p:nvSpPr>
        <p:spPr>
          <a:xfrm>
            <a:off x="7040880" y="1417320"/>
            <a:ext cx="4023360" cy="274320"/>
          </a:xfrm>
          <a:prstGeom prst="rect">
            <a:avLst/>
          </a:prstGeom>
          <a:noFill/>
          <a:ln/>
        </p:spPr>
        <p:txBody>
          <a:bodyPr wrap="square" lIns="0" tIns="0" rIns="0" bIns="0" rtlCol="0" anchor="ctr"/>
          <a:lstStyle/>
          <a:p>
            <a:pPr marL="0" indent="0">
              <a:buNone/>
            </a:pPr>
            <a:r>
              <a:rPr lang="en-US" sz="2000" b="1">
                <a:solidFill>
                  <a:srgbClr val="0F172A"/>
                </a:solidFill>
              </a:rPr>
              <a:t>Reusable resource</a:t>
            </a:r>
            <a:endParaRPr lang="en-US" sz="2000"/>
          </a:p>
        </p:txBody>
      </p:sp>
      <p:sp>
        <p:nvSpPr>
          <p:cNvPr id="15" name="Text 13"/>
          <p:cNvSpPr/>
          <p:nvPr/>
        </p:nvSpPr>
        <p:spPr>
          <a:xfrm>
            <a:off x="7040880" y="1892808"/>
            <a:ext cx="4297680" cy="685800"/>
          </a:xfrm>
          <a:prstGeom prst="rect">
            <a:avLst/>
          </a:prstGeom>
          <a:noFill/>
          <a:ln/>
        </p:spPr>
        <p:txBody>
          <a:bodyPr wrap="square" lIns="254" tIns="254" rIns="254" bIns="254" rtlCol="0" anchor="ctr">
            <a:normAutofit/>
          </a:bodyPr>
          <a:lstStyle/>
          <a:p>
            <a:pPr marL="0" indent="0">
              <a:buNone/>
            </a:pPr>
            <a:r>
              <a:rPr lang="en-US" sz="1450">
                <a:latin typeface="Arial"/>
                <a:cs typeface="Arial"/>
              </a:rPr>
              <a:t>The same slides can be updated and shared when guidance changes.</a:t>
            </a:r>
          </a:p>
        </p:txBody>
      </p:sp>
      <p:sp>
        <p:nvSpPr>
          <p:cNvPr id="16" name="Shape 14"/>
          <p:cNvSpPr/>
          <p:nvPr/>
        </p:nvSpPr>
        <p:spPr>
          <a:xfrm>
            <a:off x="6309360" y="3675888"/>
            <a:ext cx="530352" cy="530352"/>
          </a:xfrm>
          <a:prstGeom prst="ellipse">
            <a:avLst/>
          </a:prstGeom>
          <a:solidFill>
            <a:srgbClr val="2563EB"/>
          </a:solidFill>
          <a:ln w="12700">
            <a:solidFill>
              <a:srgbClr val="2563EB"/>
            </a:solidFill>
            <a:prstDash val="solid"/>
          </a:ln>
        </p:spPr>
        <p:txBody>
          <a:bodyPr/>
          <a:lstStyle/>
          <a:p>
            <a:endParaRPr lang="en-US"/>
          </a:p>
        </p:txBody>
      </p:sp>
      <p:sp>
        <p:nvSpPr>
          <p:cNvPr id="17" name="Text 15"/>
          <p:cNvSpPr/>
          <p:nvPr/>
        </p:nvSpPr>
        <p:spPr>
          <a:xfrm>
            <a:off x="6309360" y="3794760"/>
            <a:ext cx="530352" cy="256032"/>
          </a:xfrm>
          <a:prstGeom prst="rect">
            <a:avLst/>
          </a:prstGeom>
          <a:noFill/>
          <a:ln/>
        </p:spPr>
        <p:txBody>
          <a:bodyPr wrap="square" lIns="0" tIns="0" rIns="0" bIns="0" rtlCol="0" anchor="ctr"/>
          <a:lstStyle/>
          <a:p>
            <a:pPr marL="0" indent="0" algn="ctr">
              <a:buNone/>
            </a:pPr>
            <a:r>
              <a:rPr lang="en-US" sz="1600" b="1">
                <a:solidFill>
                  <a:srgbClr val="FFFFFF"/>
                </a:solidFill>
              </a:rPr>
              <a:t>4</a:t>
            </a:r>
            <a:endParaRPr lang="en-US" sz="1600"/>
          </a:p>
        </p:txBody>
      </p:sp>
      <p:sp>
        <p:nvSpPr>
          <p:cNvPr id="18" name="Text 16"/>
          <p:cNvSpPr/>
          <p:nvPr/>
        </p:nvSpPr>
        <p:spPr>
          <a:xfrm>
            <a:off x="7040880" y="3657600"/>
            <a:ext cx="4023360" cy="274320"/>
          </a:xfrm>
          <a:prstGeom prst="rect">
            <a:avLst/>
          </a:prstGeom>
          <a:noFill/>
          <a:ln/>
        </p:spPr>
        <p:txBody>
          <a:bodyPr wrap="square" lIns="0" tIns="0" rIns="0" bIns="0" rtlCol="0" anchor="ctr"/>
          <a:lstStyle/>
          <a:p>
            <a:pPr marL="0" indent="0">
              <a:buNone/>
            </a:pPr>
            <a:r>
              <a:rPr lang="en-US" sz="2000" b="1">
                <a:solidFill>
                  <a:srgbClr val="0F172A"/>
                </a:solidFill>
              </a:rPr>
              <a:t>Supports teamwork</a:t>
            </a:r>
            <a:endParaRPr lang="en-US" sz="2000"/>
          </a:p>
        </p:txBody>
      </p:sp>
      <p:sp>
        <p:nvSpPr>
          <p:cNvPr id="19" name="Text 17"/>
          <p:cNvSpPr/>
          <p:nvPr/>
        </p:nvSpPr>
        <p:spPr>
          <a:xfrm>
            <a:off x="7040880" y="4133088"/>
            <a:ext cx="4297680" cy="685800"/>
          </a:xfrm>
          <a:prstGeom prst="rect">
            <a:avLst/>
          </a:prstGeom>
          <a:noFill/>
          <a:ln/>
        </p:spPr>
        <p:txBody>
          <a:bodyPr wrap="square" lIns="254" tIns="254" rIns="254" bIns="254" rtlCol="0" anchor="ctr">
            <a:normAutofit/>
          </a:bodyPr>
          <a:lstStyle/>
          <a:p>
            <a:pPr marL="0" indent="0">
              <a:buNone/>
            </a:pPr>
            <a:r>
              <a:rPr lang="en-US" sz="1450" dirty="0">
                <a:latin typeface="Arial"/>
                <a:cs typeface="Arial"/>
              </a:rPr>
              <a:t>Carers, nurses and admin staff can work from one agreed message.</a:t>
            </a:r>
          </a:p>
        </p:txBody>
      </p:sp>
      <p:sp>
        <p:nvSpPr>
          <p:cNvPr id="20" name="Text 18"/>
          <p:cNvSpPr/>
          <p:nvPr/>
        </p:nvSpPr>
        <p:spPr>
          <a:xfrm>
            <a:off x="600915" y="6199632"/>
            <a:ext cx="10972800" cy="192024"/>
          </a:xfrm>
          <a:prstGeom prst="rect">
            <a:avLst/>
          </a:prstGeom>
          <a:noFill/>
          <a:ln/>
        </p:spPr>
        <p:txBody>
          <a:bodyPr wrap="square" lIns="0" tIns="0" rIns="0" bIns="0" rtlCol="0" anchor="ctr"/>
          <a:lstStyle/>
          <a:p>
            <a:r>
              <a:rPr lang="en-US" sz="1100" i="1">
                <a:latin typeface="Arial"/>
                <a:cs typeface="Arial"/>
              </a:rPr>
              <a:t>(Microsoft, CQC, 2024)</a:t>
            </a:r>
            <a:endParaRPr lang="en-US" sz="1100">
              <a:latin typeface="Arial"/>
              <a:cs typeface="Arial"/>
            </a:endParaRPr>
          </a:p>
        </p:txBody>
      </p:sp>
      <p:sp>
        <p:nvSpPr>
          <p:cNvPr id="25" name="Slide Number Placeholder 0"/>
          <p:cNvSpPr>
            <a:spLocks noGrp="1"/>
          </p:cNvSpPr>
          <p:nvPr>
            <p:ph type="sldNum" sz="quarter" idx="4294967295"/>
          </p:nvPr>
        </p:nvSpPr>
        <p:spPr>
          <a:xfrm>
            <a:off x="11777663" y="6565900"/>
            <a:ext cx="800100" cy="300038"/>
          </a:xfrm>
          <a:prstGeom prst="rect">
            <a:avLst/>
          </a:prstGeom>
          <a:extLst>
            <a:ext uri="{C572A759-6A51-4108-AA02-DFA0A04FC94B}">
              <ma14:wrappingTextBoxFlag xmlns="" xmlns:ma14="http://schemas.microsoft.com/office/mac/drawingml/2011/main" val="0"/>
            </a:ext>
          </a:extLst>
        </p:spPr>
        <p:txBody>
          <a:bodyPr/>
          <a:lstStyle>
            <a:lvl1pPr>
              <a:defRPr sz="1200">
                <a:solidFill>
                  <a:srgbClr val="94A3B8"/>
                </a:solidFill>
              </a:defRPr>
            </a:lvl1pPr>
          </a:lstStyle>
          <a:p>
            <a:pPr algn="l"/>
            <a:fld id="{F7021451-1387-4CA6-816F-3879F97B5CBC}" type="slidenum">
              <a:rPr lang="en-US" b="0"/>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594360" y="320040"/>
            <a:ext cx="8961120" cy="384048"/>
          </a:xfrm>
          <a:prstGeom prst="rect">
            <a:avLst/>
          </a:prstGeom>
          <a:noFill/>
          <a:ln/>
        </p:spPr>
        <p:txBody>
          <a:bodyPr wrap="square" lIns="0" tIns="0" rIns="0" bIns="0" rtlCol="0" anchor="ctr"/>
          <a:lstStyle/>
          <a:p>
            <a:pPr marL="0" indent="0">
              <a:buNone/>
            </a:pPr>
            <a:r>
              <a:rPr lang="en-US" sz="2600" b="1">
                <a:solidFill>
                  <a:srgbClr val="0F172A"/>
                </a:solidFill>
              </a:rPr>
              <a:t>How PowerPoint improves communication</a:t>
            </a:r>
            <a:endParaRPr lang="en-US" sz="2600"/>
          </a:p>
        </p:txBody>
      </p:sp>
      <p:sp>
        <p:nvSpPr>
          <p:cNvPr id="3" name="Text 1"/>
          <p:cNvSpPr/>
          <p:nvPr/>
        </p:nvSpPr>
        <p:spPr>
          <a:xfrm>
            <a:off x="621792" y="786384"/>
            <a:ext cx="8138160" cy="219456"/>
          </a:xfrm>
          <a:prstGeom prst="rect">
            <a:avLst/>
          </a:prstGeom>
          <a:noFill/>
          <a:ln/>
        </p:spPr>
        <p:txBody>
          <a:bodyPr wrap="square" lIns="0" tIns="0" rIns="0" bIns="0" rtlCol="0" anchor="ctr"/>
          <a:lstStyle/>
          <a:p>
            <a:pPr marL="0" indent="0">
              <a:buNone/>
            </a:pPr>
            <a:r>
              <a:rPr lang="en-US" sz="1050" b="1">
                <a:latin typeface="Arial"/>
                <a:cs typeface="Arial"/>
              </a:rPr>
              <a:t>Clear documentation guidance supports safer handovers.</a:t>
            </a:r>
          </a:p>
        </p:txBody>
      </p:sp>
      <p:sp>
        <p:nvSpPr>
          <p:cNvPr id="4" name="Shape 2"/>
          <p:cNvSpPr/>
          <p:nvPr/>
        </p:nvSpPr>
        <p:spPr>
          <a:xfrm>
            <a:off x="868680" y="1259283"/>
            <a:ext cx="10469880" cy="4434840"/>
          </a:xfrm>
          <a:prstGeom prst="roundRect">
            <a:avLst>
              <a:gd name="adj" fmla="val 1237"/>
            </a:avLst>
          </a:prstGeom>
          <a:solidFill>
            <a:srgbClr val="FFFFFF"/>
          </a:solidFill>
          <a:ln w="12700">
            <a:solidFill>
              <a:srgbClr val="CBD5E1"/>
            </a:solidFill>
            <a:prstDash val="solid"/>
          </a:ln>
        </p:spPr>
        <p:txBody>
          <a:bodyPr/>
          <a:lstStyle/>
          <a:p>
            <a:endParaRPr lang="en-US"/>
          </a:p>
        </p:txBody>
      </p:sp>
      <p:sp>
        <p:nvSpPr>
          <p:cNvPr id="5" name="Text 3"/>
          <p:cNvSpPr/>
          <p:nvPr/>
        </p:nvSpPr>
        <p:spPr>
          <a:xfrm>
            <a:off x="1143000" y="1691640"/>
            <a:ext cx="2057400" cy="292608"/>
          </a:xfrm>
          <a:prstGeom prst="rect">
            <a:avLst/>
          </a:prstGeom>
          <a:noFill/>
          <a:ln/>
        </p:spPr>
        <p:txBody>
          <a:bodyPr wrap="square" lIns="0" tIns="0" rIns="0" bIns="0" rtlCol="0" anchor="ctr"/>
          <a:lstStyle/>
          <a:p>
            <a:pPr marL="0" indent="0">
              <a:buNone/>
            </a:pPr>
            <a:r>
              <a:rPr lang="en-US" sz="1800" b="1">
                <a:solidFill>
                  <a:srgbClr val="0F172A"/>
                </a:solidFill>
              </a:rPr>
              <a:t>Before</a:t>
            </a:r>
            <a:endParaRPr lang="en-US" sz="1800"/>
          </a:p>
        </p:txBody>
      </p:sp>
      <p:sp>
        <p:nvSpPr>
          <p:cNvPr id="6" name="Text 4"/>
          <p:cNvSpPr/>
          <p:nvPr/>
        </p:nvSpPr>
        <p:spPr>
          <a:xfrm>
            <a:off x="3337560" y="1664208"/>
            <a:ext cx="7269480" cy="384048"/>
          </a:xfrm>
          <a:prstGeom prst="rect">
            <a:avLst/>
          </a:prstGeom>
          <a:noFill/>
          <a:ln/>
        </p:spPr>
        <p:txBody>
          <a:bodyPr wrap="square" lIns="254" tIns="254" rIns="254" bIns="254" rtlCol="0" anchor="ctr">
            <a:normAutofit/>
          </a:bodyPr>
          <a:lstStyle/>
          <a:p>
            <a:pPr marL="0" indent="0">
              <a:buNone/>
            </a:pPr>
            <a:r>
              <a:rPr lang="en-US" sz="1550" dirty="0">
                <a:latin typeface="Arial"/>
                <a:cs typeface="Arial"/>
              </a:rPr>
              <a:t>Staff record information in different styles; handovers can become unclear.</a:t>
            </a:r>
          </a:p>
        </p:txBody>
      </p:sp>
      <p:sp>
        <p:nvSpPr>
          <p:cNvPr id="7" name="Text 5"/>
          <p:cNvSpPr/>
          <p:nvPr/>
        </p:nvSpPr>
        <p:spPr>
          <a:xfrm>
            <a:off x="5989320" y="2221992"/>
            <a:ext cx="274320" cy="292608"/>
          </a:xfrm>
          <a:prstGeom prst="rect">
            <a:avLst/>
          </a:prstGeom>
          <a:noFill/>
          <a:ln/>
        </p:spPr>
        <p:txBody>
          <a:bodyPr wrap="square" lIns="0" tIns="0" rIns="0" bIns="0" rtlCol="0" anchor="ctr"/>
          <a:lstStyle/>
          <a:p>
            <a:pPr marL="0" indent="0">
              <a:buNone/>
            </a:pPr>
            <a:r>
              <a:rPr lang="en-US" sz="2000">
                <a:solidFill>
                  <a:srgbClr val="64748B"/>
                </a:solidFill>
              </a:rPr>
              <a:t>↓</a:t>
            </a:r>
            <a:endParaRPr lang="en-US" sz="2000"/>
          </a:p>
        </p:txBody>
      </p:sp>
      <p:sp>
        <p:nvSpPr>
          <p:cNvPr id="8" name="Text 6"/>
          <p:cNvSpPr/>
          <p:nvPr/>
        </p:nvSpPr>
        <p:spPr>
          <a:xfrm>
            <a:off x="1143000" y="2834640"/>
            <a:ext cx="2057400" cy="292608"/>
          </a:xfrm>
          <a:prstGeom prst="rect">
            <a:avLst/>
          </a:prstGeom>
          <a:noFill/>
          <a:ln/>
        </p:spPr>
        <p:txBody>
          <a:bodyPr wrap="square" lIns="0" tIns="0" rIns="0" bIns="0" rtlCol="0" anchor="ctr"/>
          <a:lstStyle/>
          <a:p>
            <a:pPr marL="0" indent="0">
              <a:buNone/>
            </a:pPr>
            <a:r>
              <a:rPr lang="en-US" sz="1800" b="1">
                <a:solidFill>
                  <a:srgbClr val="0F766E"/>
                </a:solidFill>
              </a:rPr>
              <a:t>PowerPoint guide</a:t>
            </a:r>
            <a:endParaRPr lang="en-US" sz="1800"/>
          </a:p>
        </p:txBody>
      </p:sp>
      <p:sp>
        <p:nvSpPr>
          <p:cNvPr id="9" name="Text 7"/>
          <p:cNvSpPr/>
          <p:nvPr/>
        </p:nvSpPr>
        <p:spPr>
          <a:xfrm>
            <a:off x="3337560" y="2807208"/>
            <a:ext cx="7269480" cy="384048"/>
          </a:xfrm>
          <a:prstGeom prst="rect">
            <a:avLst/>
          </a:prstGeom>
          <a:noFill/>
          <a:ln/>
        </p:spPr>
        <p:txBody>
          <a:bodyPr wrap="square" lIns="254" tIns="254" rIns="254" bIns="254" rtlCol="0" anchor="ctr">
            <a:normAutofit/>
          </a:bodyPr>
          <a:lstStyle/>
          <a:p>
            <a:pPr marL="0" indent="0">
              <a:buNone/>
            </a:pPr>
            <a:r>
              <a:rPr lang="en-US" sz="1550" dirty="0">
                <a:latin typeface="Arial"/>
                <a:cs typeface="Arial"/>
              </a:rPr>
              <a:t>Shows the structure of a good care note and the escalation pathway.</a:t>
            </a:r>
          </a:p>
        </p:txBody>
      </p:sp>
      <p:sp>
        <p:nvSpPr>
          <p:cNvPr id="10" name="Text 8"/>
          <p:cNvSpPr/>
          <p:nvPr/>
        </p:nvSpPr>
        <p:spPr>
          <a:xfrm>
            <a:off x="5989320" y="3364992"/>
            <a:ext cx="274320" cy="292608"/>
          </a:xfrm>
          <a:prstGeom prst="rect">
            <a:avLst/>
          </a:prstGeom>
          <a:noFill/>
          <a:ln/>
        </p:spPr>
        <p:txBody>
          <a:bodyPr wrap="square" lIns="0" tIns="0" rIns="0" bIns="0" rtlCol="0" anchor="ctr"/>
          <a:lstStyle/>
          <a:p>
            <a:pPr marL="0" indent="0">
              <a:buNone/>
            </a:pPr>
            <a:r>
              <a:rPr lang="en-US" sz="2000">
                <a:solidFill>
                  <a:srgbClr val="64748B"/>
                </a:solidFill>
              </a:rPr>
              <a:t>↓</a:t>
            </a:r>
            <a:endParaRPr lang="en-US" sz="2000"/>
          </a:p>
        </p:txBody>
      </p:sp>
      <p:sp>
        <p:nvSpPr>
          <p:cNvPr id="11" name="Text 9"/>
          <p:cNvSpPr/>
          <p:nvPr/>
        </p:nvSpPr>
        <p:spPr>
          <a:xfrm>
            <a:off x="1143000" y="3977640"/>
            <a:ext cx="2057400" cy="292608"/>
          </a:xfrm>
          <a:prstGeom prst="rect">
            <a:avLst/>
          </a:prstGeom>
          <a:noFill/>
          <a:ln/>
        </p:spPr>
        <p:txBody>
          <a:bodyPr wrap="square" lIns="0" tIns="0" rIns="0" bIns="0" rtlCol="0" anchor="ctr"/>
          <a:lstStyle/>
          <a:p>
            <a:pPr marL="0" indent="0">
              <a:buNone/>
            </a:pPr>
            <a:r>
              <a:rPr lang="en-US" sz="1800" b="1">
                <a:solidFill>
                  <a:srgbClr val="0F172A"/>
                </a:solidFill>
              </a:rPr>
              <a:t>After</a:t>
            </a:r>
            <a:endParaRPr lang="en-US" sz="1800"/>
          </a:p>
        </p:txBody>
      </p:sp>
      <p:sp>
        <p:nvSpPr>
          <p:cNvPr id="12" name="Text 10"/>
          <p:cNvSpPr/>
          <p:nvPr/>
        </p:nvSpPr>
        <p:spPr>
          <a:xfrm>
            <a:off x="3337560" y="3950208"/>
            <a:ext cx="7269480" cy="384048"/>
          </a:xfrm>
          <a:prstGeom prst="rect">
            <a:avLst/>
          </a:prstGeom>
          <a:noFill/>
          <a:ln/>
        </p:spPr>
        <p:txBody>
          <a:bodyPr wrap="square" lIns="254" tIns="254" rIns="254" bIns="254" rtlCol="0" anchor="ctr">
            <a:normAutofit fontScale="92500"/>
          </a:bodyPr>
          <a:lstStyle/>
          <a:p>
            <a:pPr marL="0" indent="0">
              <a:buNone/>
            </a:pPr>
            <a:r>
              <a:rPr lang="en-US" sz="1550" dirty="0">
                <a:latin typeface="Arial"/>
                <a:cs typeface="Arial"/>
              </a:rPr>
              <a:t>Carers, senior carers and nurses understand the same documentation expectations.</a:t>
            </a:r>
          </a:p>
        </p:txBody>
      </p:sp>
      <p:sp>
        <p:nvSpPr>
          <p:cNvPr id="13" name="Text 11"/>
          <p:cNvSpPr/>
          <p:nvPr/>
        </p:nvSpPr>
        <p:spPr>
          <a:xfrm>
            <a:off x="1143000" y="5074920"/>
            <a:ext cx="9692640" cy="310896"/>
          </a:xfrm>
          <a:prstGeom prst="rect">
            <a:avLst/>
          </a:prstGeom>
          <a:noFill/>
          <a:ln/>
        </p:spPr>
        <p:txBody>
          <a:bodyPr wrap="square" lIns="0" tIns="0" rIns="0" bIns="0" rtlCol="0" anchor="ctr"/>
          <a:lstStyle/>
          <a:p>
            <a:pPr marL="0" indent="0" algn="ctr">
              <a:buNone/>
            </a:pPr>
            <a:r>
              <a:rPr lang="en-US" sz="1700" b="1">
                <a:solidFill>
                  <a:srgbClr val="0F766E"/>
                </a:solidFill>
                <a:latin typeface="Arial"/>
                <a:cs typeface="Arial"/>
              </a:rPr>
              <a:t>Communication improves because the same documentation message is shown to all staff groups</a:t>
            </a:r>
            <a:r>
              <a:rPr lang="en-US" sz="1700" b="1">
                <a:solidFill>
                  <a:srgbClr val="0F766E"/>
                </a:solidFill>
              </a:rPr>
              <a:t>.</a:t>
            </a:r>
            <a:endParaRPr lang="en-US" sz="1700"/>
          </a:p>
        </p:txBody>
      </p:sp>
      <p:sp>
        <p:nvSpPr>
          <p:cNvPr id="14" name="Text 12"/>
          <p:cNvSpPr/>
          <p:nvPr/>
        </p:nvSpPr>
        <p:spPr>
          <a:xfrm>
            <a:off x="621792" y="6199632"/>
            <a:ext cx="10972800" cy="192024"/>
          </a:xfrm>
          <a:prstGeom prst="rect">
            <a:avLst/>
          </a:prstGeom>
          <a:noFill/>
          <a:ln/>
        </p:spPr>
        <p:txBody>
          <a:bodyPr wrap="square" lIns="0" tIns="0" rIns="0" bIns="0" rtlCol="0" anchor="ctr"/>
          <a:lstStyle/>
          <a:p>
            <a:pPr marL="0" indent="0">
              <a:buNone/>
            </a:pPr>
            <a:r>
              <a:rPr lang="en-US" sz="1100" i="1">
                <a:latin typeface="Arial"/>
                <a:cs typeface="Arial"/>
              </a:rPr>
              <a:t>(NMC, 2018) NHS England, 2023)</a:t>
            </a:r>
            <a:endParaRPr lang="en-US" sz="1100">
              <a:latin typeface="Arial"/>
              <a:cs typeface="Arial"/>
            </a:endParaRPr>
          </a:p>
        </p:txBody>
      </p:sp>
      <p:sp>
        <p:nvSpPr>
          <p:cNvPr id="25" name="Slide Number Placeholder 0"/>
          <p:cNvSpPr>
            <a:spLocks noGrp="1"/>
          </p:cNvSpPr>
          <p:nvPr>
            <p:ph type="sldNum" sz="quarter" idx="4294967295"/>
          </p:nvPr>
        </p:nvSpPr>
        <p:spPr>
          <a:xfrm>
            <a:off x="11777663" y="6565900"/>
            <a:ext cx="800100" cy="300038"/>
          </a:xfrm>
          <a:prstGeom prst="rect">
            <a:avLst/>
          </a:prstGeom>
          <a:extLst>
            <a:ext uri="{C572A759-6A51-4108-AA02-DFA0A04FC94B}">
              <ma14:wrappingTextBoxFlag xmlns="" xmlns:ma14="http://schemas.microsoft.com/office/mac/drawingml/2011/main" val="0"/>
            </a:ext>
          </a:extLst>
        </p:spPr>
        <p:txBody>
          <a:bodyPr/>
          <a:lstStyle>
            <a:lvl1pPr>
              <a:defRPr sz="1200">
                <a:solidFill>
                  <a:srgbClr val="94A3B8"/>
                </a:solidFill>
              </a:defRPr>
            </a:lvl1pPr>
          </a:lstStyle>
          <a:p>
            <a:pPr algn="l"/>
            <a:fld id="{F7021451-1387-4CA6-816F-3879F97B5CBC}" type="slidenum">
              <a:rPr lang="en-US" b="0"/>
              <a:t>22</a:t>
            </a:fld>
            <a:endParaRPr lang="en-US"/>
          </a:p>
        </p:txBody>
      </p:sp>
    </p:spTree>
    <p:extLst>
      <p:ext uri="{BB962C8B-B14F-4D97-AF65-F5344CB8AC3E}">
        <p14:creationId xmlns:p14="http://schemas.microsoft.com/office/powerpoint/2010/main" val="18779602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94360" y="320040"/>
            <a:ext cx="8961120" cy="384048"/>
          </a:xfrm>
          <a:prstGeom prst="rect">
            <a:avLst/>
          </a:prstGeom>
          <a:noFill/>
          <a:ln/>
        </p:spPr>
        <p:txBody>
          <a:bodyPr wrap="square" lIns="0" tIns="0" rIns="0" bIns="0" rtlCol="0" anchor="ctr"/>
          <a:lstStyle/>
          <a:p>
            <a:pPr marL="0" indent="0">
              <a:buNone/>
            </a:pPr>
            <a:r>
              <a:rPr lang="en-US" sz="2600" b="1">
                <a:solidFill>
                  <a:srgbClr val="0F172A"/>
                </a:solidFill>
              </a:rPr>
              <a:t>Limitations and safeguards</a:t>
            </a:r>
            <a:endParaRPr lang="en-US" sz="2600"/>
          </a:p>
        </p:txBody>
      </p:sp>
      <p:sp>
        <p:nvSpPr>
          <p:cNvPr id="3" name="Text 1"/>
          <p:cNvSpPr/>
          <p:nvPr/>
        </p:nvSpPr>
        <p:spPr>
          <a:xfrm>
            <a:off x="621792" y="786384"/>
            <a:ext cx="8138160" cy="219456"/>
          </a:xfrm>
          <a:prstGeom prst="rect">
            <a:avLst/>
          </a:prstGeom>
          <a:noFill/>
          <a:ln/>
        </p:spPr>
        <p:txBody>
          <a:bodyPr wrap="square" lIns="0" tIns="0" rIns="0" bIns="0" rtlCol="0" anchor="ctr"/>
          <a:lstStyle/>
          <a:p>
            <a:pPr marL="0" indent="0">
              <a:buNone/>
            </a:pPr>
            <a:r>
              <a:rPr lang="en-US" sz="1100" b="1">
                <a:latin typeface="Arial"/>
                <a:cs typeface="Arial"/>
              </a:rPr>
              <a:t>PowerPoint must be used safely and appropriately.</a:t>
            </a:r>
          </a:p>
        </p:txBody>
      </p:sp>
      <p:sp>
        <p:nvSpPr>
          <p:cNvPr id="4" name="Text 2"/>
          <p:cNvSpPr/>
          <p:nvPr/>
        </p:nvSpPr>
        <p:spPr>
          <a:xfrm>
            <a:off x="914400" y="1188720"/>
            <a:ext cx="10241280" cy="457200"/>
          </a:xfrm>
          <a:prstGeom prst="rect">
            <a:avLst/>
          </a:prstGeom>
          <a:noFill/>
          <a:ln/>
        </p:spPr>
        <p:txBody>
          <a:bodyPr wrap="square" lIns="254" tIns="254" rIns="254" bIns="254" rtlCol="0" anchor="ctr">
            <a:normAutofit/>
          </a:bodyPr>
          <a:lstStyle/>
          <a:p>
            <a:pPr marL="0" indent="0" algn="ctr">
              <a:buNone/>
            </a:pPr>
            <a:r>
              <a:rPr lang="en-US" sz="2000" b="1">
                <a:solidFill>
                  <a:srgbClr val="B91C1C"/>
                </a:solidFill>
              </a:rPr>
              <a:t>PowerPoint should not be used as the main place to store confidential resident records.</a:t>
            </a:r>
            <a:endParaRPr lang="en-US" sz="2000">
              <a:solidFill>
                <a:srgbClr val="B91C1C"/>
              </a:solidFill>
            </a:endParaRPr>
          </a:p>
        </p:txBody>
      </p:sp>
      <p:sp>
        <p:nvSpPr>
          <p:cNvPr id="5" name="Text 3"/>
          <p:cNvSpPr/>
          <p:nvPr/>
        </p:nvSpPr>
        <p:spPr>
          <a:xfrm>
            <a:off x="1005840" y="2011680"/>
            <a:ext cx="2743200" cy="274320"/>
          </a:xfrm>
          <a:prstGeom prst="rect">
            <a:avLst/>
          </a:prstGeom>
          <a:noFill/>
          <a:ln/>
        </p:spPr>
        <p:txBody>
          <a:bodyPr wrap="square" lIns="0" tIns="0" rIns="0" bIns="0" rtlCol="0" anchor="ctr"/>
          <a:lstStyle/>
          <a:p>
            <a:pPr marL="0" indent="0">
              <a:buNone/>
            </a:pPr>
            <a:r>
              <a:rPr lang="en-US" sz="1650" b="1">
                <a:solidFill>
                  <a:srgbClr val="B91C1C"/>
                </a:solidFill>
              </a:rPr>
              <a:t>Confidentiality risk</a:t>
            </a:r>
            <a:endParaRPr lang="en-US" sz="1650">
              <a:solidFill>
                <a:srgbClr val="B91C1C"/>
              </a:solidFill>
            </a:endParaRPr>
          </a:p>
        </p:txBody>
      </p:sp>
      <p:sp>
        <p:nvSpPr>
          <p:cNvPr id="6" name="Text 4"/>
          <p:cNvSpPr/>
          <p:nvPr/>
        </p:nvSpPr>
        <p:spPr>
          <a:xfrm>
            <a:off x="3886200" y="1993392"/>
            <a:ext cx="6858000" cy="329184"/>
          </a:xfrm>
          <a:prstGeom prst="rect">
            <a:avLst/>
          </a:prstGeom>
          <a:noFill/>
          <a:ln/>
        </p:spPr>
        <p:txBody>
          <a:bodyPr wrap="square" lIns="254" tIns="254" rIns="254" bIns="254" rtlCol="0" anchor="ctr">
            <a:normAutofit fontScale="92500"/>
          </a:bodyPr>
          <a:lstStyle/>
          <a:p>
            <a:pPr marL="0" indent="0">
              <a:buNone/>
            </a:pPr>
            <a:r>
              <a:rPr lang="en-US" sz="1450" dirty="0">
                <a:latin typeface="Arial"/>
                <a:cs typeface="Arial"/>
              </a:rPr>
              <a:t>Do not include resident names, medical details or identifiable examples in training slides.</a:t>
            </a:r>
          </a:p>
        </p:txBody>
      </p:sp>
      <p:sp>
        <p:nvSpPr>
          <p:cNvPr id="7" name="Text 5"/>
          <p:cNvSpPr/>
          <p:nvPr/>
        </p:nvSpPr>
        <p:spPr>
          <a:xfrm>
            <a:off x="1005840" y="2852928"/>
            <a:ext cx="2743200" cy="274320"/>
          </a:xfrm>
          <a:prstGeom prst="rect">
            <a:avLst/>
          </a:prstGeom>
          <a:noFill/>
          <a:ln/>
        </p:spPr>
        <p:txBody>
          <a:bodyPr wrap="square" lIns="0" tIns="0" rIns="0" bIns="0" rtlCol="0" anchor="ctr"/>
          <a:lstStyle/>
          <a:p>
            <a:pPr marL="0" indent="0">
              <a:buNone/>
            </a:pPr>
            <a:r>
              <a:rPr lang="en-US" sz="1650" b="1">
                <a:solidFill>
                  <a:srgbClr val="0F172A"/>
                </a:solidFill>
              </a:rPr>
              <a:t>Version control</a:t>
            </a:r>
            <a:endParaRPr lang="en-US" sz="1650"/>
          </a:p>
        </p:txBody>
      </p:sp>
      <p:sp>
        <p:nvSpPr>
          <p:cNvPr id="8" name="Text 6"/>
          <p:cNvSpPr/>
          <p:nvPr/>
        </p:nvSpPr>
        <p:spPr>
          <a:xfrm>
            <a:off x="3886200" y="2834640"/>
            <a:ext cx="6858000" cy="329184"/>
          </a:xfrm>
          <a:prstGeom prst="rect">
            <a:avLst/>
          </a:prstGeom>
          <a:noFill/>
          <a:ln/>
        </p:spPr>
        <p:txBody>
          <a:bodyPr wrap="square" lIns="254" tIns="254" rIns="254" bIns="254" rtlCol="0" anchor="ctr">
            <a:normAutofit/>
          </a:bodyPr>
          <a:lstStyle/>
          <a:p>
            <a:pPr marL="0" indent="0">
              <a:buNone/>
            </a:pPr>
            <a:r>
              <a:rPr lang="en-US" sz="1450">
                <a:latin typeface="Arial"/>
                <a:cs typeface="Arial"/>
              </a:rPr>
              <a:t>Use one approved version and review it regularly.</a:t>
            </a:r>
          </a:p>
        </p:txBody>
      </p:sp>
      <p:sp>
        <p:nvSpPr>
          <p:cNvPr id="9" name="Text 7"/>
          <p:cNvSpPr/>
          <p:nvPr/>
        </p:nvSpPr>
        <p:spPr>
          <a:xfrm>
            <a:off x="1005840" y="3694176"/>
            <a:ext cx="2743200" cy="274320"/>
          </a:xfrm>
          <a:prstGeom prst="rect">
            <a:avLst/>
          </a:prstGeom>
          <a:noFill/>
          <a:ln/>
        </p:spPr>
        <p:txBody>
          <a:bodyPr wrap="square" lIns="0" tIns="0" rIns="0" bIns="0" rtlCol="0" anchor="ctr"/>
          <a:lstStyle/>
          <a:p>
            <a:pPr marL="0" indent="0">
              <a:buNone/>
            </a:pPr>
            <a:r>
              <a:rPr lang="en-US" sz="1650" b="1">
                <a:solidFill>
                  <a:srgbClr val="0F172A"/>
                </a:solidFill>
              </a:rPr>
              <a:t>Not a live care record</a:t>
            </a:r>
            <a:endParaRPr lang="en-US" sz="1650"/>
          </a:p>
        </p:txBody>
      </p:sp>
      <p:sp>
        <p:nvSpPr>
          <p:cNvPr id="10" name="Text 8"/>
          <p:cNvSpPr/>
          <p:nvPr/>
        </p:nvSpPr>
        <p:spPr>
          <a:xfrm>
            <a:off x="3886200" y="3675888"/>
            <a:ext cx="6858000" cy="329184"/>
          </a:xfrm>
          <a:prstGeom prst="rect">
            <a:avLst/>
          </a:prstGeom>
          <a:noFill/>
          <a:ln/>
        </p:spPr>
        <p:txBody>
          <a:bodyPr wrap="square" lIns="254" tIns="254" rIns="254" bIns="254" rtlCol="0" anchor="ctr">
            <a:normAutofit/>
          </a:bodyPr>
          <a:lstStyle/>
          <a:p>
            <a:pPr marL="0" indent="0">
              <a:buNone/>
            </a:pPr>
            <a:r>
              <a:rPr lang="en-US" sz="1450">
                <a:latin typeface="Arial"/>
                <a:cs typeface="Arial"/>
              </a:rPr>
              <a:t>Actual care notes must be entered in the approved care documentation system.</a:t>
            </a:r>
          </a:p>
        </p:txBody>
      </p:sp>
      <p:sp>
        <p:nvSpPr>
          <p:cNvPr id="11" name="Text 9"/>
          <p:cNvSpPr/>
          <p:nvPr/>
        </p:nvSpPr>
        <p:spPr>
          <a:xfrm>
            <a:off x="1005840" y="4535424"/>
            <a:ext cx="2743200" cy="274320"/>
          </a:xfrm>
          <a:prstGeom prst="rect">
            <a:avLst/>
          </a:prstGeom>
          <a:noFill/>
          <a:ln/>
        </p:spPr>
        <p:txBody>
          <a:bodyPr wrap="square" lIns="0" tIns="0" rIns="0" bIns="0" rtlCol="0" anchor="ctr"/>
          <a:lstStyle/>
          <a:p>
            <a:pPr marL="0" indent="0">
              <a:buNone/>
            </a:pPr>
            <a:r>
              <a:rPr lang="en-US" sz="1650" b="1">
                <a:solidFill>
                  <a:srgbClr val="0F172A"/>
                </a:solidFill>
              </a:rPr>
              <a:t>Accessibility</a:t>
            </a:r>
            <a:endParaRPr lang="en-US" sz="1650"/>
          </a:p>
        </p:txBody>
      </p:sp>
      <p:sp>
        <p:nvSpPr>
          <p:cNvPr id="12" name="Text 10"/>
          <p:cNvSpPr/>
          <p:nvPr/>
        </p:nvSpPr>
        <p:spPr>
          <a:xfrm>
            <a:off x="3886200" y="4517136"/>
            <a:ext cx="6858000" cy="329184"/>
          </a:xfrm>
          <a:prstGeom prst="rect">
            <a:avLst/>
          </a:prstGeom>
          <a:noFill/>
          <a:ln/>
        </p:spPr>
        <p:txBody>
          <a:bodyPr wrap="square" lIns="254" tIns="254" rIns="254" bIns="254" rtlCol="0" anchor="ctr">
            <a:normAutofit/>
          </a:bodyPr>
          <a:lstStyle/>
          <a:p>
            <a:pPr marL="0" indent="0">
              <a:buNone/>
            </a:pPr>
            <a:r>
              <a:rPr lang="en-US" sz="1450" dirty="0">
                <a:latin typeface="Arial"/>
                <a:cs typeface="Arial"/>
              </a:rPr>
              <a:t>Slides need clear font size, plain language and readable layouts.</a:t>
            </a:r>
          </a:p>
        </p:txBody>
      </p:sp>
      <p:sp>
        <p:nvSpPr>
          <p:cNvPr id="13" name="Text 11"/>
          <p:cNvSpPr/>
          <p:nvPr/>
        </p:nvSpPr>
        <p:spPr>
          <a:xfrm>
            <a:off x="621792" y="6199632"/>
            <a:ext cx="10972800" cy="192024"/>
          </a:xfrm>
          <a:prstGeom prst="rect">
            <a:avLst/>
          </a:prstGeom>
          <a:noFill/>
          <a:ln/>
        </p:spPr>
        <p:txBody>
          <a:bodyPr wrap="square" lIns="0" tIns="0" rIns="0" bIns="0" rtlCol="0" anchor="ctr"/>
          <a:lstStyle/>
          <a:p>
            <a:r>
              <a:rPr lang="en-US" sz="1100" i="1">
                <a:latin typeface="Arial"/>
                <a:cs typeface="Arial"/>
              </a:rPr>
              <a:t> NHS England, 2023; Digital Care Hub,)</a:t>
            </a:r>
            <a:endParaRPr lang="en-US" sz="1100">
              <a:latin typeface="Arial"/>
              <a:cs typeface="Arial"/>
            </a:endParaRPr>
          </a:p>
        </p:txBody>
      </p:sp>
      <p:sp>
        <p:nvSpPr>
          <p:cNvPr id="25" name="Slide Number Placeholder 0"/>
          <p:cNvSpPr>
            <a:spLocks noGrp="1"/>
          </p:cNvSpPr>
          <p:nvPr>
            <p:ph type="sldNum" sz="quarter" idx="4294967295"/>
          </p:nvPr>
        </p:nvSpPr>
        <p:spPr>
          <a:xfrm>
            <a:off x="11777663" y="6565900"/>
            <a:ext cx="800100" cy="300038"/>
          </a:xfrm>
          <a:prstGeom prst="rect">
            <a:avLst/>
          </a:prstGeom>
          <a:extLst>
            <a:ext uri="{C572A759-6A51-4108-AA02-DFA0A04FC94B}">
              <ma14:wrappingTextBoxFlag xmlns="" xmlns:ma14="http://schemas.microsoft.com/office/mac/drawingml/2011/main" val="0"/>
            </a:ext>
          </a:extLst>
        </p:spPr>
        <p:txBody>
          <a:bodyPr/>
          <a:lstStyle>
            <a:lvl1pPr>
              <a:defRPr sz="1200">
                <a:solidFill>
                  <a:srgbClr val="94A3B8"/>
                </a:solidFill>
              </a:defRPr>
            </a:lvl1pPr>
          </a:lstStyle>
          <a:p>
            <a:pPr algn="l"/>
            <a:fld id="{F7021451-1387-4CA6-816F-3879F97B5CBC}" type="slidenum">
              <a:rPr lang="en-US" b="0"/>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594360" y="320040"/>
            <a:ext cx="8961120" cy="384048"/>
          </a:xfrm>
          <a:prstGeom prst="rect">
            <a:avLst/>
          </a:prstGeom>
          <a:noFill/>
          <a:ln/>
        </p:spPr>
        <p:txBody>
          <a:bodyPr wrap="square" lIns="0" tIns="0" rIns="0" bIns="0" rtlCol="0" anchor="ctr"/>
          <a:lstStyle/>
          <a:p>
            <a:pPr marL="0" indent="0">
              <a:buNone/>
            </a:pPr>
            <a:r>
              <a:rPr lang="en-US" sz="2600" b="1">
                <a:solidFill>
                  <a:srgbClr val="0F172A"/>
                </a:solidFill>
              </a:rPr>
              <a:t>Recommendation for Riverdale Nursing Home</a:t>
            </a:r>
            <a:endParaRPr lang="en-US" sz="2600"/>
          </a:p>
        </p:txBody>
      </p:sp>
      <p:sp>
        <p:nvSpPr>
          <p:cNvPr id="3" name="Text 1"/>
          <p:cNvSpPr/>
          <p:nvPr/>
        </p:nvSpPr>
        <p:spPr>
          <a:xfrm>
            <a:off x="621792" y="692439"/>
            <a:ext cx="8138160" cy="219456"/>
          </a:xfrm>
          <a:prstGeom prst="rect">
            <a:avLst/>
          </a:prstGeom>
          <a:noFill/>
          <a:ln/>
        </p:spPr>
        <p:txBody>
          <a:bodyPr wrap="square" lIns="0" tIns="0" rIns="0" bIns="0" rtlCol="0" anchor="ctr"/>
          <a:lstStyle/>
          <a:p>
            <a:r>
              <a:rPr lang="en-US" sz="1100" b="1" dirty="0">
                <a:latin typeface="Arial"/>
                <a:cs typeface="Arial"/>
              </a:rPr>
              <a:t>Use PowerPoint as a </a:t>
            </a:r>
            <a:r>
              <a:rPr lang="en-US" sz="1100" b="1">
                <a:latin typeface="Arial"/>
                <a:cs typeface="Arial"/>
              </a:rPr>
              <a:t>standard staff guide for care documentation.</a:t>
            </a:r>
          </a:p>
        </p:txBody>
      </p:sp>
      <p:sp>
        <p:nvSpPr>
          <p:cNvPr id="4" name="Shape 2"/>
          <p:cNvSpPr/>
          <p:nvPr/>
        </p:nvSpPr>
        <p:spPr>
          <a:xfrm>
            <a:off x="1005840" y="1444752"/>
            <a:ext cx="100584" cy="100584"/>
          </a:xfrm>
          <a:prstGeom prst="ellipse">
            <a:avLst/>
          </a:prstGeom>
          <a:solidFill>
            <a:srgbClr val="0F766E"/>
          </a:solidFill>
          <a:ln w="12700">
            <a:solidFill>
              <a:srgbClr val="0F766E"/>
            </a:solidFill>
            <a:prstDash val="solid"/>
          </a:ln>
        </p:spPr>
        <p:txBody>
          <a:bodyPr/>
          <a:lstStyle/>
          <a:p>
            <a:endParaRPr lang="en-US"/>
          </a:p>
        </p:txBody>
      </p:sp>
      <p:sp>
        <p:nvSpPr>
          <p:cNvPr id="5" name="Text 3"/>
          <p:cNvSpPr/>
          <p:nvPr/>
        </p:nvSpPr>
        <p:spPr>
          <a:xfrm>
            <a:off x="1207008" y="1371600"/>
            <a:ext cx="9765792" cy="310896"/>
          </a:xfrm>
          <a:prstGeom prst="rect">
            <a:avLst/>
          </a:prstGeom>
          <a:noFill/>
          <a:ln/>
        </p:spPr>
        <p:txBody>
          <a:bodyPr wrap="square" lIns="254" tIns="254" rIns="254" bIns="254" rtlCol="0" anchor="ctr">
            <a:normAutofit/>
          </a:bodyPr>
          <a:lstStyle/>
          <a:p>
            <a:pPr marL="0" indent="0">
              <a:buNone/>
            </a:pPr>
            <a:r>
              <a:rPr lang="en-US" sz="1650">
                <a:latin typeface="Arial"/>
                <a:cs typeface="Arial"/>
              </a:rPr>
              <a:t>Create a short PowerPoint guide called “How to write clear care notes”.</a:t>
            </a:r>
          </a:p>
        </p:txBody>
      </p:sp>
      <p:sp>
        <p:nvSpPr>
          <p:cNvPr id="6" name="Shape 4"/>
          <p:cNvSpPr/>
          <p:nvPr/>
        </p:nvSpPr>
        <p:spPr>
          <a:xfrm>
            <a:off x="1005840" y="2011680"/>
            <a:ext cx="100584" cy="100584"/>
          </a:xfrm>
          <a:prstGeom prst="ellipse">
            <a:avLst/>
          </a:prstGeom>
          <a:solidFill>
            <a:srgbClr val="0F766E"/>
          </a:solidFill>
          <a:ln w="12700">
            <a:solidFill>
              <a:srgbClr val="0F766E"/>
            </a:solidFill>
            <a:prstDash val="solid"/>
          </a:ln>
        </p:spPr>
        <p:txBody>
          <a:bodyPr/>
          <a:lstStyle/>
          <a:p>
            <a:endParaRPr lang="en-US"/>
          </a:p>
        </p:txBody>
      </p:sp>
      <p:sp>
        <p:nvSpPr>
          <p:cNvPr id="7" name="Text 5"/>
          <p:cNvSpPr/>
          <p:nvPr/>
        </p:nvSpPr>
        <p:spPr>
          <a:xfrm>
            <a:off x="1207008" y="1938528"/>
            <a:ext cx="9765792" cy="310896"/>
          </a:xfrm>
          <a:prstGeom prst="rect">
            <a:avLst/>
          </a:prstGeom>
          <a:noFill/>
          <a:ln/>
        </p:spPr>
        <p:txBody>
          <a:bodyPr wrap="square" lIns="254" tIns="254" rIns="254" bIns="254" rtlCol="0" anchor="ctr">
            <a:normAutofit/>
          </a:bodyPr>
          <a:lstStyle/>
          <a:p>
            <a:pPr marL="0" indent="0">
              <a:buNone/>
            </a:pPr>
            <a:r>
              <a:rPr lang="en-US" sz="1650">
                <a:latin typeface="Arial"/>
                <a:cs typeface="Arial"/>
              </a:rPr>
              <a:t>Include approved examples, handover prompts and escalation guidance.</a:t>
            </a:r>
          </a:p>
        </p:txBody>
      </p:sp>
      <p:sp>
        <p:nvSpPr>
          <p:cNvPr id="8" name="Shape 6"/>
          <p:cNvSpPr/>
          <p:nvPr/>
        </p:nvSpPr>
        <p:spPr>
          <a:xfrm>
            <a:off x="1005840" y="2578608"/>
            <a:ext cx="100584" cy="100584"/>
          </a:xfrm>
          <a:prstGeom prst="ellipse">
            <a:avLst/>
          </a:prstGeom>
          <a:solidFill>
            <a:srgbClr val="0F766E"/>
          </a:solidFill>
          <a:ln w="12700">
            <a:solidFill>
              <a:srgbClr val="0F766E"/>
            </a:solidFill>
            <a:prstDash val="solid"/>
          </a:ln>
        </p:spPr>
        <p:txBody>
          <a:bodyPr/>
          <a:lstStyle/>
          <a:p>
            <a:endParaRPr lang="en-US"/>
          </a:p>
        </p:txBody>
      </p:sp>
      <p:sp>
        <p:nvSpPr>
          <p:cNvPr id="9" name="Text 7"/>
          <p:cNvSpPr/>
          <p:nvPr/>
        </p:nvSpPr>
        <p:spPr>
          <a:xfrm>
            <a:off x="1207008" y="2505456"/>
            <a:ext cx="9765792" cy="310896"/>
          </a:xfrm>
          <a:prstGeom prst="rect">
            <a:avLst/>
          </a:prstGeom>
          <a:noFill/>
          <a:ln/>
        </p:spPr>
        <p:txBody>
          <a:bodyPr wrap="square" lIns="254" tIns="254" rIns="254" bIns="254" rtlCol="0" anchor="ctr">
            <a:normAutofit/>
          </a:bodyPr>
          <a:lstStyle/>
          <a:p>
            <a:r>
              <a:rPr lang="en-US" sz="1650" dirty="0">
                <a:latin typeface="Arial"/>
                <a:cs typeface="Arial"/>
              </a:rPr>
              <a:t>Use it in </a:t>
            </a:r>
            <a:r>
              <a:rPr lang="en-US" sz="1650">
                <a:latin typeface="Arial"/>
                <a:cs typeface="Arial"/>
              </a:rPr>
              <a:t>induction, To refresh </a:t>
            </a:r>
            <a:r>
              <a:rPr lang="en-US" sz="1650" dirty="0">
                <a:latin typeface="Arial"/>
                <a:cs typeface="Arial"/>
              </a:rPr>
              <a:t>training and shift briefings.</a:t>
            </a:r>
          </a:p>
        </p:txBody>
      </p:sp>
      <p:sp>
        <p:nvSpPr>
          <p:cNvPr id="10" name="Shape 8"/>
          <p:cNvSpPr/>
          <p:nvPr/>
        </p:nvSpPr>
        <p:spPr>
          <a:xfrm>
            <a:off x="1005840" y="3145536"/>
            <a:ext cx="100584" cy="100584"/>
          </a:xfrm>
          <a:prstGeom prst="ellipse">
            <a:avLst/>
          </a:prstGeom>
          <a:solidFill>
            <a:srgbClr val="0F766E"/>
          </a:solidFill>
          <a:ln w="12700">
            <a:solidFill>
              <a:srgbClr val="0F766E"/>
            </a:solidFill>
            <a:prstDash val="solid"/>
          </a:ln>
        </p:spPr>
        <p:txBody>
          <a:bodyPr/>
          <a:lstStyle/>
          <a:p>
            <a:endParaRPr lang="en-US"/>
          </a:p>
        </p:txBody>
      </p:sp>
      <p:sp>
        <p:nvSpPr>
          <p:cNvPr id="11" name="Text 9"/>
          <p:cNvSpPr/>
          <p:nvPr/>
        </p:nvSpPr>
        <p:spPr>
          <a:xfrm>
            <a:off x="1207008" y="3072384"/>
            <a:ext cx="9765792" cy="310896"/>
          </a:xfrm>
          <a:prstGeom prst="rect">
            <a:avLst/>
          </a:prstGeom>
          <a:noFill/>
          <a:ln/>
        </p:spPr>
        <p:txBody>
          <a:bodyPr wrap="square" lIns="254" tIns="254" rIns="254" bIns="254" rtlCol="0" anchor="ctr">
            <a:normAutofit/>
          </a:bodyPr>
          <a:lstStyle/>
          <a:p>
            <a:pPr marL="0" indent="0">
              <a:buNone/>
            </a:pPr>
            <a:r>
              <a:rPr lang="en-US" sz="1650">
                <a:latin typeface="Arial"/>
                <a:cs typeface="Arial"/>
              </a:rPr>
              <a:t>Store the approved file in a shared Microsoft 365 location with controlled editing.</a:t>
            </a:r>
          </a:p>
        </p:txBody>
      </p:sp>
      <p:sp>
        <p:nvSpPr>
          <p:cNvPr id="12" name="Shape 10"/>
          <p:cNvSpPr/>
          <p:nvPr/>
        </p:nvSpPr>
        <p:spPr>
          <a:xfrm>
            <a:off x="1005840" y="3712464"/>
            <a:ext cx="100584" cy="100584"/>
          </a:xfrm>
          <a:prstGeom prst="ellipse">
            <a:avLst/>
          </a:prstGeom>
          <a:solidFill>
            <a:srgbClr val="0F766E"/>
          </a:solidFill>
          <a:ln w="12700">
            <a:solidFill>
              <a:srgbClr val="0F766E"/>
            </a:solidFill>
            <a:prstDash val="solid"/>
          </a:ln>
        </p:spPr>
        <p:txBody>
          <a:bodyPr/>
          <a:lstStyle/>
          <a:p>
            <a:endParaRPr lang="en-US"/>
          </a:p>
        </p:txBody>
      </p:sp>
      <p:sp>
        <p:nvSpPr>
          <p:cNvPr id="13" name="Text 11"/>
          <p:cNvSpPr/>
          <p:nvPr/>
        </p:nvSpPr>
        <p:spPr>
          <a:xfrm>
            <a:off x="1207008" y="3639312"/>
            <a:ext cx="9765792" cy="310896"/>
          </a:xfrm>
          <a:prstGeom prst="rect">
            <a:avLst/>
          </a:prstGeom>
          <a:noFill/>
          <a:ln/>
        </p:spPr>
        <p:txBody>
          <a:bodyPr wrap="square" lIns="254" tIns="254" rIns="254" bIns="254" rtlCol="0" anchor="ctr">
            <a:normAutofit/>
          </a:bodyPr>
          <a:lstStyle/>
          <a:p>
            <a:pPr marL="0" indent="0">
              <a:buNone/>
            </a:pPr>
            <a:r>
              <a:rPr lang="en-US" sz="1650" dirty="0">
                <a:latin typeface="Arial"/>
                <a:cs typeface="Arial"/>
              </a:rPr>
              <a:t>Review the slides regularly to keep guidance current and accurate.</a:t>
            </a:r>
          </a:p>
        </p:txBody>
      </p:sp>
      <p:sp>
        <p:nvSpPr>
          <p:cNvPr id="14" name="Text 12"/>
          <p:cNvSpPr/>
          <p:nvPr/>
        </p:nvSpPr>
        <p:spPr>
          <a:xfrm>
            <a:off x="1097280" y="5074920"/>
            <a:ext cx="9875520" cy="502920"/>
          </a:xfrm>
          <a:prstGeom prst="rect">
            <a:avLst/>
          </a:prstGeom>
          <a:noFill/>
          <a:ln/>
        </p:spPr>
        <p:txBody>
          <a:bodyPr wrap="square" lIns="254" tIns="254" rIns="254" bIns="254" rtlCol="0" anchor="ctr">
            <a:normAutofit lnSpcReduction="10000"/>
          </a:bodyPr>
          <a:lstStyle/>
          <a:p>
            <a:pPr marL="0" indent="0" algn="ctr">
              <a:buNone/>
            </a:pPr>
            <a:r>
              <a:rPr lang="en-US" sz="1750" b="1" dirty="0">
                <a:solidFill>
                  <a:srgbClr val="0F766E"/>
                </a:solidFill>
                <a:latin typeface="Arial"/>
                <a:cs typeface="Arial"/>
              </a:rPr>
              <a:t>Final judgement: PowerPoint is the best choice for visually explaining care documentation standards to staff, improving consistency, efficiency and communication across Riverdale.</a:t>
            </a:r>
            <a:endParaRPr lang="en-US" sz="1750" dirty="0">
              <a:latin typeface="Arial"/>
              <a:cs typeface="Arial"/>
            </a:endParaRPr>
          </a:p>
        </p:txBody>
      </p:sp>
      <p:sp>
        <p:nvSpPr>
          <p:cNvPr id="15" name="Text 13"/>
          <p:cNvSpPr/>
          <p:nvPr/>
        </p:nvSpPr>
        <p:spPr>
          <a:xfrm>
            <a:off x="621792" y="6199632"/>
            <a:ext cx="10972800" cy="192024"/>
          </a:xfrm>
          <a:prstGeom prst="rect">
            <a:avLst/>
          </a:prstGeom>
          <a:noFill/>
          <a:ln/>
        </p:spPr>
        <p:txBody>
          <a:bodyPr wrap="square" lIns="0" tIns="0" rIns="0" bIns="0" rtlCol="0" anchor="ctr"/>
          <a:lstStyle/>
          <a:p>
            <a:r>
              <a:rPr lang="en-US" sz="1100" b="1" i="1">
                <a:latin typeface="Arial"/>
                <a:cs typeface="Arial"/>
              </a:rPr>
              <a:t>(Microsoft,  CQC, 2024) ( NMC, 2018)</a:t>
            </a:r>
            <a:endParaRPr lang="en-US" sz="1100" b="1">
              <a:latin typeface="Arial"/>
              <a:cs typeface="Arial"/>
            </a:endParaRPr>
          </a:p>
        </p:txBody>
      </p:sp>
      <p:sp>
        <p:nvSpPr>
          <p:cNvPr id="25" name="Slide Number Placeholder 0"/>
          <p:cNvSpPr>
            <a:spLocks noGrp="1"/>
          </p:cNvSpPr>
          <p:nvPr>
            <p:ph type="sldNum" sz="quarter" idx="4294967295"/>
          </p:nvPr>
        </p:nvSpPr>
        <p:spPr>
          <a:xfrm>
            <a:off x="11777663" y="6565900"/>
            <a:ext cx="800100" cy="300038"/>
          </a:xfrm>
          <a:prstGeom prst="rect">
            <a:avLst/>
          </a:prstGeom>
          <a:extLst>
            <a:ext uri="{C572A759-6A51-4108-AA02-DFA0A04FC94B}">
              <ma14:wrappingTextBoxFlag xmlns="" xmlns:ma14="http://schemas.microsoft.com/office/mac/drawingml/2011/main" val="0"/>
            </a:ext>
          </a:extLst>
        </p:spPr>
        <p:txBody>
          <a:bodyPr/>
          <a:lstStyle>
            <a:lvl1pPr>
              <a:defRPr sz="1200">
                <a:solidFill>
                  <a:srgbClr val="94A3B8"/>
                </a:solidFill>
              </a:defRPr>
            </a:lvl1pPr>
          </a:lstStyle>
          <a:p>
            <a:pPr algn="l"/>
            <a:fld id="{F7021451-1387-4CA6-816F-3879F97B5CBC}" type="slidenum">
              <a:rPr lang="en-US" b="0"/>
              <a:t>24</a:t>
            </a:fld>
            <a:endParaRPr lang="en-US"/>
          </a:p>
        </p:txBody>
      </p:sp>
    </p:spTree>
    <p:extLst>
      <p:ext uri="{BB962C8B-B14F-4D97-AF65-F5344CB8AC3E}">
        <p14:creationId xmlns:p14="http://schemas.microsoft.com/office/powerpoint/2010/main" val="3930531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69B18-AF85-094B-A517-7024DB9EECDD}"/>
              </a:ext>
            </a:extLst>
          </p:cNvPr>
          <p:cNvSpPr>
            <a:spLocks noGrp="1"/>
          </p:cNvSpPr>
          <p:nvPr>
            <p:ph type="title"/>
          </p:nvPr>
        </p:nvSpPr>
        <p:spPr/>
        <p:txBody>
          <a:bodyPr/>
          <a:lstStyle/>
          <a:p>
            <a:r>
              <a:rPr lang="en-GB"/>
              <a:t>                            Conclusion </a:t>
            </a:r>
          </a:p>
        </p:txBody>
      </p:sp>
      <p:sp>
        <p:nvSpPr>
          <p:cNvPr id="6" name="TextBox 5">
            <a:extLst>
              <a:ext uri="{FF2B5EF4-FFF2-40B4-BE49-F238E27FC236}">
                <a16:creationId xmlns:a16="http://schemas.microsoft.com/office/drawing/2014/main" id="{C271AF19-A01D-D707-6CE5-B9ED14B64100}"/>
              </a:ext>
            </a:extLst>
          </p:cNvPr>
          <p:cNvSpPr txBox="1"/>
          <p:nvPr/>
        </p:nvSpPr>
        <p:spPr>
          <a:xfrm>
            <a:off x="2115485" y="2547092"/>
            <a:ext cx="8377110"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Riverdale Nursing Home benefits greatly from Microsoft 365 since it unifies all necessary digital tools into a single, safe system. By enhancing communication, record-keeping, and handovers, this helps the day-to-day operations of the home and guarantees that crucial information on service users is reliably communicated and securely preserved.</a:t>
            </a:r>
            <a:endParaRPr lang="en-US">
              <a:ea typeface="+mn-lt"/>
              <a:cs typeface="+mn-lt"/>
            </a:endParaRPr>
          </a:p>
          <a:p>
            <a:r>
              <a:rPr lang="en-GB" dirty="0">
                <a:ea typeface="+mn-lt"/>
                <a:cs typeface="+mn-lt"/>
              </a:rPr>
              <a:t> Employees can also save time by using Microsoft technologies. Without navigating between apps, they may view documents, send messages, share files, and update care plans. This lessens the possibility of misunderstandings and </a:t>
            </a:r>
            <a:r>
              <a:rPr lang="en-GB">
                <a:ea typeface="+mn-lt"/>
                <a:cs typeface="+mn-lt"/>
              </a:rPr>
              <a:t>duplicate</a:t>
            </a:r>
            <a:r>
              <a:rPr lang="en-GB" dirty="0">
                <a:ea typeface="+mn-lt"/>
                <a:cs typeface="+mn-lt"/>
              </a:rPr>
              <a:t> work, freeing up staff to concentrate more on attending to the requirements of service users and keeping care records current.</a:t>
            </a:r>
            <a:endParaRPr lang="en-US" dirty="0">
              <a:ea typeface="Calibri"/>
              <a:cs typeface="Calibri"/>
            </a:endParaRPr>
          </a:p>
        </p:txBody>
      </p:sp>
    </p:spTree>
    <p:extLst>
      <p:ext uri="{BB962C8B-B14F-4D97-AF65-F5344CB8AC3E}">
        <p14:creationId xmlns:p14="http://schemas.microsoft.com/office/powerpoint/2010/main" val="33209269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6B7068D-B53B-8F65-1C4D-77B0A9C89B53}"/>
              </a:ext>
            </a:extLst>
          </p:cNvPr>
          <p:cNvSpPr txBox="1"/>
          <p:nvPr/>
        </p:nvSpPr>
        <p:spPr>
          <a:xfrm>
            <a:off x="780215" y="928188"/>
            <a:ext cx="10761601" cy="57861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solidFill>
                  <a:srgbClr val="FF0000"/>
                </a:solidFill>
              </a:rPr>
              <a:t>           References</a:t>
            </a:r>
            <a:endParaRPr lang="en-US" sz="2800">
              <a:solidFill>
                <a:srgbClr val="FF0000"/>
              </a:solidFill>
            </a:endParaRPr>
          </a:p>
          <a:p>
            <a:pPr marL="285750" indent="-285750">
              <a:buFont typeface="Arial"/>
              <a:buChar char="•"/>
            </a:pPr>
            <a:r>
              <a:rPr lang="en-GB" b="1">
                <a:ea typeface="+mn-lt"/>
                <a:cs typeface="+mn-lt"/>
              </a:rPr>
              <a:t>Care Quality Commission (CQC) (2024)</a:t>
            </a:r>
            <a:r>
              <a:rPr lang="en-GB">
                <a:ea typeface="+mn-lt"/>
                <a:cs typeface="+mn-lt"/>
              </a:rPr>
              <a:t> </a:t>
            </a:r>
            <a:r>
              <a:rPr lang="en-GB" i="1">
                <a:ea typeface="+mn-lt"/>
                <a:cs typeface="+mn-lt"/>
              </a:rPr>
              <a:t>Digital record systems: adult social care</a:t>
            </a:r>
            <a:r>
              <a:rPr lang="en-GB">
                <a:ea typeface="+mn-lt"/>
                <a:cs typeface="+mn-lt"/>
              </a:rPr>
              <a:t>. Available at: </a:t>
            </a:r>
            <a:r>
              <a:rPr lang="en-GB">
                <a:ea typeface="+mn-lt"/>
                <a:cs typeface="+mn-lt"/>
                <a:hlinkClick r:id="rId2"/>
              </a:rPr>
              <a:t>https://www.cqc.org.uk/guidance</a:t>
            </a:r>
            <a:r>
              <a:rPr lang="en-GB">
                <a:ea typeface="+mn-lt"/>
                <a:cs typeface="+mn-lt"/>
              </a:rPr>
              <a:t> (Accessed: 9 June 2026).</a:t>
            </a:r>
            <a:endParaRPr lang="en-GB"/>
          </a:p>
          <a:p>
            <a:pPr marL="285750" indent="-285750">
              <a:buFont typeface="Arial"/>
              <a:buChar char="•"/>
            </a:pPr>
            <a:r>
              <a:rPr lang="en-GB" b="1">
                <a:ea typeface="+mn-lt"/>
                <a:cs typeface="+mn-lt"/>
              </a:rPr>
              <a:t>Digital Care Hub</a:t>
            </a:r>
            <a:r>
              <a:rPr lang="en-GB">
                <a:ea typeface="+mn-lt"/>
                <a:cs typeface="+mn-lt"/>
              </a:rPr>
              <a:t> (n.d.) </a:t>
            </a:r>
            <a:r>
              <a:rPr lang="en-GB" i="1">
                <a:ea typeface="+mn-lt"/>
                <a:cs typeface="+mn-lt"/>
              </a:rPr>
              <a:t>Records management obligations</a:t>
            </a:r>
            <a:r>
              <a:rPr lang="en-GB">
                <a:ea typeface="+mn-lt"/>
                <a:cs typeface="+mn-lt"/>
              </a:rPr>
              <a:t>. Available at: </a:t>
            </a:r>
            <a:r>
              <a:rPr lang="en-GB">
                <a:ea typeface="+mn-lt"/>
                <a:cs typeface="+mn-lt"/>
                <a:hlinkClick r:id="rId3"/>
              </a:rPr>
              <a:t>https://www.digitalcarehub.co.uk/data-protection-and-cyber-security/records-management-abbreviated-code-of-practice-and-guidance-for-adult-social-care-providers-section-2-records-management-obligations</a:t>
            </a:r>
            <a:r>
              <a:rPr lang="en-GB">
                <a:ea typeface="+mn-lt"/>
                <a:cs typeface="+mn-lt"/>
              </a:rPr>
              <a:t> (Accessed: 9 June 2026).</a:t>
            </a:r>
            <a:endParaRPr lang="en-GB"/>
          </a:p>
          <a:p>
            <a:pPr marL="285750" indent="-285750">
              <a:buFont typeface="Arial"/>
              <a:buChar char="•"/>
            </a:pPr>
            <a:r>
              <a:rPr lang="en-GB" b="1">
                <a:ea typeface="+mn-lt"/>
                <a:cs typeface="+mn-lt"/>
              </a:rPr>
              <a:t>Forrester Consulting (2024)</a:t>
            </a:r>
            <a:r>
              <a:rPr lang="en-GB">
                <a:ea typeface="+mn-lt"/>
                <a:cs typeface="+mn-lt"/>
              </a:rPr>
              <a:t> </a:t>
            </a:r>
            <a:r>
              <a:rPr lang="en-GB" i="1">
                <a:ea typeface="+mn-lt"/>
                <a:cs typeface="+mn-lt"/>
              </a:rPr>
              <a:t>The Projected Total Economic Impact™ of Microsoft Planner</a:t>
            </a:r>
            <a:r>
              <a:rPr lang="en-GB">
                <a:ea typeface="+mn-lt"/>
                <a:cs typeface="+mn-lt"/>
              </a:rPr>
              <a:t>. Available at: </a:t>
            </a:r>
            <a:r>
              <a:rPr lang="en-GB">
                <a:ea typeface="+mn-lt"/>
                <a:cs typeface="+mn-lt"/>
                <a:hlinkClick r:id="rId4"/>
              </a:rPr>
              <a:t>https://www.microsoft.com</a:t>
            </a:r>
            <a:r>
              <a:rPr lang="en-GB">
                <a:ea typeface="+mn-lt"/>
                <a:cs typeface="+mn-lt"/>
              </a:rPr>
              <a:t> (Accessed: 1 June 2026).</a:t>
            </a:r>
            <a:endParaRPr lang="en-GB"/>
          </a:p>
          <a:p>
            <a:pPr marL="285750" indent="-285750">
              <a:buFont typeface="Arial"/>
              <a:buChar char="•"/>
            </a:pPr>
            <a:r>
              <a:rPr lang="en-GB" b="1">
                <a:ea typeface="+mn-lt"/>
                <a:cs typeface="+mn-lt"/>
              </a:rPr>
              <a:t>Microsoft (2024)</a:t>
            </a:r>
            <a:r>
              <a:rPr lang="en-GB">
                <a:ea typeface="+mn-lt"/>
                <a:cs typeface="+mn-lt"/>
              </a:rPr>
              <a:t> </a:t>
            </a:r>
            <a:r>
              <a:rPr lang="en-GB" i="1">
                <a:ea typeface="+mn-lt"/>
                <a:cs typeface="+mn-lt"/>
              </a:rPr>
              <a:t>Microsoft Outlook for business communication and scheduling</a:t>
            </a:r>
            <a:r>
              <a:rPr lang="en-GB">
                <a:ea typeface="+mn-lt"/>
                <a:cs typeface="+mn-lt"/>
              </a:rPr>
              <a:t>.</a:t>
            </a:r>
            <a:endParaRPr lang="en-GB"/>
          </a:p>
          <a:p>
            <a:pPr marL="285750" indent="-285750">
              <a:buFont typeface="Arial"/>
              <a:buChar char="•"/>
            </a:pPr>
            <a:r>
              <a:rPr lang="en-GB" b="1">
                <a:ea typeface="+mn-lt"/>
                <a:cs typeface="+mn-lt"/>
              </a:rPr>
              <a:t>Microsoft (2025)</a:t>
            </a:r>
            <a:r>
              <a:rPr lang="en-GB">
                <a:ea typeface="+mn-lt"/>
                <a:cs typeface="+mn-lt"/>
              </a:rPr>
              <a:t> </a:t>
            </a:r>
            <a:r>
              <a:rPr lang="en-GB" i="1">
                <a:ea typeface="+mn-lt"/>
                <a:cs typeface="+mn-lt"/>
              </a:rPr>
              <a:t>Shifts in Microsoft Teams</a:t>
            </a:r>
            <a:r>
              <a:rPr lang="en-GB">
                <a:ea typeface="+mn-lt"/>
                <a:cs typeface="+mn-lt"/>
              </a:rPr>
              <a:t>. Available at: </a:t>
            </a:r>
            <a:r>
              <a:rPr lang="en-GB">
                <a:ea typeface="+mn-lt"/>
                <a:cs typeface="+mn-lt"/>
                <a:hlinkClick r:id="rId5"/>
              </a:rPr>
              <a:t>https://support.microsoft.com/en-gb/teams</a:t>
            </a:r>
            <a:r>
              <a:rPr lang="en-GB">
                <a:ea typeface="+mn-lt"/>
                <a:cs typeface="+mn-lt"/>
              </a:rPr>
              <a:t> (Accessed: 1 June 2026).</a:t>
            </a:r>
            <a:endParaRPr lang="en-GB"/>
          </a:p>
          <a:p>
            <a:pPr marL="285750" indent="-285750">
              <a:buFont typeface="Arial"/>
              <a:buChar char="•"/>
            </a:pPr>
            <a:r>
              <a:rPr lang="en-GB" b="1">
                <a:ea typeface="+mn-lt"/>
                <a:cs typeface="+mn-lt"/>
              </a:rPr>
              <a:t>Microsoft (2026)</a:t>
            </a:r>
            <a:r>
              <a:rPr lang="en-GB">
                <a:ea typeface="+mn-lt"/>
                <a:cs typeface="+mn-lt"/>
              </a:rPr>
              <a:t> </a:t>
            </a:r>
            <a:r>
              <a:rPr lang="en-GB" i="1">
                <a:ea typeface="+mn-lt"/>
                <a:cs typeface="+mn-lt"/>
              </a:rPr>
              <a:t>Work together on PowerPoint presentations</a:t>
            </a:r>
            <a:r>
              <a:rPr lang="en-GB">
                <a:ea typeface="+mn-lt"/>
                <a:cs typeface="+mn-lt"/>
              </a:rPr>
              <a:t>. Available at: </a:t>
            </a:r>
            <a:r>
              <a:rPr lang="en-GB">
                <a:ea typeface="+mn-lt"/>
                <a:cs typeface="+mn-lt"/>
                <a:hlinkClick r:id="rId6"/>
              </a:rPr>
              <a:t>https://support.microsoft.com/en-us/office/work-together-on-powerpoint-presentations</a:t>
            </a:r>
            <a:r>
              <a:rPr lang="en-GB">
                <a:ea typeface="+mn-lt"/>
                <a:cs typeface="+mn-lt"/>
              </a:rPr>
              <a:t> (Accessed: 9 June 2026).</a:t>
            </a:r>
            <a:endParaRPr lang="en-GB"/>
          </a:p>
          <a:p>
            <a:pPr marL="285750" indent="-285750">
              <a:buFont typeface="Arial"/>
              <a:buChar char="•"/>
            </a:pPr>
            <a:r>
              <a:rPr lang="en-GB" b="1">
                <a:ea typeface="+mn-lt"/>
                <a:cs typeface="+mn-lt"/>
              </a:rPr>
              <a:t>NHS (2023)</a:t>
            </a:r>
            <a:r>
              <a:rPr lang="en-GB">
                <a:ea typeface="+mn-lt"/>
                <a:cs typeface="+mn-lt"/>
              </a:rPr>
              <a:t> </a:t>
            </a:r>
            <a:r>
              <a:rPr lang="en-GB" i="1">
                <a:ea typeface="+mn-lt"/>
                <a:cs typeface="+mn-lt"/>
              </a:rPr>
              <a:t>DNACPR decisions are not legally binding</a:t>
            </a:r>
            <a:r>
              <a:rPr lang="en-GB">
                <a:ea typeface="+mn-lt"/>
                <a:cs typeface="+mn-lt"/>
              </a:rPr>
              <a:t> (14 December 2023). Available at: </a:t>
            </a:r>
            <a:r>
              <a:rPr lang="en-GB">
                <a:ea typeface="+mn-lt"/>
                <a:cs typeface="+mn-lt"/>
                <a:hlinkClick r:id="rId7"/>
              </a:rPr>
              <a:t>https://www.nhs.uk</a:t>
            </a:r>
            <a:r>
              <a:rPr lang="en-GB">
                <a:ea typeface="+mn-lt"/>
                <a:cs typeface="+mn-lt"/>
              </a:rPr>
              <a:t> (Accessed: 9 June 2026).</a:t>
            </a:r>
            <a:endParaRPr lang="en-GB"/>
          </a:p>
          <a:p>
            <a:pPr marL="285750" indent="-285750">
              <a:buFont typeface="Arial"/>
              <a:buChar char="•"/>
            </a:pPr>
            <a:r>
              <a:rPr lang="en-GB" b="1">
                <a:ea typeface="+mn-lt"/>
                <a:cs typeface="+mn-lt"/>
              </a:rPr>
              <a:t>NHS England (2023)</a:t>
            </a:r>
            <a:r>
              <a:rPr lang="en-GB">
                <a:ea typeface="+mn-lt"/>
                <a:cs typeface="+mn-lt"/>
              </a:rPr>
              <a:t> </a:t>
            </a:r>
            <a:r>
              <a:rPr lang="en-GB" i="1">
                <a:ea typeface="+mn-lt"/>
                <a:cs typeface="+mn-lt"/>
              </a:rPr>
              <a:t>Digital transformation in health and social care</a:t>
            </a:r>
            <a:r>
              <a:rPr lang="en-GB">
                <a:ea typeface="+mn-lt"/>
                <a:cs typeface="+mn-lt"/>
              </a:rPr>
              <a:t>. Available at: </a:t>
            </a:r>
            <a:r>
              <a:rPr lang="en-GB">
                <a:ea typeface="+mn-lt"/>
                <a:cs typeface="+mn-lt"/>
                <a:hlinkClick r:id="rId8"/>
              </a:rPr>
              <a:t>https://www.england.nhs.uk</a:t>
            </a:r>
            <a:r>
              <a:rPr lang="en-GB">
                <a:ea typeface="+mn-lt"/>
                <a:cs typeface="+mn-lt"/>
              </a:rPr>
              <a:t> (Accessed: 9 June 2026).</a:t>
            </a:r>
            <a:endParaRPr lang="en-GB"/>
          </a:p>
          <a:p>
            <a:endParaRPr lang="en-GB"/>
          </a:p>
          <a:p>
            <a:pPr algn="l"/>
            <a:endParaRPr lang="en-GB"/>
          </a:p>
        </p:txBody>
      </p:sp>
    </p:spTree>
    <p:extLst>
      <p:ext uri="{BB962C8B-B14F-4D97-AF65-F5344CB8AC3E}">
        <p14:creationId xmlns:p14="http://schemas.microsoft.com/office/powerpoint/2010/main" val="3987682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095F55-EF44-F1F1-B0A1-587533EA0D1F}"/>
              </a:ext>
            </a:extLst>
          </p:cNvPr>
          <p:cNvSpPr txBox="1"/>
          <p:nvPr/>
        </p:nvSpPr>
        <p:spPr>
          <a:xfrm>
            <a:off x="726407" y="1035804"/>
            <a:ext cx="10761601" cy="49772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a:t>NHS England (2023)</a:t>
            </a:r>
            <a:r>
              <a:rPr lang="en-GB"/>
              <a:t> </a:t>
            </a:r>
            <a:r>
              <a:rPr lang="en-GB" i="1"/>
              <a:t>Information governance and data protection</a:t>
            </a:r>
            <a:r>
              <a:rPr lang="en-GB"/>
              <a:t>. Available at: </a:t>
            </a:r>
            <a:r>
              <a:rPr lang="en-GB">
                <a:hlinkClick r:id="rId2"/>
              </a:rPr>
              <a:t>https://www.england.nhs.uk/long-read/information-governance-and-data-protection</a:t>
            </a:r>
            <a:r>
              <a:rPr lang="en-GB"/>
              <a:t> (Accessed: 9 June 2026).</a:t>
            </a:r>
            <a:endParaRPr lang="en-US"/>
          </a:p>
          <a:p>
            <a:pPr marL="285750" indent="-285750">
              <a:buFont typeface="Arial"/>
              <a:buChar char="•"/>
            </a:pPr>
            <a:r>
              <a:rPr lang="en-GB" b="1"/>
              <a:t>NHS England (2023)</a:t>
            </a:r>
            <a:r>
              <a:rPr lang="en-GB"/>
              <a:t> </a:t>
            </a:r>
            <a:r>
              <a:rPr lang="en-GB" i="1"/>
              <a:t>Towards a unified vision of nursing and midwifery documentation</a:t>
            </a:r>
            <a:r>
              <a:rPr lang="en-GB"/>
              <a:t>. Available at: </a:t>
            </a:r>
            <a:r>
              <a:rPr lang="en-GB">
                <a:hlinkClick r:id="rId3"/>
              </a:rPr>
              <a:t>https://www.england.nhs.uk/long-read/towards-a-unified-vision-of-nursing-and-midwifery-documentation</a:t>
            </a:r>
            <a:r>
              <a:rPr lang="en-GB"/>
              <a:t> (Accessed: 9 June 2026).</a:t>
            </a:r>
          </a:p>
          <a:p>
            <a:pPr marL="285750" indent="-285750">
              <a:buFont typeface="Arial"/>
              <a:buChar char="•"/>
            </a:pPr>
            <a:r>
              <a:rPr lang="en-GB" b="1"/>
              <a:t>NHS Mail Support (2022)</a:t>
            </a:r>
            <a:r>
              <a:rPr lang="en-GB"/>
              <a:t> </a:t>
            </a:r>
            <a:r>
              <a:rPr lang="en-GB" i="1"/>
              <a:t>Using MS Shifts to roster health and care staff</a:t>
            </a:r>
            <a:r>
              <a:rPr lang="en-GB"/>
              <a:t>. Available at: </a:t>
            </a:r>
            <a:r>
              <a:rPr lang="en-GB">
                <a:hlinkClick r:id="rId4"/>
              </a:rPr>
              <a:t>https://support.nhs.net</a:t>
            </a:r>
            <a:r>
              <a:rPr lang="en-GB"/>
              <a:t> (Accessed: 1 June 2026).</a:t>
            </a:r>
          </a:p>
          <a:p>
            <a:pPr marL="285750" indent="-285750">
              <a:buFont typeface="Arial"/>
              <a:buChar char="•"/>
            </a:pPr>
            <a:r>
              <a:rPr lang="en-GB" b="1"/>
              <a:t>Nursing and Midwifery Council (2018)</a:t>
            </a:r>
            <a:r>
              <a:rPr lang="en-GB"/>
              <a:t> </a:t>
            </a:r>
            <a:r>
              <a:rPr lang="en-GB" i="1"/>
              <a:t>The Code: Professional standards of practice and behaviour for nurses, midwives and nursing associates</a:t>
            </a:r>
            <a:r>
              <a:rPr lang="en-GB"/>
              <a:t>. Available at: </a:t>
            </a:r>
            <a:r>
              <a:rPr lang="en-GB">
                <a:hlinkClick r:id="rId5"/>
              </a:rPr>
              <a:t>https://www.nmc.org.uk/standards/code/</a:t>
            </a:r>
            <a:r>
              <a:rPr lang="en-GB"/>
              <a:t> (Accessed: 9 June 2026).</a:t>
            </a:r>
          </a:p>
          <a:p>
            <a:pPr marL="285750" indent="-285750">
              <a:buFont typeface="Arial"/>
              <a:buChar char="•"/>
            </a:pPr>
            <a:r>
              <a:rPr lang="en-GB" b="1"/>
              <a:t>Office for National Statistics (2023)</a:t>
            </a:r>
            <a:r>
              <a:rPr lang="en-GB"/>
              <a:t> </a:t>
            </a:r>
            <a:r>
              <a:rPr lang="en-GB" i="1"/>
              <a:t>Digital technology and workplace productivity</a:t>
            </a:r>
            <a:r>
              <a:rPr lang="en-GB"/>
              <a:t>. Newport: ONS.</a:t>
            </a:r>
          </a:p>
          <a:p>
            <a:pPr marL="285750" indent="-285750">
              <a:buFont typeface="Arial"/>
              <a:buChar char="•"/>
            </a:pPr>
            <a:r>
              <a:rPr lang="en-GB" b="1"/>
              <a:t>Skills for Care (2024)</a:t>
            </a:r>
            <a:r>
              <a:rPr lang="en-GB"/>
              <a:t> </a:t>
            </a:r>
            <a:r>
              <a:rPr lang="en-GB" i="1"/>
              <a:t>Technology and digital working in adult social care</a:t>
            </a:r>
            <a:r>
              <a:rPr lang="en-GB"/>
              <a:t>. Leeds: Skills for Care.</a:t>
            </a:r>
          </a:p>
          <a:p>
            <a:pPr marL="285750" indent="-285750">
              <a:buFont typeface="Arial"/>
              <a:buChar char="•"/>
            </a:pPr>
            <a:r>
              <a:rPr lang="en-GB" b="1"/>
              <a:t>Uhde, A., Laschke, M. and Hassenzahl, M. (2022)</a:t>
            </a:r>
            <a:r>
              <a:rPr lang="en-GB"/>
              <a:t> </a:t>
            </a:r>
            <a:r>
              <a:rPr lang="en-GB" i="1"/>
              <a:t>Experiential Benefits of Interactive Conflict Negotiation Practices in Computer-Supported Shift Planning</a:t>
            </a:r>
            <a:r>
              <a:rPr lang="en-GB"/>
              <a:t>. Available at: </a:t>
            </a:r>
            <a:r>
              <a:rPr lang="en-GB">
                <a:hlinkClick r:id="rId6"/>
              </a:rPr>
              <a:t>https://arxiv.org</a:t>
            </a:r>
            <a:r>
              <a:rPr lang="en-GB"/>
              <a:t> (Accessed: 1 June 2026).</a:t>
            </a:r>
          </a:p>
          <a:p>
            <a:pPr marL="285750" indent="-285750">
              <a:buFont typeface="Arial"/>
              <a:buChar char="•"/>
            </a:pPr>
            <a:r>
              <a:rPr lang="en-GB" b="1"/>
              <a:t>University of Pittsburgh (2024)</a:t>
            </a:r>
            <a:r>
              <a:rPr lang="en-GB"/>
              <a:t> </a:t>
            </a:r>
            <a:r>
              <a:rPr lang="en-GB" i="1"/>
              <a:t>Maximise Your Productivity with Microsoft Planner</a:t>
            </a:r>
            <a:r>
              <a:rPr lang="en-GB"/>
              <a:t>. Available at: </a:t>
            </a:r>
            <a:r>
              <a:rPr lang="en-GB">
                <a:hlinkClick r:id="rId7"/>
              </a:rPr>
              <a:t>https://www.technology.pitt.edu</a:t>
            </a:r>
            <a:r>
              <a:rPr lang="en-GB"/>
              <a:t> (Accessed: 1 June 2026).</a:t>
            </a:r>
          </a:p>
        </p:txBody>
      </p:sp>
    </p:spTree>
    <p:extLst>
      <p:ext uri="{BB962C8B-B14F-4D97-AF65-F5344CB8AC3E}">
        <p14:creationId xmlns:p14="http://schemas.microsoft.com/office/powerpoint/2010/main" val="24951957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4781794_win32_fixed.potx" id="{FFA6945E-0D2E-49A3-B8AE-0157B47B7617}" vid="{3D53E5D5-FE42-40E3-89B4-70F55FAC326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27</Slides>
  <Notes>16</Notes>
  <HiddenSlides>0</HiddenSlide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                             Contents: </vt:lpstr>
      <vt:lpstr>Introduction</vt:lpstr>
      <vt:lpstr>PowerPoint Presentation</vt:lpstr>
      <vt:lpstr>Microsoft 365 Tool: Microsoft Outlook</vt:lpstr>
      <vt:lpstr>Why Microsoft Outlook is Suitable</vt:lpstr>
      <vt:lpstr>How it Improves Efficiency and Communication</vt:lpstr>
      <vt:lpstr>Recommendations Staff at Riverdale Nursing Home can use Microsoft Outlook to communicate, schedule, remind and share information, making it an appropriate tool for their training.</vt:lpstr>
      <vt:lpstr>PowerPoint Presentation</vt:lpstr>
      <vt:lpstr>PowerPoint Presentation</vt:lpstr>
      <vt:lpstr>Why Microsoft Shifts is Suitable</vt:lpstr>
      <vt:lpstr>How it Improves Efficiency and Communication </vt:lpstr>
      <vt:lpstr>Conclusion </vt:lpstr>
      <vt:lpstr>Workplace Task: Staff communication will be discussing Microsoft tools in the nursing home Why it is important to have effective communication within the work setting  The Microsoft tool I have selected is Microsoft Teams Why this tool is suitable for communicating with staff  How it improves efficacy and communication   The advantages and limitations of using this tool within the  nursing home </vt:lpstr>
      <vt:lpstr>                                                                     What is Microsoft teams </vt:lpstr>
      <vt:lpstr>Why is it  important  to have effective communication  within the nursing home  </vt:lpstr>
      <vt:lpstr>How Microsoft  teams improves efficiency and communication</vt:lpstr>
      <vt:lpstr>The advantages and limitations of using this tool within the  nursing home </vt:lpstr>
      <vt:lpstr>PowerPoint Presentation</vt:lpstr>
      <vt:lpstr>PowerPoint Presentation</vt:lpstr>
      <vt:lpstr>PowerPoint Presentation</vt:lpstr>
      <vt:lpstr>PowerPoint Presentation</vt:lpstr>
      <vt:lpstr>PowerPoint Presentation</vt:lpstr>
      <vt:lpstr>PowerPoint Presentation</vt:lpstr>
      <vt:lpstr>                            Conclusion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Zakia Matloob</dc:creator>
  <cp:lastModifiedBy>Shulammite Nkiru Emeghara (2536049)</cp:lastModifiedBy>
  <cp:revision>3</cp:revision>
  <dcterms:created xsi:type="dcterms:W3CDTF">2026-06-05T08:28:34Z</dcterms:created>
  <dcterms:modified xsi:type="dcterms:W3CDTF">2026-06-17T09:45:10Z</dcterms:modified>
</cp:coreProperties>
</file>