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sldIdLst>
    <p:sldId id="256" r:id="rId7"/>
    <p:sldId id="344" r:id="rId8"/>
    <p:sldId id="345" r:id="rId9"/>
    <p:sldId id="360" r:id="rId10"/>
    <p:sldId id="353" r:id="rId11"/>
    <p:sldId id="332" r:id="rId12"/>
    <p:sldId id="333" r:id="rId13"/>
    <p:sldId id="346" r:id="rId14"/>
    <p:sldId id="347" r:id="rId15"/>
    <p:sldId id="348" r:id="rId16"/>
    <p:sldId id="349" r:id="rId17"/>
    <p:sldId id="350" r:id="rId18"/>
    <p:sldId id="351" r:id="rId19"/>
    <p:sldId id="352" r:id="rId20"/>
    <p:sldId id="354" r:id="rId21"/>
    <p:sldId id="355" r:id="rId22"/>
    <p:sldId id="356" r:id="rId23"/>
    <p:sldId id="357" r:id="rId24"/>
    <p:sldId id="358" r:id="rId25"/>
    <p:sldId id="35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00A326-8F5C-4CE6-A6B2-89D4C5697D23}" v="35" dt="2026-03-09T09:07:22.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36"/>
    <p:restoredTop sz="96327"/>
  </p:normalViewPr>
  <p:slideViewPr>
    <p:cSldViewPr snapToGrid="0" snapToObjects="1">
      <p:cViewPr varScale="1">
        <p:scale>
          <a:sx n="90" d="100"/>
          <a:sy n="90" d="100"/>
        </p:scale>
        <p:origin x="120" y="5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3/8/2026</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39475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3/8/2026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A4CD1-6EE5-2773-4C70-864315304945}"/>
              </a:ext>
            </a:extLst>
          </p:cNvPr>
          <p:cNvSpPr>
            <a:spLocks noGrp="1"/>
          </p:cNvSpPr>
          <p:nvPr>
            <p:ph type="title"/>
          </p:nvPr>
        </p:nvSpPr>
        <p:spPr/>
        <p:txBody>
          <a:bodyPr/>
          <a:lstStyle/>
          <a:p>
            <a:r>
              <a:rPr lang="en-GB" b="1" dirty="0"/>
              <a:t>Plan for today</a:t>
            </a:r>
          </a:p>
        </p:txBody>
      </p:sp>
      <p:sp>
        <p:nvSpPr>
          <p:cNvPr id="3" name="Content Placeholder 2">
            <a:extLst>
              <a:ext uri="{FF2B5EF4-FFF2-40B4-BE49-F238E27FC236}">
                <a16:creationId xmlns:a16="http://schemas.microsoft.com/office/drawing/2014/main" id="{C8CDA59F-40D1-71CB-F3D6-1B1E40792CA9}"/>
              </a:ext>
            </a:extLst>
          </p:cNvPr>
          <p:cNvSpPr>
            <a:spLocks noGrp="1"/>
          </p:cNvSpPr>
          <p:nvPr>
            <p:ph idx="1"/>
          </p:nvPr>
        </p:nvSpPr>
        <p:spPr/>
        <p:txBody>
          <a:bodyPr/>
          <a:lstStyle/>
          <a:p>
            <a:r>
              <a:rPr lang="en-GB" dirty="0"/>
              <a:t>What are the Sustainable Development Goals</a:t>
            </a:r>
          </a:p>
          <a:p>
            <a:r>
              <a:rPr lang="en-GB" dirty="0"/>
              <a:t>Historic View</a:t>
            </a:r>
          </a:p>
          <a:p>
            <a:r>
              <a:rPr lang="en-GB" dirty="0"/>
              <a:t>The 2030 Agenda for Sustainable Development</a:t>
            </a:r>
          </a:p>
          <a:p>
            <a:r>
              <a:rPr lang="en-GB" dirty="0"/>
              <a:t>Workshop</a:t>
            </a:r>
          </a:p>
          <a:p>
            <a:r>
              <a:rPr lang="en-GB" dirty="0"/>
              <a:t>Assessment Guidance</a:t>
            </a:r>
          </a:p>
        </p:txBody>
      </p:sp>
    </p:spTree>
    <p:extLst>
      <p:ext uri="{BB962C8B-B14F-4D97-AF65-F5344CB8AC3E}">
        <p14:creationId xmlns:p14="http://schemas.microsoft.com/office/powerpoint/2010/main" val="333103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BC364-E83D-FE2B-15C7-6078820079D5}"/>
              </a:ext>
            </a:extLst>
          </p:cNvPr>
          <p:cNvSpPr>
            <a:spLocks noGrp="1"/>
          </p:cNvSpPr>
          <p:nvPr>
            <p:ph type="title"/>
          </p:nvPr>
        </p:nvSpPr>
        <p:spPr/>
        <p:txBody>
          <a:bodyPr/>
          <a:lstStyle/>
          <a:p>
            <a:r>
              <a:rPr lang="en-GB" b="1" dirty="0"/>
              <a:t>What are the Sustainable Development Goals?</a:t>
            </a:r>
          </a:p>
        </p:txBody>
      </p:sp>
      <p:sp>
        <p:nvSpPr>
          <p:cNvPr id="6" name="Content Placeholder 5">
            <a:extLst>
              <a:ext uri="{FF2B5EF4-FFF2-40B4-BE49-F238E27FC236}">
                <a16:creationId xmlns:a16="http://schemas.microsoft.com/office/drawing/2014/main" id="{4E7D32D9-1767-2224-8D12-C123C1C493E7}"/>
              </a:ext>
            </a:extLst>
          </p:cNvPr>
          <p:cNvSpPr>
            <a:spLocks noGrp="1"/>
          </p:cNvSpPr>
          <p:nvPr>
            <p:ph idx="1"/>
          </p:nvPr>
        </p:nvSpPr>
        <p:spPr/>
        <p:txBody>
          <a:bodyPr/>
          <a:lstStyle/>
          <a:p>
            <a:pPr marL="41400" indent="0">
              <a:buNone/>
            </a:pPr>
            <a:endParaRPr lang="en-GB" dirty="0"/>
          </a:p>
          <a:p>
            <a:pPr marL="41400" indent="0">
              <a:buNone/>
            </a:pPr>
            <a:r>
              <a:rPr lang="en-GB" dirty="0"/>
              <a:t>The 17 SDGs are an integrated, indivisible set of global priorities covering social, economic, and environmental dimensions. They aim to tackle urgent challenges such as poverty, inequality, climate change, environmental degradation, peace, and justice</a:t>
            </a:r>
          </a:p>
        </p:txBody>
      </p:sp>
    </p:spTree>
    <p:extLst>
      <p:ext uri="{BB962C8B-B14F-4D97-AF65-F5344CB8AC3E}">
        <p14:creationId xmlns:p14="http://schemas.microsoft.com/office/powerpoint/2010/main" val="3210156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364F1-D289-8142-769D-385E7036D13C}"/>
              </a:ext>
            </a:extLst>
          </p:cNvPr>
          <p:cNvSpPr>
            <a:spLocks noGrp="1"/>
          </p:cNvSpPr>
          <p:nvPr>
            <p:ph type="title"/>
          </p:nvPr>
        </p:nvSpPr>
        <p:spPr/>
        <p:txBody>
          <a:bodyPr/>
          <a:lstStyle/>
          <a:p>
            <a:r>
              <a:rPr lang="en-GB" b="1" dirty="0"/>
              <a:t>Maslow’s Hierarchy </a:t>
            </a:r>
            <a:r>
              <a:rPr lang="en-GB" b="1"/>
              <a:t>of Needs (1943)</a:t>
            </a:r>
            <a:endParaRPr lang="en-GB" b="1" dirty="0"/>
          </a:p>
        </p:txBody>
      </p:sp>
      <p:pic>
        <p:nvPicPr>
          <p:cNvPr id="4" name="Content Placeholder 3">
            <a:extLst>
              <a:ext uri="{FF2B5EF4-FFF2-40B4-BE49-F238E27FC236}">
                <a16:creationId xmlns:a16="http://schemas.microsoft.com/office/drawing/2014/main" id="{1F642E49-7B71-673A-42A4-45BEA8DAD525}"/>
              </a:ext>
            </a:extLst>
          </p:cNvPr>
          <p:cNvPicPr>
            <a:picLocks noGrp="1" noChangeAspect="1"/>
          </p:cNvPicPr>
          <p:nvPr>
            <p:ph idx="1"/>
          </p:nvPr>
        </p:nvPicPr>
        <p:blipFill>
          <a:blip r:embed="rId2"/>
          <a:stretch>
            <a:fillRect/>
          </a:stretch>
        </p:blipFill>
        <p:spPr>
          <a:xfrm>
            <a:off x="2413591" y="1499191"/>
            <a:ext cx="7251403" cy="4125432"/>
          </a:xfrm>
          <a:prstGeom prst="rect">
            <a:avLst/>
          </a:prstGeom>
        </p:spPr>
      </p:pic>
    </p:spTree>
    <p:extLst>
      <p:ext uri="{BB962C8B-B14F-4D97-AF65-F5344CB8AC3E}">
        <p14:creationId xmlns:p14="http://schemas.microsoft.com/office/powerpoint/2010/main" val="139236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1464B-2198-7A35-CD38-96084E969AD6}"/>
              </a:ext>
            </a:extLst>
          </p:cNvPr>
          <p:cNvSpPr>
            <a:spLocks noGrp="1"/>
          </p:cNvSpPr>
          <p:nvPr>
            <p:ph type="title"/>
          </p:nvPr>
        </p:nvSpPr>
        <p:spPr/>
        <p:txBody>
          <a:bodyPr/>
          <a:lstStyle/>
          <a:p>
            <a:r>
              <a:rPr lang="en-GB" b="1" dirty="0"/>
              <a:t>Why do Sustainability Development Goals Matter?</a:t>
            </a:r>
          </a:p>
        </p:txBody>
      </p:sp>
      <p:sp>
        <p:nvSpPr>
          <p:cNvPr id="3" name="Content Placeholder 2">
            <a:extLst>
              <a:ext uri="{FF2B5EF4-FFF2-40B4-BE49-F238E27FC236}">
                <a16:creationId xmlns:a16="http://schemas.microsoft.com/office/drawing/2014/main" id="{05995486-8E43-B1C1-6234-5D5DB675E71E}"/>
              </a:ext>
            </a:extLst>
          </p:cNvPr>
          <p:cNvSpPr>
            <a:spLocks noGrp="1"/>
          </p:cNvSpPr>
          <p:nvPr>
            <p:ph idx="1"/>
          </p:nvPr>
        </p:nvSpPr>
        <p:spPr/>
        <p:txBody>
          <a:bodyPr/>
          <a:lstStyle/>
          <a:p>
            <a:r>
              <a:rPr lang="en-GB" dirty="0"/>
              <a:t>Global inequality and environmental degradation threaten stability and wellbeing.</a:t>
            </a:r>
          </a:p>
          <a:p>
            <a:r>
              <a:rPr lang="en-GB" dirty="0"/>
              <a:t>The SDGs provide a shared global framework—a roadmap for governments, communities, and industries.</a:t>
            </a:r>
          </a:p>
          <a:p>
            <a:r>
              <a:rPr lang="en-GB" dirty="0"/>
              <a:t>They aim to address systemic challenges such as poverty, climate change, and social injustice through coordinated action</a:t>
            </a:r>
          </a:p>
        </p:txBody>
      </p:sp>
    </p:spTree>
    <p:extLst>
      <p:ext uri="{BB962C8B-B14F-4D97-AF65-F5344CB8AC3E}">
        <p14:creationId xmlns:p14="http://schemas.microsoft.com/office/powerpoint/2010/main" val="2908412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D8B-F994-8DD4-5CFD-BB7978499A67}"/>
              </a:ext>
            </a:extLst>
          </p:cNvPr>
          <p:cNvSpPr>
            <a:spLocks noGrp="1"/>
          </p:cNvSpPr>
          <p:nvPr>
            <p:ph type="title"/>
          </p:nvPr>
        </p:nvSpPr>
        <p:spPr/>
        <p:txBody>
          <a:bodyPr/>
          <a:lstStyle/>
          <a:p>
            <a:r>
              <a:rPr lang="en-GB" b="1" dirty="0"/>
              <a:t>Sustainability Goals - History</a:t>
            </a:r>
          </a:p>
        </p:txBody>
      </p:sp>
      <p:sp>
        <p:nvSpPr>
          <p:cNvPr id="3" name="Content Placeholder 2">
            <a:extLst>
              <a:ext uri="{FF2B5EF4-FFF2-40B4-BE49-F238E27FC236}">
                <a16:creationId xmlns:a16="http://schemas.microsoft.com/office/drawing/2014/main" id="{5F083BAE-533B-6D57-9AE6-40C13F092E54}"/>
              </a:ext>
            </a:extLst>
          </p:cNvPr>
          <p:cNvSpPr>
            <a:spLocks noGrp="1"/>
          </p:cNvSpPr>
          <p:nvPr>
            <p:ph idx="1"/>
          </p:nvPr>
        </p:nvSpPr>
        <p:spPr/>
        <p:txBody>
          <a:bodyPr/>
          <a:lstStyle/>
          <a:p>
            <a:pPr marL="41400" indent="0">
              <a:buNone/>
            </a:pPr>
            <a:endParaRPr lang="en-GB" dirty="0"/>
          </a:p>
          <a:p>
            <a:r>
              <a:rPr lang="en-GB" dirty="0"/>
              <a:t>1987 – Brundtland Report gave the first widely accept definition of sustainable development</a:t>
            </a:r>
          </a:p>
          <a:p>
            <a:r>
              <a:rPr lang="en-GB" dirty="0"/>
              <a:t>1992 – Earth Summit (Rio de Janeiro), 172 plus countries adopted Agenda 21, promoting a global partnership for environmental stewardship and sustainable development</a:t>
            </a:r>
          </a:p>
          <a:p>
            <a:r>
              <a:rPr lang="en-GB" dirty="0"/>
              <a:t>2015 – Adoption of the Sustainability Development Goals as part of the 2030 Agenda</a:t>
            </a:r>
          </a:p>
          <a:p>
            <a:endParaRPr lang="en-GB" dirty="0"/>
          </a:p>
        </p:txBody>
      </p:sp>
    </p:spTree>
    <p:extLst>
      <p:ext uri="{BB962C8B-B14F-4D97-AF65-F5344CB8AC3E}">
        <p14:creationId xmlns:p14="http://schemas.microsoft.com/office/powerpoint/2010/main" val="3797385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27465-3ADD-D202-3FD2-B30EE18186BC}"/>
              </a:ext>
            </a:extLst>
          </p:cNvPr>
          <p:cNvSpPr>
            <a:spLocks noGrp="1"/>
          </p:cNvSpPr>
          <p:nvPr>
            <p:ph type="title"/>
          </p:nvPr>
        </p:nvSpPr>
        <p:spPr/>
        <p:txBody>
          <a:bodyPr/>
          <a:lstStyle/>
          <a:p>
            <a:r>
              <a:rPr lang="en-GB" b="1" dirty="0"/>
              <a:t>The 2030 Agenda for Sustainable Development</a:t>
            </a:r>
          </a:p>
        </p:txBody>
      </p:sp>
      <p:sp>
        <p:nvSpPr>
          <p:cNvPr id="3" name="Content Placeholder 2">
            <a:extLst>
              <a:ext uri="{FF2B5EF4-FFF2-40B4-BE49-F238E27FC236}">
                <a16:creationId xmlns:a16="http://schemas.microsoft.com/office/drawing/2014/main" id="{317D1BA4-DE02-2C18-42BB-0AEA313CC47A}"/>
              </a:ext>
            </a:extLst>
          </p:cNvPr>
          <p:cNvSpPr>
            <a:spLocks noGrp="1"/>
          </p:cNvSpPr>
          <p:nvPr>
            <p:ph idx="1"/>
          </p:nvPr>
        </p:nvSpPr>
        <p:spPr>
          <a:xfrm>
            <a:off x="358219" y="1590675"/>
            <a:ext cx="11481847" cy="3810884"/>
          </a:xfrm>
        </p:spPr>
        <p:txBody>
          <a:bodyPr>
            <a:normAutofit/>
          </a:bodyPr>
          <a:lstStyle/>
          <a:p>
            <a:r>
              <a:rPr lang="en-GB" dirty="0"/>
              <a:t>End poverty and hunger in all forms</a:t>
            </a:r>
          </a:p>
          <a:p>
            <a:r>
              <a:rPr lang="en-GB" dirty="0"/>
              <a:t>Protect the planet through sustainable resource use, climate action, and biodiversity preservation</a:t>
            </a:r>
          </a:p>
          <a:p>
            <a:r>
              <a:rPr lang="en-GB" dirty="0"/>
              <a:t>Ensure prosperity and wellbeing for all people</a:t>
            </a:r>
          </a:p>
          <a:p>
            <a:r>
              <a:rPr lang="en-GB" dirty="0"/>
              <a:t>Promote peace, justice, and strong institutions</a:t>
            </a:r>
          </a:p>
          <a:p>
            <a:r>
              <a:rPr lang="en-GB" dirty="0"/>
              <a:t>Strengthen global partnerships to achieve sustainable development</a:t>
            </a:r>
          </a:p>
        </p:txBody>
      </p:sp>
    </p:spTree>
    <p:extLst>
      <p:ext uri="{BB962C8B-B14F-4D97-AF65-F5344CB8AC3E}">
        <p14:creationId xmlns:p14="http://schemas.microsoft.com/office/powerpoint/2010/main" val="1610312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6245F-250D-DF09-7D36-38F36BDFA3D3}"/>
              </a:ext>
            </a:extLst>
          </p:cNvPr>
          <p:cNvSpPr>
            <a:spLocks noGrp="1"/>
          </p:cNvSpPr>
          <p:nvPr>
            <p:ph type="title"/>
          </p:nvPr>
        </p:nvSpPr>
        <p:spPr/>
        <p:txBody>
          <a:bodyPr/>
          <a:lstStyle/>
          <a:p>
            <a:r>
              <a:rPr lang="en-GB" b="1" dirty="0"/>
              <a:t>Integrated and Interlinked Goals</a:t>
            </a:r>
          </a:p>
        </p:txBody>
      </p:sp>
      <p:sp>
        <p:nvSpPr>
          <p:cNvPr id="3" name="Content Placeholder 2">
            <a:extLst>
              <a:ext uri="{FF2B5EF4-FFF2-40B4-BE49-F238E27FC236}">
                <a16:creationId xmlns:a16="http://schemas.microsoft.com/office/drawing/2014/main" id="{603F93CA-8DA1-72E0-F28A-3310C2CEC1BE}"/>
              </a:ext>
            </a:extLst>
          </p:cNvPr>
          <p:cNvSpPr>
            <a:spLocks noGrp="1"/>
          </p:cNvSpPr>
          <p:nvPr>
            <p:ph idx="1"/>
          </p:nvPr>
        </p:nvSpPr>
        <p:spPr/>
        <p:txBody>
          <a:bodyPr/>
          <a:lstStyle/>
          <a:p>
            <a:pPr marL="41400" indent="0">
              <a:buNone/>
            </a:pPr>
            <a:r>
              <a:rPr lang="en-GB" dirty="0"/>
              <a:t>One of the defining features of the Agenda is its emphasis on interdependence:</a:t>
            </a:r>
          </a:p>
          <a:p>
            <a:r>
              <a:rPr lang="en-GB" dirty="0"/>
              <a:t>Progress on one goal affects progress on others.</a:t>
            </a:r>
          </a:p>
          <a:p>
            <a:r>
              <a:rPr lang="en-GB" dirty="0"/>
              <a:t>Environmental, social, and economic systems must be addressed together, not in isolation</a:t>
            </a:r>
          </a:p>
          <a:p>
            <a:r>
              <a:rPr lang="en-GB" dirty="0"/>
              <a:t>For example achieving Zero Hunger connects to climate action, water management, and economic growth. </a:t>
            </a:r>
          </a:p>
        </p:txBody>
      </p:sp>
    </p:spTree>
    <p:extLst>
      <p:ext uri="{BB962C8B-B14F-4D97-AF65-F5344CB8AC3E}">
        <p14:creationId xmlns:p14="http://schemas.microsoft.com/office/powerpoint/2010/main" val="1610313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0A307-6C4F-D7D7-8417-BA580DDAADD7}"/>
              </a:ext>
            </a:extLst>
          </p:cNvPr>
          <p:cNvSpPr>
            <a:spLocks noGrp="1"/>
          </p:cNvSpPr>
          <p:nvPr>
            <p:ph type="title"/>
          </p:nvPr>
        </p:nvSpPr>
        <p:spPr/>
        <p:txBody>
          <a:bodyPr/>
          <a:lstStyle/>
          <a:p>
            <a:r>
              <a:rPr lang="en-GB" b="1" dirty="0"/>
              <a:t>‘Leave No One Behind’: A Core Principle</a:t>
            </a:r>
          </a:p>
        </p:txBody>
      </p:sp>
      <p:sp>
        <p:nvSpPr>
          <p:cNvPr id="3" name="Content Placeholder 2">
            <a:extLst>
              <a:ext uri="{FF2B5EF4-FFF2-40B4-BE49-F238E27FC236}">
                <a16:creationId xmlns:a16="http://schemas.microsoft.com/office/drawing/2014/main" id="{9AE5E901-9FC2-8C50-136F-3BA822271D65}"/>
              </a:ext>
            </a:extLst>
          </p:cNvPr>
          <p:cNvSpPr>
            <a:spLocks noGrp="1"/>
          </p:cNvSpPr>
          <p:nvPr>
            <p:ph idx="1"/>
          </p:nvPr>
        </p:nvSpPr>
        <p:spPr/>
        <p:txBody>
          <a:bodyPr/>
          <a:lstStyle/>
          <a:p>
            <a:pPr marL="41400" indent="0">
              <a:buNone/>
            </a:pPr>
            <a:r>
              <a:rPr lang="en-GB" dirty="0"/>
              <a:t>A central commitment of the 2030 Agenda is the pledge to “Leave No One Behind”. This means:</a:t>
            </a:r>
          </a:p>
          <a:p>
            <a:r>
              <a:rPr lang="en-GB" dirty="0"/>
              <a:t>Prioritising those who experience the greatest disadvantage</a:t>
            </a:r>
          </a:p>
          <a:p>
            <a:r>
              <a:rPr lang="en-GB" dirty="0"/>
              <a:t>Fast‑tracking progress for the most marginalised groups</a:t>
            </a:r>
          </a:p>
          <a:p>
            <a:r>
              <a:rPr lang="en-GB" dirty="0"/>
              <a:t>Addressing structural inequalities that prevent people from accessing opportunities</a:t>
            </a:r>
          </a:p>
        </p:txBody>
      </p:sp>
    </p:spTree>
    <p:extLst>
      <p:ext uri="{BB962C8B-B14F-4D97-AF65-F5344CB8AC3E}">
        <p14:creationId xmlns:p14="http://schemas.microsoft.com/office/powerpoint/2010/main" val="2456948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68548-48AB-ABA5-3886-496A25646156}"/>
              </a:ext>
            </a:extLst>
          </p:cNvPr>
          <p:cNvSpPr>
            <a:spLocks noGrp="1"/>
          </p:cNvSpPr>
          <p:nvPr>
            <p:ph type="title"/>
          </p:nvPr>
        </p:nvSpPr>
        <p:spPr/>
        <p:txBody>
          <a:bodyPr/>
          <a:lstStyle/>
          <a:p>
            <a:r>
              <a:rPr lang="en-GB" b="1" dirty="0"/>
              <a:t>A Blueprint for Peace and Prosperity</a:t>
            </a:r>
          </a:p>
        </p:txBody>
      </p:sp>
      <p:sp>
        <p:nvSpPr>
          <p:cNvPr id="3" name="Content Placeholder 2">
            <a:extLst>
              <a:ext uri="{FF2B5EF4-FFF2-40B4-BE49-F238E27FC236}">
                <a16:creationId xmlns:a16="http://schemas.microsoft.com/office/drawing/2014/main" id="{10B44003-672C-1080-4ADA-31BA48352D3C}"/>
              </a:ext>
            </a:extLst>
          </p:cNvPr>
          <p:cNvSpPr>
            <a:spLocks noGrp="1"/>
          </p:cNvSpPr>
          <p:nvPr>
            <p:ph idx="1"/>
          </p:nvPr>
        </p:nvSpPr>
        <p:spPr>
          <a:xfrm>
            <a:off x="358219" y="1530350"/>
            <a:ext cx="11481847" cy="3575934"/>
          </a:xfrm>
        </p:spPr>
        <p:txBody>
          <a:bodyPr>
            <a:normAutofit fontScale="85000" lnSpcReduction="20000"/>
          </a:bodyPr>
          <a:lstStyle/>
          <a:p>
            <a:pPr marL="41400" indent="0">
              <a:buNone/>
            </a:pPr>
            <a:r>
              <a:rPr lang="en-GB" dirty="0"/>
              <a:t>The Agenda is built around five pillars – known as the 5 Ps</a:t>
            </a:r>
          </a:p>
          <a:p>
            <a:r>
              <a:rPr lang="en-GB" dirty="0"/>
              <a:t>People – ensuring all people live in dignity, free from poverty and hunger with access to health, education, and equality</a:t>
            </a:r>
          </a:p>
          <a:p>
            <a:r>
              <a:rPr lang="en-GB" dirty="0"/>
              <a:t>Planet – protecting the environment through climate action, sustainable consumption and safeguarding natural resources</a:t>
            </a:r>
          </a:p>
          <a:p>
            <a:r>
              <a:rPr lang="en-GB" dirty="0"/>
              <a:t>Prosperity – promoting prosperous, fulfilling lives, enabling technological and social progress in harmony with nature</a:t>
            </a:r>
          </a:p>
          <a:p>
            <a:r>
              <a:rPr lang="en-GB" dirty="0"/>
              <a:t>Peace - Fostering peaceful, just, inclusive societies—acknowledging that there is no sustainable development without peace</a:t>
            </a:r>
          </a:p>
          <a:p>
            <a:r>
              <a:rPr lang="en-GB" dirty="0"/>
              <a:t>Partnership - Strengthening global solidarity through partnerships between governments, civil society, academia, private sector, and citizens</a:t>
            </a:r>
          </a:p>
        </p:txBody>
      </p:sp>
    </p:spTree>
    <p:extLst>
      <p:ext uri="{BB962C8B-B14F-4D97-AF65-F5344CB8AC3E}">
        <p14:creationId xmlns:p14="http://schemas.microsoft.com/office/powerpoint/2010/main" val="390546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A4EB2-137E-8DD0-9255-2BCA59F6183C}"/>
              </a:ext>
            </a:extLst>
          </p:cNvPr>
          <p:cNvSpPr>
            <a:spLocks noGrp="1"/>
          </p:cNvSpPr>
          <p:nvPr>
            <p:ph type="title"/>
          </p:nvPr>
        </p:nvSpPr>
        <p:spPr/>
        <p:txBody>
          <a:bodyPr/>
          <a:lstStyle/>
          <a:p>
            <a:r>
              <a:rPr lang="en-GB" b="1" dirty="0"/>
              <a:t>Why the 2030 Agenda Matters</a:t>
            </a:r>
          </a:p>
        </p:txBody>
      </p:sp>
      <p:sp>
        <p:nvSpPr>
          <p:cNvPr id="3" name="Content Placeholder 2">
            <a:extLst>
              <a:ext uri="{FF2B5EF4-FFF2-40B4-BE49-F238E27FC236}">
                <a16:creationId xmlns:a16="http://schemas.microsoft.com/office/drawing/2014/main" id="{2BC790C8-2F5A-6DA6-099F-DB716FF6E468}"/>
              </a:ext>
            </a:extLst>
          </p:cNvPr>
          <p:cNvSpPr>
            <a:spLocks noGrp="1"/>
          </p:cNvSpPr>
          <p:nvPr>
            <p:ph idx="1"/>
          </p:nvPr>
        </p:nvSpPr>
        <p:spPr/>
        <p:txBody>
          <a:bodyPr/>
          <a:lstStyle/>
          <a:p>
            <a:r>
              <a:rPr lang="en-GB" dirty="0"/>
              <a:t>Addresses the root causes of global challenges, not just the symptoms</a:t>
            </a:r>
          </a:p>
          <a:p>
            <a:r>
              <a:rPr lang="en-GB" dirty="0"/>
              <a:t>Provides a shared language and vision for governments, educators, businesses, and communities</a:t>
            </a:r>
          </a:p>
          <a:p>
            <a:r>
              <a:rPr lang="en-GB" dirty="0"/>
              <a:t>Encourages long-term thinking and collaboration</a:t>
            </a:r>
          </a:p>
          <a:p>
            <a:r>
              <a:rPr lang="en-GB" dirty="0"/>
              <a:t>Recognises the need for systemic change to achieve a sustainable future</a:t>
            </a:r>
          </a:p>
        </p:txBody>
      </p:sp>
    </p:spTree>
    <p:extLst>
      <p:ext uri="{BB962C8B-B14F-4D97-AF65-F5344CB8AC3E}">
        <p14:creationId xmlns:p14="http://schemas.microsoft.com/office/powerpoint/2010/main" val="437787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35110-23FC-B368-C6DF-560CD541574E}"/>
              </a:ext>
            </a:extLst>
          </p:cNvPr>
          <p:cNvSpPr>
            <a:spLocks noGrp="1"/>
          </p:cNvSpPr>
          <p:nvPr>
            <p:ph type="title"/>
          </p:nvPr>
        </p:nvSpPr>
        <p:spPr/>
        <p:txBody>
          <a:bodyPr/>
          <a:lstStyle/>
          <a:p>
            <a:r>
              <a:rPr lang="en-GB" b="1" dirty="0"/>
              <a:t>The 17 Sustainability Development Goals</a:t>
            </a:r>
          </a:p>
        </p:txBody>
      </p:sp>
      <p:pic>
        <p:nvPicPr>
          <p:cNvPr id="5122" name="Picture 2" descr="17 Sdg Sustainable Development Goals 17 Stock Vector (Royalty Free ...">
            <a:extLst>
              <a:ext uri="{FF2B5EF4-FFF2-40B4-BE49-F238E27FC236}">
                <a16:creationId xmlns:a16="http://schemas.microsoft.com/office/drawing/2014/main" id="{8516480E-FD9B-5870-A6CF-70D5CF86A27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04699" y="1511165"/>
            <a:ext cx="6631806" cy="4225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698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DD3CD-F93E-FF55-C000-0122F091118C}"/>
              </a:ext>
            </a:extLst>
          </p:cNvPr>
          <p:cNvSpPr>
            <a:spLocks noGrp="1"/>
          </p:cNvSpPr>
          <p:nvPr>
            <p:ph type="title"/>
          </p:nvPr>
        </p:nvSpPr>
        <p:spPr/>
        <p:txBody>
          <a:bodyPr/>
          <a:lstStyle/>
          <a:p>
            <a:r>
              <a:rPr lang="en-GB" b="1" dirty="0"/>
              <a:t>Class Exercise</a:t>
            </a:r>
            <a:br>
              <a:rPr lang="en-GB" b="1" dirty="0"/>
            </a:br>
            <a:endParaRPr lang="en-GB" b="1" dirty="0"/>
          </a:p>
        </p:txBody>
      </p:sp>
      <p:sp>
        <p:nvSpPr>
          <p:cNvPr id="3" name="Content Placeholder 2">
            <a:extLst>
              <a:ext uri="{FF2B5EF4-FFF2-40B4-BE49-F238E27FC236}">
                <a16:creationId xmlns:a16="http://schemas.microsoft.com/office/drawing/2014/main" id="{CA9F02DA-5368-3761-C8E8-6C21DE358922}"/>
              </a:ext>
            </a:extLst>
          </p:cNvPr>
          <p:cNvSpPr>
            <a:spLocks noGrp="1"/>
          </p:cNvSpPr>
          <p:nvPr>
            <p:ph idx="1"/>
          </p:nvPr>
        </p:nvSpPr>
        <p:spPr/>
        <p:txBody>
          <a:bodyPr>
            <a:normAutofit/>
          </a:bodyPr>
          <a:lstStyle/>
          <a:p>
            <a:pPr marL="41400" indent="0">
              <a:buNone/>
            </a:pPr>
            <a:r>
              <a:rPr lang="en-GB" dirty="0"/>
              <a:t>In your groups chose an issue from the list on the following slide</a:t>
            </a:r>
          </a:p>
          <a:p>
            <a:pPr marL="41400" indent="0">
              <a:buNone/>
            </a:pPr>
            <a:r>
              <a:rPr lang="en-GB" dirty="0"/>
              <a:t>Conduct research to answer the following:</a:t>
            </a:r>
          </a:p>
          <a:p>
            <a:r>
              <a:rPr lang="en-GB" dirty="0"/>
              <a:t>Which  SDG’s are the most relevant to your chosen issue and why?</a:t>
            </a:r>
          </a:p>
          <a:p>
            <a:r>
              <a:rPr lang="en-GB" dirty="0"/>
              <a:t>How do the goals interact?</a:t>
            </a:r>
          </a:p>
          <a:p>
            <a:r>
              <a:rPr lang="en-GB" dirty="0"/>
              <a:t>What barriers exist to achieving these SDG’s in relation to your chosen issue?</a:t>
            </a:r>
          </a:p>
          <a:p>
            <a:r>
              <a:rPr lang="en-GB" dirty="0"/>
              <a:t>What evidence-based interventions or policies could improve the situation?</a:t>
            </a:r>
          </a:p>
          <a:p>
            <a:pPr marL="41400" indent="0">
              <a:buNone/>
            </a:pPr>
            <a:endParaRPr lang="en-GB" dirty="0"/>
          </a:p>
          <a:p>
            <a:pPr marL="41400" indent="0">
              <a:buNone/>
            </a:pPr>
            <a:endParaRPr lang="en-GB" dirty="0"/>
          </a:p>
        </p:txBody>
      </p:sp>
    </p:spTree>
    <p:extLst>
      <p:ext uri="{BB962C8B-B14F-4D97-AF65-F5344CB8AC3E}">
        <p14:creationId xmlns:p14="http://schemas.microsoft.com/office/powerpoint/2010/main" val="3113308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A4922-0FEB-48D7-D4B8-C67EF553C89F}"/>
              </a:ext>
            </a:extLst>
          </p:cNvPr>
          <p:cNvSpPr>
            <a:spLocks noGrp="1"/>
          </p:cNvSpPr>
          <p:nvPr>
            <p:ph type="title"/>
          </p:nvPr>
        </p:nvSpPr>
        <p:spPr/>
        <p:txBody>
          <a:bodyPr/>
          <a:lstStyle/>
          <a:p>
            <a:r>
              <a:rPr lang="en-GB" b="1" dirty="0"/>
              <a:t>Choose an issue from the list below:</a:t>
            </a:r>
          </a:p>
        </p:txBody>
      </p:sp>
      <p:sp>
        <p:nvSpPr>
          <p:cNvPr id="3" name="Content Placeholder 2">
            <a:extLst>
              <a:ext uri="{FF2B5EF4-FFF2-40B4-BE49-F238E27FC236}">
                <a16:creationId xmlns:a16="http://schemas.microsoft.com/office/drawing/2014/main" id="{F6AC9635-B363-CF29-2B40-F9ABE8E77C8C}"/>
              </a:ext>
            </a:extLst>
          </p:cNvPr>
          <p:cNvSpPr>
            <a:spLocks noGrp="1"/>
          </p:cNvSpPr>
          <p:nvPr>
            <p:ph idx="1"/>
          </p:nvPr>
        </p:nvSpPr>
        <p:spPr/>
        <p:txBody>
          <a:bodyPr/>
          <a:lstStyle/>
          <a:p>
            <a:r>
              <a:rPr lang="en-GB" dirty="0"/>
              <a:t>Digital exclusion and healthcare access</a:t>
            </a:r>
          </a:p>
          <a:p>
            <a:r>
              <a:rPr lang="en-GB" dirty="0"/>
              <a:t>Women’s health inequalities</a:t>
            </a:r>
          </a:p>
          <a:p>
            <a:r>
              <a:rPr lang="en-GB" dirty="0"/>
              <a:t>Climate‑related health risks</a:t>
            </a:r>
          </a:p>
          <a:p>
            <a:r>
              <a:rPr lang="en-GB" dirty="0"/>
              <a:t>Poverty and chronic illness</a:t>
            </a:r>
          </a:p>
          <a:p>
            <a:r>
              <a:rPr lang="en-GB" dirty="0"/>
              <a:t>Urban air quality and respiratory health</a:t>
            </a:r>
          </a:p>
          <a:p>
            <a:r>
              <a:rPr lang="en-GB" dirty="0"/>
              <a:t>Youth mental health and online environments</a:t>
            </a:r>
          </a:p>
          <a:p>
            <a:endParaRPr lang="en-GB" dirty="0"/>
          </a:p>
        </p:txBody>
      </p:sp>
    </p:spTree>
    <p:extLst>
      <p:ext uri="{BB962C8B-B14F-4D97-AF65-F5344CB8AC3E}">
        <p14:creationId xmlns:p14="http://schemas.microsoft.com/office/powerpoint/2010/main" val="504176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BEA10-2950-F0A2-5B14-5B87EEFB093C}"/>
              </a:ext>
            </a:extLst>
          </p:cNvPr>
          <p:cNvSpPr>
            <a:spLocks noGrp="1"/>
          </p:cNvSpPr>
          <p:nvPr>
            <p:ph type="title"/>
          </p:nvPr>
        </p:nvSpPr>
        <p:spPr/>
        <p:txBody>
          <a:bodyPr/>
          <a:lstStyle/>
          <a:p>
            <a:r>
              <a:rPr lang="en-GB" b="1" dirty="0"/>
              <a:t>Assessment Guidance</a:t>
            </a:r>
          </a:p>
        </p:txBody>
      </p:sp>
      <p:sp>
        <p:nvSpPr>
          <p:cNvPr id="3" name="Content Placeholder 2">
            <a:extLst>
              <a:ext uri="{FF2B5EF4-FFF2-40B4-BE49-F238E27FC236}">
                <a16:creationId xmlns:a16="http://schemas.microsoft.com/office/drawing/2014/main" id="{AC1AFAC1-1649-E067-3681-990D7AD0CE69}"/>
              </a:ext>
            </a:extLst>
          </p:cNvPr>
          <p:cNvSpPr>
            <a:spLocks noGrp="1"/>
          </p:cNvSpPr>
          <p:nvPr>
            <p:ph idx="1"/>
          </p:nvPr>
        </p:nvSpPr>
        <p:spPr>
          <a:xfrm>
            <a:off x="358219" y="1619250"/>
            <a:ext cx="11481847" cy="3782309"/>
          </a:xfrm>
        </p:spPr>
        <p:txBody>
          <a:bodyPr>
            <a:normAutofit fontScale="92500"/>
          </a:bodyPr>
          <a:lstStyle/>
          <a:p>
            <a:pPr marL="0" indent="0">
              <a:buNone/>
            </a:pPr>
            <a:r>
              <a:rPr lang="en-GB" b="1" dirty="0"/>
              <a:t>3) Evaluation: </a:t>
            </a:r>
            <a:r>
              <a:rPr lang="en-GB" dirty="0"/>
              <a:t>Students must build upon the cause-and-effect diagram to evaluate the chosen issue, suggesting potential solutions. These must be linked to at least one of the 17 Sustainable Development Goals.  </a:t>
            </a:r>
            <a:r>
              <a:rPr lang="en-GB" b="1" i="1" dirty="0"/>
              <a:t>(1400-word equivalent)</a:t>
            </a:r>
          </a:p>
          <a:p>
            <a:pPr marL="0" indent="0">
              <a:buNone/>
            </a:pPr>
            <a:endParaRPr lang="en-GB" dirty="0"/>
          </a:p>
          <a:p>
            <a:pPr lvl="1"/>
            <a:r>
              <a:rPr lang="en-GB" dirty="0"/>
              <a:t>Identify and define the issue, giving some scope to the issue on a contemporary level.</a:t>
            </a:r>
          </a:p>
          <a:p>
            <a:pPr lvl="1"/>
            <a:r>
              <a:rPr lang="en-GB" dirty="0"/>
              <a:t>Discuss the main causes of this issue, linking to literature in the field of study and evaluate the links between the causes and the main effect(s).</a:t>
            </a:r>
          </a:p>
          <a:p>
            <a:pPr lvl="1"/>
            <a:r>
              <a:rPr lang="en-GB" dirty="0"/>
              <a:t>Give context to the Sustainable Development Goals and link it to the chosen issue, discussing what Wales and the United Kingdom are putting in place to address the issue and justify why</a:t>
            </a:r>
          </a:p>
        </p:txBody>
      </p:sp>
    </p:spTree>
    <p:extLst>
      <p:ext uri="{BB962C8B-B14F-4D97-AF65-F5344CB8AC3E}">
        <p14:creationId xmlns:p14="http://schemas.microsoft.com/office/powerpoint/2010/main" val="4110450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6EB11-12FE-FD0E-664B-B23B2DDF9965}"/>
              </a:ext>
            </a:extLst>
          </p:cNvPr>
          <p:cNvSpPr>
            <a:spLocks noGrp="1"/>
          </p:cNvSpPr>
          <p:nvPr>
            <p:ph type="title"/>
          </p:nvPr>
        </p:nvSpPr>
        <p:spPr/>
        <p:txBody>
          <a:bodyPr/>
          <a:lstStyle/>
          <a:p>
            <a:r>
              <a:rPr lang="en-GB" b="1" dirty="0"/>
              <a:t>Structure</a:t>
            </a:r>
          </a:p>
        </p:txBody>
      </p:sp>
      <p:sp>
        <p:nvSpPr>
          <p:cNvPr id="3" name="Content Placeholder 2">
            <a:extLst>
              <a:ext uri="{FF2B5EF4-FFF2-40B4-BE49-F238E27FC236}">
                <a16:creationId xmlns:a16="http://schemas.microsoft.com/office/drawing/2014/main" id="{B179E920-C0B1-6676-C56E-251D7F7C9B15}"/>
              </a:ext>
            </a:extLst>
          </p:cNvPr>
          <p:cNvSpPr>
            <a:spLocks noGrp="1"/>
          </p:cNvSpPr>
          <p:nvPr>
            <p:ph idx="1"/>
          </p:nvPr>
        </p:nvSpPr>
        <p:spPr/>
        <p:txBody>
          <a:bodyPr/>
          <a:lstStyle/>
          <a:p>
            <a:pPr marL="41400" indent="0">
              <a:buNone/>
            </a:pPr>
            <a:r>
              <a:rPr lang="en-GB" dirty="0"/>
              <a:t>Written assignments should include:</a:t>
            </a:r>
          </a:p>
          <a:p>
            <a:pPr marL="41400" indent="0">
              <a:buNone/>
            </a:pPr>
            <a:r>
              <a:rPr lang="en-GB" dirty="0"/>
              <a:t>An introduction</a:t>
            </a:r>
          </a:p>
          <a:p>
            <a:pPr marL="41400" indent="0">
              <a:buNone/>
            </a:pPr>
            <a:r>
              <a:rPr lang="en-GB" dirty="0"/>
              <a:t>A discussion</a:t>
            </a:r>
          </a:p>
          <a:p>
            <a:pPr marL="41400" indent="0">
              <a:buNone/>
            </a:pPr>
            <a:r>
              <a:rPr lang="en-GB" dirty="0"/>
              <a:t>A conclusion</a:t>
            </a:r>
          </a:p>
        </p:txBody>
      </p:sp>
    </p:spTree>
    <p:extLst>
      <p:ext uri="{BB962C8B-B14F-4D97-AF65-F5344CB8AC3E}">
        <p14:creationId xmlns:p14="http://schemas.microsoft.com/office/powerpoint/2010/main" val="4265144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522D2-3DBB-A2E2-9915-433F8B74DD20}"/>
              </a:ext>
            </a:extLst>
          </p:cNvPr>
          <p:cNvSpPr>
            <a:spLocks noGrp="1"/>
          </p:cNvSpPr>
          <p:nvPr>
            <p:ph type="title"/>
          </p:nvPr>
        </p:nvSpPr>
        <p:spPr/>
        <p:txBody>
          <a:bodyPr/>
          <a:lstStyle/>
          <a:p>
            <a:r>
              <a:rPr lang="en-GB" b="1" dirty="0"/>
              <a:t>A Good Introduction</a:t>
            </a:r>
          </a:p>
        </p:txBody>
      </p:sp>
      <p:sp>
        <p:nvSpPr>
          <p:cNvPr id="3" name="Content Placeholder 2">
            <a:extLst>
              <a:ext uri="{FF2B5EF4-FFF2-40B4-BE49-F238E27FC236}">
                <a16:creationId xmlns:a16="http://schemas.microsoft.com/office/drawing/2014/main" id="{12D37967-C5F5-859E-3962-D085B55FCE87}"/>
              </a:ext>
            </a:extLst>
          </p:cNvPr>
          <p:cNvSpPr>
            <a:spLocks noGrp="1"/>
          </p:cNvSpPr>
          <p:nvPr>
            <p:ph idx="1"/>
          </p:nvPr>
        </p:nvSpPr>
        <p:spPr/>
        <p:txBody>
          <a:bodyPr>
            <a:normAutofit fontScale="92500"/>
          </a:bodyPr>
          <a:lstStyle/>
          <a:p>
            <a:pPr fontAlgn="base"/>
            <a:r>
              <a:rPr lang="en-GB" b="1" dirty="0"/>
              <a:t>An introduction should seek to:</a:t>
            </a:r>
            <a:r>
              <a:rPr lang="en-US" dirty="0"/>
              <a:t>​</a:t>
            </a:r>
          </a:p>
          <a:p>
            <a:pPr marL="41400" indent="0" fontAlgn="base">
              <a:buNone/>
            </a:pPr>
            <a:endParaRPr lang="en-GB" dirty="0"/>
          </a:p>
          <a:p>
            <a:pPr fontAlgn="base"/>
            <a:r>
              <a:rPr lang="en-GB" dirty="0"/>
              <a:t>Grasp the reader's attention​</a:t>
            </a:r>
            <a:endParaRPr lang="en-US" dirty="0"/>
          </a:p>
          <a:p>
            <a:pPr marL="41400" indent="0" fontAlgn="base">
              <a:buNone/>
            </a:pPr>
            <a:endParaRPr lang="en-GB" dirty="0"/>
          </a:p>
          <a:p>
            <a:pPr fontAlgn="base"/>
            <a:r>
              <a:rPr lang="en-GB" dirty="0"/>
              <a:t>Explain what the issue you are covering is and why this is important (Rationale)</a:t>
            </a:r>
            <a:r>
              <a:rPr lang="en-US" dirty="0"/>
              <a:t>​</a:t>
            </a:r>
          </a:p>
          <a:p>
            <a:pPr marL="41400" indent="0" fontAlgn="base">
              <a:buNone/>
            </a:pPr>
            <a:endParaRPr lang="en-GB" dirty="0"/>
          </a:p>
          <a:p>
            <a:pPr fontAlgn="base"/>
            <a:r>
              <a:rPr lang="en-US" dirty="0"/>
              <a:t>A rationale should include evidence to support your choice</a:t>
            </a:r>
          </a:p>
          <a:p>
            <a:pPr marL="457200" lvl="1" indent="0" fontAlgn="base">
              <a:buNone/>
            </a:pPr>
            <a:endParaRPr lang="en-US" dirty="0"/>
          </a:p>
          <a:p>
            <a:pPr lvl="1" fontAlgn="base"/>
            <a:endParaRPr lang="en-US" dirty="0"/>
          </a:p>
          <a:p>
            <a:endParaRPr lang="en-GB" dirty="0"/>
          </a:p>
        </p:txBody>
      </p:sp>
    </p:spTree>
    <p:extLst>
      <p:ext uri="{BB962C8B-B14F-4D97-AF65-F5344CB8AC3E}">
        <p14:creationId xmlns:p14="http://schemas.microsoft.com/office/powerpoint/2010/main" val="3507219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97F89-0263-122B-BA1A-0AB4BC8CA8B9}"/>
              </a:ext>
            </a:extLst>
          </p:cNvPr>
          <p:cNvSpPr>
            <a:spLocks noGrp="1"/>
          </p:cNvSpPr>
          <p:nvPr>
            <p:ph type="title"/>
          </p:nvPr>
        </p:nvSpPr>
        <p:spPr/>
        <p:txBody>
          <a:bodyPr/>
          <a:lstStyle/>
          <a:p>
            <a:r>
              <a:rPr lang="en-GB" b="1" dirty="0"/>
              <a:t>Discussion/Analysis</a:t>
            </a:r>
          </a:p>
        </p:txBody>
      </p:sp>
      <p:sp>
        <p:nvSpPr>
          <p:cNvPr id="3" name="Content Placeholder 2">
            <a:extLst>
              <a:ext uri="{FF2B5EF4-FFF2-40B4-BE49-F238E27FC236}">
                <a16:creationId xmlns:a16="http://schemas.microsoft.com/office/drawing/2014/main" id="{5C7B96AC-A48E-1E30-6029-C4A8663417FF}"/>
              </a:ext>
            </a:extLst>
          </p:cNvPr>
          <p:cNvSpPr>
            <a:spLocks noGrp="1"/>
          </p:cNvSpPr>
          <p:nvPr>
            <p:ph idx="1"/>
          </p:nvPr>
        </p:nvSpPr>
        <p:spPr/>
        <p:txBody>
          <a:bodyPr>
            <a:normAutofit fontScale="92500" lnSpcReduction="10000"/>
          </a:bodyPr>
          <a:lstStyle/>
          <a:p>
            <a:r>
              <a:rPr lang="en-GB" dirty="0"/>
              <a:t>Evaluate the main findings of your fishbone diagram</a:t>
            </a:r>
          </a:p>
          <a:p>
            <a:r>
              <a:rPr lang="en-GB" dirty="0"/>
              <a:t>Discuss causes and impact of your issue</a:t>
            </a:r>
          </a:p>
          <a:p>
            <a:r>
              <a:rPr lang="en-GB" dirty="0"/>
              <a:t>Consider any links between your findings</a:t>
            </a:r>
          </a:p>
          <a:p>
            <a:r>
              <a:rPr lang="en-GB" dirty="0"/>
              <a:t>Ensure that you can substantiate your points with credible literature</a:t>
            </a:r>
          </a:p>
          <a:p>
            <a:r>
              <a:rPr lang="en-GB" dirty="0"/>
              <a:t>Link to SDG’s where possible</a:t>
            </a:r>
          </a:p>
          <a:p>
            <a:r>
              <a:rPr lang="en-GB" dirty="0"/>
              <a:t>Include what the United Kingdom and Wales have/will implement to address your </a:t>
            </a:r>
            <a:r>
              <a:rPr lang="en-GB" dirty="0" err="1"/>
              <a:t>i</a:t>
            </a:r>
            <a:endParaRPr lang="en-GB" dirty="0"/>
          </a:p>
          <a:p>
            <a:r>
              <a:rPr lang="en-GB" dirty="0"/>
              <a:t>Avoid opinion!</a:t>
            </a:r>
          </a:p>
          <a:p>
            <a:pPr marL="41400" indent="0">
              <a:buNone/>
            </a:pPr>
            <a:endParaRPr lang="en-GB" dirty="0"/>
          </a:p>
          <a:p>
            <a:endParaRPr lang="en-GB" dirty="0"/>
          </a:p>
        </p:txBody>
      </p:sp>
    </p:spTree>
    <p:extLst>
      <p:ext uri="{BB962C8B-B14F-4D97-AF65-F5344CB8AC3E}">
        <p14:creationId xmlns:p14="http://schemas.microsoft.com/office/powerpoint/2010/main" val="1060983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A73B0-6E79-E50F-A762-3CEA849A27F7}"/>
              </a:ext>
            </a:extLst>
          </p:cNvPr>
          <p:cNvSpPr>
            <a:spLocks noGrp="1"/>
          </p:cNvSpPr>
          <p:nvPr>
            <p:ph type="title"/>
          </p:nvPr>
        </p:nvSpPr>
        <p:spPr/>
        <p:txBody>
          <a:bodyPr/>
          <a:lstStyle/>
          <a:p>
            <a:r>
              <a:rPr lang="en-GB" b="1" dirty="0"/>
              <a:t>Conclusion</a:t>
            </a:r>
          </a:p>
        </p:txBody>
      </p:sp>
      <p:pic>
        <p:nvPicPr>
          <p:cNvPr id="7170" name="Picture 2">
            <a:extLst>
              <a:ext uri="{FF2B5EF4-FFF2-40B4-BE49-F238E27FC236}">
                <a16:creationId xmlns:a16="http://schemas.microsoft.com/office/drawing/2014/main" id="{9CA036A0-91AC-5083-4D70-1AECA67C0F6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13590" y="1509823"/>
            <a:ext cx="7102549" cy="3892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480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1C9E9-8AAE-756C-7C95-F24B18F7F38F}"/>
              </a:ext>
            </a:extLst>
          </p:cNvPr>
          <p:cNvSpPr>
            <a:spLocks noGrp="1"/>
          </p:cNvSpPr>
          <p:nvPr>
            <p:ph type="title"/>
          </p:nvPr>
        </p:nvSpPr>
        <p:spPr/>
        <p:txBody>
          <a:bodyPr/>
          <a:lstStyle/>
          <a:p>
            <a:r>
              <a:rPr lang="en-GB" b="1" dirty="0"/>
              <a:t>Next Week - Drafts</a:t>
            </a:r>
          </a:p>
        </p:txBody>
      </p:sp>
      <p:sp>
        <p:nvSpPr>
          <p:cNvPr id="3" name="Content Placeholder 2">
            <a:extLst>
              <a:ext uri="{FF2B5EF4-FFF2-40B4-BE49-F238E27FC236}">
                <a16:creationId xmlns:a16="http://schemas.microsoft.com/office/drawing/2014/main" id="{3D9D04C8-CE31-89C5-163A-16CB6AD5DA32}"/>
              </a:ext>
            </a:extLst>
          </p:cNvPr>
          <p:cNvSpPr>
            <a:spLocks noGrp="1"/>
          </p:cNvSpPr>
          <p:nvPr>
            <p:ph idx="1"/>
          </p:nvPr>
        </p:nvSpPr>
        <p:spPr/>
        <p:txBody>
          <a:bodyPr>
            <a:normAutofit/>
          </a:bodyPr>
          <a:lstStyle/>
          <a:p>
            <a:pPr fontAlgn="base"/>
            <a:r>
              <a:rPr lang="en-GB" dirty="0"/>
              <a:t>Drafts to be sent before the session on Monday</a:t>
            </a:r>
            <a:r>
              <a:rPr lang="en-US" dirty="0"/>
              <a:t>​</a:t>
            </a:r>
          </a:p>
          <a:p>
            <a:pPr fontAlgn="base"/>
            <a:r>
              <a:rPr lang="en-GB" dirty="0"/>
              <a:t>Drafts to be sent via email</a:t>
            </a:r>
            <a:r>
              <a:rPr lang="en-US" dirty="0"/>
              <a:t>​</a:t>
            </a:r>
          </a:p>
          <a:p>
            <a:pPr fontAlgn="base"/>
            <a:r>
              <a:rPr lang="en-GB" dirty="0"/>
              <a:t>Individual, verbal feedback given via a drop in session</a:t>
            </a:r>
            <a:r>
              <a:rPr lang="en-US" dirty="0"/>
              <a:t>​</a:t>
            </a:r>
          </a:p>
          <a:p>
            <a:pPr fontAlgn="base"/>
            <a:r>
              <a:rPr lang="en-GB" dirty="0"/>
              <a:t>One draft only will be read</a:t>
            </a:r>
            <a:r>
              <a:rPr lang="en-US" dirty="0"/>
              <a:t>​</a:t>
            </a:r>
          </a:p>
          <a:p>
            <a:pPr fontAlgn="base"/>
            <a:r>
              <a:rPr lang="en-GB" dirty="0"/>
              <a:t>Ensure you come prepared for your feedback session</a:t>
            </a:r>
            <a:r>
              <a:rPr lang="en-US" dirty="0"/>
              <a:t>​ (pen, paper)</a:t>
            </a:r>
          </a:p>
          <a:p>
            <a:pPr fontAlgn="base"/>
            <a:r>
              <a:rPr lang="en-GB" dirty="0"/>
              <a:t>The draft can contain as much or as little as you like – the more you submit, the more detailed the feedback</a:t>
            </a:r>
            <a:r>
              <a:rPr lang="en-US" dirty="0"/>
              <a:t>​</a:t>
            </a:r>
          </a:p>
          <a:p>
            <a:endParaRPr lang="en-GB" dirty="0"/>
          </a:p>
        </p:txBody>
      </p:sp>
    </p:spTree>
    <p:extLst>
      <p:ext uri="{BB962C8B-B14F-4D97-AF65-F5344CB8AC3E}">
        <p14:creationId xmlns:p14="http://schemas.microsoft.com/office/powerpoint/2010/main" val="448796155"/>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ab2a199a1a827bb2a776a2aab96a8706">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8f65977e4c16e8d6e64cbf3bcd3168e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980E6990-2BAD-4C9B-94C1-F2D088B167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929</Words>
  <Application>Microsoft Office PowerPoint</Application>
  <PresentationFormat>Widescreen</PresentationFormat>
  <Paragraphs>98</Paragraphs>
  <Slides>20</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20</vt:i4>
      </vt:variant>
    </vt:vector>
  </HeadingPairs>
  <TitlesOfParts>
    <vt:vector size="26" baseType="lpstr">
      <vt:lpstr>Arial</vt:lpstr>
      <vt:lpstr>Calibri</vt:lpstr>
      <vt:lpstr>Calibri Light</vt:lpstr>
      <vt:lpstr>UWTSD Holding Page</vt:lpstr>
      <vt:lpstr>UWTSD Text 2</vt:lpstr>
      <vt:lpstr>UWTSD Logo Variations place image in Background</vt:lpstr>
      <vt:lpstr>PowerPoint Presentation</vt:lpstr>
      <vt:lpstr>Plan for today</vt:lpstr>
      <vt:lpstr>What are the Sustainable Development Goals?</vt:lpstr>
      <vt:lpstr>Maslow’s Hierarchy of Needs (1943)</vt:lpstr>
      <vt:lpstr>Why do Sustainability Development Goals Matter?</vt:lpstr>
      <vt:lpstr>Sustainability Goals - History</vt:lpstr>
      <vt:lpstr>The 2030 Agenda for Sustainable Development</vt:lpstr>
      <vt:lpstr>Integrated and Interlinked Goals</vt:lpstr>
      <vt:lpstr>‘Leave No One Behind’: A Core Principle</vt:lpstr>
      <vt:lpstr>A Blueprint for Peace and Prosperity</vt:lpstr>
      <vt:lpstr>Why the 2030 Agenda Matters</vt:lpstr>
      <vt:lpstr>The 17 Sustainability Development Goals</vt:lpstr>
      <vt:lpstr>Class Exercise </vt:lpstr>
      <vt:lpstr>Choose an issue from the list below:</vt:lpstr>
      <vt:lpstr>Assessment Guidance</vt:lpstr>
      <vt:lpstr>Structure</vt:lpstr>
      <vt:lpstr>A Good Introduction</vt:lpstr>
      <vt:lpstr>Discussion/Analysis</vt:lpstr>
      <vt:lpstr>Conclusion</vt:lpstr>
      <vt:lpstr>Next Week - Drafts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Kalee Thomas (Digital Health and Care)</cp:lastModifiedBy>
  <cp:revision>25</cp:revision>
  <dcterms:created xsi:type="dcterms:W3CDTF">2021-03-09T15:35:42Z</dcterms:created>
  <dcterms:modified xsi:type="dcterms:W3CDTF">2026-03-09T09:08:53Z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