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4"/>
  </p:sldMasterIdLst>
  <p:notesMasterIdLst>
    <p:notesMasterId r:id="rId26"/>
  </p:notesMasterIdLst>
  <p:sldIdLst>
    <p:sldId id="256" r:id="rId5"/>
    <p:sldId id="260" r:id="rId6"/>
    <p:sldId id="265" r:id="rId7"/>
    <p:sldId id="280" r:id="rId8"/>
    <p:sldId id="266" r:id="rId9"/>
    <p:sldId id="269" r:id="rId10"/>
    <p:sldId id="271" r:id="rId11"/>
    <p:sldId id="270" r:id="rId12"/>
    <p:sldId id="272" r:id="rId13"/>
    <p:sldId id="276" r:id="rId14"/>
    <p:sldId id="277" r:id="rId15"/>
    <p:sldId id="273" r:id="rId16"/>
    <p:sldId id="274" r:id="rId17"/>
    <p:sldId id="261" r:id="rId18"/>
    <p:sldId id="262" r:id="rId19"/>
    <p:sldId id="281" r:id="rId20"/>
    <p:sldId id="286" r:id="rId21"/>
    <p:sldId id="283" r:id="rId22"/>
    <p:sldId id="284" r:id="rId23"/>
    <p:sldId id="285" r:id="rId24"/>
    <p:sldId id="287" r:id="rId25"/>
  </p:sldIdLst>
  <p:sldSz cx="12192000" cy="6858000"/>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55A2BA-FCF1-42AF-9ADF-B88591603806}" v="16" dt="2024-11-28T13:11:35.600"/>
    <p1510:client id="{16B79CEA-7FC4-97B3-0E97-7CEC1941BC38}" v="313" dt="2024-11-28T13:21:17.979"/>
    <p1510:client id="{4BEA3CDB-526F-4DEC-AD36-36B9825C8A84}" v="382" dt="2024-11-27T04:21:57.012"/>
    <p1510:client id="{8E6D539C-B547-4074-84DA-046084530AFD}" v="1941" dt="2024-11-28T05:16:30.712"/>
  </p1510:revLst>
</p1510:revInfo>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35306"/>
  </p:normalViewPr>
  <p:slideViewPr>
    <p:cSldViewPr snapToGrid="0">
      <p:cViewPr varScale="1">
        <p:scale>
          <a:sx n="40" d="100"/>
          <a:sy n="40" d="100"/>
        </p:scale>
        <p:origin x="389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74AC17-C85B-40C7-882F-1D5F979E78A7}" type="datetimeFigureOut">
              <a:t>8/12/24</a:t>
            </a:fld>
            <a:endParaRPr lang="es-ES"/>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C6921D-B0EB-4D11-9A61-28BCBEDC013D}" type="slidenum">
              <a:t>‹#›</a:t>
            </a:fld>
            <a:endParaRPr lang="es-ES"/>
          </a:p>
        </p:txBody>
      </p:sp>
    </p:spTree>
    <p:extLst>
      <p:ext uri="{BB962C8B-B14F-4D97-AF65-F5344CB8AC3E}">
        <p14:creationId xmlns:p14="http://schemas.microsoft.com/office/powerpoint/2010/main" val="800417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US" dirty="0"/>
          </a:p>
          <a:p>
            <a:endParaRPr lang="en-GB" dirty="0">
              <a:ea typeface="Calibri" panose="020F0502020204030204"/>
              <a:cs typeface="Calibri"/>
            </a:endParaRPr>
          </a:p>
        </p:txBody>
      </p:sp>
      <p:sp>
        <p:nvSpPr>
          <p:cNvPr id="4" name="Marcador de número de diapositiva 3"/>
          <p:cNvSpPr>
            <a:spLocks noGrp="1"/>
          </p:cNvSpPr>
          <p:nvPr>
            <p:ph type="sldNum" sz="quarter" idx="5"/>
          </p:nvPr>
        </p:nvSpPr>
        <p:spPr/>
        <p:txBody>
          <a:bodyPr/>
          <a:lstStyle/>
          <a:p>
            <a:fld id="{F9C6921D-B0EB-4D11-9A61-28BCBEDC013D}" type="slidenum">
              <a:rPr lang="es-ES"/>
              <a:t>3</a:t>
            </a:fld>
            <a:endParaRPr lang="es-ES"/>
          </a:p>
        </p:txBody>
      </p:sp>
    </p:spTree>
    <p:extLst>
      <p:ext uri="{BB962C8B-B14F-4D97-AF65-F5344CB8AC3E}">
        <p14:creationId xmlns:p14="http://schemas.microsoft.com/office/powerpoint/2010/main" val="4138813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US" dirty="0"/>
          </a:p>
        </p:txBody>
      </p:sp>
      <p:sp>
        <p:nvSpPr>
          <p:cNvPr id="4" name="Marcador de número de diapositiva 3"/>
          <p:cNvSpPr>
            <a:spLocks noGrp="1"/>
          </p:cNvSpPr>
          <p:nvPr>
            <p:ph type="sldNum" sz="quarter" idx="5"/>
          </p:nvPr>
        </p:nvSpPr>
        <p:spPr/>
        <p:txBody>
          <a:bodyPr/>
          <a:lstStyle/>
          <a:p>
            <a:fld id="{F9C6921D-B0EB-4D11-9A61-28BCBEDC013D}" type="slidenum">
              <a:rPr lang="es-ES"/>
              <a:t>6</a:t>
            </a:fld>
            <a:endParaRPr lang="es-ES"/>
          </a:p>
        </p:txBody>
      </p:sp>
    </p:spTree>
    <p:extLst>
      <p:ext uri="{BB962C8B-B14F-4D97-AF65-F5344CB8AC3E}">
        <p14:creationId xmlns:p14="http://schemas.microsoft.com/office/powerpoint/2010/main" val="1793770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US" dirty="0">
              <a:cs typeface="Calibri"/>
            </a:endParaRPr>
          </a:p>
        </p:txBody>
      </p:sp>
      <p:sp>
        <p:nvSpPr>
          <p:cNvPr id="4" name="Marcador de número de diapositiva 3"/>
          <p:cNvSpPr>
            <a:spLocks noGrp="1"/>
          </p:cNvSpPr>
          <p:nvPr>
            <p:ph type="sldNum" sz="quarter" idx="5"/>
          </p:nvPr>
        </p:nvSpPr>
        <p:spPr/>
        <p:txBody>
          <a:bodyPr/>
          <a:lstStyle/>
          <a:p>
            <a:fld id="{F9C6921D-B0EB-4D11-9A61-28BCBEDC013D}" type="slidenum">
              <a:rPr lang="es-ES"/>
              <a:t>7</a:t>
            </a:fld>
            <a:endParaRPr lang="es-ES"/>
          </a:p>
        </p:txBody>
      </p:sp>
    </p:spTree>
    <p:extLst>
      <p:ext uri="{BB962C8B-B14F-4D97-AF65-F5344CB8AC3E}">
        <p14:creationId xmlns:p14="http://schemas.microsoft.com/office/powerpoint/2010/main" val="3229709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GB" dirty="0">
              <a:ea typeface="Calibri"/>
              <a:cs typeface="Calibri"/>
            </a:endParaRPr>
          </a:p>
        </p:txBody>
      </p:sp>
      <p:sp>
        <p:nvSpPr>
          <p:cNvPr id="4" name="Marcador de número de diapositiva 3"/>
          <p:cNvSpPr>
            <a:spLocks noGrp="1"/>
          </p:cNvSpPr>
          <p:nvPr>
            <p:ph type="sldNum" sz="quarter" idx="5"/>
          </p:nvPr>
        </p:nvSpPr>
        <p:spPr/>
        <p:txBody>
          <a:bodyPr/>
          <a:lstStyle/>
          <a:p>
            <a:fld id="{F9C6921D-B0EB-4D11-9A61-28BCBEDC013D}" type="slidenum">
              <a:rPr lang="es-ES"/>
              <a:t>8</a:t>
            </a:fld>
            <a:endParaRPr lang="es-ES"/>
          </a:p>
        </p:txBody>
      </p:sp>
    </p:spTree>
    <p:extLst>
      <p:ext uri="{BB962C8B-B14F-4D97-AF65-F5344CB8AC3E}">
        <p14:creationId xmlns:p14="http://schemas.microsoft.com/office/powerpoint/2010/main" val="4031073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n-US" dirty="0">
              <a:ea typeface="Calibri"/>
              <a:cs typeface="Calibri"/>
            </a:endParaRPr>
          </a:p>
        </p:txBody>
      </p:sp>
      <p:sp>
        <p:nvSpPr>
          <p:cNvPr id="4" name="Marcador de número de diapositiva 3"/>
          <p:cNvSpPr>
            <a:spLocks noGrp="1"/>
          </p:cNvSpPr>
          <p:nvPr>
            <p:ph type="sldNum" sz="quarter" idx="5"/>
          </p:nvPr>
        </p:nvSpPr>
        <p:spPr/>
        <p:txBody>
          <a:bodyPr/>
          <a:lstStyle/>
          <a:p>
            <a:fld id="{F9C6921D-B0EB-4D11-9A61-28BCBEDC013D}" type="slidenum">
              <a:rPr lang="es-ES"/>
              <a:t>9</a:t>
            </a:fld>
            <a:endParaRPr lang="es-ES"/>
          </a:p>
        </p:txBody>
      </p:sp>
    </p:spTree>
    <p:extLst>
      <p:ext uri="{BB962C8B-B14F-4D97-AF65-F5344CB8AC3E}">
        <p14:creationId xmlns:p14="http://schemas.microsoft.com/office/powerpoint/2010/main" val="3390461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a:p>
            <a:pPr>
              <a:buFont typeface="Arial,Sans-Serif"/>
            </a:pPr>
            <a:endParaRPr lang="es-ES" dirty="0">
              <a:cs typeface="Calibri"/>
            </a:endParaRPr>
          </a:p>
          <a:p>
            <a:endParaRPr lang="en-US" dirty="0">
              <a:cs typeface="Calibri"/>
            </a:endParaRPr>
          </a:p>
        </p:txBody>
      </p:sp>
      <p:sp>
        <p:nvSpPr>
          <p:cNvPr id="4" name="Marcador de número de diapositiva 3"/>
          <p:cNvSpPr>
            <a:spLocks noGrp="1"/>
          </p:cNvSpPr>
          <p:nvPr>
            <p:ph type="sldNum" sz="quarter" idx="5"/>
          </p:nvPr>
        </p:nvSpPr>
        <p:spPr/>
        <p:txBody>
          <a:bodyPr/>
          <a:lstStyle/>
          <a:p>
            <a:fld id="{F9C6921D-B0EB-4D11-9A61-28BCBEDC013D}" type="slidenum">
              <a:rPr lang="es-ES"/>
              <a:t>10</a:t>
            </a:fld>
            <a:endParaRPr lang="es-ES"/>
          </a:p>
        </p:txBody>
      </p:sp>
    </p:spTree>
    <p:extLst>
      <p:ext uri="{BB962C8B-B14F-4D97-AF65-F5344CB8AC3E}">
        <p14:creationId xmlns:p14="http://schemas.microsoft.com/office/powerpoint/2010/main" val="1586098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Add specific timescale</a:t>
            </a:r>
          </a:p>
        </p:txBody>
      </p:sp>
      <p:sp>
        <p:nvSpPr>
          <p:cNvPr id="4" name="Slide Number Placeholder 3"/>
          <p:cNvSpPr>
            <a:spLocks noGrp="1"/>
          </p:cNvSpPr>
          <p:nvPr>
            <p:ph type="sldNum" sz="quarter" idx="5"/>
          </p:nvPr>
        </p:nvSpPr>
        <p:spPr/>
        <p:txBody>
          <a:bodyPr/>
          <a:lstStyle/>
          <a:p>
            <a:fld id="{F9C6921D-B0EB-4D11-9A61-28BCBEDC013D}" type="slidenum">
              <a:rPr lang="en-US"/>
              <a:t>12</a:t>
            </a:fld>
            <a:endParaRPr lang="en-US"/>
          </a:p>
        </p:txBody>
      </p:sp>
    </p:spTree>
    <p:extLst>
      <p:ext uri="{BB962C8B-B14F-4D97-AF65-F5344CB8AC3E}">
        <p14:creationId xmlns:p14="http://schemas.microsoft.com/office/powerpoint/2010/main" val="2416239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820604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277734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3539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187288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9217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56561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728301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0190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9938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360883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12/8/24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996247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12/8/24</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423379932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38" r:id="rId5"/>
    <p:sldLayoutId id="2147483743" r:id="rId6"/>
    <p:sldLayoutId id="2147483739" r:id="rId7"/>
    <p:sldLayoutId id="2147483740" r:id="rId8"/>
    <p:sldLayoutId id="2147483741" r:id="rId9"/>
    <p:sldLayoutId id="2147483742" r:id="rId10"/>
    <p:sldLayoutId id="2147483744"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6.png"/><Relationship Id="rId5" Type="http://schemas.microsoft.com/office/2007/relationships/hdphoto" Target="../media/hdphoto2.wdp"/><Relationship Id="rId4" Type="http://schemas.openxmlformats.org/officeDocument/2006/relationships/image" Target="../media/image5.png"/><Relationship Id="rId9" Type="http://schemas.microsoft.com/office/2007/relationships/hdphoto" Target="../media/hdphoto4.wdp"/></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microsoft.com/office/2007/relationships/hdphoto" Target="../media/hdphoto6.wdp"/><Relationship Id="rId5" Type="http://schemas.openxmlformats.org/officeDocument/2006/relationships/image" Target="../media/image10.png"/><Relationship Id="rId4" Type="http://schemas.microsoft.com/office/2007/relationships/hdphoto" Target="../media/hdphoto5.wdp"/></Relationships>
</file>

<file path=ppt/slides/_rels/slide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microsoft.com/office/2007/relationships/hdphoto" Target="../media/hdphoto8.wdp"/></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as.com/futbol/femenino/la-rfef-contesta-a-trabajo-defiende-que-si-tiene-un-plan-de-igualdad-n/" TargetMode="External"/><Relationship Id="rId2" Type="http://schemas.openxmlformats.org/officeDocument/2006/relationships/hyperlink" Target="https://www.redalyc.org/pdf/2351/235146515013.pdf" TargetMode="External"/><Relationship Id="rId1" Type="http://schemas.openxmlformats.org/officeDocument/2006/relationships/slideLayout" Target="../slideLayouts/slideLayout2.xml"/><Relationship Id="rId4" Type="http://schemas.openxmlformats.org/officeDocument/2006/relationships/hyperlink" Target="https://www.lasexta.com/noticias/deportes/futbol/espana-inglaterra-directo-final-mundial-futbol-femenino-australia-nueva-zelanda_2023082064e1cd985df8e30001d919e2.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57/s41310-024-00248-1" TargetMode="External"/><Relationship Id="rId2" Type="http://schemas.openxmlformats.org/officeDocument/2006/relationships/hyperlink" Target="https://en.ara.cat/sports/historic-agreement-women-s-national-football-team-achieves-wage-equality_1_4403054.html" TargetMode="External"/><Relationship Id="rId1" Type="http://schemas.openxmlformats.org/officeDocument/2006/relationships/slideLayout" Target="../slideLayouts/slideLayout2.xml"/><Relationship Id="rId4" Type="http://schemas.openxmlformats.org/officeDocument/2006/relationships/hyperlink" Target="https://doi.org/10.1007/978-3-031-21544-5_1"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weforum.org/stories/2020/03/more-women-in-leadership-shouldnt-matter-but-it-really-does/" TargetMode="External"/><Relationship Id="rId3" Type="http://schemas.openxmlformats.org/officeDocument/2006/relationships/hyperlink" Target="https://www.fifa.com/es/articles/la-historia-de-espana-en-la-copa-mundial-femenina" TargetMode="External"/><Relationship Id="rId7" Type="http://schemas.openxmlformats.org/officeDocument/2006/relationships/hyperlink" Target="https://www.lavanguardia.com/deportes/20230906/9207843/quien-es-montse-tome-seleccionadora-relevo-jorge-vilda-espana.html" TargetMode="External"/><Relationship Id="rId2" Type="http://schemas.openxmlformats.org/officeDocument/2006/relationships/hyperlink" Target="https://www.elimparcial.es/noticia/259103/deportes/la-primera-medida-de-la-rfef-en-su-nueva-busqueda-de-igualdad-entre-chicos-y-chicas.html" TargetMode="External"/><Relationship Id="rId1" Type="http://schemas.openxmlformats.org/officeDocument/2006/relationships/slideLayout" Target="../slideLayouts/slideLayout2.xml"/><Relationship Id="rId6" Type="http://schemas.openxmlformats.org/officeDocument/2006/relationships/hyperlink" Target="https://www.emerald.com/insight/content/doi/10.1108/lbsjmr-06-2022-0022/full/html" TargetMode="External"/><Relationship Id="rId5" Type="http://schemas.openxmlformats.org/officeDocument/2006/relationships/hyperlink" Target="https://gap.hks.harvard.edu/impact-gender-diversity-performance-business-teams-evidence-field-experiment" TargetMode="External"/><Relationship Id="rId4" Type="http://schemas.openxmlformats.org/officeDocument/2006/relationships/hyperlink" Target="https://doi.org/10.3389/feduc.2021.781049"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olympics.com/es/noticias/seleccion-espanola-futbol-femenino-jugadoras-preseleccion-juegos-olimpicos-paris-2024" TargetMode="External"/><Relationship Id="rId3" Type="http://schemas.openxmlformats.org/officeDocument/2006/relationships/hyperlink" Target="https://www.marca.com/futbol/balon-oro/2023/10/30/653ff2de22601d7e148b4591.html" TargetMode="External"/><Relationship Id="rId7" Type="http://schemas.openxmlformats.org/officeDocument/2006/relationships/hyperlink" Target="https://www.ngenespanol.com/el-mundo/historia-de-la-copa-mundial-femenina-de-la-fifa/" TargetMode="External"/><Relationship Id="rId2" Type="http://schemas.openxmlformats.org/officeDocument/2006/relationships/hyperlink" Target="https://www.marca.com/futbol/balon-oro/2021/11/29/61a535c7268e3e55328b4599.html" TargetMode="External"/><Relationship Id="rId1" Type="http://schemas.openxmlformats.org/officeDocument/2006/relationships/slideLayout" Target="../slideLayouts/slideLayout2.xml"/><Relationship Id="rId6" Type="http://schemas.openxmlformats.org/officeDocument/2006/relationships/hyperlink" Target="https://www.mckinsey.com/featured-insights/diversity-and-inclusion/women-matter-spain-women-are-still-far-from-top-corporate-leadership-positions" TargetMode="External"/><Relationship Id="rId5" Type="http://schemas.openxmlformats.org/officeDocument/2006/relationships/hyperlink" Target="https://especiales.marca.com/futbol/historia-futbol-femenino/primer-mundial-femenino.html" TargetMode="External"/><Relationship Id="rId4" Type="http://schemas.openxmlformats.org/officeDocument/2006/relationships/hyperlink" Target="https://www.marca.com/en/football/2024/10/28/671fa13c1ff7ff37b0efd452-live.html"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conlaa.com/el-primer-balon-de-oro-femenino/?output=pdf" TargetMode="External"/><Relationship Id="rId2" Type="http://schemas.openxmlformats.org/officeDocument/2006/relationships/hyperlink" Target="https://rfef.es/es/mujer-y-deporte" TargetMode="External"/><Relationship Id="rId1" Type="http://schemas.openxmlformats.org/officeDocument/2006/relationships/slideLayout" Target="../slideLayouts/slideLayout2.xml"/><Relationship Id="rId6" Type="http://schemas.openxmlformats.org/officeDocument/2006/relationships/hyperlink" Target="https://news.sky.com/story/victims-of-an-aggression-and-a-witch-hunt-who-said-what-in-world-cup-kiss-row-between-luis-rubiales-and-jenni-hermoso-12947809" TargetMode="External"/><Relationship Id="rId5" Type="http://schemas.openxmlformats.org/officeDocument/2006/relationships/hyperlink" Target="https://www.rtve.es/deportes/20221017/alexia-putellas-ganadora-balon-oro-2022/2406226.shtml" TargetMode="External"/><Relationship Id="rId4" Type="http://schemas.openxmlformats.org/officeDocument/2006/relationships/hyperlink" Target="https://doi.org/10.1007/978-3-031-25984-5_18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uefa.com/news-media/news/0277-1591944f95c4-22b8b8651ced-1000%E2%80%93women-s-football-in-spain/" TargetMode="External"/><Relationship Id="rId2" Type="http://schemas.openxmlformats.org/officeDocument/2006/relationships/hyperlink" Target="https://www.nytimes.com/athletic/live-blogs/ballon-dor-2024-live-updates-winners-time-vinicius-messi/iznIEpM4wJW6/" TargetMode="External"/><Relationship Id="rId1" Type="http://schemas.openxmlformats.org/officeDocument/2006/relationships/slideLayout" Target="../slideLayouts/slideLayout2.xml"/><Relationship Id="rId4" Type="http://schemas.openxmlformats.org/officeDocument/2006/relationships/hyperlink" Target="https://www.uefa.com/womensnationsleague/news/028a-1a4aba27d661-5b0816d2dceb-1000%E2%80%93spain-2-0-france-world-champions-win-first-women-s-natio/"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es.uefa.com/womensunder19/news/028f-1b7854996101-e285e8cb68e6-1000--espana-conquista-el-europeo-femenino-sub-19-resumen/" TargetMode="External"/><Relationship Id="rId2" Type="http://schemas.openxmlformats.org/officeDocument/2006/relationships/hyperlink" Target="https://es.uefa.com/womenschampionsleague/news/0292-1c33adc71932-31b646130e31-1000--aitana-bonmati-gana-el-balon-de-oro-femenino-2024/" TargetMode="External"/><Relationship Id="rId1" Type="http://schemas.openxmlformats.org/officeDocument/2006/relationships/slideLayout" Target="../slideLayouts/slideLayout2.xml"/><Relationship Id="rId5" Type="http://schemas.openxmlformats.org/officeDocument/2006/relationships/hyperlink" Target="https://doi.org/10.3390/socsci8070204" TargetMode="External"/><Relationship Id="rId4" Type="http://schemas.openxmlformats.org/officeDocument/2006/relationships/hyperlink" Target="https://www.uefa.com/womensworldcup/news/027a-166817b8be17-9e0082e122cd-1000--spain-win-2023-women-s-world-cup-all-the-results/"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orldathletics.org/women-in-athletics/news/world-athletics-female-leaders-gender-equ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3" name="Rectangle 162">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C958155F-963F-3412-7EF6-49FEAFC54FC9}"/>
              </a:ext>
            </a:extLst>
          </p:cNvPr>
          <p:cNvSpPr>
            <a:spLocks noGrp="1"/>
          </p:cNvSpPr>
          <p:nvPr>
            <p:ph type="ctrTitle"/>
          </p:nvPr>
        </p:nvSpPr>
        <p:spPr>
          <a:xfrm>
            <a:off x="1043368" y="751408"/>
            <a:ext cx="6778157" cy="1112836"/>
          </a:xfrm>
        </p:spPr>
        <p:txBody>
          <a:bodyPr vert="horz" lIns="91440" tIns="45720" rIns="91440" bIns="45720" rtlCol="0" anchor="b" anchorCtr="0">
            <a:normAutofit/>
          </a:bodyPr>
          <a:lstStyle/>
          <a:p>
            <a:r>
              <a:rPr lang="en-GB" sz="3200" dirty="0">
                <a:solidFill>
                  <a:schemeClr val="accent6"/>
                </a:solidFill>
              </a:rPr>
              <a:t>Opportunities for Female Leaders in 21st Century Organisations</a:t>
            </a:r>
          </a:p>
        </p:txBody>
      </p:sp>
      <p:sp>
        <p:nvSpPr>
          <p:cNvPr id="8" name="Título 1">
            <a:extLst>
              <a:ext uri="{FF2B5EF4-FFF2-40B4-BE49-F238E27FC236}">
                <a16:creationId xmlns:a16="http://schemas.microsoft.com/office/drawing/2014/main" id="{08635FED-BDB5-ECE5-5BF3-6021251AE4A9}"/>
              </a:ext>
            </a:extLst>
          </p:cNvPr>
          <p:cNvSpPr txBox="1">
            <a:spLocks/>
          </p:cNvSpPr>
          <p:nvPr/>
        </p:nvSpPr>
        <p:spPr>
          <a:xfrm>
            <a:off x="989400" y="2179571"/>
            <a:ext cx="6328800" cy="3148633"/>
          </a:xfrm>
          <a:prstGeom prst="rect">
            <a:avLst/>
          </a:prstGeom>
        </p:spPr>
        <p:txBody>
          <a:bodyPr vert="horz" lIns="91440" tIns="45720" rIns="91440" bIns="45720" rtlCol="0" anchor="t" anchorCtr="0">
            <a:normAutofit/>
          </a:bodyPr>
          <a:lstStyle>
            <a:lvl1pPr algn="ctr" defTabSz="914400" rtl="0" eaLnBrk="1" latinLnBrk="0" hangingPunct="1">
              <a:lnSpc>
                <a:spcPct val="100000"/>
              </a:lnSpc>
              <a:spcBef>
                <a:spcPct val="0"/>
              </a:spcBef>
              <a:buNone/>
              <a:defRPr sz="4800" kern="1200" cap="none" spc="0" baseline="0">
                <a:solidFill>
                  <a:schemeClr val="tx1"/>
                </a:solidFill>
                <a:latin typeface="+mj-lt"/>
                <a:ea typeface="+mj-ea"/>
                <a:cs typeface="+mj-cs"/>
              </a:defRPr>
            </a:lvl1pPr>
          </a:lstStyle>
          <a:p>
            <a:pPr>
              <a:lnSpc>
                <a:spcPct val="150000"/>
              </a:lnSpc>
              <a:spcAft>
                <a:spcPts val="600"/>
              </a:spcAft>
            </a:pPr>
            <a:r>
              <a:rPr lang="en-GB" sz="2000" spc="50" dirty="0">
                <a:solidFill>
                  <a:schemeClr val="accent6">
                    <a:alpha val="60000"/>
                  </a:schemeClr>
                </a:solidFill>
                <a:latin typeface="+mn-lt"/>
                <a:ea typeface="+mn-ea"/>
                <a:cs typeface="+mn-cs"/>
              </a:rPr>
              <a:t>Student Name: Naiara Palanques Garcés</a:t>
            </a:r>
          </a:p>
          <a:p>
            <a:pPr>
              <a:lnSpc>
                <a:spcPct val="150000"/>
              </a:lnSpc>
              <a:spcAft>
                <a:spcPts val="600"/>
              </a:spcAft>
            </a:pPr>
            <a:r>
              <a:rPr lang="en-GB" sz="2000" spc="50" dirty="0">
                <a:solidFill>
                  <a:schemeClr val="accent6">
                    <a:alpha val="60000"/>
                  </a:schemeClr>
                </a:solidFill>
                <a:latin typeface="+mn-lt"/>
                <a:ea typeface="+mn-ea"/>
                <a:cs typeface="+mn-cs"/>
              </a:rPr>
              <a:t>Student Number: 1702373</a:t>
            </a:r>
          </a:p>
          <a:p>
            <a:pPr>
              <a:lnSpc>
                <a:spcPct val="150000"/>
              </a:lnSpc>
              <a:spcAft>
                <a:spcPts val="600"/>
              </a:spcAft>
            </a:pPr>
            <a:r>
              <a:rPr lang="en-GB" sz="2000" spc="50" dirty="0">
                <a:solidFill>
                  <a:schemeClr val="accent6">
                    <a:alpha val="60000"/>
                  </a:schemeClr>
                </a:solidFill>
                <a:latin typeface="+mn-lt"/>
                <a:ea typeface="+mn-ea"/>
                <a:cs typeface="+mn-cs"/>
              </a:rPr>
              <a:t>Module : Contemporary Themes in Leadership and Management</a:t>
            </a:r>
          </a:p>
          <a:p>
            <a:pPr>
              <a:lnSpc>
                <a:spcPct val="150000"/>
              </a:lnSpc>
              <a:spcAft>
                <a:spcPts val="600"/>
              </a:spcAft>
            </a:pPr>
            <a:r>
              <a:rPr lang="en-GB" sz="2000" spc="50" dirty="0">
                <a:solidFill>
                  <a:schemeClr val="accent6">
                    <a:alpha val="60000"/>
                  </a:schemeClr>
                </a:solidFill>
                <a:latin typeface="+mn-lt"/>
                <a:ea typeface="+mn-ea"/>
                <a:cs typeface="+mn-cs"/>
              </a:rPr>
              <a:t>Module Code: </a:t>
            </a:r>
            <a:r>
              <a:rPr lang="en-GB" sz="2000" spc="50" dirty="0" err="1">
                <a:solidFill>
                  <a:schemeClr val="accent6">
                    <a:alpha val="60000"/>
                  </a:schemeClr>
                </a:solidFill>
                <a:latin typeface="+mn-lt"/>
                <a:ea typeface="+mn-ea"/>
                <a:cs typeface="+mn-cs"/>
              </a:rPr>
              <a:t>BMSW7000</a:t>
            </a:r>
            <a:endParaRPr lang="en-GB" sz="2000" spc="50" dirty="0">
              <a:solidFill>
                <a:schemeClr val="accent6">
                  <a:alpha val="60000"/>
                </a:schemeClr>
              </a:solidFill>
              <a:latin typeface="+mn-lt"/>
              <a:ea typeface="+mn-ea"/>
              <a:cs typeface="+mn-cs"/>
            </a:endParaRPr>
          </a:p>
          <a:p>
            <a:pPr>
              <a:lnSpc>
                <a:spcPct val="150000"/>
              </a:lnSpc>
              <a:spcAft>
                <a:spcPts val="600"/>
              </a:spcAft>
            </a:pPr>
            <a:r>
              <a:rPr lang="en-GB" sz="2000" spc="50" dirty="0">
                <a:solidFill>
                  <a:schemeClr val="accent6">
                    <a:alpha val="60000"/>
                  </a:schemeClr>
                </a:solidFill>
                <a:latin typeface="+mn-lt"/>
                <a:ea typeface="+mn-ea"/>
                <a:cs typeface="+mn-cs"/>
              </a:rPr>
              <a:t>Lecture: Helen Evans </a:t>
            </a:r>
          </a:p>
        </p:txBody>
      </p:sp>
      <p:cxnSp>
        <p:nvCxnSpPr>
          <p:cNvPr id="165" name="Straight Connector 164">
            <a:extLst>
              <a:ext uri="{FF2B5EF4-FFF2-40B4-BE49-F238E27FC236}">
                <a16:creationId xmlns:a16="http://schemas.microsoft.com/office/drawing/2014/main" id="{C05D45D7-984D-4CDD-B1BC-0CF407C72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2485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1" name="Imagen 10" descr="Interfaz de usuario gráfica, Sitio web&#10;&#10;Descripción generada automáticamente">
            <a:extLst>
              <a:ext uri="{FF2B5EF4-FFF2-40B4-BE49-F238E27FC236}">
                <a16:creationId xmlns:a16="http://schemas.microsoft.com/office/drawing/2014/main" id="{CC5FCA65-1992-5EC9-0139-42A04998CD7D}"/>
              </a:ext>
            </a:extLst>
          </p:cNvPr>
          <p:cNvPicPr>
            <a:picLocks noChangeAspect="1"/>
          </p:cNvPicPr>
          <p:nvPr/>
        </p:nvPicPr>
        <p:blipFill>
          <a:blip r:embed="rId2"/>
          <a:stretch>
            <a:fillRect/>
          </a:stretch>
        </p:blipFill>
        <p:spPr>
          <a:xfrm>
            <a:off x="8999401" y="3407438"/>
            <a:ext cx="2203199" cy="2754000"/>
          </a:xfrm>
          <a:prstGeom prst="rect">
            <a:avLst/>
          </a:prstGeom>
        </p:spPr>
      </p:pic>
      <p:pic>
        <p:nvPicPr>
          <p:cNvPr id="9" name="Imagen 8" descr="Fotos de la final del Mundial femenino: España - Inglaterra">
            <a:extLst>
              <a:ext uri="{FF2B5EF4-FFF2-40B4-BE49-F238E27FC236}">
                <a16:creationId xmlns:a16="http://schemas.microsoft.com/office/drawing/2014/main" id="{80C9BB0F-E05F-EACE-B236-49818F40F010}"/>
              </a:ext>
            </a:extLst>
          </p:cNvPr>
          <p:cNvPicPr>
            <a:picLocks noChangeAspect="1"/>
          </p:cNvPicPr>
          <p:nvPr/>
        </p:nvPicPr>
        <p:blipFill>
          <a:blip r:embed="rId3"/>
          <a:stretch>
            <a:fillRect/>
          </a:stretch>
        </p:blipFill>
        <p:spPr>
          <a:xfrm>
            <a:off x="8596103" y="926801"/>
            <a:ext cx="2767362" cy="1874887"/>
          </a:xfrm>
          <a:prstGeom prst="rect">
            <a:avLst/>
          </a:prstGeom>
        </p:spPr>
      </p:pic>
      <p:sp>
        <p:nvSpPr>
          <p:cNvPr id="6" name="Marcador de número de diapositiva 5">
            <a:extLst>
              <a:ext uri="{FF2B5EF4-FFF2-40B4-BE49-F238E27FC236}">
                <a16:creationId xmlns:a16="http://schemas.microsoft.com/office/drawing/2014/main" id="{5D525666-9346-CCB7-9DF6-0E28970DB976}"/>
              </a:ext>
            </a:extLst>
          </p:cNvPr>
          <p:cNvSpPr>
            <a:spLocks noGrp="1"/>
          </p:cNvSpPr>
          <p:nvPr>
            <p:ph type="sldNum" sz="quarter" idx="12"/>
          </p:nvPr>
        </p:nvSpPr>
        <p:spPr>
          <a:xfrm>
            <a:off x="9982800" y="6357600"/>
            <a:ext cx="1760150" cy="460800"/>
          </a:xfrm>
        </p:spPr>
        <p:txBody>
          <a:bodyPr vert="horz" lIns="91440" tIns="45720" rIns="91440" bIns="45720" rtlCol="0" anchor="ctr">
            <a:normAutofit/>
          </a:bodyPr>
          <a:lstStyle/>
          <a:p>
            <a:pPr>
              <a:spcAft>
                <a:spcPts val="600"/>
              </a:spcAft>
            </a:pPr>
            <a:fld id="{7BE69E03-4804-4553-A1EC-F089884EF50F}" type="slidenum">
              <a:rPr lang="en-US"/>
              <a:pPr>
                <a:spcAft>
                  <a:spcPts val="600"/>
                </a:spcAft>
              </a:pPr>
              <a:t>1</a:t>
            </a:fld>
            <a:endParaRPr lang="en-US"/>
          </a:p>
        </p:txBody>
      </p:sp>
    </p:spTree>
    <p:extLst>
      <p:ext uri="{BB962C8B-B14F-4D97-AF65-F5344CB8AC3E}">
        <p14:creationId xmlns:p14="http://schemas.microsoft.com/office/powerpoint/2010/main" val="1354910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622DC97F-CD0B-C448-E9D0-AD17E5A36B54}"/>
              </a:ext>
            </a:extLst>
          </p:cNvPr>
          <p:cNvSpPr>
            <a:spLocks noGrp="1"/>
          </p:cNvSpPr>
          <p:nvPr>
            <p:ph idx="1"/>
          </p:nvPr>
        </p:nvSpPr>
        <p:spPr/>
        <p:txBody>
          <a:bodyPr vert="horz" lIns="91440" tIns="45720" rIns="91440" bIns="45720" rtlCol="0" anchor="t">
            <a:normAutofit fontScale="47500" lnSpcReduction="20000"/>
          </a:bodyPr>
          <a:lstStyle/>
          <a:p>
            <a:pPr marL="359410" indent="-359410"/>
            <a:r>
              <a:rPr lang="en-GB" sz="3000" b="1" dirty="0">
                <a:solidFill>
                  <a:schemeClr val="tx1"/>
                </a:solidFill>
                <a:latin typeface="Arial" panose="020B0604020202020204" pitchFamily="34" charset="0"/>
                <a:cs typeface="Arial" panose="020B0604020202020204" pitchFamily="34" charset="0"/>
              </a:rPr>
              <a:t>Football </a:t>
            </a:r>
            <a:endParaRPr lang="es-ES" sz="3000" b="1" dirty="0">
              <a:solidFill>
                <a:schemeClr val="tx1"/>
              </a:solidFill>
              <a:latin typeface="Arial" panose="020B0604020202020204" pitchFamily="34" charset="0"/>
              <a:cs typeface="Arial" panose="020B0604020202020204" pitchFamily="34" charset="0"/>
            </a:endParaRPr>
          </a:p>
          <a:p>
            <a:pPr marL="359410" indent="-359410"/>
            <a:r>
              <a:rPr lang="en-GB" sz="3000" b="1" dirty="0">
                <a:solidFill>
                  <a:schemeClr val="tx1"/>
                </a:solidFill>
                <a:latin typeface="Arial" panose="020B0604020202020204" pitchFamily="34" charset="0"/>
                <a:cs typeface="Arial" panose="020B0604020202020204" pitchFamily="34" charset="0"/>
              </a:rPr>
              <a:t>Ballon d'Or 2024</a:t>
            </a:r>
          </a:p>
          <a:p>
            <a:pPr marL="359410" indent="-359410"/>
            <a:r>
              <a:rPr lang="en-GB" sz="3000" b="1" dirty="0">
                <a:solidFill>
                  <a:schemeClr val="tx1"/>
                </a:solidFill>
                <a:latin typeface="Arial" panose="020B0604020202020204" pitchFamily="34" charset="0"/>
                <a:cs typeface="Arial" panose="020B0604020202020204" pitchFamily="34" charset="0"/>
              </a:rPr>
              <a:t>Timeline - Women and Football and Leadership inside Football</a:t>
            </a:r>
          </a:p>
          <a:p>
            <a:pPr marL="359410" indent="-359410"/>
            <a:r>
              <a:rPr lang="en-GB" sz="3000" b="1" dirty="0">
                <a:solidFill>
                  <a:schemeClr val="tx1"/>
                </a:solidFill>
                <a:latin typeface="Arial" panose="020B0604020202020204" pitchFamily="34" charset="0"/>
                <a:cs typeface="Arial" panose="020B0604020202020204" pitchFamily="34" charset="0"/>
              </a:rPr>
              <a:t>Royal Spanish Football Federation (RFEF) </a:t>
            </a:r>
          </a:p>
          <a:p>
            <a:pPr marL="359410" indent="-359410"/>
            <a:r>
              <a:rPr lang="en-GB" sz="3000" b="1" dirty="0">
                <a:solidFill>
                  <a:schemeClr val="tx1"/>
                </a:solidFill>
                <a:latin typeface="Arial" panose="020B0604020202020204" pitchFamily="34" charset="0"/>
                <a:cs typeface="Arial" panose="020B0604020202020204" pitchFamily="34" charset="0"/>
              </a:rPr>
              <a:t>Benefits of diversity in Leadership </a:t>
            </a:r>
          </a:p>
          <a:p>
            <a:pPr marL="359410" indent="-359410"/>
            <a:r>
              <a:rPr lang="en-GB" sz="3000" b="1" dirty="0">
                <a:solidFill>
                  <a:schemeClr val="tx1"/>
                </a:solidFill>
                <a:latin typeface="Arial" panose="020B0604020202020204" pitchFamily="34" charset="0"/>
                <a:cs typeface="Arial" panose="020B0604020202020204" pitchFamily="34" charset="0"/>
              </a:rPr>
              <a:t>Limitations</a:t>
            </a:r>
          </a:p>
          <a:p>
            <a:pPr marL="359410" indent="-359410"/>
            <a:r>
              <a:rPr lang="en-GB" sz="3000" b="1" dirty="0">
                <a:solidFill>
                  <a:schemeClr val="tx1"/>
                </a:solidFill>
                <a:latin typeface="Arial" panose="020B0604020202020204" pitchFamily="34" charset="0"/>
                <a:cs typeface="Arial" panose="020B0604020202020204" pitchFamily="34" charset="0"/>
              </a:rPr>
              <a:t>Contemporary Management &amp; Leadership Approaches </a:t>
            </a:r>
          </a:p>
          <a:p>
            <a:pPr marL="359410" indent="-359410"/>
            <a:r>
              <a:rPr lang="en-GB" sz="3000" b="1" dirty="0">
                <a:solidFill>
                  <a:schemeClr val="tx1"/>
                </a:solidFill>
                <a:latin typeface="Arial" panose="020B0604020202020204" pitchFamily="34" charset="0"/>
                <a:ea typeface="+mn-lt"/>
                <a:cs typeface="Arial" panose="020B0604020202020204" pitchFamily="34" charset="0"/>
              </a:rPr>
              <a:t>Contemporary Management Theories</a:t>
            </a:r>
            <a:endParaRPr lang="en-GB" sz="3000" b="1" dirty="0">
              <a:solidFill>
                <a:schemeClr val="tx1"/>
              </a:solidFill>
              <a:latin typeface="Arial" panose="020B0604020202020204" pitchFamily="34" charset="0"/>
              <a:cs typeface="Arial" panose="020B0604020202020204" pitchFamily="34" charset="0"/>
            </a:endParaRPr>
          </a:p>
          <a:p>
            <a:pPr marL="359410" indent="-359410"/>
            <a:r>
              <a:rPr lang="en-GB" sz="3000" b="1" dirty="0">
                <a:solidFill>
                  <a:schemeClr val="tx1"/>
                </a:solidFill>
                <a:latin typeface="Arial" panose="020B0604020202020204" pitchFamily="34" charset="0"/>
                <a:cs typeface="Arial" panose="020B0604020202020204" pitchFamily="34" charset="0"/>
              </a:rPr>
              <a:t>Implementation Strategies to create Leadership Opportunities</a:t>
            </a:r>
          </a:p>
          <a:p>
            <a:pPr marL="359410" indent="-359410"/>
            <a:r>
              <a:rPr lang="en-GB" sz="3000" b="1" dirty="0">
                <a:solidFill>
                  <a:schemeClr val="tx1"/>
                </a:solidFill>
                <a:latin typeface="Arial" panose="020B0604020202020204" pitchFamily="34" charset="0"/>
                <a:cs typeface="Arial" panose="020B0604020202020204" pitchFamily="34" charset="0"/>
              </a:rPr>
              <a:t>Conclusion</a:t>
            </a:r>
          </a:p>
          <a:p>
            <a:pPr marL="359410" indent="-359410"/>
            <a:endParaRPr lang="es-ES" dirty="0">
              <a:solidFill>
                <a:srgbClr val="000000">
                  <a:alpha val="60000"/>
                </a:srgbClr>
              </a:solidFill>
            </a:endParaRPr>
          </a:p>
          <a:p>
            <a:pPr marL="359410" indent="-359410"/>
            <a:endParaRPr lang="es-ES" dirty="0">
              <a:solidFill>
                <a:srgbClr val="000000">
                  <a:alpha val="60000"/>
                </a:srgbClr>
              </a:solidFill>
            </a:endParaRPr>
          </a:p>
          <a:p>
            <a:pPr marL="359410" indent="-359410"/>
            <a:endParaRPr lang="es-ES" dirty="0">
              <a:solidFill>
                <a:srgbClr val="000000">
                  <a:alpha val="60000"/>
                </a:srgbClr>
              </a:solidFill>
            </a:endParaRPr>
          </a:p>
          <a:p>
            <a:pPr marL="0" indent="0">
              <a:buNone/>
            </a:pPr>
            <a:endParaRPr lang="es-ES" dirty="0">
              <a:solidFill>
                <a:srgbClr val="000000">
                  <a:alpha val="60000"/>
                </a:srgbClr>
              </a:solidFill>
            </a:endParaRPr>
          </a:p>
          <a:p>
            <a:pPr marL="0" indent="0">
              <a:buNone/>
            </a:pPr>
            <a:endParaRPr lang="es-ES" dirty="0">
              <a:solidFill>
                <a:srgbClr val="000000">
                  <a:alpha val="60000"/>
                </a:srgbClr>
              </a:solidFill>
            </a:endParaRPr>
          </a:p>
        </p:txBody>
      </p:sp>
      <p:sp>
        <p:nvSpPr>
          <p:cNvPr id="5" name="Título 4">
            <a:extLst>
              <a:ext uri="{FF2B5EF4-FFF2-40B4-BE49-F238E27FC236}">
                <a16:creationId xmlns:a16="http://schemas.microsoft.com/office/drawing/2014/main" id="{6DEADC60-B725-CE37-7E80-0781544BF1C2}"/>
              </a:ext>
            </a:extLst>
          </p:cNvPr>
          <p:cNvSpPr>
            <a:spLocks noGrp="1"/>
          </p:cNvSpPr>
          <p:nvPr>
            <p:ph type="title"/>
          </p:nvPr>
        </p:nvSpPr>
        <p:spPr>
          <a:xfrm>
            <a:off x="989400" y="788276"/>
            <a:ext cx="1837883" cy="579172"/>
          </a:xfrm>
        </p:spPr>
        <p:txBody>
          <a:bodyPr/>
          <a:lstStyle/>
          <a:p>
            <a:r>
              <a:rPr lang="es-ES" b="1" i="1" u="sng" dirty="0" err="1">
                <a:solidFill>
                  <a:schemeClr val="accent6"/>
                </a:solidFill>
              </a:rPr>
              <a:t>Contents</a:t>
            </a:r>
            <a:endParaRPr lang="es-ES" b="1" i="1" u="sng" dirty="0">
              <a:solidFill>
                <a:schemeClr val="accent6"/>
              </a:solidFill>
            </a:endParaRPr>
          </a:p>
        </p:txBody>
      </p:sp>
    </p:spTree>
    <p:extLst>
      <p:ext uri="{BB962C8B-B14F-4D97-AF65-F5344CB8AC3E}">
        <p14:creationId xmlns:p14="http://schemas.microsoft.com/office/powerpoint/2010/main" val="2829104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uadroTexto 2">
            <a:extLst>
              <a:ext uri="{FF2B5EF4-FFF2-40B4-BE49-F238E27FC236}">
                <a16:creationId xmlns:a16="http://schemas.microsoft.com/office/drawing/2014/main" id="{83A456C8-2A57-6A80-6A41-17FCBC789045}"/>
              </a:ext>
            </a:extLst>
          </p:cNvPr>
          <p:cNvSpPr txBox="1"/>
          <p:nvPr/>
        </p:nvSpPr>
        <p:spPr>
          <a:xfrm>
            <a:off x="989999" y="2361600"/>
            <a:ext cx="4107518" cy="106739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algn="ctr">
              <a:lnSpc>
                <a:spcPct val="150000"/>
              </a:lnSpc>
              <a:spcBef>
                <a:spcPct val="0"/>
              </a:spcBef>
              <a:spcAft>
                <a:spcPts val="600"/>
              </a:spcAft>
            </a:pPr>
            <a:r>
              <a:rPr lang="en-US" sz="4800" spc="50" dirty="0">
                <a:solidFill>
                  <a:schemeClr val="accent6">
                    <a:alpha val="60000"/>
                  </a:schemeClr>
                </a:solidFill>
                <a:latin typeface="Arial" panose="020B0604020202020204" pitchFamily="34" charset="0"/>
                <a:cs typeface="Arial" panose="020B0604020202020204" pitchFamily="34" charset="0"/>
              </a:rPr>
              <a:t>Football</a:t>
            </a:r>
            <a:r>
              <a:rPr lang="en-US" sz="4800" spc="50" dirty="0">
                <a:solidFill>
                  <a:schemeClr val="tx1">
                    <a:alpha val="60000"/>
                  </a:schemeClr>
                </a:solidFill>
              </a:rPr>
              <a:t> </a:t>
            </a:r>
          </a:p>
        </p:txBody>
      </p:sp>
      <p:pic>
        <p:nvPicPr>
          <p:cNvPr id="4" name="Imagen 3">
            <a:extLst>
              <a:ext uri="{FF2B5EF4-FFF2-40B4-BE49-F238E27FC236}">
                <a16:creationId xmlns:a16="http://schemas.microsoft.com/office/drawing/2014/main" id="{2D36F491-B4A7-9A0E-0C0E-59019527483C}"/>
              </a:ext>
            </a:extLst>
          </p:cNvPr>
          <p:cNvPicPr>
            <a:picLocks noChangeAspect="1"/>
          </p:cNvPicPr>
          <p:nvPr/>
        </p:nvPicPr>
        <p:blipFill>
          <a:blip r:embed="rId3"/>
          <a:srcRect b="11841"/>
          <a:stretch/>
        </p:blipFill>
        <p:spPr>
          <a:xfrm>
            <a:off x="6096000" y="3629319"/>
            <a:ext cx="5553600" cy="2754000"/>
          </a:xfrm>
          <a:prstGeom prst="rect">
            <a:avLst/>
          </a:prstGeom>
        </p:spPr>
      </p:pic>
      <p:pic>
        <p:nvPicPr>
          <p:cNvPr id="5" name="Imagen 4" descr="Fotos de la final del Mundial femenino: España - Inglaterra">
            <a:extLst>
              <a:ext uri="{FF2B5EF4-FFF2-40B4-BE49-F238E27FC236}">
                <a16:creationId xmlns:a16="http://schemas.microsoft.com/office/drawing/2014/main" id="{E8CCAA0F-AA4D-68D2-ECEA-B62029E923A4}"/>
              </a:ext>
            </a:extLst>
          </p:cNvPr>
          <p:cNvPicPr>
            <a:picLocks noChangeAspect="1"/>
          </p:cNvPicPr>
          <p:nvPr/>
        </p:nvPicPr>
        <p:blipFill>
          <a:blip r:embed="rId4"/>
          <a:srcRect l="-2225" t="3094" r="2225" b="23710"/>
          <a:stretch/>
        </p:blipFill>
        <p:spPr>
          <a:xfrm>
            <a:off x="6096000" y="474681"/>
            <a:ext cx="5553600" cy="2754000"/>
          </a:xfrm>
          <a:prstGeom prst="rect">
            <a:avLst/>
          </a:prstGeom>
        </p:spPr>
      </p:pic>
    </p:spTree>
    <p:extLst>
      <p:ext uri="{BB962C8B-B14F-4D97-AF65-F5344CB8AC3E}">
        <p14:creationId xmlns:p14="http://schemas.microsoft.com/office/powerpoint/2010/main" val="248963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5" name="Rectangle 7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ítulo 1">
            <a:extLst>
              <a:ext uri="{FF2B5EF4-FFF2-40B4-BE49-F238E27FC236}">
                <a16:creationId xmlns:a16="http://schemas.microsoft.com/office/drawing/2014/main" id="{E603F94B-29EA-D292-3002-25888B83CE88}"/>
              </a:ext>
            </a:extLst>
          </p:cNvPr>
          <p:cNvSpPr txBox="1">
            <a:spLocks/>
          </p:cNvSpPr>
          <p:nvPr/>
        </p:nvSpPr>
        <p:spPr>
          <a:xfrm>
            <a:off x="1977679" y="258933"/>
            <a:ext cx="3975910" cy="593725"/>
          </a:xfrm>
          <a:prstGeom prst="rect">
            <a:avLst/>
          </a:prstGeom>
        </p:spPr>
        <p:txBody>
          <a:bodyPr vert="horz" lIns="91440" tIns="45720" rIns="91440" bIns="45720" rtlCol="0" anchor="b" anchorCtr="0">
            <a:normAutofit/>
          </a:bodyPr>
          <a:lst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a:lstStyle>
          <a:p>
            <a:pPr algn="ctr">
              <a:spcAft>
                <a:spcPts val="600"/>
              </a:spcAft>
            </a:pPr>
            <a:r>
              <a:rPr lang="en-US" kern="1200" cap="none" spc="0" baseline="0" dirty="0">
                <a:solidFill>
                  <a:schemeClr val="accent6"/>
                </a:solidFill>
                <a:latin typeface="+mj-lt"/>
                <a:ea typeface="+mj-ea"/>
                <a:cs typeface="+mj-cs"/>
              </a:rPr>
              <a:t>Ballon D'Or 2024</a:t>
            </a:r>
          </a:p>
        </p:txBody>
      </p:sp>
      <p:pic>
        <p:nvPicPr>
          <p:cNvPr id="5" name="Imagen 4" descr="Jennifer Hermoso en la Gala de Premios del &amp;quot;Ballon d&amp;apos;Or&amp;quot; recibiendo el...">
            <a:extLst>
              <a:ext uri="{FF2B5EF4-FFF2-40B4-BE49-F238E27FC236}">
                <a16:creationId xmlns:a16="http://schemas.microsoft.com/office/drawing/2014/main" id="{817E18FB-BE34-67F9-C3BF-3B8D3FBA8A0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t="3400" b="40603"/>
          <a:stretch/>
        </p:blipFill>
        <p:spPr>
          <a:xfrm>
            <a:off x="8549220" y="555796"/>
            <a:ext cx="3322800" cy="1242000"/>
          </a:xfrm>
          <a:prstGeom prst="rect">
            <a:avLst/>
          </a:prstGeom>
        </p:spPr>
      </p:pic>
      <p:pic>
        <p:nvPicPr>
          <p:cNvPr id="9" name="Imagen 8" descr="El Barça hace historia y gana el premio a mejor equipo femenino del mundo  por segundo">
            <a:extLst>
              <a:ext uri="{FF2B5EF4-FFF2-40B4-BE49-F238E27FC236}">
                <a16:creationId xmlns:a16="http://schemas.microsoft.com/office/drawing/2014/main" id="{3BE97117-B088-8FD2-F2B6-839F29E7D38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rcRect t="8037" r="-433" b="38876"/>
          <a:stretch/>
        </p:blipFill>
        <p:spPr>
          <a:xfrm>
            <a:off x="8534830" y="2059243"/>
            <a:ext cx="3337190" cy="1234757"/>
          </a:xfrm>
          <a:prstGeom prst="rect">
            <a:avLst/>
          </a:prstGeom>
        </p:spPr>
      </p:pic>
      <p:pic>
        <p:nvPicPr>
          <p:cNvPr id="8" name="Imagen 7" descr="Aitana Bonmatí consigue su segundo Balón de Oro consecutivo">
            <a:extLst>
              <a:ext uri="{FF2B5EF4-FFF2-40B4-BE49-F238E27FC236}">
                <a16:creationId xmlns:a16="http://schemas.microsoft.com/office/drawing/2014/main" id="{13CEABCF-0674-5009-044B-301E2F3FBE94}"/>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rcRect t="6115" b="40866"/>
          <a:stretch/>
        </p:blipFill>
        <p:spPr>
          <a:xfrm>
            <a:off x="8599800" y="3555447"/>
            <a:ext cx="3322800" cy="1242000"/>
          </a:xfrm>
          <a:prstGeom prst="rect">
            <a:avLst/>
          </a:prstGeom>
        </p:spPr>
      </p:pic>
      <p:pic>
        <p:nvPicPr>
          <p:cNvPr id="4" name="Imagen 3" descr="Ballon d'Or 2024: Carlo Ancelotti and Emma Hayes win Coach of the Year  awards - BBC Sport">
            <a:extLst>
              <a:ext uri="{FF2B5EF4-FFF2-40B4-BE49-F238E27FC236}">
                <a16:creationId xmlns:a16="http://schemas.microsoft.com/office/drawing/2014/main" id="{9BE86F40-BDCF-160D-1B6C-9DFECB7B63ED}"/>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imgEffect>
                  </a14:imgLayer>
                </a14:imgProps>
              </a:ext>
            </a:extLst>
          </a:blip>
          <a:srcRect t="7709" r="22500" b="35995"/>
          <a:stretch/>
        </p:blipFill>
        <p:spPr>
          <a:xfrm>
            <a:off x="8915840" y="5058894"/>
            <a:ext cx="2575170" cy="1248600"/>
          </a:xfrm>
          <a:prstGeom prst="rect">
            <a:avLst/>
          </a:prstGeom>
        </p:spPr>
      </p:pic>
      <p:sp>
        <p:nvSpPr>
          <p:cNvPr id="6" name="TextBox 5">
            <a:extLst>
              <a:ext uri="{FF2B5EF4-FFF2-40B4-BE49-F238E27FC236}">
                <a16:creationId xmlns:a16="http://schemas.microsoft.com/office/drawing/2014/main" id="{2D52ABF8-BE8F-15FF-2E28-2903671624A9}"/>
              </a:ext>
            </a:extLst>
          </p:cNvPr>
          <p:cNvSpPr txBox="1"/>
          <p:nvPr/>
        </p:nvSpPr>
        <p:spPr>
          <a:xfrm>
            <a:off x="475153" y="6498436"/>
            <a:ext cx="8230479" cy="261610"/>
          </a:xfrm>
          <a:prstGeom prst="rect">
            <a:avLst/>
          </a:prstGeom>
          <a:noFill/>
        </p:spPr>
        <p:txBody>
          <a:bodyPr wrap="square" rtlCol="0">
            <a:spAutoFit/>
          </a:bodyPr>
          <a:lstStyle/>
          <a:p>
            <a:r>
              <a:rPr lang="en-US" sz="1100" i="1" spc="50" dirty="0">
                <a:latin typeface="Arial" panose="020B0604020202020204" pitchFamily="34" charset="0"/>
                <a:cs typeface="Arial" panose="020B0604020202020204" pitchFamily="34" charset="0"/>
              </a:rPr>
              <a:t>Sources: (The New York Times, 2024; Marca, 2024; </a:t>
            </a:r>
            <a:r>
              <a:rPr lang="en-US" sz="1100" i="1" spc="50" dirty="0" err="1">
                <a:latin typeface="Arial" panose="020B0604020202020204" pitchFamily="34" charset="0"/>
                <a:cs typeface="Arial" panose="020B0604020202020204" pitchFamily="34" charset="0"/>
              </a:rPr>
              <a:t>Riproche</a:t>
            </a:r>
            <a:r>
              <a:rPr lang="en-US" sz="1100" i="1" spc="50" dirty="0">
                <a:latin typeface="Arial" panose="020B0604020202020204" pitchFamily="34" charset="0"/>
                <a:cs typeface="Arial" panose="020B0604020202020204" pitchFamily="34" charset="0"/>
              </a:rPr>
              <a:t>, 2023).</a:t>
            </a:r>
            <a:endParaRPr lang="en-GB" sz="1100" dirty="0"/>
          </a:p>
        </p:txBody>
      </p:sp>
      <p:sp>
        <p:nvSpPr>
          <p:cNvPr id="10" name="TextBox 9">
            <a:extLst>
              <a:ext uri="{FF2B5EF4-FFF2-40B4-BE49-F238E27FC236}">
                <a16:creationId xmlns:a16="http://schemas.microsoft.com/office/drawing/2014/main" id="{B0B4672E-F2C0-15C1-2D6F-CAE315B5D9EA}"/>
              </a:ext>
            </a:extLst>
          </p:cNvPr>
          <p:cNvSpPr txBox="1"/>
          <p:nvPr/>
        </p:nvSpPr>
        <p:spPr>
          <a:xfrm>
            <a:off x="246338" y="1055622"/>
            <a:ext cx="8349522" cy="5262979"/>
          </a:xfrm>
          <a:prstGeom prst="rect">
            <a:avLst/>
          </a:prstGeom>
          <a:noFill/>
        </p:spPr>
        <p:txBody>
          <a:bodyPr wrap="square" rtlCol="0">
            <a:spAutoFit/>
          </a:bodyPr>
          <a:lstStyle/>
          <a:p>
            <a:pPr algn="just"/>
            <a:r>
              <a:rPr lang="en-GB" sz="1600" dirty="0" err="1">
                <a:latin typeface="Arial" panose="020B0604020202020204" pitchFamily="34" charset="0"/>
                <a:cs typeface="Arial" panose="020B0604020202020204" pitchFamily="34" charset="0"/>
              </a:rPr>
              <a:t>Ballón</a:t>
            </a:r>
            <a:r>
              <a:rPr lang="en-GB" sz="1600" dirty="0">
                <a:latin typeface="Arial" panose="020B0604020202020204" pitchFamily="34" charset="0"/>
                <a:cs typeface="Arial" panose="020B0604020202020204" pitchFamily="34" charset="0"/>
              </a:rPr>
              <a:t> D’or is a worldwide award in football. </a:t>
            </a:r>
          </a:p>
          <a:p>
            <a:pPr algn="just"/>
            <a:r>
              <a:rPr lang="en-GB" sz="1600" dirty="0">
                <a:latin typeface="Arial" panose="020B0604020202020204" pitchFamily="34" charset="0"/>
                <a:cs typeface="Arial" panose="020B0604020202020204" pitchFamily="34" charset="0"/>
              </a:rPr>
              <a:t>On the 27 October 2024, the </a:t>
            </a:r>
            <a:r>
              <a:rPr lang="en-GB" sz="1600" dirty="0" err="1">
                <a:latin typeface="Arial" panose="020B0604020202020204" pitchFamily="34" charset="0"/>
                <a:cs typeface="Arial" panose="020B0604020202020204" pitchFamily="34" charset="0"/>
              </a:rPr>
              <a:t>Ballón</a:t>
            </a:r>
            <a:r>
              <a:rPr lang="en-GB" sz="1600" dirty="0">
                <a:latin typeface="Arial" panose="020B0604020202020204" pitchFamily="34" charset="0"/>
                <a:cs typeface="Arial" panose="020B0604020202020204" pitchFamily="34" charset="0"/>
              </a:rPr>
              <a:t> D'Or Gala celebrated significant achievements in Women's Football.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This year the Socrates Award (acknowledging the commitment to social and humanitarian causes) went to Jennifer Hermoso Fuentes for her advocacy against discrimination and harassment within any level in Women's Football, from leadership roles to athletes.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FC </a:t>
            </a:r>
            <a:r>
              <a:rPr lang="en-GB" sz="1600" dirty="0" err="1">
                <a:latin typeface="Arial" panose="020B0604020202020204" pitchFamily="34" charset="0"/>
                <a:cs typeface="Arial" panose="020B0604020202020204" pitchFamily="34" charset="0"/>
              </a:rPr>
              <a:t>Barcolana</a:t>
            </a:r>
            <a:r>
              <a:rPr lang="en-GB" sz="1600" dirty="0">
                <a:latin typeface="Arial" panose="020B0604020202020204" pitchFamily="34" charset="0"/>
                <a:cs typeface="Arial" panose="020B0604020202020204" pitchFamily="34" charset="0"/>
              </a:rPr>
              <a:t> was granted the best women's football team and Aitana </a:t>
            </a:r>
            <a:r>
              <a:rPr lang="en-GB" sz="1600" dirty="0" err="1">
                <a:latin typeface="Arial" panose="020B0604020202020204" pitchFamily="34" charset="0"/>
                <a:cs typeface="Arial" panose="020B0604020202020204" pitchFamily="34" charset="0"/>
              </a:rPr>
              <a:t>Bombati</a:t>
            </a:r>
            <a:r>
              <a:rPr lang="en-GB" sz="1600" dirty="0">
                <a:latin typeface="Arial" panose="020B0604020202020204" pitchFamily="34" charset="0"/>
                <a:cs typeface="Arial" panose="020B0604020202020204" pitchFamily="34" charset="0"/>
              </a:rPr>
              <a:t> Conca won the Female </a:t>
            </a:r>
            <a:r>
              <a:rPr lang="en-GB" sz="1600" dirty="0" err="1">
                <a:latin typeface="Arial" panose="020B0604020202020204" pitchFamily="34" charset="0"/>
                <a:cs typeface="Arial" panose="020B0604020202020204" pitchFamily="34" charset="0"/>
              </a:rPr>
              <a:t>Ballón</a:t>
            </a:r>
            <a:r>
              <a:rPr lang="en-GB" sz="1600" dirty="0">
                <a:latin typeface="Arial" panose="020B0604020202020204" pitchFamily="34" charset="0"/>
                <a:cs typeface="Arial" panose="020B0604020202020204" pitchFamily="34" charset="0"/>
              </a:rPr>
              <a:t> D'or.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On top of that, the award for best female coach was given to Emma Hayes. In this category, there were 6 nominees and out of these only 2 were men.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Despite these achievements it can be said that the Female Ballon d'Or was only introduced in 2018 and in 2024 it marked the first year where the best coach awards were separated into male and female categories.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Only 5 ceremonies have been held since the launch of recognising female talent. The 2020 ceremony was postponed by the COVID-19 pandemic. There is a concern that the recognition of women's contribution and leadership in football has been delayed.</a:t>
            </a:r>
          </a:p>
        </p:txBody>
      </p:sp>
    </p:spTree>
    <p:extLst>
      <p:ext uri="{BB962C8B-B14F-4D97-AF65-F5344CB8AC3E}">
        <p14:creationId xmlns:p14="http://schemas.microsoft.com/office/powerpoint/2010/main" val="543856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ítulo 1">
            <a:extLst>
              <a:ext uri="{FF2B5EF4-FFF2-40B4-BE49-F238E27FC236}">
                <a16:creationId xmlns:a16="http://schemas.microsoft.com/office/drawing/2014/main" id="{4FA952DC-B0B3-E4AF-220E-BB38638E5B5B}"/>
              </a:ext>
            </a:extLst>
          </p:cNvPr>
          <p:cNvSpPr txBox="1">
            <a:spLocks/>
          </p:cNvSpPr>
          <p:nvPr/>
        </p:nvSpPr>
        <p:spPr>
          <a:xfrm>
            <a:off x="535232" y="456702"/>
            <a:ext cx="11373784" cy="735343"/>
          </a:xfrm>
          <a:prstGeom prst="rect">
            <a:avLst/>
          </a:prstGeom>
        </p:spPr>
        <p:txBody>
          <a:bodyPr lIns="91440" tIns="45720" rIns="91440" bIns="45720" anchor="t"/>
          <a:lst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a:lstStyle>
          <a:p>
            <a:pPr algn="ctr"/>
            <a:r>
              <a:rPr lang="en-GB" dirty="0">
                <a:solidFill>
                  <a:schemeClr val="accent6"/>
                </a:solidFill>
              </a:rPr>
              <a:t>Timetable – Women and Football and Leadership inside Football</a:t>
            </a:r>
          </a:p>
        </p:txBody>
      </p:sp>
      <p:sp>
        <p:nvSpPr>
          <p:cNvPr id="4" name="CuadroTexto 3">
            <a:extLst>
              <a:ext uri="{FF2B5EF4-FFF2-40B4-BE49-F238E27FC236}">
                <a16:creationId xmlns:a16="http://schemas.microsoft.com/office/drawing/2014/main" id="{29DF451B-541D-7DA9-6B58-58BB15BD75D6}"/>
              </a:ext>
            </a:extLst>
          </p:cNvPr>
          <p:cNvSpPr txBox="1"/>
          <p:nvPr/>
        </p:nvSpPr>
        <p:spPr>
          <a:xfrm>
            <a:off x="287585" y="6401298"/>
            <a:ext cx="1190581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dirty="0">
                <a:solidFill>
                  <a:srgbClr val="111111"/>
                </a:solidFill>
                <a:latin typeface="Arial"/>
                <a:cs typeface="Arial"/>
              </a:rPr>
              <a:t>Sources: (Alonso &amp; Blasco, 2007; Fernández Fraile, </a:t>
            </a:r>
            <a:r>
              <a:rPr lang="en-US" sz="1100" i="1" dirty="0" err="1">
                <a:solidFill>
                  <a:srgbClr val="111111"/>
                </a:solidFill>
                <a:latin typeface="Arial"/>
                <a:cs typeface="Arial"/>
              </a:rPr>
              <a:t>2008;</a:t>
            </a:r>
            <a:r>
              <a:rPr lang="en-US" sz="1100" i="1" dirty="0" err="1">
                <a:solidFill>
                  <a:srgbClr val="111111"/>
                </a:solidFill>
                <a:latin typeface="Arial"/>
                <a:ea typeface="+mn-lt"/>
                <a:cs typeface="+mn-lt"/>
              </a:rPr>
              <a:t>Bucklew</a:t>
            </a:r>
            <a:r>
              <a:rPr lang="en-US" sz="1100" i="1" dirty="0">
                <a:solidFill>
                  <a:srgbClr val="111111"/>
                </a:solidFill>
                <a:latin typeface="Arial"/>
                <a:ea typeface="+mn-lt"/>
                <a:cs typeface="+mn-lt"/>
              </a:rPr>
              <a:t>, 2024; </a:t>
            </a:r>
            <a:r>
              <a:rPr lang="en-US" sz="1100" i="1" dirty="0" err="1">
                <a:solidFill>
                  <a:srgbClr val="111111"/>
                </a:solidFill>
                <a:latin typeface="Arial"/>
                <a:ea typeface="+mn-lt"/>
                <a:cs typeface="+mn-lt"/>
              </a:rPr>
              <a:t>Marca,2024;National</a:t>
            </a:r>
            <a:r>
              <a:rPr lang="en-US" sz="1100" i="1" dirty="0">
                <a:solidFill>
                  <a:srgbClr val="111111"/>
                </a:solidFill>
                <a:latin typeface="Arial"/>
                <a:ea typeface="+mn-lt"/>
                <a:cs typeface="+mn-lt"/>
              </a:rPr>
              <a:t> Geographic, 2023; Chaput &amp; Pérez Serrano, </a:t>
            </a:r>
            <a:r>
              <a:rPr lang="en-US" sz="1100" i="1" dirty="0" err="1">
                <a:solidFill>
                  <a:srgbClr val="111111"/>
                </a:solidFill>
                <a:latin typeface="Arial"/>
                <a:ea typeface="+mn-lt"/>
                <a:cs typeface="+mn-lt"/>
              </a:rPr>
              <a:t>2015;Alvarez</a:t>
            </a:r>
            <a:r>
              <a:rPr lang="en-US" sz="1100" i="1" dirty="0">
                <a:solidFill>
                  <a:srgbClr val="111111"/>
                </a:solidFill>
                <a:latin typeface="Arial"/>
                <a:ea typeface="+mn-lt"/>
                <a:cs typeface="+mn-lt"/>
              </a:rPr>
              <a:t>, </a:t>
            </a:r>
            <a:r>
              <a:rPr lang="en-US" sz="1100" i="1" dirty="0" err="1">
                <a:solidFill>
                  <a:srgbClr val="111111"/>
                </a:solidFill>
                <a:latin typeface="Arial"/>
                <a:ea typeface="+mn-lt"/>
                <a:cs typeface="+mn-lt"/>
              </a:rPr>
              <a:t>2022,FIFA</a:t>
            </a:r>
            <a:r>
              <a:rPr lang="en-US" sz="1100" i="1" dirty="0">
                <a:solidFill>
                  <a:srgbClr val="111111"/>
                </a:solidFill>
                <a:latin typeface="Arial"/>
                <a:ea typeface="+mn-lt"/>
                <a:cs typeface="+mn-lt"/>
              </a:rPr>
              <a:t>, </a:t>
            </a:r>
            <a:r>
              <a:rPr lang="en-US" sz="1100" i="1" dirty="0" err="1">
                <a:solidFill>
                  <a:srgbClr val="111111"/>
                </a:solidFill>
                <a:latin typeface="Arial"/>
                <a:ea typeface="+mn-lt"/>
                <a:cs typeface="+mn-lt"/>
              </a:rPr>
              <a:t>2023;Marca,2021</a:t>
            </a:r>
            <a:r>
              <a:rPr lang="en-US" sz="1100" i="1" dirty="0">
                <a:solidFill>
                  <a:srgbClr val="111111"/>
                </a:solidFill>
                <a:latin typeface="Arial"/>
                <a:ea typeface="+mn-lt"/>
                <a:cs typeface="+mn-lt"/>
              </a:rPr>
              <a:t> UEFA, 2024; </a:t>
            </a:r>
            <a:r>
              <a:rPr lang="en-US" sz="1100" i="1" dirty="0" err="1">
                <a:solidFill>
                  <a:srgbClr val="111111"/>
                </a:solidFill>
                <a:latin typeface="Arial"/>
                <a:ea typeface="+mn-lt"/>
                <a:cs typeface="+mn-lt"/>
              </a:rPr>
              <a:t>RTVE,2022</a:t>
            </a:r>
            <a:r>
              <a:rPr lang="en-US" sz="1100" i="1" dirty="0">
                <a:solidFill>
                  <a:srgbClr val="111111"/>
                </a:solidFill>
                <a:latin typeface="Arial"/>
                <a:ea typeface="+mn-lt"/>
                <a:cs typeface="+mn-lt"/>
              </a:rPr>
              <a:t>; </a:t>
            </a:r>
            <a:r>
              <a:rPr lang="en-US" sz="1100" i="1" dirty="0" err="1">
                <a:solidFill>
                  <a:srgbClr val="111111"/>
                </a:solidFill>
                <a:latin typeface="Arial"/>
                <a:ea typeface="+mn-lt"/>
                <a:cs typeface="+mn-lt"/>
              </a:rPr>
              <a:t>UEFA,2024</a:t>
            </a:r>
            <a:r>
              <a:rPr lang="en-US" sz="1100" i="1" dirty="0">
                <a:solidFill>
                  <a:srgbClr val="111111"/>
                </a:solidFill>
                <a:latin typeface="Arial"/>
                <a:ea typeface="+mn-lt"/>
                <a:cs typeface="+mn-lt"/>
              </a:rPr>
              <a:t>; </a:t>
            </a:r>
            <a:r>
              <a:rPr lang="en-US" sz="1100" i="1" dirty="0" err="1">
                <a:solidFill>
                  <a:srgbClr val="111111"/>
                </a:solidFill>
                <a:latin typeface="Arial"/>
                <a:ea typeface="+mn-lt"/>
                <a:cs typeface="+mn-lt"/>
              </a:rPr>
              <a:t>Olympics,2024</a:t>
            </a:r>
            <a:r>
              <a:rPr lang="en-US" sz="1100" i="1" dirty="0">
                <a:solidFill>
                  <a:srgbClr val="111111"/>
                </a:solidFill>
                <a:latin typeface="Arial"/>
                <a:ea typeface="+mn-lt"/>
                <a:cs typeface="+mn-lt"/>
              </a:rPr>
              <a:t>)</a:t>
            </a:r>
            <a:endParaRPr lang="en-US" sz="1100" i="1" dirty="0">
              <a:solidFill>
                <a:srgbClr val="000000"/>
              </a:solidFill>
              <a:latin typeface="Arial"/>
              <a:ea typeface="+mn-lt"/>
              <a:cs typeface="Arial"/>
            </a:endParaRPr>
          </a:p>
          <a:p>
            <a:endParaRPr lang="en-US" sz="1200" dirty="0">
              <a:solidFill>
                <a:srgbClr val="111111"/>
              </a:solidFill>
              <a:latin typeface="Arial"/>
              <a:cs typeface="Arial"/>
            </a:endParaRPr>
          </a:p>
          <a:p>
            <a:endParaRPr lang="en-US" dirty="0">
              <a:solidFill>
                <a:srgbClr val="111111"/>
              </a:solidFill>
              <a:latin typeface="-apple-system"/>
            </a:endParaRPr>
          </a:p>
        </p:txBody>
      </p:sp>
      <p:pic>
        <p:nvPicPr>
          <p:cNvPr id="6" name="Imagen 5" descr="Escala de tiempo&#10;&#10;Descripción generada automáticamente">
            <a:extLst>
              <a:ext uri="{FF2B5EF4-FFF2-40B4-BE49-F238E27FC236}">
                <a16:creationId xmlns:a16="http://schemas.microsoft.com/office/drawing/2014/main" id="{A84C66F5-237A-5D27-E0F1-AADE169C7575}"/>
              </a:ext>
            </a:extLst>
          </p:cNvPr>
          <p:cNvPicPr>
            <a:picLocks noChangeAspect="1"/>
          </p:cNvPicPr>
          <p:nvPr/>
        </p:nvPicPr>
        <p:blipFill>
          <a:blip r:embed="rId2"/>
          <a:stretch>
            <a:fillRect/>
          </a:stretch>
        </p:blipFill>
        <p:spPr>
          <a:xfrm>
            <a:off x="3352800" y="1371600"/>
            <a:ext cx="5486400" cy="4114800"/>
          </a:xfrm>
          <a:prstGeom prst="rect">
            <a:avLst/>
          </a:prstGeom>
        </p:spPr>
      </p:pic>
    </p:spTree>
    <p:extLst>
      <p:ext uri="{BB962C8B-B14F-4D97-AF65-F5344CB8AC3E}">
        <p14:creationId xmlns:p14="http://schemas.microsoft.com/office/powerpoint/2010/main" val="2502016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n 1" descr="Interfaz de usuario gráfica, Sitio web&#10;&#10;Descripción generada automáticamente">
            <a:extLst>
              <a:ext uri="{FF2B5EF4-FFF2-40B4-BE49-F238E27FC236}">
                <a16:creationId xmlns:a16="http://schemas.microsoft.com/office/drawing/2014/main" id="{133CD128-C436-28B4-07D9-81735549668A}"/>
              </a:ext>
            </a:extLst>
          </p:cNvPr>
          <p:cNvPicPr>
            <a:picLocks noChangeAspect="1"/>
          </p:cNvPicPr>
          <p:nvPr/>
        </p:nvPicPr>
        <p:blipFill>
          <a:blip r:embed="rId3"/>
          <a:stretch>
            <a:fillRect/>
          </a:stretch>
        </p:blipFill>
        <p:spPr>
          <a:xfrm>
            <a:off x="7094146" y="288066"/>
            <a:ext cx="4804389" cy="6007592"/>
          </a:xfrm>
          <a:prstGeom prst="rect">
            <a:avLst/>
          </a:prstGeom>
        </p:spPr>
      </p:pic>
      <p:sp>
        <p:nvSpPr>
          <p:cNvPr id="4" name="CuadroTexto 3">
            <a:extLst>
              <a:ext uri="{FF2B5EF4-FFF2-40B4-BE49-F238E27FC236}">
                <a16:creationId xmlns:a16="http://schemas.microsoft.com/office/drawing/2014/main" id="{C7E013F9-BD2B-CA28-56CD-EFDCE89C3B96}"/>
              </a:ext>
            </a:extLst>
          </p:cNvPr>
          <p:cNvSpPr txBox="1"/>
          <p:nvPr/>
        </p:nvSpPr>
        <p:spPr>
          <a:xfrm>
            <a:off x="189187" y="1746734"/>
            <a:ext cx="6687575"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600" dirty="0">
                <a:latin typeface="Arial" panose="020B0604020202020204" pitchFamily="34" charset="0"/>
                <a:ea typeface="+mn-lt"/>
                <a:cs typeface="Arial" panose="020B0604020202020204" pitchFamily="34" charset="0"/>
              </a:rPr>
              <a:t>2021: Spain recognized female footballers and leaders  as professionals and established national minimum salary for both teams (male and female). </a:t>
            </a:r>
            <a:endParaRPr lang="es-ES"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ea typeface="+mn-lt"/>
              <a:cs typeface="Arial" panose="020B0604020202020204" pitchFamily="34" charset="0"/>
            </a:endParaRPr>
          </a:p>
          <a:p>
            <a:pPr algn="just"/>
            <a:r>
              <a:rPr lang="en-GB" sz="1600" dirty="0">
                <a:latin typeface="Arial" panose="020B0604020202020204" pitchFamily="34" charset="0"/>
                <a:ea typeface="+mn-lt"/>
                <a:cs typeface="Arial" panose="020B0604020202020204" pitchFamily="34" charset="0"/>
              </a:rPr>
              <a:t>2023- Spain won the first FIFA World Cup.</a:t>
            </a:r>
          </a:p>
          <a:p>
            <a:pPr algn="just"/>
            <a:r>
              <a:rPr lang="en-GB" sz="1600" dirty="0">
                <a:latin typeface="Arial" panose="020B0604020202020204" pitchFamily="34" charset="0"/>
                <a:ea typeface="+mn-lt"/>
                <a:cs typeface="Arial" panose="020B0604020202020204" pitchFamily="34" charset="0"/>
              </a:rPr>
              <a:t>After winning the award and the controversy involving Rubiales and Jenifer Hermoso, the Royal Spanish Football Federation (RFEF) implemented new measures. </a:t>
            </a:r>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They shifted the strategy to promote female leadership and enhance diversity and equal opportunities.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Despite advancements there is still work to do. In Spain, "La Liga F" there are only four female coaches across thirty-two teams between first and second division for the 24/25 season. There is only one female coach in the first division and three coaches in the second division. </a:t>
            </a:r>
          </a:p>
          <a:p>
            <a:endParaRPr lang="en-GB" dirty="0"/>
          </a:p>
        </p:txBody>
      </p:sp>
      <p:sp>
        <p:nvSpPr>
          <p:cNvPr id="5" name="Título 1">
            <a:extLst>
              <a:ext uri="{FF2B5EF4-FFF2-40B4-BE49-F238E27FC236}">
                <a16:creationId xmlns:a16="http://schemas.microsoft.com/office/drawing/2014/main" id="{8C2735FC-61E8-2D23-8C2C-C596F854C842}"/>
              </a:ext>
            </a:extLst>
          </p:cNvPr>
          <p:cNvSpPr txBox="1">
            <a:spLocks/>
          </p:cNvSpPr>
          <p:nvPr/>
        </p:nvSpPr>
        <p:spPr>
          <a:xfrm>
            <a:off x="0" y="562342"/>
            <a:ext cx="7445613" cy="564415"/>
          </a:xfrm>
          <a:prstGeom prst="rect">
            <a:avLst/>
          </a:prstGeom>
        </p:spPr>
        <p:txBody>
          <a:bodyPr lIns="91440" tIns="45720" rIns="91440" bIns="45720" anchor="t"/>
          <a:lst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a:lstStyle>
          <a:p>
            <a:r>
              <a:rPr lang="es-ES" dirty="0">
                <a:solidFill>
                  <a:schemeClr val="accent6"/>
                </a:solidFill>
                <a:ea typeface="+mj-lt"/>
                <a:cs typeface="+mj-lt"/>
              </a:rPr>
              <a:t>Royal </a:t>
            </a:r>
            <a:r>
              <a:rPr lang="es-ES" dirty="0" err="1">
                <a:solidFill>
                  <a:schemeClr val="accent6"/>
                </a:solidFill>
                <a:ea typeface="+mj-lt"/>
                <a:cs typeface="+mj-lt"/>
              </a:rPr>
              <a:t>Spanish</a:t>
            </a:r>
            <a:r>
              <a:rPr lang="es-ES" dirty="0">
                <a:solidFill>
                  <a:schemeClr val="accent6"/>
                </a:solidFill>
                <a:ea typeface="+mj-lt"/>
                <a:cs typeface="+mj-lt"/>
              </a:rPr>
              <a:t> </a:t>
            </a:r>
            <a:r>
              <a:rPr lang="es-ES" dirty="0" err="1">
                <a:solidFill>
                  <a:schemeClr val="accent6"/>
                </a:solidFill>
                <a:ea typeface="+mj-lt"/>
                <a:cs typeface="+mj-lt"/>
              </a:rPr>
              <a:t>Football</a:t>
            </a:r>
            <a:r>
              <a:rPr lang="es-ES" dirty="0">
                <a:solidFill>
                  <a:schemeClr val="accent6"/>
                </a:solidFill>
                <a:ea typeface="+mj-lt"/>
                <a:cs typeface="+mj-lt"/>
              </a:rPr>
              <a:t> </a:t>
            </a:r>
            <a:r>
              <a:rPr lang="es-ES" dirty="0" err="1">
                <a:solidFill>
                  <a:schemeClr val="accent6"/>
                </a:solidFill>
                <a:ea typeface="+mj-lt"/>
                <a:cs typeface="+mj-lt"/>
              </a:rPr>
              <a:t>Federation</a:t>
            </a:r>
            <a:r>
              <a:rPr lang="es-ES" dirty="0">
                <a:solidFill>
                  <a:schemeClr val="accent6"/>
                </a:solidFill>
                <a:ea typeface="+mj-lt"/>
                <a:cs typeface="+mj-lt"/>
              </a:rPr>
              <a:t> (</a:t>
            </a:r>
            <a:r>
              <a:rPr lang="es-ES" dirty="0" err="1">
                <a:solidFill>
                  <a:schemeClr val="accent6"/>
                </a:solidFill>
                <a:ea typeface="+mj-lt"/>
                <a:cs typeface="+mj-lt"/>
              </a:rPr>
              <a:t>RFEF</a:t>
            </a:r>
            <a:r>
              <a:rPr lang="es-ES" dirty="0">
                <a:solidFill>
                  <a:schemeClr val="accent6"/>
                </a:solidFill>
                <a:ea typeface="+mj-lt"/>
                <a:cs typeface="+mj-lt"/>
              </a:rPr>
              <a:t>)  </a:t>
            </a:r>
            <a:endParaRPr lang="es-ES" dirty="0">
              <a:solidFill>
                <a:schemeClr val="accent6"/>
              </a:solidFill>
            </a:endParaRPr>
          </a:p>
        </p:txBody>
      </p:sp>
      <p:sp>
        <p:nvSpPr>
          <p:cNvPr id="3" name="CuadroTexto 2">
            <a:extLst>
              <a:ext uri="{FF2B5EF4-FFF2-40B4-BE49-F238E27FC236}">
                <a16:creationId xmlns:a16="http://schemas.microsoft.com/office/drawing/2014/main" id="{C628B4B9-C215-2A38-286C-EC66FCD73D58}"/>
              </a:ext>
            </a:extLst>
          </p:cNvPr>
          <p:cNvSpPr txBox="1"/>
          <p:nvPr/>
        </p:nvSpPr>
        <p:spPr>
          <a:xfrm>
            <a:off x="189187" y="6429362"/>
            <a:ext cx="1112201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dirty="0">
                <a:latin typeface="Arial" panose="020B0604020202020204" pitchFamily="34" charset="0"/>
                <a:cs typeface="Arial" panose="020B0604020202020204" pitchFamily="34" charset="0"/>
              </a:rPr>
              <a:t>Sources: (UEFA, 2023; Sky </a:t>
            </a:r>
            <a:r>
              <a:rPr lang="en-US" sz="1100" i="1" dirty="0" err="1">
                <a:latin typeface="Arial" panose="020B0604020202020204" pitchFamily="34" charset="0"/>
                <a:cs typeface="Arial" panose="020B0604020202020204" pitchFamily="34" charset="0"/>
              </a:rPr>
              <a:t>News,2023;</a:t>
            </a:r>
            <a:r>
              <a:rPr lang="en-US" sz="1100" i="1" dirty="0" err="1">
                <a:latin typeface="Arial" panose="020B0604020202020204" pitchFamily="34" charset="0"/>
                <a:ea typeface="+mn-lt"/>
                <a:cs typeface="Arial" panose="020B0604020202020204" pitchFamily="34" charset="0"/>
              </a:rPr>
              <a:t>Hargreaves</a:t>
            </a:r>
            <a:r>
              <a:rPr lang="en-US" sz="1100" i="1" dirty="0">
                <a:latin typeface="Arial" panose="020B0604020202020204" pitchFamily="34" charset="0"/>
                <a:ea typeface="+mn-lt"/>
                <a:cs typeface="Arial" panose="020B0604020202020204" pitchFamily="34" charset="0"/>
              </a:rPr>
              <a:t> &amp; Anderson, </a:t>
            </a:r>
            <a:r>
              <a:rPr lang="en-US" sz="1100" i="1" dirty="0" err="1">
                <a:latin typeface="Arial" panose="020B0604020202020204" pitchFamily="34" charset="0"/>
                <a:ea typeface="+mn-lt"/>
                <a:cs typeface="Arial" panose="020B0604020202020204" pitchFamily="34" charset="0"/>
              </a:rPr>
              <a:t>2014;El</a:t>
            </a:r>
            <a:r>
              <a:rPr lang="en-US" sz="1100" i="1" dirty="0">
                <a:latin typeface="Arial" panose="020B0604020202020204" pitchFamily="34" charset="0"/>
                <a:ea typeface="+mn-lt"/>
                <a:cs typeface="Arial" panose="020B0604020202020204" pitchFamily="34" charset="0"/>
              </a:rPr>
              <a:t> </a:t>
            </a:r>
            <a:r>
              <a:rPr lang="en-US" sz="1100" i="1" dirty="0" err="1">
                <a:latin typeface="Arial" panose="020B0604020202020204" pitchFamily="34" charset="0"/>
                <a:ea typeface="+mn-lt"/>
                <a:cs typeface="Arial" panose="020B0604020202020204" pitchFamily="34" charset="0"/>
              </a:rPr>
              <a:t>Imparcial,2024</a:t>
            </a:r>
            <a:r>
              <a:rPr lang="en-US" sz="1100" i="1" dirty="0">
                <a:latin typeface="Arial" panose="020B0604020202020204" pitchFamily="34" charset="0"/>
                <a:ea typeface="+mn-lt"/>
                <a:cs typeface="Arial" panose="020B0604020202020204" pitchFamily="34" charset="0"/>
              </a:rPr>
              <a:t>; </a:t>
            </a:r>
            <a:r>
              <a:rPr lang="en-US" sz="1100" i="1" dirty="0" err="1">
                <a:latin typeface="Arial" panose="020B0604020202020204" pitchFamily="34" charset="0"/>
                <a:ea typeface="+mn-lt"/>
                <a:cs typeface="Arial" panose="020B0604020202020204" pitchFamily="34" charset="0"/>
              </a:rPr>
              <a:t>RFEF,2024</a:t>
            </a:r>
            <a:r>
              <a:rPr lang="en-US" sz="1100" i="1" dirty="0">
                <a:latin typeface="Arial" panose="020B0604020202020204" pitchFamily="34" charset="0"/>
                <a:ea typeface="+mn-lt"/>
                <a:cs typeface="Arial" panose="020B0604020202020204" pitchFamily="34" charset="0"/>
              </a:rPr>
              <a:t>; La Liga </a:t>
            </a:r>
            <a:r>
              <a:rPr lang="en-US" sz="1100" i="1" dirty="0" err="1">
                <a:latin typeface="Arial" panose="020B0604020202020204" pitchFamily="34" charset="0"/>
                <a:ea typeface="+mn-lt"/>
                <a:cs typeface="Arial" panose="020B0604020202020204" pitchFamily="34" charset="0"/>
              </a:rPr>
              <a:t>F,2024;Jiménez</a:t>
            </a:r>
            <a:r>
              <a:rPr lang="en-US" sz="1100" i="1" dirty="0">
                <a:latin typeface="Arial" panose="020B0604020202020204" pitchFamily="34" charset="0"/>
                <a:ea typeface="+mn-lt"/>
                <a:cs typeface="Arial" panose="020B0604020202020204" pitchFamily="34" charset="0"/>
              </a:rPr>
              <a:t>, 2024; </a:t>
            </a:r>
            <a:r>
              <a:rPr lang="en-US" sz="1100" i="1" dirty="0" err="1">
                <a:latin typeface="Arial" panose="020B0604020202020204" pitchFamily="34" charset="0"/>
                <a:ea typeface="+mn-lt"/>
                <a:cs typeface="Arial" panose="020B0604020202020204" pitchFamily="34" charset="0"/>
              </a:rPr>
              <a:t>Garcia,2024</a:t>
            </a:r>
            <a:r>
              <a:rPr lang="en-US" sz="1100" i="1" dirty="0">
                <a:latin typeface="Arial" panose="020B0604020202020204" pitchFamily="34" charset="0"/>
                <a:ea typeface="+mn-lt"/>
                <a:cs typeface="Arial" panose="020B0604020202020204" pitchFamily="34" charset="0"/>
              </a:rPr>
              <a:t>;)</a:t>
            </a:r>
            <a:endParaRPr lang="es-ES" sz="1100" i="1" dirty="0">
              <a:latin typeface="Arial" panose="020B0604020202020204" pitchFamily="34" charset="0"/>
              <a:cs typeface="Arial" panose="020B0604020202020204" pitchFamily="34" charset="0"/>
            </a:endParaRPr>
          </a:p>
          <a:p>
            <a:endParaRPr lang="es-ES" dirty="0"/>
          </a:p>
        </p:txBody>
      </p:sp>
    </p:spTree>
    <p:extLst>
      <p:ext uri="{BB962C8B-B14F-4D97-AF65-F5344CB8AC3E}">
        <p14:creationId xmlns:p14="http://schemas.microsoft.com/office/powerpoint/2010/main" val="2723422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68E90176-A680-3CB2-77B7-CABC3D2C14FB}"/>
              </a:ext>
            </a:extLst>
          </p:cNvPr>
          <p:cNvSpPr txBox="1"/>
          <p:nvPr/>
        </p:nvSpPr>
        <p:spPr>
          <a:xfrm>
            <a:off x="851609" y="352175"/>
            <a:ext cx="7238080" cy="58477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3200" dirty="0">
                <a:solidFill>
                  <a:schemeClr val="accent6"/>
                </a:solidFill>
              </a:rPr>
              <a:t>Benefits of Diversity in Leadership</a:t>
            </a:r>
          </a:p>
        </p:txBody>
      </p:sp>
      <p:sp>
        <p:nvSpPr>
          <p:cNvPr id="3" name="CuadroTexto 2">
            <a:extLst>
              <a:ext uri="{FF2B5EF4-FFF2-40B4-BE49-F238E27FC236}">
                <a16:creationId xmlns:a16="http://schemas.microsoft.com/office/drawing/2014/main" id="{EA6D3E63-F57B-4CC4-196C-8D3FC65C1CC0}"/>
              </a:ext>
            </a:extLst>
          </p:cNvPr>
          <p:cNvSpPr txBox="1"/>
          <p:nvPr/>
        </p:nvSpPr>
        <p:spPr>
          <a:xfrm>
            <a:off x="184141" y="1143758"/>
            <a:ext cx="8573017" cy="501675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GB" sz="1600" b="1" dirty="0">
                <a:latin typeface="Arial" panose="020B0604020202020204" pitchFamily="34" charset="0"/>
                <a:cs typeface="Arial" panose="020B0604020202020204" pitchFamily="34" charset="0"/>
              </a:rPr>
              <a:t>Improved Performance &amp; Innovation </a:t>
            </a:r>
          </a:p>
          <a:p>
            <a:pPr marL="285750" indent="-285750" algn="just">
              <a:buFont typeface="Arial"/>
              <a:buChar char="•"/>
            </a:pPr>
            <a:r>
              <a:rPr lang="en-GB" sz="1600" dirty="0">
                <a:solidFill>
                  <a:srgbClr val="000000"/>
                </a:solidFill>
                <a:latin typeface="Arial" panose="020B0604020202020204" pitchFamily="34" charset="0"/>
                <a:cs typeface="Arial" panose="020B0604020202020204" pitchFamily="34" charset="0"/>
              </a:rPr>
              <a:t>Diverse leadership enhances team performance and fosters innovation. </a:t>
            </a:r>
          </a:p>
          <a:p>
            <a:pPr marL="285750" indent="-285750" algn="just">
              <a:buFont typeface="Arial"/>
              <a:buChar char="•"/>
            </a:pPr>
            <a:r>
              <a:rPr lang="en-GB" sz="1600" dirty="0">
                <a:solidFill>
                  <a:srgbClr val="000000"/>
                </a:solidFill>
                <a:latin typeface="Arial" panose="020B0604020202020204" pitchFamily="34" charset="0"/>
                <a:cs typeface="Arial" panose="020B0604020202020204" pitchFamily="34" charset="0"/>
              </a:rPr>
              <a:t>Better decision-making and strategic development can lead to success. </a:t>
            </a:r>
          </a:p>
          <a:p>
            <a:pPr marL="285750" indent="-285750" algn="just">
              <a:buFont typeface="Arial"/>
              <a:buChar char="•"/>
            </a:pPr>
            <a:r>
              <a:rPr lang="en-GB" sz="1600" dirty="0">
                <a:solidFill>
                  <a:srgbClr val="000000"/>
                </a:solidFill>
                <a:latin typeface="Arial" panose="020B0604020202020204" pitchFamily="34" charset="0"/>
                <a:cs typeface="Arial" panose="020B0604020202020204" pitchFamily="34" charset="0"/>
              </a:rPr>
              <a:t>Research shows diverse teams are more adaptable and effective. </a:t>
            </a:r>
          </a:p>
          <a:p>
            <a:pPr algn="just"/>
            <a:endParaRPr lang="en-GB" sz="1600" dirty="0">
              <a:solidFill>
                <a:srgbClr val="000000"/>
              </a:solidFill>
              <a:latin typeface="Arial" panose="020B0604020202020204" pitchFamily="34" charset="0"/>
              <a:cs typeface="Arial" panose="020B0604020202020204" pitchFamily="34" charset="0"/>
            </a:endParaRPr>
          </a:p>
          <a:p>
            <a:pPr algn="just">
              <a:buFont typeface="Arial"/>
            </a:pPr>
            <a:r>
              <a:rPr lang="en-GB" sz="1600" b="1" dirty="0">
                <a:solidFill>
                  <a:srgbClr val="000000"/>
                </a:solidFill>
                <a:latin typeface="Arial" panose="020B0604020202020204" pitchFamily="34" charset="0"/>
                <a:cs typeface="Arial" panose="020B0604020202020204" pitchFamily="34" charset="0"/>
              </a:rPr>
              <a:t>Role Models </a:t>
            </a:r>
          </a:p>
          <a:p>
            <a:pPr marL="285750" indent="-285750" algn="just">
              <a:buFont typeface="Arial"/>
              <a:buChar char="•"/>
            </a:pPr>
            <a:r>
              <a:rPr lang="en-GB" sz="1600" dirty="0">
                <a:solidFill>
                  <a:srgbClr val="000000"/>
                </a:solidFill>
                <a:latin typeface="Arial" panose="020B0604020202020204" pitchFamily="34" charset="0"/>
                <a:cs typeface="Arial" panose="020B0604020202020204" pitchFamily="34" charset="0"/>
              </a:rPr>
              <a:t>Visibility of women taking charge inspires the younger generation of leaders and athletes</a:t>
            </a:r>
          </a:p>
          <a:p>
            <a:pPr marL="285750" indent="-285750" algn="just">
              <a:buFont typeface="Arial"/>
              <a:buChar char="•"/>
            </a:pPr>
            <a:r>
              <a:rPr lang="en-GB" sz="1600" dirty="0">
                <a:solidFill>
                  <a:srgbClr val="000000"/>
                </a:solidFill>
                <a:latin typeface="Arial" panose="020B0604020202020204" pitchFamily="34" charset="0"/>
                <a:cs typeface="Arial" panose="020B0604020202020204" pitchFamily="34" charset="0"/>
              </a:rPr>
              <a:t>Encourages aspiration for </a:t>
            </a:r>
            <a:r>
              <a:rPr lang="en-GB" sz="1600" dirty="0">
                <a:solidFill>
                  <a:srgbClr val="000000"/>
                </a:solidFill>
                <a:latin typeface="Arial" panose="020B0604020202020204" pitchFamily="34" charset="0"/>
                <a:ea typeface="+mn-lt"/>
                <a:cs typeface="Arial" panose="020B0604020202020204" pitchFamily="34" charset="0"/>
              </a:rPr>
              <a:t>cultivating </a:t>
            </a:r>
            <a:r>
              <a:rPr lang="en-GB" sz="1600" dirty="0">
                <a:solidFill>
                  <a:srgbClr val="000000"/>
                </a:solidFill>
                <a:latin typeface="Arial" panose="020B0604020202020204" pitchFamily="34" charset="0"/>
                <a:cs typeface="Arial" panose="020B0604020202020204" pitchFamily="34" charset="0"/>
              </a:rPr>
              <a:t>leadership</a:t>
            </a:r>
          </a:p>
          <a:p>
            <a:pPr algn="just"/>
            <a:endParaRPr lang="en-GB" sz="1600" dirty="0">
              <a:solidFill>
                <a:srgbClr val="000000"/>
              </a:solidFill>
              <a:latin typeface="Arial" panose="020B0604020202020204" pitchFamily="34" charset="0"/>
              <a:cs typeface="Arial" panose="020B0604020202020204" pitchFamily="34" charset="0"/>
            </a:endParaRPr>
          </a:p>
          <a:p>
            <a:pPr algn="just"/>
            <a:r>
              <a:rPr lang="en-GB" sz="1600" b="1" dirty="0">
                <a:solidFill>
                  <a:srgbClr val="000000"/>
                </a:solidFill>
                <a:latin typeface="Arial" panose="020B0604020202020204" pitchFamily="34" charset="0"/>
                <a:cs typeface="Arial" panose="020B0604020202020204" pitchFamily="34" charset="0"/>
              </a:rPr>
              <a:t>Broaden Perspectives</a:t>
            </a:r>
          </a:p>
          <a:p>
            <a:pPr marL="285750" indent="-285750" algn="just">
              <a:buFont typeface="Arial"/>
              <a:buChar char="•"/>
            </a:pPr>
            <a:r>
              <a:rPr lang="en-GB" sz="1600" dirty="0">
                <a:solidFill>
                  <a:srgbClr val="000000"/>
                </a:solidFill>
                <a:latin typeface="Arial" panose="020B0604020202020204" pitchFamily="34" charset="0"/>
                <a:cs typeface="Arial" panose="020B0604020202020204" pitchFamily="34" charset="0"/>
              </a:rPr>
              <a:t>Diversity brings varied experiences and viewpoints</a:t>
            </a:r>
            <a:endParaRPr lang="en-GB" sz="1600" dirty="0">
              <a:latin typeface="Arial" panose="020B0604020202020204" pitchFamily="34" charset="0"/>
              <a:cs typeface="Arial" panose="020B0604020202020204" pitchFamily="34" charset="0"/>
            </a:endParaRPr>
          </a:p>
          <a:p>
            <a:pPr marL="285750" indent="-285750" algn="just">
              <a:buFont typeface="Arial"/>
              <a:buChar char="•"/>
            </a:pPr>
            <a:r>
              <a:rPr lang="en-GB" sz="1600" dirty="0">
                <a:solidFill>
                  <a:srgbClr val="000000"/>
                </a:solidFill>
                <a:latin typeface="Arial" panose="020B0604020202020204" pitchFamily="34" charset="0"/>
                <a:cs typeface="Arial" panose="020B0604020202020204" pitchFamily="34" charset="0"/>
              </a:rPr>
              <a:t>Enhances creativity and problem- solving, crucial for success in leadership and sport management. </a:t>
            </a:r>
          </a:p>
          <a:p>
            <a:pPr algn="just"/>
            <a:endParaRPr lang="en-GB" sz="1600" dirty="0">
              <a:solidFill>
                <a:srgbClr val="111111"/>
              </a:solidFill>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Economic Benefit</a:t>
            </a:r>
          </a:p>
          <a:p>
            <a:pPr marL="285750" indent="-285750" algn="just">
              <a:buFont typeface="Arial"/>
              <a:buChar char="•"/>
            </a:pPr>
            <a:r>
              <a:rPr lang="en-GB" sz="1600" dirty="0">
                <a:latin typeface="Arial" panose="020B0604020202020204" pitchFamily="34" charset="0"/>
                <a:cs typeface="Arial" panose="020B0604020202020204" pitchFamily="34" charset="0"/>
              </a:rPr>
              <a:t>Enterprises with a gender diversity team in leadership roles can </a:t>
            </a:r>
            <a:r>
              <a:rPr lang="en-GB" sz="1600" dirty="0" err="1">
                <a:latin typeface="Arial" panose="020B0604020202020204" pitchFamily="34" charset="0"/>
                <a:cs typeface="Arial" panose="020B0604020202020204" pitchFamily="34" charset="0"/>
              </a:rPr>
              <a:t>acheive</a:t>
            </a:r>
            <a:r>
              <a:rPr lang="en-GB" sz="1600" dirty="0">
                <a:latin typeface="Arial" panose="020B0604020202020204" pitchFamily="34" charset="0"/>
                <a:cs typeface="Arial" panose="020B0604020202020204" pitchFamily="34" charset="0"/>
              </a:rPr>
              <a:t> better economic performance and can see an increase profitability and productivity.</a:t>
            </a:r>
          </a:p>
          <a:p>
            <a:pPr algn="just"/>
            <a:r>
              <a:rPr lang="en-GB" sz="1600" b="1" dirty="0">
                <a:latin typeface="Arial" panose="020B0604020202020204" pitchFamily="34" charset="0"/>
                <a:cs typeface="Arial" panose="020B0604020202020204" pitchFamily="34" charset="0"/>
              </a:rPr>
              <a:t>Social Progress</a:t>
            </a:r>
          </a:p>
          <a:p>
            <a:pPr marL="285750" indent="-285750" algn="just">
              <a:buFont typeface="Arial"/>
              <a:buChar char="•"/>
            </a:pPr>
            <a:r>
              <a:rPr lang="en-GB" sz="1600" dirty="0">
                <a:latin typeface="Arial" panose="020B0604020202020204" pitchFamily="34" charset="0"/>
                <a:cs typeface="Arial" panose="020B0604020202020204" pitchFamily="34" charset="0"/>
              </a:rPr>
              <a:t>A higher representation of women in leadership can create a more inclusive and fairer system which would improve society. </a:t>
            </a:r>
          </a:p>
        </p:txBody>
      </p:sp>
      <p:sp>
        <p:nvSpPr>
          <p:cNvPr id="4" name="CuadroTexto 3">
            <a:extLst>
              <a:ext uri="{FF2B5EF4-FFF2-40B4-BE49-F238E27FC236}">
                <a16:creationId xmlns:a16="http://schemas.microsoft.com/office/drawing/2014/main" id="{E29107E6-A9E0-915F-4B6E-15FF6891B4AD}"/>
              </a:ext>
            </a:extLst>
          </p:cNvPr>
          <p:cNvSpPr txBox="1"/>
          <p:nvPr/>
        </p:nvSpPr>
        <p:spPr>
          <a:xfrm>
            <a:off x="273269" y="6301280"/>
            <a:ext cx="1117442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i="1" dirty="0">
                <a:latin typeface="Arial" panose="020B0604020202020204" pitchFamily="34" charset="0"/>
                <a:cs typeface="Arial" panose="020B0604020202020204" pitchFamily="34" charset="0"/>
              </a:rPr>
              <a:t>​Sources: (</a:t>
            </a:r>
            <a:r>
              <a:rPr lang="en-GB" sz="1100" i="1" dirty="0" err="1">
                <a:latin typeface="Arial" panose="020B0604020202020204" pitchFamily="34" charset="0"/>
                <a:cs typeface="Arial" panose="020B0604020202020204" pitchFamily="34" charset="0"/>
              </a:rPr>
              <a:t>Næss</a:t>
            </a:r>
            <a:r>
              <a:rPr lang="en-GB" sz="1100" i="1" dirty="0">
                <a:latin typeface="Arial" panose="020B0604020202020204" pitchFamily="34" charset="0"/>
                <a:cs typeface="Arial" panose="020B0604020202020204" pitchFamily="34" charset="0"/>
              </a:rPr>
              <a:t>, </a:t>
            </a:r>
            <a:r>
              <a:rPr lang="en-GB" sz="1100" i="1" dirty="0" err="1">
                <a:latin typeface="Arial" panose="020B0604020202020204" pitchFamily="34" charset="0"/>
                <a:cs typeface="Arial" panose="020B0604020202020204" pitchFamily="34" charset="0"/>
              </a:rPr>
              <a:t>2023;Cooper</a:t>
            </a:r>
            <a:r>
              <a:rPr lang="en-GB" sz="1100" i="1" dirty="0">
                <a:latin typeface="Arial" panose="020B0604020202020204" pitchFamily="34" charset="0"/>
                <a:cs typeface="Arial" panose="020B0604020202020204" pitchFamily="34" charset="0"/>
              </a:rPr>
              <a:t> et al., 2020; Soto Garcia et al., </a:t>
            </a:r>
            <a:r>
              <a:rPr lang="en-GB" sz="1100" i="1" dirty="0" err="1">
                <a:latin typeface="Arial" panose="020B0604020202020204" pitchFamily="34" charset="0"/>
                <a:cs typeface="Arial" panose="020B0604020202020204" pitchFamily="34" charset="0"/>
              </a:rPr>
              <a:t>2021;McDowell</a:t>
            </a:r>
            <a:r>
              <a:rPr lang="en-GB" sz="1100" i="1" dirty="0">
                <a:latin typeface="Arial" panose="020B0604020202020204" pitchFamily="34" charset="0"/>
                <a:cs typeface="Arial" panose="020B0604020202020204" pitchFamily="34" charset="0"/>
              </a:rPr>
              <a:t>, Pickett and </a:t>
            </a:r>
            <a:r>
              <a:rPr lang="en-GB" sz="1100" i="1" dirty="0" err="1">
                <a:latin typeface="Arial" panose="020B0604020202020204" pitchFamily="34" charset="0"/>
                <a:cs typeface="Arial" panose="020B0604020202020204" pitchFamily="34" charset="0"/>
              </a:rPr>
              <a:t>Pitts,2022;</a:t>
            </a:r>
            <a:r>
              <a:rPr lang="en-GB" sz="1100" i="1" dirty="0" err="1">
                <a:latin typeface="Arial" panose="020B0604020202020204" pitchFamily="34" charset="0"/>
                <a:ea typeface="Roboto"/>
                <a:cs typeface="Arial" panose="020B0604020202020204" pitchFamily="34" charset="0"/>
              </a:rPr>
              <a:t>Kemp</a:t>
            </a:r>
            <a:r>
              <a:rPr lang="en-GB" sz="1100" i="1" dirty="0">
                <a:latin typeface="Arial" panose="020B0604020202020204" pitchFamily="34" charset="0"/>
                <a:ea typeface="Roboto"/>
                <a:cs typeface="Arial" panose="020B0604020202020204" pitchFamily="34" charset="0"/>
              </a:rPr>
              <a:t>, 2020; Azmat and Boring, 2020; </a:t>
            </a:r>
            <a:r>
              <a:rPr lang="en-GB" sz="1100" i="1" dirty="0">
                <a:latin typeface="Arial" panose="020B0604020202020204" pitchFamily="34" charset="0"/>
                <a:ea typeface="+mn-lt"/>
                <a:cs typeface="Arial" panose="020B0604020202020204" pitchFamily="34" charset="0"/>
              </a:rPr>
              <a:t>Borges, Azevedo &amp; Oliveira, </a:t>
            </a:r>
            <a:r>
              <a:rPr lang="en-GB" sz="1100" i="1" dirty="0" err="1">
                <a:latin typeface="Arial" panose="020B0604020202020204" pitchFamily="34" charset="0"/>
                <a:ea typeface="+mn-lt"/>
                <a:cs typeface="Arial" panose="020B0604020202020204" pitchFamily="34" charset="0"/>
              </a:rPr>
              <a:t>2024;Hoogendoorn</a:t>
            </a:r>
            <a:r>
              <a:rPr lang="en-GB" sz="1100" i="1" dirty="0">
                <a:latin typeface="Arial" panose="020B0604020202020204" pitchFamily="34" charset="0"/>
                <a:ea typeface="+mn-lt"/>
                <a:cs typeface="Arial" panose="020B0604020202020204" pitchFamily="34" charset="0"/>
              </a:rPr>
              <a:t>, </a:t>
            </a:r>
            <a:r>
              <a:rPr lang="en-GB" sz="1100" i="1" dirty="0" err="1">
                <a:latin typeface="Arial" panose="020B0604020202020204" pitchFamily="34" charset="0"/>
                <a:ea typeface="+mn-lt"/>
                <a:cs typeface="Arial" panose="020B0604020202020204" pitchFamily="34" charset="0"/>
              </a:rPr>
              <a:t>Oosterbeek</a:t>
            </a:r>
            <a:r>
              <a:rPr lang="en-GB" sz="1100" i="1" dirty="0">
                <a:latin typeface="Arial" panose="020B0604020202020204" pitchFamily="34" charset="0"/>
                <a:ea typeface="+mn-lt"/>
                <a:cs typeface="Arial" panose="020B0604020202020204" pitchFamily="34" charset="0"/>
              </a:rPr>
              <a:t> &amp; Van </a:t>
            </a:r>
            <a:r>
              <a:rPr lang="en-GB" sz="1100" i="1" dirty="0" err="1">
                <a:latin typeface="Arial" panose="020B0604020202020204" pitchFamily="34" charset="0"/>
                <a:ea typeface="+mn-lt"/>
                <a:cs typeface="Arial" panose="020B0604020202020204" pitchFamily="34" charset="0"/>
              </a:rPr>
              <a:t>Praag</a:t>
            </a:r>
            <a:r>
              <a:rPr lang="en-GB" sz="1100" i="1" dirty="0">
                <a:latin typeface="Arial" panose="020B0604020202020204" pitchFamily="34" charset="0"/>
                <a:ea typeface="+mn-lt"/>
                <a:cs typeface="Arial" panose="020B0604020202020204" pitchFamily="34" charset="0"/>
              </a:rPr>
              <a:t>, </a:t>
            </a:r>
            <a:r>
              <a:rPr lang="en-GB" sz="1100" i="1" dirty="0" err="1">
                <a:latin typeface="Arial" panose="020B0604020202020204" pitchFamily="34" charset="0"/>
                <a:ea typeface="+mn-lt"/>
                <a:cs typeface="Arial" panose="020B0604020202020204" pitchFamily="34" charset="0"/>
              </a:rPr>
              <a:t>2013;Kabir</a:t>
            </a:r>
            <a:r>
              <a:rPr lang="en-GB" sz="1100" i="1" dirty="0">
                <a:latin typeface="Arial" panose="020B0604020202020204" pitchFamily="34" charset="0"/>
                <a:ea typeface="+mn-lt"/>
                <a:cs typeface="Arial" panose="020B0604020202020204" pitchFamily="34" charset="0"/>
              </a:rPr>
              <a:t> et al., </a:t>
            </a:r>
            <a:r>
              <a:rPr lang="en-GB" sz="1100" i="1" dirty="0" err="1">
                <a:latin typeface="Arial" panose="020B0604020202020204" pitchFamily="34" charset="0"/>
                <a:ea typeface="+mn-lt"/>
                <a:cs typeface="Arial" panose="020B0604020202020204" pitchFamily="34" charset="0"/>
              </a:rPr>
              <a:t>2023,Dhiman</a:t>
            </a:r>
            <a:r>
              <a:rPr lang="en-GB" sz="1100" i="1" dirty="0">
                <a:latin typeface="Arial" panose="020B0604020202020204" pitchFamily="34" charset="0"/>
                <a:ea typeface="+mn-lt"/>
                <a:cs typeface="Arial" panose="020B0604020202020204" pitchFamily="34" charset="0"/>
              </a:rPr>
              <a:t> &amp; Kaur, 2023; White &amp; </a:t>
            </a:r>
            <a:r>
              <a:rPr lang="en-GB" sz="1100" i="1" dirty="0" err="1">
                <a:latin typeface="Arial" panose="020B0604020202020204" pitchFamily="34" charset="0"/>
                <a:ea typeface="+mn-lt"/>
                <a:cs typeface="Arial" panose="020B0604020202020204" pitchFamily="34" charset="0"/>
              </a:rPr>
              <a:t>Burkinshaw</a:t>
            </a:r>
            <a:r>
              <a:rPr lang="en-GB" sz="1100" i="1" dirty="0">
                <a:latin typeface="Arial" panose="020B0604020202020204" pitchFamily="34" charset="0"/>
                <a:ea typeface="+mn-lt"/>
                <a:cs typeface="Arial" panose="020B0604020202020204" pitchFamily="34" charset="0"/>
              </a:rPr>
              <a:t>, </a:t>
            </a:r>
            <a:r>
              <a:rPr lang="en-GB" sz="1100" i="1" dirty="0" err="1">
                <a:latin typeface="Arial" panose="020B0604020202020204" pitchFamily="34" charset="0"/>
                <a:ea typeface="+mn-lt"/>
                <a:cs typeface="Arial" panose="020B0604020202020204" pitchFamily="34" charset="0"/>
              </a:rPr>
              <a:t>2019;Fuller</a:t>
            </a:r>
            <a:r>
              <a:rPr lang="en-GB" sz="1100" i="1" dirty="0">
                <a:latin typeface="Arial" panose="020B0604020202020204" pitchFamily="34" charset="0"/>
                <a:ea typeface="+mn-lt"/>
                <a:cs typeface="Arial" panose="020B0604020202020204" pitchFamily="34" charset="0"/>
              </a:rPr>
              <a:t> et al., 2021)</a:t>
            </a:r>
            <a:endParaRPr lang="en-GB" sz="1100" i="1" dirty="0">
              <a:latin typeface="Arial" panose="020B0604020202020204" pitchFamily="34" charset="0"/>
              <a:cs typeface="Arial" panose="020B0604020202020204" pitchFamily="34" charset="0"/>
            </a:endParaRPr>
          </a:p>
        </p:txBody>
      </p:sp>
      <p:pic>
        <p:nvPicPr>
          <p:cNvPr id="5" name="Imagen 4" descr="The importance of diverse leadership | University of Birmingham School">
            <a:extLst>
              <a:ext uri="{FF2B5EF4-FFF2-40B4-BE49-F238E27FC236}">
                <a16:creationId xmlns:a16="http://schemas.microsoft.com/office/drawing/2014/main" id="{CD6546F3-72CF-2E9C-9087-AF5B45875C0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8668029" y="3911766"/>
            <a:ext cx="3669274" cy="2426982"/>
          </a:xfrm>
          <a:prstGeom prst="rect">
            <a:avLst/>
          </a:prstGeom>
        </p:spPr>
      </p:pic>
      <p:pic>
        <p:nvPicPr>
          <p:cNvPr id="6" name="Imagen 5" descr="Corporate Leadership, Diversity &amp; Inclusion - Forbes India">
            <a:extLst>
              <a:ext uri="{FF2B5EF4-FFF2-40B4-BE49-F238E27FC236}">
                <a16:creationId xmlns:a16="http://schemas.microsoft.com/office/drawing/2014/main" id="{E888F940-AE28-668D-1BB4-1FAE7D6B4183}"/>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9325116" y="2614280"/>
            <a:ext cx="2431801" cy="1629439"/>
          </a:xfrm>
          <a:prstGeom prst="rect">
            <a:avLst/>
          </a:prstGeom>
        </p:spPr>
      </p:pic>
      <p:pic>
        <p:nvPicPr>
          <p:cNvPr id="7" name="Imagen 6" descr="To Drive Diversity and Inclusion, Ask Tough Questions and Listen to Tough  Answers - SPONSOR CONTENT FROM SIEMENS ENERGY">
            <a:extLst>
              <a:ext uri="{FF2B5EF4-FFF2-40B4-BE49-F238E27FC236}">
                <a16:creationId xmlns:a16="http://schemas.microsoft.com/office/drawing/2014/main" id="{97179D39-4D89-DD06-D83F-FAB4FD463BA1}"/>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Lst>
          </a:blip>
          <a:stretch>
            <a:fillRect/>
          </a:stretch>
        </p:blipFill>
        <p:spPr>
          <a:xfrm>
            <a:off x="9013717" y="936950"/>
            <a:ext cx="2743200" cy="1537002"/>
          </a:xfrm>
          <a:prstGeom prst="rect">
            <a:avLst/>
          </a:prstGeom>
        </p:spPr>
      </p:pic>
    </p:spTree>
    <p:extLst>
      <p:ext uri="{BB962C8B-B14F-4D97-AF65-F5344CB8AC3E}">
        <p14:creationId xmlns:p14="http://schemas.microsoft.com/office/powerpoint/2010/main" val="4117755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C7F771C0-7D48-297B-774C-143E8F09417E}"/>
              </a:ext>
            </a:extLst>
          </p:cNvPr>
          <p:cNvSpPr txBox="1"/>
          <p:nvPr/>
        </p:nvSpPr>
        <p:spPr>
          <a:xfrm>
            <a:off x="4813996" y="75449"/>
            <a:ext cx="223937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solidFill>
                  <a:schemeClr val="accent6"/>
                </a:solidFill>
              </a:rPr>
              <a:t>Limitations</a:t>
            </a:r>
          </a:p>
        </p:txBody>
      </p:sp>
      <p:pic>
        <p:nvPicPr>
          <p:cNvPr id="3" name="Gráfico 2" descr="Banco contorno">
            <a:extLst>
              <a:ext uri="{FF2B5EF4-FFF2-40B4-BE49-F238E27FC236}">
                <a16:creationId xmlns:a16="http://schemas.microsoft.com/office/drawing/2014/main" id="{E55ABB4B-31EB-153F-A6B0-3BC3CFB02D7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9822" y="1111541"/>
            <a:ext cx="1640450" cy="1675134"/>
          </a:xfrm>
          <a:prstGeom prst="rect">
            <a:avLst/>
          </a:prstGeom>
        </p:spPr>
      </p:pic>
      <p:grpSp>
        <p:nvGrpSpPr>
          <p:cNvPr id="6" name="Grupo 5">
            <a:extLst>
              <a:ext uri="{FF2B5EF4-FFF2-40B4-BE49-F238E27FC236}">
                <a16:creationId xmlns:a16="http://schemas.microsoft.com/office/drawing/2014/main" id="{6A29ADE1-843E-D1C5-143A-D815F5B0914C}"/>
              </a:ext>
            </a:extLst>
          </p:cNvPr>
          <p:cNvGrpSpPr/>
          <p:nvPr/>
        </p:nvGrpSpPr>
        <p:grpSpPr>
          <a:xfrm>
            <a:off x="8406842" y="1447148"/>
            <a:ext cx="2851981" cy="1028351"/>
            <a:chOff x="1651292" y="4077021"/>
            <a:chExt cx="2851981" cy="1028351"/>
          </a:xfrm>
        </p:grpSpPr>
        <p:pic>
          <p:nvPicPr>
            <p:cNvPr id="8" name="Gráfico 7" descr="Drama contorno">
              <a:extLst>
                <a:ext uri="{FF2B5EF4-FFF2-40B4-BE49-F238E27FC236}">
                  <a16:creationId xmlns:a16="http://schemas.microsoft.com/office/drawing/2014/main" id="{C9DD79F8-7C4C-FA2D-771C-0B7D7BF3117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651292" y="4196263"/>
              <a:ext cx="962025" cy="909109"/>
            </a:xfrm>
            <a:prstGeom prst="rect">
              <a:avLst/>
            </a:prstGeom>
          </p:spPr>
        </p:pic>
        <p:pic>
          <p:nvPicPr>
            <p:cNvPr id="9" name="Gráfico 8" descr="Pluma contorno">
              <a:extLst>
                <a:ext uri="{FF2B5EF4-FFF2-40B4-BE49-F238E27FC236}">
                  <a16:creationId xmlns:a16="http://schemas.microsoft.com/office/drawing/2014/main" id="{C87BAFCB-3528-FD87-2405-14A94089F89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46746" y="4214597"/>
              <a:ext cx="856527" cy="875818"/>
            </a:xfrm>
            <a:prstGeom prst="rect">
              <a:avLst/>
            </a:prstGeom>
          </p:spPr>
        </p:pic>
        <p:pic>
          <p:nvPicPr>
            <p:cNvPr id="10" name="Gráfico 9" descr="Notas musicales con relleno sólido">
              <a:extLst>
                <a:ext uri="{FF2B5EF4-FFF2-40B4-BE49-F238E27FC236}">
                  <a16:creationId xmlns:a16="http://schemas.microsoft.com/office/drawing/2014/main" id="{62CAF169-DD28-E98D-00A1-9F787DCF55B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615718" y="4077021"/>
              <a:ext cx="914400" cy="914400"/>
            </a:xfrm>
            <a:prstGeom prst="rect">
              <a:avLst/>
            </a:prstGeom>
          </p:spPr>
        </p:pic>
      </p:grpSp>
      <p:pic>
        <p:nvPicPr>
          <p:cNvPr id="12" name="Gráfico 11" descr="Contrato contorno">
            <a:extLst>
              <a:ext uri="{FF2B5EF4-FFF2-40B4-BE49-F238E27FC236}">
                <a16:creationId xmlns:a16="http://schemas.microsoft.com/office/drawing/2014/main" id="{AAFDABCB-2034-1360-838A-AAD24CACDD40}"/>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326254" y="1306390"/>
            <a:ext cx="1261641" cy="1309869"/>
          </a:xfrm>
          <a:prstGeom prst="rect">
            <a:avLst/>
          </a:prstGeom>
        </p:spPr>
      </p:pic>
      <p:sp>
        <p:nvSpPr>
          <p:cNvPr id="5" name="CuadroTexto 4">
            <a:extLst>
              <a:ext uri="{FF2B5EF4-FFF2-40B4-BE49-F238E27FC236}">
                <a16:creationId xmlns:a16="http://schemas.microsoft.com/office/drawing/2014/main" id="{3C10F270-E315-C936-8B6E-62BE41A086AB}"/>
              </a:ext>
            </a:extLst>
          </p:cNvPr>
          <p:cNvSpPr txBox="1"/>
          <p:nvPr/>
        </p:nvSpPr>
        <p:spPr>
          <a:xfrm>
            <a:off x="595686" y="2646680"/>
            <a:ext cx="22823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b="1" u="sng" dirty="0" err="1">
                <a:solidFill>
                  <a:schemeClr val="accent6"/>
                </a:solidFill>
              </a:rPr>
              <a:t>Political</a:t>
            </a:r>
            <a:r>
              <a:rPr lang="es-ES" b="1" u="sng" dirty="0">
                <a:solidFill>
                  <a:schemeClr val="accent6"/>
                </a:solidFill>
              </a:rPr>
              <a:t> </a:t>
            </a:r>
            <a:r>
              <a:rPr lang="es-ES" b="1" u="sng" dirty="0" err="1">
                <a:solidFill>
                  <a:schemeClr val="accent6"/>
                </a:solidFill>
              </a:rPr>
              <a:t>Structures</a:t>
            </a:r>
            <a:r>
              <a:rPr lang="es-ES" b="1" u="sng" dirty="0">
                <a:solidFill>
                  <a:schemeClr val="accent6"/>
                </a:solidFill>
              </a:rPr>
              <a:t> </a:t>
            </a:r>
          </a:p>
        </p:txBody>
      </p:sp>
      <p:sp>
        <p:nvSpPr>
          <p:cNvPr id="14" name="CuadroTexto 13">
            <a:extLst>
              <a:ext uri="{FF2B5EF4-FFF2-40B4-BE49-F238E27FC236}">
                <a16:creationId xmlns:a16="http://schemas.microsoft.com/office/drawing/2014/main" id="{F5EE82D0-BB3C-30A1-57E5-519968D47E08}"/>
              </a:ext>
            </a:extLst>
          </p:cNvPr>
          <p:cNvSpPr txBox="1"/>
          <p:nvPr/>
        </p:nvSpPr>
        <p:spPr>
          <a:xfrm>
            <a:off x="82782" y="3249855"/>
            <a:ext cx="3923308"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s-ES" sz="1600" dirty="0" err="1">
                <a:latin typeface="Arial" panose="020B0604020202020204" pitchFamily="34" charset="0"/>
                <a:cs typeface="Arial" panose="020B0604020202020204" pitchFamily="34" charset="0"/>
              </a:rPr>
              <a:t>Historically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favoured</a:t>
            </a:r>
            <a:r>
              <a:rPr lang="es-ES" sz="1600" dirty="0">
                <a:latin typeface="Arial" panose="020B0604020202020204" pitchFamily="34" charset="0"/>
                <a:cs typeface="Arial" panose="020B0604020202020204" pitchFamily="34" charset="0"/>
              </a:rPr>
              <a:t> male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roles. </a:t>
            </a:r>
          </a:p>
          <a:p>
            <a:pPr marL="285750" indent="-285750" algn="just">
              <a:buFont typeface="Arial"/>
              <a:buChar char="•"/>
            </a:pPr>
            <a:r>
              <a:rPr lang="es-ES" sz="1600" dirty="0">
                <a:latin typeface="Arial" panose="020B0604020202020204" pitchFamily="34" charset="0"/>
                <a:cs typeface="Arial" panose="020B0604020202020204" pitchFamily="34" charset="0"/>
              </a:rPr>
              <a:t>Male </a:t>
            </a:r>
            <a:r>
              <a:rPr lang="es-ES" sz="1600" dirty="0" err="1">
                <a:latin typeface="Arial" panose="020B0604020202020204" pitchFamily="34" charset="0"/>
                <a:cs typeface="Arial" panose="020B0604020202020204" pitchFamily="34" charset="0"/>
              </a:rPr>
              <a:t>dominated</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networks</a:t>
            </a:r>
            <a:r>
              <a:rPr lang="es-ES" sz="1600" dirty="0">
                <a:latin typeface="Arial" panose="020B0604020202020204" pitchFamily="34" charset="0"/>
                <a:cs typeface="Arial" panose="020B0604020202020204" pitchFamily="34" charset="0"/>
              </a:rPr>
              <a:t> control </a:t>
            </a:r>
            <a:r>
              <a:rPr lang="es-ES" sz="1600" dirty="0" err="1">
                <a:latin typeface="Arial" panose="020B0604020202020204" pitchFamily="34" charset="0"/>
                <a:cs typeface="Arial" panose="020B0604020202020204" pitchFamily="34" charset="0"/>
              </a:rPr>
              <a:t>decision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making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disadvantaging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women</a:t>
            </a:r>
            <a:r>
              <a:rPr lang="es-ES" sz="1600" dirty="0">
                <a:latin typeface="Arial" panose="020B0604020202020204" pitchFamily="34" charset="0"/>
                <a:cs typeface="Arial" panose="020B0604020202020204" pitchFamily="34" charset="0"/>
              </a:rPr>
              <a:t> in </a:t>
            </a:r>
            <a:r>
              <a:rPr lang="es-ES" sz="1600" dirty="0" err="1">
                <a:latin typeface="Arial" panose="020B0604020202020204" pitchFamily="34" charset="0"/>
                <a:cs typeface="Arial" panose="020B0604020202020204" pitchFamily="34" charset="0"/>
              </a:rPr>
              <a:t>careers</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reaching</a:t>
            </a:r>
            <a:r>
              <a:rPr lang="es-ES" sz="1600" dirty="0">
                <a:latin typeface="Arial" panose="020B0604020202020204" pitchFamily="34" charset="0"/>
                <a:cs typeface="Arial" panose="020B0604020202020204" pitchFamily="34" charset="0"/>
              </a:rPr>
              <a:t> top positions. </a:t>
            </a:r>
          </a:p>
          <a:p>
            <a:pPr marL="285750" indent="-285750" algn="just">
              <a:buFont typeface="Arial"/>
              <a:buChar char="•"/>
            </a:pPr>
            <a:r>
              <a:rPr lang="es-ES" sz="1600" dirty="0" err="1">
                <a:latin typeface="Arial" panose="020B0604020202020204" pitchFamily="34" charset="0"/>
                <a:cs typeface="Arial" panose="020B0604020202020204" pitchFamily="34" charset="0"/>
              </a:rPr>
              <a:t>Only</a:t>
            </a:r>
            <a:r>
              <a:rPr lang="es-ES" sz="1600" dirty="0">
                <a:latin typeface="Arial" panose="020B0604020202020204" pitchFamily="34" charset="0"/>
                <a:cs typeface="Arial" panose="020B0604020202020204" pitchFamily="34" charset="0"/>
              </a:rPr>
              <a:t> 22-30% </a:t>
            </a:r>
            <a:r>
              <a:rPr lang="es-ES" sz="1600" dirty="0" err="1">
                <a:latin typeface="Arial" panose="020B0604020202020204" pitchFamily="34" charset="0"/>
                <a:cs typeface="Arial" panose="020B0604020202020204" pitchFamily="34" charset="0"/>
              </a:rPr>
              <a:t>of</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management</a:t>
            </a:r>
            <a:r>
              <a:rPr lang="es-ES" sz="1600" dirty="0">
                <a:latin typeface="Arial" panose="020B0604020202020204" pitchFamily="34" charset="0"/>
                <a:cs typeface="Arial" panose="020B0604020202020204" pitchFamily="34" charset="0"/>
              </a:rPr>
              <a:t> positions are </a:t>
            </a:r>
            <a:r>
              <a:rPr lang="es-ES" sz="1600" dirty="0" err="1">
                <a:latin typeface="Arial" panose="020B0604020202020204" pitchFamily="34" charset="0"/>
                <a:cs typeface="Arial" panose="020B0604020202020204" pitchFamily="34" charset="0"/>
              </a:rPr>
              <a:t>held</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by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women</a:t>
            </a:r>
            <a:r>
              <a:rPr lang="es-ES" sz="1600" dirty="0">
                <a:latin typeface="Arial" panose="020B0604020202020204" pitchFamily="34" charset="0"/>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Many</a:t>
            </a:r>
            <a:r>
              <a:rPr lang="es-ES" sz="1600" dirty="0">
                <a:latin typeface="Arial" panose="020B0604020202020204" pitchFamily="34" charset="0"/>
                <a:cs typeface="Arial" panose="020B0604020202020204" pitchFamily="34" charset="0"/>
              </a:rPr>
              <a:t> clubs </a:t>
            </a:r>
            <a:r>
              <a:rPr lang="es-ES" sz="1600" dirty="0" err="1">
                <a:latin typeface="Arial" panose="020B0604020202020204" pitchFamily="34" charset="0"/>
                <a:cs typeface="Arial" panose="020B0604020202020204" pitchFamily="34" charset="0"/>
              </a:rPr>
              <a:t>still</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lack</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women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coaches</a:t>
            </a:r>
            <a:r>
              <a:rPr lang="es-ES" sz="1600" dirty="0">
                <a:latin typeface="Arial" panose="020B0604020202020204" pitchFamily="34" charset="0"/>
                <a:cs typeface="Arial" panose="020B0604020202020204" pitchFamily="34" charset="0"/>
              </a:rPr>
              <a:t> and a </a:t>
            </a:r>
            <a:r>
              <a:rPr lang="es-ES" sz="1600" dirty="0" err="1">
                <a:latin typeface="Arial" panose="020B0604020202020204" pitchFamily="34" charset="0"/>
                <a:cs typeface="Arial" panose="020B0604020202020204" pitchFamily="34" charset="0"/>
              </a:rPr>
              <a:t>female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a:t>
            </a:r>
          </a:p>
          <a:p>
            <a:pPr marL="285750" indent="-285750">
              <a:buFont typeface="Arial"/>
              <a:buChar char="•"/>
            </a:pPr>
            <a:endParaRPr lang="es-ES" dirty="0"/>
          </a:p>
        </p:txBody>
      </p:sp>
      <p:sp>
        <p:nvSpPr>
          <p:cNvPr id="16" name="CuadroTexto 15">
            <a:extLst>
              <a:ext uri="{FF2B5EF4-FFF2-40B4-BE49-F238E27FC236}">
                <a16:creationId xmlns:a16="http://schemas.microsoft.com/office/drawing/2014/main" id="{CF6F5CD8-0F91-904B-1909-004F7D49DC02}"/>
              </a:ext>
            </a:extLst>
          </p:cNvPr>
          <p:cNvSpPr txBox="1"/>
          <p:nvPr/>
        </p:nvSpPr>
        <p:spPr>
          <a:xfrm>
            <a:off x="232611" y="6315242"/>
            <a:ext cx="1195849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sz="1100" i="1" dirty="0">
                <a:latin typeface="Arial" panose="020B0604020202020204" pitchFamily="34" charset="0"/>
                <a:cs typeface="Arial" panose="020B0604020202020204" pitchFamily="34" charset="0"/>
              </a:rPr>
              <a:t>Sources: (</a:t>
            </a:r>
            <a:r>
              <a:rPr lang="en-GB" sz="1100" i="1" dirty="0" err="1">
                <a:latin typeface="Arial" panose="020B0604020202020204" pitchFamily="34" charset="0"/>
                <a:cs typeface="Arial" panose="020B0604020202020204" pitchFamily="34" charset="0"/>
              </a:rPr>
              <a:t>Garcia,2024;Maennig</a:t>
            </a:r>
            <a:r>
              <a:rPr lang="en-GB" sz="1100" i="1" dirty="0">
                <a:latin typeface="Arial" panose="020B0604020202020204" pitchFamily="34" charset="0"/>
                <a:cs typeface="Arial" panose="020B0604020202020204" pitchFamily="34" charset="0"/>
              </a:rPr>
              <a:t>, 2018; European </a:t>
            </a:r>
            <a:r>
              <a:rPr lang="en-GB" sz="1100" i="1" dirty="0" err="1">
                <a:latin typeface="Arial" panose="020B0604020202020204" pitchFamily="34" charset="0"/>
                <a:cs typeface="Arial" panose="020B0604020202020204" pitchFamily="34" charset="0"/>
              </a:rPr>
              <a:t>Parlament,2024;Women</a:t>
            </a:r>
            <a:r>
              <a:rPr lang="en-GB" sz="1100" i="1" dirty="0">
                <a:latin typeface="Arial" panose="020B0604020202020204" pitchFamily="34" charset="0"/>
                <a:cs typeface="Arial" panose="020B0604020202020204" pitchFamily="34" charset="0"/>
              </a:rPr>
              <a:t> in </a:t>
            </a:r>
            <a:r>
              <a:rPr lang="en-GB" sz="1100" i="1" dirty="0" err="1">
                <a:latin typeface="Arial" panose="020B0604020202020204" pitchFamily="34" charset="0"/>
                <a:cs typeface="Arial" panose="020B0604020202020204" pitchFamily="34" charset="0"/>
              </a:rPr>
              <a:t>Sport,2024;Skouteris</a:t>
            </a:r>
            <a:r>
              <a:rPr lang="en-GB" sz="1100" i="1" dirty="0">
                <a:latin typeface="Arial" panose="020B0604020202020204" pitchFamily="34" charset="0"/>
                <a:cs typeface="Arial" panose="020B0604020202020204" pitchFamily="34" charset="0"/>
              </a:rPr>
              <a:t> et al., </a:t>
            </a:r>
            <a:r>
              <a:rPr lang="en-GB" sz="1100" i="1" dirty="0" err="1">
                <a:latin typeface="Arial" panose="020B0604020202020204" pitchFamily="34" charset="0"/>
                <a:cs typeface="Arial" panose="020B0604020202020204" pitchFamily="34" charset="0"/>
              </a:rPr>
              <a:t>2024;</a:t>
            </a:r>
            <a:r>
              <a:rPr lang="en-GB" sz="1100" i="1" dirty="0" err="1">
                <a:latin typeface="Arial" panose="020B0604020202020204" pitchFamily="34" charset="0"/>
                <a:ea typeface="+mn-lt"/>
                <a:cs typeface="Arial" panose="020B0604020202020204" pitchFamily="34" charset="0"/>
              </a:rPr>
              <a:t>Scelles</a:t>
            </a:r>
            <a:r>
              <a:rPr lang="en-GB" sz="1100" i="1" dirty="0">
                <a:latin typeface="Arial" panose="020B0604020202020204" pitchFamily="34" charset="0"/>
                <a:ea typeface="+mn-lt"/>
                <a:cs typeface="Arial" panose="020B0604020202020204" pitchFamily="34" charset="0"/>
              </a:rPr>
              <a:t> and Pfister, </a:t>
            </a:r>
            <a:r>
              <a:rPr lang="en-GB" sz="1100" i="1" dirty="0" err="1">
                <a:latin typeface="Arial" panose="020B0604020202020204" pitchFamily="34" charset="0"/>
                <a:ea typeface="+mn-lt"/>
                <a:cs typeface="Arial" panose="020B0604020202020204" pitchFamily="34" charset="0"/>
              </a:rPr>
              <a:t>2021;Clarkson</a:t>
            </a:r>
            <a:r>
              <a:rPr lang="en-GB" sz="1100" i="1" dirty="0">
                <a:latin typeface="Arial" panose="020B0604020202020204" pitchFamily="34" charset="0"/>
                <a:ea typeface="+mn-lt"/>
                <a:cs typeface="Arial" panose="020B0604020202020204" pitchFamily="34" charset="0"/>
              </a:rPr>
              <a:t> and Philippou, </a:t>
            </a:r>
            <a:r>
              <a:rPr lang="en-GB" sz="1100" i="1" dirty="0" err="1">
                <a:latin typeface="Arial" panose="020B0604020202020204" pitchFamily="34" charset="0"/>
                <a:ea typeface="+mn-lt"/>
                <a:cs typeface="Arial" panose="020B0604020202020204" pitchFamily="34" charset="0"/>
              </a:rPr>
              <a:t>2024;Llopis-Goig</a:t>
            </a:r>
            <a:r>
              <a:rPr lang="en-GB" sz="1100" i="1" dirty="0">
                <a:latin typeface="Arial" panose="020B0604020202020204" pitchFamily="34" charset="0"/>
                <a:ea typeface="+mn-lt"/>
                <a:cs typeface="Arial" panose="020B0604020202020204" pitchFamily="34" charset="0"/>
              </a:rPr>
              <a:t> and Flores, </a:t>
            </a:r>
            <a:r>
              <a:rPr lang="en-GB" sz="1100" i="1" dirty="0" err="1">
                <a:latin typeface="Arial" panose="020B0604020202020204" pitchFamily="34" charset="0"/>
                <a:ea typeface="+mn-lt"/>
                <a:cs typeface="Arial" panose="020B0604020202020204" pitchFamily="34" charset="0"/>
              </a:rPr>
              <a:t>2018;Drury</a:t>
            </a:r>
            <a:r>
              <a:rPr lang="en-GB" sz="1100" i="1" dirty="0">
                <a:latin typeface="Arial" panose="020B0604020202020204" pitchFamily="34" charset="0"/>
                <a:ea typeface="+mn-lt"/>
                <a:cs typeface="Arial" panose="020B0604020202020204" pitchFamily="34" charset="0"/>
              </a:rPr>
              <a:t> et al.,</a:t>
            </a:r>
            <a:r>
              <a:rPr lang="en-GB" sz="1100" i="1" dirty="0" err="1">
                <a:latin typeface="Arial" panose="020B0604020202020204" pitchFamily="34" charset="0"/>
                <a:ea typeface="+mn-lt"/>
                <a:cs typeface="Arial" panose="020B0604020202020204" pitchFamily="34" charset="0"/>
              </a:rPr>
              <a:t>2022;Vaquero-Cristóbal</a:t>
            </a:r>
            <a:r>
              <a:rPr lang="en-GB" sz="1100" i="1" dirty="0">
                <a:latin typeface="Arial" panose="020B0604020202020204" pitchFamily="34" charset="0"/>
                <a:ea typeface="+mn-lt"/>
                <a:cs typeface="Arial" panose="020B0604020202020204" pitchFamily="34" charset="0"/>
              </a:rPr>
              <a:t> et al., 2024; Valiente, </a:t>
            </a:r>
            <a:r>
              <a:rPr lang="en-GB" sz="1100" i="1" dirty="0" err="1">
                <a:latin typeface="Arial" panose="020B0604020202020204" pitchFamily="34" charset="0"/>
                <a:ea typeface="+mn-lt"/>
                <a:cs typeface="Arial" panose="020B0604020202020204" pitchFamily="34" charset="0"/>
              </a:rPr>
              <a:t>2021;Thelma</a:t>
            </a:r>
            <a:r>
              <a:rPr lang="en-GB" sz="1100" i="1" dirty="0">
                <a:latin typeface="Arial" panose="020B0604020202020204" pitchFamily="34" charset="0"/>
                <a:ea typeface="+mn-lt"/>
                <a:cs typeface="Arial" panose="020B0604020202020204" pitchFamily="34" charset="0"/>
              </a:rPr>
              <a:t> and </a:t>
            </a:r>
            <a:r>
              <a:rPr lang="en-GB" sz="1100" i="1" dirty="0" err="1">
                <a:latin typeface="Arial" panose="020B0604020202020204" pitchFamily="34" charset="0"/>
                <a:ea typeface="+mn-lt"/>
                <a:cs typeface="Arial" panose="020B0604020202020204" pitchFamily="34" charset="0"/>
              </a:rPr>
              <a:t>Ngulube,2024;Pick</a:t>
            </a:r>
            <a:r>
              <a:rPr lang="en-GB" sz="1100" i="1" dirty="0">
                <a:latin typeface="Arial" panose="020B0604020202020204" pitchFamily="34" charset="0"/>
                <a:ea typeface="+mn-lt"/>
                <a:cs typeface="Arial" panose="020B0604020202020204" pitchFamily="34" charset="0"/>
              </a:rPr>
              <a:t> 2024)</a:t>
            </a:r>
            <a:endParaRPr lang="en-GB" sz="1100" i="1" dirty="0">
              <a:latin typeface="Arial" panose="020B0604020202020204" pitchFamily="34" charset="0"/>
              <a:cs typeface="Arial" panose="020B0604020202020204" pitchFamily="34" charset="0"/>
            </a:endParaRPr>
          </a:p>
        </p:txBody>
      </p:sp>
      <p:sp>
        <p:nvSpPr>
          <p:cNvPr id="17" name="CuadroTexto 16">
            <a:extLst>
              <a:ext uri="{FF2B5EF4-FFF2-40B4-BE49-F238E27FC236}">
                <a16:creationId xmlns:a16="http://schemas.microsoft.com/office/drawing/2014/main" id="{B7A4C9B2-2BB0-A11F-2D94-F762E0AE640B}"/>
              </a:ext>
            </a:extLst>
          </p:cNvPr>
          <p:cNvSpPr txBox="1"/>
          <p:nvPr/>
        </p:nvSpPr>
        <p:spPr>
          <a:xfrm>
            <a:off x="4813996" y="2635012"/>
            <a:ext cx="22823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b="1" u="sng" dirty="0" err="1">
                <a:solidFill>
                  <a:schemeClr val="accent6"/>
                </a:solidFill>
              </a:rPr>
              <a:t>Impact</a:t>
            </a:r>
            <a:r>
              <a:rPr lang="es-ES" b="1" u="sng" dirty="0">
                <a:solidFill>
                  <a:schemeClr val="accent6"/>
                </a:solidFill>
              </a:rPr>
              <a:t> </a:t>
            </a:r>
            <a:r>
              <a:rPr lang="es-ES" b="1" u="sng" dirty="0" err="1">
                <a:solidFill>
                  <a:schemeClr val="accent6"/>
                </a:solidFill>
              </a:rPr>
              <a:t>of</a:t>
            </a:r>
            <a:r>
              <a:rPr lang="es-ES" b="1" u="sng" dirty="0">
                <a:solidFill>
                  <a:schemeClr val="accent6"/>
                </a:solidFill>
              </a:rPr>
              <a:t> </a:t>
            </a:r>
            <a:r>
              <a:rPr lang="es-ES" b="1" u="sng" dirty="0" err="1">
                <a:solidFill>
                  <a:schemeClr val="accent6"/>
                </a:solidFill>
              </a:rPr>
              <a:t>Policies</a:t>
            </a:r>
            <a:r>
              <a:rPr lang="es-ES" b="1" u="sng" dirty="0">
                <a:solidFill>
                  <a:schemeClr val="accent6"/>
                </a:solidFill>
              </a:rPr>
              <a:t> </a:t>
            </a:r>
            <a:endParaRPr lang="es-ES" dirty="0">
              <a:solidFill>
                <a:schemeClr val="accent6"/>
              </a:solidFill>
            </a:endParaRPr>
          </a:p>
        </p:txBody>
      </p:sp>
      <p:sp>
        <p:nvSpPr>
          <p:cNvPr id="19" name="CuadroTexto 18">
            <a:extLst>
              <a:ext uri="{FF2B5EF4-FFF2-40B4-BE49-F238E27FC236}">
                <a16:creationId xmlns:a16="http://schemas.microsoft.com/office/drawing/2014/main" id="{42A5DE64-CEBF-A121-463C-D394969B6BC3}"/>
              </a:ext>
            </a:extLst>
          </p:cNvPr>
          <p:cNvSpPr txBox="1"/>
          <p:nvPr/>
        </p:nvSpPr>
        <p:spPr>
          <a:xfrm>
            <a:off x="4056151" y="3213297"/>
            <a:ext cx="4061448"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s-ES" sz="1600" dirty="0" err="1">
                <a:latin typeface="Arial" panose="020B0604020202020204" pitchFamily="34" charset="0"/>
                <a:cs typeface="Arial" panose="020B0604020202020204" pitchFamily="34" charset="0"/>
              </a:rPr>
              <a:t>Recent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Spanish</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Goverment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policies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aim</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enhance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women's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foootball</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roles, </a:t>
            </a:r>
            <a:r>
              <a:rPr lang="es-ES" sz="1600" dirty="0" err="1">
                <a:latin typeface="Arial" panose="020B0604020202020204" pitchFamily="34" charset="0"/>
                <a:cs typeface="Arial" panose="020B0604020202020204" pitchFamily="34" charset="0"/>
              </a:rPr>
              <a:t>but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impletation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inconsistent</a:t>
            </a:r>
            <a:r>
              <a:rPr lang="es-ES" sz="1600" dirty="0">
                <a:latin typeface="Arial" panose="020B0604020202020204" pitchFamily="34" charset="0"/>
                <a:cs typeface="Arial" panose="020B0604020202020204" pitchFamily="34" charset="0"/>
              </a:rPr>
              <a:t>. </a:t>
            </a:r>
          </a:p>
          <a:p>
            <a:pPr marL="285750" indent="-285750" algn="just">
              <a:buFont typeface="Arial"/>
              <a:buChar char="•"/>
            </a:pPr>
            <a:r>
              <a:rPr lang="es-ES" sz="1600" dirty="0">
                <a:latin typeface="Arial" panose="020B0604020202020204" pitchFamily="34" charset="0"/>
                <a:cs typeface="Arial" panose="020B0604020202020204" pitchFamily="34" charset="0"/>
              </a:rPr>
              <a:t>Media </a:t>
            </a:r>
            <a:r>
              <a:rPr lang="es-ES" sz="1600" dirty="0" err="1">
                <a:latin typeface="Arial" panose="020B0604020202020204" pitchFamily="34" charset="0"/>
                <a:cs typeface="Arial" panose="020B0604020202020204" pitchFamily="34" charset="0"/>
              </a:rPr>
              <a:t>visibility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significantly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lower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than</a:t>
            </a:r>
            <a:r>
              <a:rPr lang="es-ES" sz="1600" dirty="0">
                <a:latin typeface="Arial" panose="020B0604020202020204" pitchFamily="34" charset="0"/>
                <a:cs typeface="Arial" panose="020B0604020202020204" pitchFamily="34" charset="0"/>
              </a:rPr>
              <a:t> in </a:t>
            </a:r>
            <a:r>
              <a:rPr lang="es-ES" sz="1600" dirty="0" err="1">
                <a:latin typeface="Arial" panose="020B0604020202020204" pitchFamily="34" charset="0"/>
                <a:cs typeface="Arial" panose="020B0604020202020204" pitchFamily="34" charset="0"/>
              </a:rPr>
              <a:t>the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men's</a:t>
            </a:r>
            <a:r>
              <a:rPr lang="es-ES" sz="1600" dirty="0">
                <a:latin typeface="Arial" panose="020B0604020202020204" pitchFamily="34" charset="0"/>
                <a:cs typeface="Arial" panose="020B0604020202020204" pitchFamily="34" charset="0"/>
              </a:rPr>
              <a:t> league, </a:t>
            </a:r>
            <a:r>
              <a:rPr lang="es-ES" sz="1600" dirty="0" err="1">
                <a:latin typeface="Arial" panose="020B0604020202020204" pitchFamily="34" charset="0"/>
                <a:cs typeface="Arial" panose="020B0604020202020204" pitchFamily="34" charset="0"/>
              </a:rPr>
              <a:t>limiting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opportunites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for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women</a:t>
            </a:r>
            <a:r>
              <a:rPr lang="es-ES" sz="1600" dirty="0">
                <a:latin typeface="Arial" panose="020B0604020202020204" pitchFamily="34" charset="0"/>
                <a:cs typeface="Arial" panose="020B0604020202020204" pitchFamily="34" charset="0"/>
              </a:rPr>
              <a:t> in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positions. </a:t>
            </a:r>
          </a:p>
          <a:p>
            <a:pPr marL="285750" indent="-285750" algn="just">
              <a:buFont typeface="Arial"/>
              <a:buChar char="•"/>
            </a:pPr>
            <a:r>
              <a:rPr lang="es-ES" sz="1600" dirty="0" err="1">
                <a:latin typeface="Arial" panose="020B0604020202020204" pitchFamily="34" charset="0"/>
                <a:cs typeface="Arial" panose="020B0604020202020204" pitchFamily="34" charset="0"/>
              </a:rPr>
              <a:t>Representation</a:t>
            </a:r>
            <a:r>
              <a:rPr lang="es-ES" sz="1600" dirty="0">
                <a:latin typeface="Arial" panose="020B0604020202020204" pitchFamily="34" charset="0"/>
                <a:cs typeface="Arial" panose="020B0604020202020204" pitchFamily="34" charset="0"/>
              </a:rPr>
              <a:t> in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roles </a:t>
            </a:r>
            <a:r>
              <a:rPr lang="es-ES" sz="1600" dirty="0" err="1">
                <a:latin typeface="Arial" panose="020B0604020202020204" pitchFamily="34" charset="0"/>
                <a:cs typeface="Arial" panose="020B0604020202020204" pitchFamily="34" charset="0"/>
              </a:rPr>
              <a:t>remains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low</a:t>
            </a:r>
            <a:r>
              <a:rPr lang="es-ES" sz="1600" dirty="0">
                <a:latin typeface="Arial" panose="020B0604020202020204" pitchFamily="34" charset="0"/>
                <a:cs typeface="Arial" panose="020B0604020202020204" pitchFamily="34" charset="0"/>
              </a:rPr>
              <a:t> in clubs, </a:t>
            </a:r>
            <a:r>
              <a:rPr lang="es-ES" sz="1600" dirty="0" err="1">
                <a:latin typeface="Arial" panose="020B0604020202020204" pitchFamily="34" charset="0"/>
                <a:cs typeface="Arial" panose="020B0604020202020204" pitchFamily="34" charset="0"/>
              </a:rPr>
              <a:t>often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they</a:t>
            </a:r>
            <a:r>
              <a:rPr lang="es-ES" sz="1600" dirty="0">
                <a:latin typeface="Arial" panose="020B0604020202020204" pitchFamily="34" charset="0"/>
                <a:cs typeface="Arial" panose="020B0604020202020204" pitchFamily="34" charset="0"/>
              </a:rPr>
              <a:t> are </a:t>
            </a:r>
            <a:r>
              <a:rPr lang="es-ES" sz="1600" dirty="0" err="1">
                <a:latin typeface="Arial" panose="020B0604020202020204" pitchFamily="34" charset="0"/>
                <a:cs typeface="Arial" panose="020B0604020202020204" pitchFamily="34" charset="0"/>
              </a:rPr>
              <a:t>relegated</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secondary</a:t>
            </a:r>
            <a:r>
              <a:rPr lang="es-ES" sz="1600" dirty="0">
                <a:latin typeface="Arial" panose="020B0604020202020204" pitchFamily="34" charset="0"/>
                <a:cs typeface="Arial" panose="020B0604020202020204" pitchFamily="34" charset="0"/>
              </a:rPr>
              <a:t> roles. </a:t>
            </a:r>
          </a:p>
          <a:p>
            <a:pPr marL="285750" indent="-285750">
              <a:buFont typeface="Arial"/>
              <a:buChar char="•"/>
            </a:pPr>
            <a:endParaRPr lang="es-ES" dirty="0"/>
          </a:p>
        </p:txBody>
      </p:sp>
      <p:sp>
        <p:nvSpPr>
          <p:cNvPr id="20" name="CuadroTexto 19">
            <a:extLst>
              <a:ext uri="{FF2B5EF4-FFF2-40B4-BE49-F238E27FC236}">
                <a16:creationId xmlns:a16="http://schemas.microsoft.com/office/drawing/2014/main" id="{6D377EB9-FFDF-2C7E-FB64-A6B4A0752783}"/>
              </a:ext>
            </a:extLst>
          </p:cNvPr>
          <p:cNvSpPr txBox="1"/>
          <p:nvPr/>
        </p:nvSpPr>
        <p:spPr>
          <a:xfrm>
            <a:off x="8887854" y="2646680"/>
            <a:ext cx="22823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b="1" u="sng" dirty="0">
                <a:solidFill>
                  <a:schemeClr val="accent6"/>
                </a:solidFill>
              </a:rPr>
              <a:t>Cultural </a:t>
            </a:r>
            <a:r>
              <a:rPr lang="es-ES" b="1" u="sng" dirty="0" err="1">
                <a:solidFill>
                  <a:schemeClr val="accent6"/>
                </a:solidFill>
              </a:rPr>
              <a:t>Barriers</a:t>
            </a:r>
            <a:r>
              <a:rPr lang="es-ES" b="1" u="sng" dirty="0">
                <a:solidFill>
                  <a:schemeClr val="accent6"/>
                </a:solidFill>
              </a:rPr>
              <a:t> </a:t>
            </a:r>
            <a:endParaRPr lang="es-ES" dirty="0">
              <a:solidFill>
                <a:schemeClr val="accent6"/>
              </a:solidFill>
            </a:endParaRPr>
          </a:p>
        </p:txBody>
      </p:sp>
      <p:sp>
        <p:nvSpPr>
          <p:cNvPr id="21" name="CuadroTexto 20">
            <a:extLst>
              <a:ext uri="{FF2B5EF4-FFF2-40B4-BE49-F238E27FC236}">
                <a16:creationId xmlns:a16="http://schemas.microsoft.com/office/drawing/2014/main" id="{2458DC10-3BE0-F6BA-CB8B-F9738A6F81F8}"/>
              </a:ext>
            </a:extLst>
          </p:cNvPr>
          <p:cNvSpPr txBox="1"/>
          <p:nvPr/>
        </p:nvSpPr>
        <p:spPr>
          <a:xfrm>
            <a:off x="8047770" y="3249855"/>
            <a:ext cx="406144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s-ES" sz="1600" dirty="0" err="1">
                <a:latin typeface="Arial" panose="020B0604020202020204" pitchFamily="34" charset="0"/>
                <a:cs typeface="Arial" panose="020B0604020202020204" pitchFamily="34" charset="0"/>
              </a:rPr>
              <a:t>Football</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historically</a:t>
            </a:r>
            <a:r>
              <a:rPr lang="es-ES" sz="1600" dirty="0">
                <a:latin typeface="Arial" panose="020B0604020202020204" pitchFamily="34" charset="0"/>
                <a:cs typeface="Arial" panose="020B0604020202020204" pitchFamily="34" charset="0"/>
              </a:rPr>
              <a:t> a male </a:t>
            </a:r>
            <a:r>
              <a:rPr lang="es-ES" sz="1600" dirty="0" err="1">
                <a:latin typeface="Arial" panose="020B0604020202020204" pitchFamily="34" charset="0"/>
                <a:cs typeface="Arial" panose="020B0604020202020204" pitchFamily="34" charset="0"/>
              </a:rPr>
              <a:t>domintaed</a:t>
            </a:r>
            <a:r>
              <a:rPr lang="es-ES" sz="1600" dirty="0">
                <a:latin typeface="Arial" panose="020B0604020202020204" pitchFamily="34" charset="0"/>
                <a:cs typeface="Arial" panose="020B0604020202020204" pitchFamily="34" charset="0"/>
              </a:rPr>
              <a:t> sport. </a:t>
            </a:r>
          </a:p>
          <a:p>
            <a:pPr marL="285750" indent="-285750" algn="just">
              <a:buFont typeface="Arial"/>
              <a:buChar char="•"/>
            </a:pPr>
            <a:r>
              <a:rPr lang="es-ES" sz="1600" dirty="0" err="1">
                <a:latin typeface="Arial" panose="020B0604020202020204" pitchFamily="34" charset="0"/>
                <a:cs typeface="Arial" panose="020B0604020202020204" pitchFamily="34" charset="0"/>
              </a:rPr>
              <a:t>Stereotypes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persist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regarding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women's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capabilities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having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less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capacity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lead, </a:t>
            </a:r>
            <a:r>
              <a:rPr lang="es-ES" sz="1600" dirty="0" err="1">
                <a:latin typeface="Arial" panose="020B0604020202020204" pitchFamily="34" charset="0"/>
                <a:cs typeface="Arial" panose="020B0604020202020204" pitchFamily="34" charset="0"/>
              </a:rPr>
              <a:t>due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their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style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of</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leaderhsip</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work</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life</a:t>
            </a:r>
            <a:r>
              <a:rPr lang="es-ES" sz="1600" dirty="0">
                <a:latin typeface="Arial" panose="020B0604020202020204" pitchFamily="34" charset="0"/>
                <a:cs typeface="Arial" panose="020B0604020202020204" pitchFamily="34" charset="0"/>
              </a:rPr>
              <a:t> balance, </a:t>
            </a:r>
            <a:r>
              <a:rPr lang="es-ES" sz="1600" dirty="0" err="1">
                <a:latin typeface="Arial" panose="020B0604020202020204" pitchFamily="34" charset="0"/>
                <a:cs typeface="Arial" panose="020B0604020202020204" pitchFamily="34" charset="0"/>
              </a:rPr>
              <a:t>under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representation</a:t>
            </a:r>
            <a:r>
              <a:rPr lang="es-ES" sz="1600" dirty="0">
                <a:latin typeface="Arial" panose="020B0604020202020204" pitchFamily="34" charset="0"/>
                <a:cs typeface="Arial" panose="020B0604020202020204" pitchFamily="34" charset="0"/>
              </a:rPr>
              <a:t> in media </a:t>
            </a:r>
            <a:r>
              <a:rPr lang="es-ES" sz="1600" dirty="0" err="1">
                <a:latin typeface="Arial" panose="020B0604020202020204" pitchFamily="34" charset="0"/>
                <a:cs typeface="Arial" panose="020B0604020202020204" pitchFamily="34" charset="0"/>
              </a:rPr>
              <a:t>reinforcing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belief</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that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these</a:t>
            </a:r>
            <a:r>
              <a:rPr lang="es-ES" sz="1600" dirty="0">
                <a:latin typeface="Arial" panose="020B0604020202020204" pitchFamily="34" charset="0"/>
                <a:cs typeface="Arial" panose="020B0604020202020204" pitchFamily="34" charset="0"/>
              </a:rPr>
              <a:t> roles are </a:t>
            </a:r>
            <a:r>
              <a:rPr lang="es-ES" sz="1600" dirty="0" err="1">
                <a:latin typeface="Arial" panose="020B0604020202020204" pitchFamily="34" charset="0"/>
                <a:cs typeface="Arial" panose="020B0604020202020204" pitchFamily="34" charset="0"/>
              </a:rPr>
              <a:t>for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men</a:t>
            </a:r>
            <a:r>
              <a:rPr lang="es-ES" sz="1600" dirty="0">
                <a:latin typeface="Arial" panose="020B0604020202020204" pitchFamily="34" charset="0"/>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Lack</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of</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confidence</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support</a:t>
            </a:r>
            <a:endParaRPr lang="es-ES" sz="1600" dirty="0">
              <a:latin typeface="Arial" panose="020B0604020202020204" pitchFamily="34" charset="0"/>
              <a:cs typeface="Arial" panose="020B0604020202020204" pitchFamily="34" charset="0"/>
            </a:endParaRPr>
          </a:p>
          <a:p>
            <a:pPr marL="285750" indent="-285750">
              <a:buFont typeface="Arial"/>
              <a:buChar char="•"/>
            </a:pPr>
            <a:endParaRPr lang="es-ES" dirty="0"/>
          </a:p>
        </p:txBody>
      </p:sp>
      <p:graphicFrame>
        <p:nvGraphicFramePr>
          <p:cNvPr id="4" name="Table 3">
            <a:extLst>
              <a:ext uri="{FF2B5EF4-FFF2-40B4-BE49-F238E27FC236}">
                <a16:creationId xmlns:a16="http://schemas.microsoft.com/office/drawing/2014/main" id="{072583AB-C260-B4B9-3C62-04716F1753F7}"/>
              </a:ext>
            </a:extLst>
          </p:cNvPr>
          <p:cNvGraphicFramePr>
            <a:graphicFrameLocks noGrp="1"/>
          </p:cNvGraphicFramePr>
          <p:nvPr>
            <p:extLst>
              <p:ext uri="{D42A27DB-BD31-4B8C-83A1-F6EECF244321}">
                <p14:modId xmlns:p14="http://schemas.microsoft.com/office/powerpoint/2010/main" val="3141942716"/>
              </p:ext>
            </p:extLst>
          </p:nvPr>
        </p:nvGraphicFramePr>
        <p:xfrm>
          <a:off x="2032000" y="719666"/>
          <a:ext cx="8127999" cy="1112520"/>
        </p:xfrm>
        <a:graphic>
          <a:graphicData uri="http://schemas.openxmlformats.org/drawingml/2006/table">
            <a:tbl>
              <a:tblPr firstRow="1" bandRow="1">
                <a:tableStyleId>{2D5ABB26-0587-4C30-8999-92F81FD0307C}</a:tableStyleId>
              </a:tblPr>
              <a:tblGrid>
                <a:gridCol w="2709333">
                  <a:extLst>
                    <a:ext uri="{9D8B030D-6E8A-4147-A177-3AD203B41FA5}">
                      <a16:colId xmlns:a16="http://schemas.microsoft.com/office/drawing/2014/main" val="257350192"/>
                    </a:ext>
                  </a:extLst>
                </a:gridCol>
                <a:gridCol w="2709333">
                  <a:extLst>
                    <a:ext uri="{9D8B030D-6E8A-4147-A177-3AD203B41FA5}">
                      <a16:colId xmlns:a16="http://schemas.microsoft.com/office/drawing/2014/main" val="3435323120"/>
                    </a:ext>
                  </a:extLst>
                </a:gridCol>
                <a:gridCol w="2709333">
                  <a:extLst>
                    <a:ext uri="{9D8B030D-6E8A-4147-A177-3AD203B41FA5}">
                      <a16:colId xmlns:a16="http://schemas.microsoft.com/office/drawing/2014/main" val="2486964680"/>
                    </a:ext>
                  </a:extLst>
                </a:gridCol>
              </a:tblGrid>
              <a:tr h="370840">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49621008"/>
                  </a:ext>
                </a:extLst>
              </a:tr>
              <a:tr h="370840">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92986186"/>
                  </a:ext>
                </a:extLst>
              </a:tr>
              <a:tr h="370840">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452555214"/>
                  </a:ext>
                </a:extLst>
              </a:tr>
            </a:tbl>
          </a:graphicData>
        </a:graphic>
      </p:graphicFrame>
    </p:spTree>
    <p:extLst>
      <p:ext uri="{BB962C8B-B14F-4D97-AF65-F5344CB8AC3E}">
        <p14:creationId xmlns:p14="http://schemas.microsoft.com/office/powerpoint/2010/main" val="985455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C799BD08-728F-BDA2-D4C6-269B979DD942}"/>
              </a:ext>
            </a:extLst>
          </p:cNvPr>
          <p:cNvSpPr txBox="1"/>
          <p:nvPr/>
        </p:nvSpPr>
        <p:spPr>
          <a:xfrm>
            <a:off x="438747" y="494027"/>
            <a:ext cx="110729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sz="3200" dirty="0" err="1">
                <a:solidFill>
                  <a:schemeClr val="accent6"/>
                </a:solidFill>
              </a:rPr>
              <a:t>Contemporary</a:t>
            </a:r>
            <a:r>
              <a:rPr lang="es-ES" sz="3200" dirty="0">
                <a:solidFill>
                  <a:schemeClr val="accent6"/>
                </a:solidFill>
              </a:rPr>
              <a:t> Management &amp; </a:t>
            </a:r>
            <a:r>
              <a:rPr lang="es-ES" sz="3200" dirty="0" err="1">
                <a:solidFill>
                  <a:schemeClr val="accent6"/>
                </a:solidFill>
              </a:rPr>
              <a:t>Leadership</a:t>
            </a:r>
            <a:r>
              <a:rPr lang="es-ES" sz="3200" dirty="0">
                <a:solidFill>
                  <a:schemeClr val="accent6"/>
                </a:solidFill>
              </a:rPr>
              <a:t> </a:t>
            </a:r>
            <a:r>
              <a:rPr lang="es-ES" sz="3200" dirty="0" err="1">
                <a:solidFill>
                  <a:schemeClr val="accent6"/>
                </a:solidFill>
              </a:rPr>
              <a:t>Approaches</a:t>
            </a:r>
            <a:r>
              <a:rPr lang="es-ES" sz="3200" dirty="0">
                <a:solidFill>
                  <a:schemeClr val="accent6"/>
                </a:solidFill>
              </a:rPr>
              <a:t> </a:t>
            </a:r>
          </a:p>
        </p:txBody>
      </p:sp>
      <p:sp>
        <p:nvSpPr>
          <p:cNvPr id="3" name="CuadroTexto 2">
            <a:extLst>
              <a:ext uri="{FF2B5EF4-FFF2-40B4-BE49-F238E27FC236}">
                <a16:creationId xmlns:a16="http://schemas.microsoft.com/office/drawing/2014/main" id="{21A8FE18-1F16-FD58-D66D-D4047257ED1D}"/>
              </a:ext>
            </a:extLst>
          </p:cNvPr>
          <p:cNvSpPr txBox="1"/>
          <p:nvPr/>
        </p:nvSpPr>
        <p:spPr>
          <a:xfrm>
            <a:off x="438747" y="1470326"/>
            <a:ext cx="6421334"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600" b="1" dirty="0">
                <a:latin typeface="Arial" panose="020B0604020202020204" pitchFamily="34" charset="0"/>
                <a:cs typeface="Arial" panose="020B0604020202020204" pitchFamily="34" charset="0"/>
              </a:rPr>
              <a:t>Inclusive Leadership Models: </a:t>
            </a:r>
          </a:p>
          <a:p>
            <a:pPr marL="285750" indent="-285750" algn="just">
              <a:buFont typeface="Arial"/>
              <a:buChar char="•"/>
            </a:pPr>
            <a:r>
              <a:rPr lang="en-GB" sz="1600" dirty="0">
                <a:latin typeface="Arial" panose="020B0604020202020204" pitchFamily="34" charset="0"/>
                <a:cs typeface="Arial" panose="020B0604020202020204" pitchFamily="34" charset="0"/>
              </a:rPr>
              <a:t>Emphasise inclusion and collaboration </a:t>
            </a:r>
          </a:p>
          <a:p>
            <a:pPr marL="285750" indent="-285750" algn="just">
              <a:buFont typeface="Arial"/>
              <a:buChar char="•"/>
            </a:pPr>
            <a:r>
              <a:rPr lang="en-GB" sz="1600" dirty="0">
                <a:latin typeface="Arial" panose="020B0604020202020204" pitchFamily="34" charset="0"/>
                <a:cs typeface="Arial" panose="020B0604020202020204" pitchFamily="34" charset="0"/>
              </a:rPr>
              <a:t>Promote diversity and ensure all voices are heard encourage female participation in leadership</a:t>
            </a:r>
          </a:p>
          <a:p>
            <a:pPr algn="just"/>
            <a:endParaRPr lang="en-GB" sz="1600"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Sponsorship &amp; Support: </a:t>
            </a:r>
          </a:p>
          <a:p>
            <a:pPr algn="just"/>
            <a:endParaRPr lang="en-GB" sz="1600" dirty="0">
              <a:latin typeface="Arial" panose="020B0604020202020204" pitchFamily="34" charset="0"/>
              <a:cs typeface="Arial" panose="020B0604020202020204" pitchFamily="34" charset="0"/>
            </a:endParaRPr>
          </a:p>
          <a:p>
            <a:pPr marL="285750" indent="-285750" algn="just">
              <a:buFont typeface="Arial"/>
              <a:buChar char="•"/>
            </a:pPr>
            <a:r>
              <a:rPr lang="es-ES" sz="1600" dirty="0" err="1">
                <a:latin typeface="Arial" panose="020B0604020202020204" pitchFamily="34" charset="0"/>
                <a:cs typeface="Arial" panose="020B0604020202020204" pitchFamily="34" charset="0"/>
              </a:rPr>
              <a:t>Create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programs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where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experienced</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female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leaders</a:t>
            </a:r>
            <a:r>
              <a:rPr lang="es-ES" sz="1600" dirty="0">
                <a:latin typeface="Arial" panose="020B0604020202020204" pitchFamily="34" charset="0"/>
                <a:cs typeface="Arial" panose="020B0604020202020204" pitchFamily="34" charset="0"/>
              </a:rPr>
              <a:t> mentor new </a:t>
            </a:r>
            <a:r>
              <a:rPr lang="es-ES" sz="1600" dirty="0" err="1">
                <a:latin typeface="Arial" panose="020B0604020202020204" pitchFamily="34" charset="0"/>
                <a:cs typeface="Arial" panose="020B0604020202020204" pitchFamily="34" charset="0"/>
              </a:rPr>
              <a:t>talents</a:t>
            </a:r>
            <a:r>
              <a:rPr lang="es-ES" sz="1600" dirty="0">
                <a:latin typeface="Arial" panose="020B0604020202020204" pitchFamily="34" charset="0"/>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Sponsorship</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enhances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visibility</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access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opportunities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for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women</a:t>
            </a:r>
            <a:r>
              <a:rPr lang="es-ES" sz="1600" dirty="0">
                <a:latin typeface="Arial" panose="020B0604020202020204" pitchFamily="34" charset="0"/>
                <a:cs typeface="Arial" panose="020B0604020202020204" pitchFamily="34" charset="0"/>
              </a:rPr>
              <a:t> in sport</a:t>
            </a:r>
          </a:p>
          <a:p>
            <a:pPr marL="285750" indent="-285750" algn="just">
              <a:buFont typeface="Arial"/>
              <a:buChar char="•"/>
            </a:pPr>
            <a:endParaRPr lang="es-ES" sz="1600" dirty="0">
              <a:latin typeface="Arial" panose="020B0604020202020204" pitchFamily="34" charset="0"/>
              <a:cs typeface="Arial" panose="020B0604020202020204" pitchFamily="34" charset="0"/>
            </a:endParaRPr>
          </a:p>
          <a:p>
            <a:pPr algn="just"/>
            <a:r>
              <a:rPr lang="es-ES" sz="1600" b="1" dirty="0">
                <a:latin typeface="Arial" panose="020B0604020202020204" pitchFamily="34" charset="0"/>
                <a:cs typeface="Arial" panose="020B0604020202020204" pitchFamily="34" charset="0"/>
              </a:rPr>
              <a:t>Training &amp; </a:t>
            </a:r>
            <a:r>
              <a:rPr lang="es-ES" sz="1600" b="1" dirty="0" err="1">
                <a:latin typeface="Arial" panose="020B0604020202020204" pitchFamily="34" charset="0"/>
                <a:cs typeface="Arial" panose="020B0604020202020204" pitchFamily="34" charset="0"/>
              </a:rPr>
              <a:t>Development</a:t>
            </a:r>
            <a:r>
              <a:rPr lang="es-ES" sz="1600" b="1" dirty="0">
                <a:latin typeface="Arial" panose="020B0604020202020204" pitchFamily="34" charset="0"/>
                <a:cs typeface="Arial" panose="020B0604020202020204" pitchFamily="34" charset="0"/>
              </a:rPr>
              <a:t>:</a:t>
            </a:r>
          </a:p>
          <a:p>
            <a:pPr marL="285750" indent="-285750" algn="just">
              <a:buFont typeface="Arial"/>
              <a:buChar char="•"/>
            </a:pPr>
            <a:r>
              <a:rPr lang="es-ES" sz="1600" dirty="0" err="1">
                <a:latin typeface="Arial" panose="020B0604020202020204" pitchFamily="34" charset="0"/>
                <a:cs typeface="Arial" panose="020B0604020202020204" pitchFamily="34" charset="0"/>
              </a:rPr>
              <a:t>Provide</a:t>
            </a:r>
            <a:r>
              <a:rPr lang="es-ES" sz="1600" dirty="0">
                <a:latin typeface="Arial" panose="020B0604020202020204" pitchFamily="34" charset="0"/>
                <a:cs typeface="Arial" panose="020B0604020202020204" pitchFamily="34" charset="0"/>
              </a:rPr>
              <a:t> targets and </a:t>
            </a:r>
            <a:r>
              <a:rPr lang="es-ES" sz="1600" dirty="0" err="1">
                <a:latin typeface="Arial" panose="020B0604020202020204" pitchFamily="34" charset="0"/>
                <a:cs typeface="Arial" panose="020B0604020202020204" pitchFamily="34" charset="0"/>
              </a:rPr>
              <a:t>programs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focused</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skills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for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women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using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negotiation</a:t>
            </a:r>
            <a:r>
              <a:rPr lang="es-ES" sz="1600" dirty="0">
                <a:latin typeface="Arial" panose="020B0604020202020204" pitchFamily="34" charset="0"/>
                <a:cs typeface="Arial" panose="020B0604020202020204" pitchFamily="34" charset="0"/>
              </a:rPr>
              <a:t>, workshops, </a:t>
            </a:r>
            <a:r>
              <a:rPr lang="es-ES" sz="1600" dirty="0" err="1">
                <a:latin typeface="Arial" panose="020B0604020202020204" pitchFamily="34" charset="0"/>
                <a:cs typeface="Arial" panose="020B0604020202020204" pitchFamily="34" charset="0"/>
              </a:rPr>
              <a:t>conferences</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strategic</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planning</a:t>
            </a:r>
            <a:r>
              <a:rPr lang="es-ES" sz="1600" dirty="0">
                <a:latin typeface="Arial" panose="020B0604020202020204" pitchFamily="34" charset="0"/>
                <a:cs typeface="Arial" panose="020B0604020202020204" pitchFamily="34" charset="0"/>
              </a:rPr>
              <a:t>. </a:t>
            </a:r>
          </a:p>
          <a:p>
            <a:pPr marL="285750" indent="-285750">
              <a:buFont typeface="Arial"/>
              <a:buChar char="•"/>
            </a:pPr>
            <a:endParaRPr lang="es-ES" dirty="0"/>
          </a:p>
        </p:txBody>
      </p:sp>
      <p:sp>
        <p:nvSpPr>
          <p:cNvPr id="4" name="CuadroTexto 3">
            <a:extLst>
              <a:ext uri="{FF2B5EF4-FFF2-40B4-BE49-F238E27FC236}">
                <a16:creationId xmlns:a16="http://schemas.microsoft.com/office/drawing/2014/main" id="{7BE4A178-F6F0-3B09-CAE8-909EE7D1DE03}"/>
              </a:ext>
            </a:extLst>
          </p:cNvPr>
          <p:cNvSpPr txBox="1"/>
          <p:nvPr/>
        </p:nvSpPr>
        <p:spPr>
          <a:xfrm>
            <a:off x="836698" y="6402743"/>
            <a:ext cx="602338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sz="1100" dirty="0" err="1">
                <a:latin typeface="Arial" panose="020B0604020202020204" pitchFamily="34" charset="0"/>
                <a:cs typeface="Arial" panose="020B0604020202020204" pitchFamily="34" charset="0"/>
              </a:rPr>
              <a:t>Sources</a:t>
            </a:r>
            <a:r>
              <a:rPr lang="es-ES" sz="1100" dirty="0">
                <a:latin typeface="Arial" panose="020B0604020202020204" pitchFamily="34" charset="0"/>
                <a:cs typeface="Arial" panose="020B0604020202020204" pitchFamily="34" charset="0"/>
              </a:rPr>
              <a:t>: </a:t>
            </a:r>
            <a:r>
              <a:rPr lang="es-ES" sz="1100" dirty="0">
                <a:latin typeface="Arial" panose="020B0604020202020204" pitchFamily="34" charset="0"/>
                <a:ea typeface="+mn-lt"/>
                <a:cs typeface="Arial" panose="020B0604020202020204" pitchFamily="34" charset="0"/>
              </a:rPr>
              <a:t>(</a:t>
            </a:r>
            <a:r>
              <a:rPr lang="es-ES" sz="1100" dirty="0" err="1">
                <a:latin typeface="Arial" panose="020B0604020202020204" pitchFamily="34" charset="0"/>
                <a:ea typeface="+mn-lt"/>
                <a:cs typeface="Arial" panose="020B0604020202020204" pitchFamily="34" charset="0"/>
              </a:rPr>
              <a:t>Aboramadan</a:t>
            </a:r>
            <a:r>
              <a:rPr lang="es-ES" sz="1100" dirty="0">
                <a:latin typeface="Arial" panose="020B0604020202020204" pitchFamily="34" charset="0"/>
                <a:ea typeface="+mn-lt"/>
                <a:cs typeface="Arial" panose="020B0604020202020204" pitchFamily="34" charset="0"/>
              </a:rPr>
              <a:t> and </a:t>
            </a:r>
            <a:r>
              <a:rPr lang="es-ES" sz="1100" dirty="0" err="1">
                <a:latin typeface="Arial" panose="020B0604020202020204" pitchFamily="34" charset="0"/>
                <a:ea typeface="+mn-lt"/>
                <a:cs typeface="Arial" panose="020B0604020202020204" pitchFamily="34" charset="0"/>
              </a:rPr>
              <a:t>Dahleez</a:t>
            </a:r>
            <a:r>
              <a:rPr lang="es-ES" sz="1100" dirty="0">
                <a:latin typeface="Arial" panose="020B0604020202020204" pitchFamily="34" charset="0"/>
                <a:ea typeface="+mn-lt"/>
                <a:cs typeface="Arial" panose="020B0604020202020204" pitchFamily="34" charset="0"/>
              </a:rPr>
              <a:t> ,</a:t>
            </a:r>
            <a:r>
              <a:rPr lang="es-ES" sz="1100" dirty="0" err="1">
                <a:latin typeface="Arial" panose="020B0604020202020204" pitchFamily="34" charset="0"/>
                <a:ea typeface="+mn-lt"/>
                <a:cs typeface="Arial" panose="020B0604020202020204" pitchFamily="34" charset="0"/>
              </a:rPr>
              <a:t>2022;Esenyel</a:t>
            </a:r>
            <a:r>
              <a:rPr lang="es-ES" sz="1100" dirty="0">
                <a:latin typeface="Arial" panose="020B0604020202020204" pitchFamily="34" charset="0"/>
                <a:ea typeface="+mn-lt"/>
                <a:cs typeface="Arial" panose="020B0604020202020204" pitchFamily="34" charset="0"/>
              </a:rPr>
              <a:t>, </a:t>
            </a:r>
            <a:r>
              <a:rPr lang="es-ES" sz="1100" dirty="0" err="1">
                <a:latin typeface="Arial" panose="020B0604020202020204" pitchFamily="34" charset="0"/>
                <a:ea typeface="+mn-lt"/>
                <a:cs typeface="Arial" panose="020B0604020202020204" pitchFamily="34" charset="0"/>
              </a:rPr>
              <a:t>2024;Ross</a:t>
            </a:r>
            <a:r>
              <a:rPr lang="es-ES" sz="1100" dirty="0">
                <a:latin typeface="Arial" panose="020B0604020202020204" pitchFamily="34" charset="0"/>
                <a:ea typeface="+mn-lt"/>
                <a:cs typeface="Arial" panose="020B0604020202020204" pitchFamily="34" charset="0"/>
              </a:rPr>
              <a:t>, </a:t>
            </a:r>
            <a:r>
              <a:rPr lang="es-ES" sz="1100" dirty="0" err="1">
                <a:latin typeface="Arial" panose="020B0604020202020204" pitchFamily="34" charset="0"/>
                <a:ea typeface="+mn-lt"/>
                <a:cs typeface="Arial" panose="020B0604020202020204" pitchFamily="34" charset="0"/>
              </a:rPr>
              <a:t>2023;Bourke</a:t>
            </a:r>
            <a:r>
              <a:rPr lang="es-ES" sz="1100" dirty="0">
                <a:latin typeface="Arial" panose="020B0604020202020204" pitchFamily="34" charset="0"/>
                <a:ea typeface="+mn-lt"/>
                <a:cs typeface="Arial" panose="020B0604020202020204" pitchFamily="34" charset="0"/>
              </a:rPr>
              <a:t> &amp; </a:t>
            </a:r>
            <a:r>
              <a:rPr lang="es-ES" sz="1100" dirty="0" err="1">
                <a:latin typeface="Arial" panose="020B0604020202020204" pitchFamily="34" charset="0"/>
                <a:ea typeface="+mn-lt"/>
                <a:cs typeface="Arial" panose="020B0604020202020204" pitchFamily="34" charset="0"/>
              </a:rPr>
              <a:t>Titus</a:t>
            </a:r>
            <a:r>
              <a:rPr lang="es-ES" sz="1100" dirty="0">
                <a:latin typeface="Arial" panose="020B0604020202020204" pitchFamily="34" charset="0"/>
                <a:ea typeface="+mn-lt"/>
                <a:cs typeface="Arial" panose="020B0604020202020204" pitchFamily="34" charset="0"/>
              </a:rPr>
              <a:t>, 2020)</a:t>
            </a:r>
            <a:endParaRPr lang="es-ES" sz="1100" dirty="0">
              <a:latin typeface="Arial" panose="020B0604020202020204" pitchFamily="34" charset="0"/>
              <a:cs typeface="Arial" panose="020B0604020202020204" pitchFamily="34" charset="0"/>
            </a:endParaRPr>
          </a:p>
        </p:txBody>
      </p:sp>
      <p:pic>
        <p:nvPicPr>
          <p:cNvPr id="6" name="Imagen 5" descr="Contemporary Leadership for Today's Ever-Changing World">
            <a:extLst>
              <a:ext uri="{FF2B5EF4-FFF2-40B4-BE49-F238E27FC236}">
                <a16:creationId xmlns:a16="http://schemas.microsoft.com/office/drawing/2014/main" id="{12FCF988-83C3-5D5C-6769-90293F2DB2B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7754257" y="2339091"/>
            <a:ext cx="3898295" cy="2185865"/>
          </a:xfrm>
          <a:prstGeom prst="rect">
            <a:avLst/>
          </a:prstGeom>
        </p:spPr>
      </p:pic>
    </p:spTree>
    <p:extLst>
      <p:ext uri="{BB962C8B-B14F-4D97-AF65-F5344CB8AC3E}">
        <p14:creationId xmlns:p14="http://schemas.microsoft.com/office/powerpoint/2010/main" val="561741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uadroTexto 2">
            <a:extLst>
              <a:ext uri="{FF2B5EF4-FFF2-40B4-BE49-F238E27FC236}">
                <a16:creationId xmlns:a16="http://schemas.microsoft.com/office/drawing/2014/main" id="{6841065B-5248-91C9-1E60-CDB334C0BF1D}"/>
              </a:ext>
            </a:extLst>
          </p:cNvPr>
          <p:cNvSpPr txBox="1"/>
          <p:nvPr/>
        </p:nvSpPr>
        <p:spPr>
          <a:xfrm>
            <a:off x="0" y="179520"/>
            <a:ext cx="1107297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sz="3200" dirty="0" err="1">
                <a:solidFill>
                  <a:schemeClr val="accent6"/>
                </a:solidFill>
              </a:rPr>
              <a:t>Contemporary</a:t>
            </a:r>
            <a:r>
              <a:rPr lang="es-ES" sz="3200" dirty="0">
                <a:solidFill>
                  <a:schemeClr val="accent6"/>
                </a:solidFill>
              </a:rPr>
              <a:t> Management </a:t>
            </a:r>
            <a:r>
              <a:rPr lang="es-ES" sz="3200" dirty="0" err="1">
                <a:solidFill>
                  <a:schemeClr val="accent6"/>
                </a:solidFill>
              </a:rPr>
              <a:t>Theories</a:t>
            </a:r>
            <a:r>
              <a:rPr lang="es-ES" sz="3200" dirty="0">
                <a:solidFill>
                  <a:schemeClr val="accent6"/>
                </a:solidFill>
              </a:rPr>
              <a:t> </a:t>
            </a:r>
            <a:endParaRPr lang="es-ES" dirty="0">
              <a:solidFill>
                <a:schemeClr val="accent6"/>
              </a:solidFill>
            </a:endParaRPr>
          </a:p>
        </p:txBody>
      </p:sp>
      <p:sp>
        <p:nvSpPr>
          <p:cNvPr id="6" name="CuadroTexto 5">
            <a:extLst>
              <a:ext uri="{FF2B5EF4-FFF2-40B4-BE49-F238E27FC236}">
                <a16:creationId xmlns:a16="http://schemas.microsoft.com/office/drawing/2014/main" id="{DA8D6CBE-CE60-C404-5BF8-9AF0A3433410}"/>
              </a:ext>
            </a:extLst>
          </p:cNvPr>
          <p:cNvSpPr txBox="1"/>
          <p:nvPr/>
        </p:nvSpPr>
        <p:spPr>
          <a:xfrm>
            <a:off x="341595" y="6543717"/>
            <a:ext cx="1185181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sz="1100" i="1" dirty="0" err="1">
                <a:solidFill>
                  <a:srgbClr val="0A0000"/>
                </a:solidFill>
                <a:latin typeface="Arial"/>
                <a:cs typeface="Arial"/>
              </a:rPr>
              <a:t>Sources</a:t>
            </a:r>
            <a:r>
              <a:rPr lang="es-ES" sz="1100" i="1" dirty="0">
                <a:solidFill>
                  <a:srgbClr val="0A0000"/>
                </a:solidFill>
                <a:latin typeface="Arial"/>
                <a:cs typeface="Arial"/>
              </a:rPr>
              <a:t>: (</a:t>
            </a:r>
            <a:r>
              <a:rPr lang="es-ES" sz="1100" i="1" dirty="0" err="1">
                <a:solidFill>
                  <a:srgbClr val="0A0000"/>
                </a:solidFill>
                <a:latin typeface="Arial"/>
                <a:ea typeface="+mn-lt"/>
                <a:cs typeface="+mn-lt"/>
              </a:rPr>
              <a:t>Ravet</a:t>
            </a:r>
            <a:r>
              <a:rPr lang="es-ES" sz="1100" i="1" dirty="0">
                <a:solidFill>
                  <a:srgbClr val="0A0000"/>
                </a:solidFill>
                <a:latin typeface="Arial"/>
                <a:ea typeface="+mn-lt"/>
                <a:cs typeface="+mn-lt"/>
              </a:rPr>
              <a:t>-Brown,</a:t>
            </a:r>
            <a:r>
              <a:rPr lang="es-ES" sz="1100" b="1" i="1" dirty="0">
                <a:solidFill>
                  <a:srgbClr val="0A0000"/>
                </a:solidFill>
                <a:latin typeface="Arial"/>
                <a:ea typeface="+mn-lt"/>
                <a:cs typeface="+mn-lt"/>
              </a:rPr>
              <a:t> </a:t>
            </a:r>
            <a:r>
              <a:rPr lang="es-ES" sz="1100" i="1" dirty="0" err="1">
                <a:solidFill>
                  <a:srgbClr val="0A0000"/>
                </a:solidFill>
                <a:latin typeface="Arial"/>
                <a:ea typeface="+mn-lt"/>
                <a:cs typeface="+mn-lt"/>
              </a:rPr>
              <a:t>Furtner</a:t>
            </a:r>
            <a:r>
              <a:rPr lang="es-ES" sz="1100" i="1" dirty="0">
                <a:solidFill>
                  <a:srgbClr val="0A0000"/>
                </a:solidFill>
                <a:latin typeface="Arial"/>
                <a:ea typeface="+mn-lt"/>
                <a:cs typeface="+mn-lt"/>
              </a:rPr>
              <a:t> &amp; </a:t>
            </a:r>
            <a:r>
              <a:rPr lang="es-ES" sz="1100" i="1" dirty="0" err="1">
                <a:solidFill>
                  <a:srgbClr val="0A0000"/>
                </a:solidFill>
                <a:latin typeface="Arial"/>
                <a:ea typeface="+mn-lt"/>
                <a:cs typeface="+mn-lt"/>
              </a:rPr>
              <a:t>Kallmuenzer</a:t>
            </a:r>
            <a:r>
              <a:rPr lang="es-ES" sz="1100" i="1" dirty="0">
                <a:solidFill>
                  <a:srgbClr val="0A0000"/>
                </a:solidFill>
                <a:latin typeface="Arial"/>
                <a:ea typeface="+mn-lt"/>
                <a:cs typeface="+mn-lt"/>
              </a:rPr>
              <a:t>, </a:t>
            </a:r>
            <a:r>
              <a:rPr lang="es-ES" sz="1100" i="1" dirty="0" err="1">
                <a:solidFill>
                  <a:srgbClr val="0A0000"/>
                </a:solidFill>
                <a:latin typeface="Arial"/>
                <a:ea typeface="+mn-lt"/>
                <a:cs typeface="+mn-lt"/>
              </a:rPr>
              <a:t>2024;Deng</a:t>
            </a:r>
            <a:r>
              <a:rPr lang="es-ES" sz="1100" i="1" dirty="0">
                <a:solidFill>
                  <a:srgbClr val="0A0000"/>
                </a:solidFill>
                <a:latin typeface="Arial"/>
                <a:ea typeface="+mn-lt"/>
                <a:cs typeface="+mn-lt"/>
              </a:rPr>
              <a:t> et al., </a:t>
            </a:r>
            <a:r>
              <a:rPr lang="es-ES" sz="1100" i="1" dirty="0" err="1">
                <a:solidFill>
                  <a:srgbClr val="0A0000"/>
                </a:solidFill>
                <a:latin typeface="Arial"/>
                <a:ea typeface="+mn-lt"/>
                <a:cs typeface="+mn-lt"/>
              </a:rPr>
              <a:t>2023;Sliwka</a:t>
            </a:r>
            <a:r>
              <a:rPr lang="es-ES" sz="1100" i="1" dirty="0">
                <a:solidFill>
                  <a:srgbClr val="0A0000"/>
                </a:solidFill>
                <a:latin typeface="Arial"/>
                <a:ea typeface="+mn-lt"/>
                <a:cs typeface="+mn-lt"/>
              </a:rPr>
              <a:t> et </a:t>
            </a:r>
            <a:r>
              <a:rPr lang="es-ES" sz="1100" i="1" dirty="0" err="1">
                <a:solidFill>
                  <a:srgbClr val="0A0000"/>
                </a:solidFill>
                <a:latin typeface="Arial"/>
                <a:ea typeface="+mn-lt"/>
                <a:cs typeface="+mn-lt"/>
              </a:rPr>
              <a:t>al.,2023</a:t>
            </a:r>
            <a:r>
              <a:rPr lang="es-ES" sz="1100" i="1" dirty="0">
                <a:solidFill>
                  <a:srgbClr val="0A0000"/>
                </a:solidFill>
                <a:latin typeface="Arial"/>
                <a:ea typeface="+mn-lt"/>
                <a:cs typeface="+mn-lt"/>
              </a:rPr>
              <a:t>; </a:t>
            </a:r>
            <a:r>
              <a:rPr lang="es-ES" sz="1100" i="1" dirty="0" err="1">
                <a:solidFill>
                  <a:srgbClr val="0A0000"/>
                </a:solidFill>
                <a:latin typeface="Arial"/>
                <a:ea typeface="+mn-lt"/>
                <a:cs typeface="+mn-lt"/>
              </a:rPr>
              <a:t>Zada</a:t>
            </a:r>
            <a:r>
              <a:rPr lang="es-ES" sz="1100" i="1" dirty="0">
                <a:solidFill>
                  <a:srgbClr val="0A0000"/>
                </a:solidFill>
                <a:latin typeface="Arial"/>
                <a:ea typeface="+mn-lt"/>
                <a:cs typeface="+mn-lt"/>
              </a:rPr>
              <a:t> et al., 2022; </a:t>
            </a:r>
            <a:r>
              <a:rPr lang="es-ES" sz="1100" i="1" dirty="0" err="1">
                <a:solidFill>
                  <a:srgbClr val="0A0000"/>
                </a:solidFill>
                <a:latin typeface="Arial"/>
                <a:ea typeface="+mn-lt"/>
                <a:cs typeface="+mn-lt"/>
              </a:rPr>
              <a:t>Canavesi</a:t>
            </a:r>
            <a:r>
              <a:rPr lang="es-ES" sz="1100" i="1" dirty="0">
                <a:solidFill>
                  <a:srgbClr val="0A0000"/>
                </a:solidFill>
                <a:latin typeface="Arial"/>
                <a:ea typeface="+mn-lt"/>
                <a:cs typeface="+mn-lt"/>
              </a:rPr>
              <a:t> &amp; </a:t>
            </a:r>
            <a:r>
              <a:rPr lang="es-ES" sz="1100" i="1" dirty="0" err="1">
                <a:solidFill>
                  <a:srgbClr val="0A0000"/>
                </a:solidFill>
                <a:latin typeface="Arial"/>
                <a:ea typeface="+mn-lt"/>
                <a:cs typeface="+mn-lt"/>
              </a:rPr>
              <a:t>Minelli</a:t>
            </a:r>
            <a:r>
              <a:rPr lang="es-ES" sz="1100" i="1" dirty="0">
                <a:solidFill>
                  <a:srgbClr val="0A0000"/>
                </a:solidFill>
                <a:latin typeface="Arial"/>
                <a:ea typeface="+mn-lt"/>
                <a:cs typeface="+mn-lt"/>
              </a:rPr>
              <a:t>, </a:t>
            </a:r>
            <a:r>
              <a:rPr lang="es-ES" sz="1100" i="1" dirty="0" err="1">
                <a:solidFill>
                  <a:srgbClr val="0A0000"/>
                </a:solidFill>
                <a:latin typeface="Arial"/>
                <a:ea typeface="+mn-lt"/>
                <a:cs typeface="+mn-lt"/>
              </a:rPr>
              <a:t>2022;Bentein</a:t>
            </a:r>
            <a:r>
              <a:rPr lang="es-ES" sz="1100" i="1" dirty="0">
                <a:solidFill>
                  <a:srgbClr val="0A0000"/>
                </a:solidFill>
                <a:latin typeface="Arial"/>
                <a:ea typeface="+mn-lt"/>
                <a:cs typeface="+mn-lt"/>
              </a:rPr>
              <a:t> &amp; </a:t>
            </a:r>
            <a:r>
              <a:rPr lang="es-ES" sz="1100" i="1" dirty="0" err="1">
                <a:solidFill>
                  <a:srgbClr val="0A0000"/>
                </a:solidFill>
                <a:latin typeface="Arial"/>
                <a:ea typeface="+mn-lt"/>
                <a:cs typeface="+mn-lt"/>
              </a:rPr>
              <a:t>Panaccio</a:t>
            </a:r>
            <a:r>
              <a:rPr lang="es-ES" sz="1100" i="1" dirty="0">
                <a:solidFill>
                  <a:srgbClr val="0A0000"/>
                </a:solidFill>
                <a:latin typeface="Arial"/>
                <a:ea typeface="+mn-lt"/>
                <a:cs typeface="+mn-lt"/>
              </a:rPr>
              <a:t>, 2021) </a:t>
            </a:r>
            <a:endParaRPr lang="es-ES" sz="1100" i="1" dirty="0">
              <a:solidFill>
                <a:srgbClr val="0A0000"/>
              </a:solidFill>
              <a:latin typeface="Arial"/>
              <a:cs typeface="Arial"/>
            </a:endParaRPr>
          </a:p>
        </p:txBody>
      </p:sp>
      <p:sp>
        <p:nvSpPr>
          <p:cNvPr id="4" name="CuadroTexto 3">
            <a:extLst>
              <a:ext uri="{FF2B5EF4-FFF2-40B4-BE49-F238E27FC236}">
                <a16:creationId xmlns:a16="http://schemas.microsoft.com/office/drawing/2014/main" id="{DF0B8167-5688-69FA-9F2B-EC811293EA57}"/>
              </a:ext>
            </a:extLst>
          </p:cNvPr>
          <p:cNvSpPr txBox="1"/>
          <p:nvPr/>
        </p:nvSpPr>
        <p:spPr>
          <a:xfrm>
            <a:off x="317352" y="1014677"/>
            <a:ext cx="7990002"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s-ES" sz="1600" b="1" dirty="0" err="1">
                <a:latin typeface="Arial" panose="020B0604020202020204" pitchFamily="34" charset="0"/>
                <a:cs typeface="Arial" panose="020B0604020202020204" pitchFamily="34" charset="0"/>
              </a:rPr>
              <a:t>Transformational</a:t>
            </a:r>
            <a:r>
              <a:rPr lang="es-ES" sz="1600" b="1" dirty="0">
                <a:latin typeface="Arial" panose="020B0604020202020204" pitchFamily="34" charset="0"/>
                <a:cs typeface="Arial" panose="020B0604020202020204" pitchFamily="34" charset="0"/>
              </a:rPr>
              <a:t> </a:t>
            </a:r>
            <a:r>
              <a:rPr lang="es-ES" sz="1600" b="1" dirty="0" err="1">
                <a:latin typeface="Arial" panose="020B0604020202020204" pitchFamily="34" charset="0"/>
                <a:cs typeface="Arial" panose="020B0604020202020204" pitchFamily="34" charset="0"/>
              </a:rPr>
              <a:t>Leadership</a:t>
            </a:r>
            <a:r>
              <a:rPr lang="es-ES" sz="1600" b="1" dirty="0">
                <a:latin typeface="Arial" panose="020B0604020202020204" pitchFamily="34" charset="0"/>
                <a:cs typeface="Arial" panose="020B0604020202020204" pitchFamily="34" charset="0"/>
              </a:rPr>
              <a:t> James </a:t>
            </a:r>
            <a:r>
              <a:rPr lang="es-ES" sz="1600" b="1" dirty="0" err="1">
                <a:latin typeface="Arial" panose="020B0604020202020204" pitchFamily="34" charset="0"/>
                <a:cs typeface="Arial" panose="020B0604020202020204" pitchFamily="34" charset="0"/>
              </a:rPr>
              <a:t>McGregor,1978</a:t>
            </a:r>
            <a:r>
              <a:rPr lang="es-ES" sz="1600" b="1" dirty="0">
                <a:latin typeface="Arial" panose="020B0604020202020204" pitchFamily="34" charset="0"/>
                <a:cs typeface="Arial" panose="020B0604020202020204" pitchFamily="34" charset="0"/>
              </a:rPr>
              <a:t>:</a:t>
            </a:r>
          </a:p>
          <a:p>
            <a:pPr algn="just"/>
            <a:r>
              <a:rPr lang="es-ES" sz="1600" dirty="0" err="1">
                <a:latin typeface="Arial" panose="020B0604020202020204" pitchFamily="34" charset="0"/>
                <a:cs typeface="Arial" panose="020B0604020202020204" pitchFamily="34" charset="0"/>
              </a:rPr>
              <a:t>Focuses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identifying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skills</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strengths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achieve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collective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goals</a:t>
            </a:r>
            <a:endParaRPr lang="es-ES" sz="1600" dirty="0">
              <a:latin typeface="Arial" panose="020B0604020202020204" pitchFamily="34" charset="0"/>
              <a:cs typeface="Arial" panose="020B0604020202020204" pitchFamily="34" charset="0"/>
            </a:endParaRPr>
          </a:p>
          <a:p>
            <a:pPr algn="just"/>
            <a:r>
              <a:rPr lang="es-ES" sz="1600" dirty="0" err="1">
                <a:latin typeface="Arial" panose="020B0604020202020204" pitchFamily="34" charset="0"/>
                <a:cs typeface="Arial" panose="020B0604020202020204" pitchFamily="34" charset="0"/>
              </a:rPr>
              <a:t>Changes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expectations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perceptions</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motivations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of</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followers</a:t>
            </a:r>
            <a:r>
              <a:rPr lang="es-ES" sz="1600" dirty="0">
                <a:latin typeface="Arial" panose="020B0604020202020204" pitchFamily="34" charset="0"/>
                <a:cs typeface="Arial" panose="020B0604020202020204" pitchFamily="34" charset="0"/>
              </a:rPr>
              <a:t>.</a:t>
            </a:r>
          </a:p>
          <a:p>
            <a:pPr algn="just"/>
            <a:endParaRPr lang="es-ES" sz="1600" dirty="0">
              <a:latin typeface="Arial" panose="020B0604020202020204" pitchFamily="34" charset="0"/>
              <a:cs typeface="Arial" panose="020B0604020202020204" pitchFamily="34" charset="0"/>
            </a:endParaRPr>
          </a:p>
          <a:p>
            <a:pPr algn="just"/>
            <a:r>
              <a:rPr lang="es-ES" sz="1600" dirty="0" err="1">
                <a:latin typeface="Arial" panose="020B0604020202020204" pitchFamily="34" charset="0"/>
                <a:cs typeface="Arial" panose="020B0604020202020204" pitchFamily="34" charset="0"/>
              </a:rPr>
              <a:t>Characteristics</a:t>
            </a:r>
            <a:r>
              <a:rPr lang="es-ES" sz="1600" dirty="0">
                <a:latin typeface="Arial" panose="020B0604020202020204" pitchFamily="34" charset="0"/>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Motivation</a:t>
            </a:r>
            <a:r>
              <a:rPr lang="es-ES" sz="1600" dirty="0">
                <a:latin typeface="Arial" panose="020B0604020202020204" pitchFamily="34" charset="0"/>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Influence</a:t>
            </a:r>
            <a:endParaRPr lang="es-ES" sz="1600" dirty="0">
              <a:latin typeface="Arial" panose="020B0604020202020204" pitchFamily="34" charset="0"/>
              <a:cs typeface="Arial" panose="020B0604020202020204" pitchFamily="34" charset="0"/>
            </a:endParaRPr>
          </a:p>
          <a:p>
            <a:pPr marL="285750" indent="-285750" algn="just">
              <a:buFont typeface="Arial"/>
              <a:buChar char="•"/>
            </a:pPr>
            <a:r>
              <a:rPr lang="es-ES" sz="1600" dirty="0" err="1">
                <a:latin typeface="Arial" panose="020B0604020202020204" pitchFamily="34" charset="0"/>
                <a:cs typeface="Arial" panose="020B0604020202020204" pitchFamily="34" charset="0"/>
              </a:rPr>
              <a:t>Stimulation</a:t>
            </a:r>
            <a:endParaRPr lang="es-ES" sz="1600" dirty="0">
              <a:latin typeface="Arial" panose="020B0604020202020204" pitchFamily="34" charset="0"/>
              <a:cs typeface="Arial" panose="020B0604020202020204" pitchFamily="34" charset="0"/>
            </a:endParaRPr>
          </a:p>
          <a:p>
            <a:pPr marL="285750" indent="-285750" algn="just">
              <a:buFont typeface="Arial"/>
              <a:buChar char="•"/>
            </a:pPr>
            <a:r>
              <a:rPr lang="es-ES" sz="1600" dirty="0" err="1">
                <a:latin typeface="Arial" panose="020B0604020202020204" pitchFamily="34" charset="0"/>
                <a:cs typeface="Arial" panose="020B0604020202020204" pitchFamily="34" charset="0"/>
              </a:rPr>
              <a:t>Personalisation</a:t>
            </a:r>
            <a:r>
              <a:rPr lang="es-ES" sz="1600" dirty="0">
                <a:latin typeface="Arial" panose="020B0604020202020204" pitchFamily="34" charset="0"/>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Delegation</a:t>
            </a:r>
            <a:r>
              <a:rPr lang="es-ES" sz="1600" dirty="0">
                <a:latin typeface="Arial" panose="020B0604020202020204" pitchFamily="34" charset="0"/>
                <a:cs typeface="Arial" panose="020B0604020202020204" pitchFamily="34" charset="0"/>
              </a:rPr>
              <a:t> </a:t>
            </a:r>
          </a:p>
          <a:p>
            <a:pPr algn="just"/>
            <a:endParaRPr lang="es-ES" sz="1600" dirty="0">
              <a:latin typeface="Arial" panose="020B0604020202020204" pitchFamily="34" charset="0"/>
              <a:cs typeface="Arial" panose="020B0604020202020204" pitchFamily="34" charset="0"/>
            </a:endParaRPr>
          </a:p>
          <a:p>
            <a:pPr algn="just"/>
            <a:r>
              <a:rPr lang="es-ES" sz="1600" b="1" dirty="0" err="1">
                <a:latin typeface="Arial" panose="020B0604020202020204" pitchFamily="34" charset="0"/>
                <a:ea typeface="+mn-lt"/>
                <a:cs typeface="Arial" panose="020B0604020202020204" pitchFamily="34" charset="0"/>
              </a:rPr>
              <a:t>Servant</a:t>
            </a:r>
            <a:r>
              <a:rPr lang="es-ES" sz="1600" b="1" dirty="0">
                <a:latin typeface="Arial" panose="020B0604020202020204" pitchFamily="34" charset="0"/>
                <a:ea typeface="+mn-lt"/>
                <a:cs typeface="Arial" panose="020B0604020202020204" pitchFamily="34" charset="0"/>
              </a:rPr>
              <a:t> </a:t>
            </a:r>
            <a:r>
              <a:rPr lang="es-ES" sz="1600" b="1" dirty="0" err="1">
                <a:latin typeface="Arial" panose="020B0604020202020204" pitchFamily="34" charset="0"/>
                <a:ea typeface="+mn-lt"/>
                <a:cs typeface="Arial" panose="020B0604020202020204" pitchFamily="34" charset="0"/>
              </a:rPr>
              <a:t>Leadership</a:t>
            </a:r>
            <a:r>
              <a:rPr lang="es-ES" sz="1600" b="1" dirty="0">
                <a:latin typeface="Arial" panose="020B0604020202020204" pitchFamily="34" charset="0"/>
                <a:ea typeface="+mn-lt"/>
                <a:cs typeface="Arial" panose="020B0604020202020204" pitchFamily="34" charset="0"/>
              </a:rPr>
              <a:t> James McGregor and Robert K </a:t>
            </a:r>
            <a:r>
              <a:rPr lang="es-ES" sz="1600" b="1" dirty="0" err="1">
                <a:latin typeface="Arial" panose="020B0604020202020204" pitchFamily="34" charset="0"/>
                <a:ea typeface="+mn-lt"/>
                <a:cs typeface="Arial" panose="020B0604020202020204" pitchFamily="34" charset="0"/>
              </a:rPr>
              <a:t>Greenleaf,1970</a:t>
            </a:r>
            <a:r>
              <a:rPr lang="es-ES" sz="1600" b="1" dirty="0">
                <a:latin typeface="Arial" panose="020B0604020202020204" pitchFamily="34" charset="0"/>
                <a:ea typeface="+mn-lt"/>
                <a:cs typeface="Arial" panose="020B0604020202020204" pitchFamily="34" charset="0"/>
              </a:rPr>
              <a:t>:</a:t>
            </a:r>
          </a:p>
          <a:p>
            <a:pPr algn="just"/>
            <a:r>
              <a:rPr lang="es-ES" sz="1600" dirty="0" err="1">
                <a:latin typeface="Arial" panose="020B0604020202020204" pitchFamily="34" charset="0"/>
                <a:cs typeface="Arial" panose="020B0604020202020204" pitchFamily="34" charset="0"/>
              </a:rPr>
              <a:t>Prioritises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serving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greater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good</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over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traditional</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dynamics</a:t>
            </a:r>
            <a:endParaRPr lang="es-ES" sz="1600" dirty="0">
              <a:latin typeface="Arial" panose="020B0604020202020204" pitchFamily="34" charset="0"/>
              <a:cs typeface="Arial" panose="020B0604020202020204" pitchFamily="34" charset="0"/>
            </a:endParaRPr>
          </a:p>
          <a:p>
            <a:pPr algn="just"/>
            <a:r>
              <a:rPr lang="es-ES" sz="1600" dirty="0" err="1">
                <a:latin typeface="Arial" panose="020B0604020202020204" pitchFamily="34" charset="0"/>
                <a:cs typeface="Arial" panose="020B0604020202020204" pitchFamily="34" charset="0"/>
              </a:rPr>
              <a:t>Emphasises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comunity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growth</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wellbeing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over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business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interest</a:t>
            </a:r>
            <a:endParaRPr lang="es-ES" sz="1600" dirty="0">
              <a:latin typeface="Arial" panose="020B0604020202020204" pitchFamily="34" charset="0"/>
              <a:cs typeface="Arial" panose="020B0604020202020204" pitchFamily="34" charset="0"/>
            </a:endParaRPr>
          </a:p>
          <a:p>
            <a:pPr algn="just"/>
            <a:endParaRPr lang="es-ES" sz="1600" dirty="0">
              <a:latin typeface="Arial" panose="020B0604020202020204" pitchFamily="34" charset="0"/>
              <a:ea typeface="+mn-lt"/>
              <a:cs typeface="Arial" panose="020B0604020202020204" pitchFamily="34" charset="0"/>
            </a:endParaRPr>
          </a:p>
          <a:p>
            <a:pPr algn="just"/>
            <a:r>
              <a:rPr lang="es-ES" sz="1600" dirty="0" err="1">
                <a:latin typeface="Arial" panose="020B0604020202020204" pitchFamily="34" charset="0"/>
                <a:ea typeface="+mn-lt"/>
                <a:cs typeface="Arial" panose="020B0604020202020204" pitchFamily="34" charset="0"/>
              </a:rPr>
              <a:t>Characteristics</a:t>
            </a:r>
            <a:r>
              <a:rPr lang="es-ES" sz="1600" dirty="0">
                <a:latin typeface="Arial" panose="020B0604020202020204" pitchFamily="34" charset="0"/>
                <a:ea typeface="+mn-lt"/>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Listening</a:t>
            </a:r>
            <a:endParaRPr lang="es-ES" sz="1600" dirty="0">
              <a:latin typeface="Arial" panose="020B0604020202020204" pitchFamily="34" charset="0"/>
              <a:cs typeface="Arial" panose="020B0604020202020204" pitchFamily="34" charset="0"/>
            </a:endParaRPr>
          </a:p>
          <a:p>
            <a:pPr marL="285750" indent="-285750" algn="just">
              <a:buFont typeface="Arial"/>
              <a:buChar char="•"/>
            </a:pPr>
            <a:r>
              <a:rPr lang="es-ES" sz="1600" dirty="0" err="1">
                <a:latin typeface="Arial" panose="020B0604020202020204" pitchFamily="34" charset="0"/>
                <a:cs typeface="Arial" panose="020B0604020202020204" pitchFamily="34" charset="0"/>
              </a:rPr>
              <a:t>Empathy</a:t>
            </a:r>
            <a:endParaRPr lang="es-ES" sz="1600" dirty="0">
              <a:latin typeface="Arial" panose="020B0604020202020204" pitchFamily="34" charset="0"/>
              <a:cs typeface="Arial" panose="020B0604020202020204" pitchFamily="34" charset="0"/>
            </a:endParaRPr>
          </a:p>
          <a:p>
            <a:pPr marL="285750" indent="-285750" algn="just">
              <a:buFont typeface="Arial"/>
              <a:buChar char="•"/>
            </a:pPr>
            <a:r>
              <a:rPr lang="es-ES" sz="1600" dirty="0" err="1">
                <a:latin typeface="Arial" panose="020B0604020202020204" pitchFamily="34" charset="0"/>
                <a:cs typeface="Arial" panose="020B0604020202020204" pitchFamily="34" charset="0"/>
              </a:rPr>
              <a:t>Comitment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Growth</a:t>
            </a:r>
            <a:r>
              <a:rPr lang="es-ES" sz="1600" dirty="0">
                <a:latin typeface="Arial" panose="020B0604020202020204" pitchFamily="34" charset="0"/>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Stewardship</a:t>
            </a:r>
            <a:endParaRPr lang="es-ES" sz="1600" dirty="0">
              <a:latin typeface="Arial" panose="020B0604020202020204" pitchFamily="34" charset="0"/>
              <a:cs typeface="Arial" panose="020B0604020202020204" pitchFamily="34" charset="0"/>
            </a:endParaRPr>
          </a:p>
          <a:p>
            <a:endParaRPr lang="es-ES" dirty="0"/>
          </a:p>
        </p:txBody>
      </p:sp>
      <p:pic>
        <p:nvPicPr>
          <p:cNvPr id="5" name="Imagen 4" descr="Bombilla con fondo de bombillas colgantes">
            <a:extLst>
              <a:ext uri="{FF2B5EF4-FFF2-40B4-BE49-F238E27FC236}">
                <a16:creationId xmlns:a16="http://schemas.microsoft.com/office/drawing/2014/main" id="{0F0C67D9-136A-E0FF-9875-3E8CFAB6CA5F}"/>
              </a:ext>
            </a:extLst>
          </p:cNvPr>
          <p:cNvPicPr>
            <a:picLocks noChangeAspect="1"/>
          </p:cNvPicPr>
          <p:nvPr/>
        </p:nvPicPr>
        <p:blipFill>
          <a:blip r:embed="rId3"/>
          <a:stretch>
            <a:fillRect/>
          </a:stretch>
        </p:blipFill>
        <p:spPr>
          <a:xfrm>
            <a:off x="8526615" y="2331043"/>
            <a:ext cx="3348033" cy="2195913"/>
          </a:xfrm>
          <a:prstGeom prst="rect">
            <a:avLst/>
          </a:prstGeom>
        </p:spPr>
      </p:pic>
    </p:spTree>
    <p:extLst>
      <p:ext uri="{BB962C8B-B14F-4D97-AF65-F5344CB8AC3E}">
        <p14:creationId xmlns:p14="http://schemas.microsoft.com/office/powerpoint/2010/main" val="498077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uadroTexto 4">
            <a:extLst>
              <a:ext uri="{FF2B5EF4-FFF2-40B4-BE49-F238E27FC236}">
                <a16:creationId xmlns:a16="http://schemas.microsoft.com/office/drawing/2014/main" id="{A58DAEBB-6B32-9967-5012-2644978DED31}"/>
              </a:ext>
            </a:extLst>
          </p:cNvPr>
          <p:cNvSpPr txBox="1"/>
          <p:nvPr/>
        </p:nvSpPr>
        <p:spPr>
          <a:xfrm>
            <a:off x="35151" y="6398209"/>
            <a:ext cx="1215692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sz="1100" i="1" dirty="0" err="1">
                <a:latin typeface="Arial"/>
                <a:cs typeface="Arial"/>
              </a:rPr>
              <a:t>Sources</a:t>
            </a:r>
            <a:r>
              <a:rPr lang="es-ES" sz="1100" i="1" dirty="0">
                <a:latin typeface="Arial"/>
                <a:cs typeface="Arial"/>
              </a:rPr>
              <a:t>: </a:t>
            </a:r>
            <a:r>
              <a:rPr lang="es-ES" sz="1100" i="1" dirty="0">
                <a:latin typeface="Arial"/>
                <a:ea typeface="+mn-lt"/>
                <a:cs typeface="+mn-lt"/>
              </a:rPr>
              <a:t>(</a:t>
            </a:r>
            <a:r>
              <a:rPr lang="es-ES" sz="1100" i="1" dirty="0" err="1">
                <a:latin typeface="Arial"/>
                <a:ea typeface="+mn-lt"/>
                <a:cs typeface="+mn-lt"/>
              </a:rPr>
              <a:t>Yetim</a:t>
            </a:r>
            <a:r>
              <a:rPr lang="es-ES" sz="1100" i="1" dirty="0">
                <a:latin typeface="Arial"/>
                <a:ea typeface="+mn-lt"/>
                <a:cs typeface="+mn-lt"/>
              </a:rPr>
              <a:t>, </a:t>
            </a:r>
            <a:r>
              <a:rPr lang="es-ES" sz="1100" i="1" dirty="0" err="1">
                <a:latin typeface="Arial"/>
                <a:ea typeface="+mn-lt"/>
                <a:cs typeface="+mn-lt"/>
              </a:rPr>
              <a:t>2021;Teo</a:t>
            </a:r>
            <a:r>
              <a:rPr lang="es-ES" sz="1100" i="1" dirty="0">
                <a:latin typeface="Arial"/>
                <a:ea typeface="+mn-lt"/>
                <a:cs typeface="+mn-lt"/>
              </a:rPr>
              <a:t> et al., </a:t>
            </a:r>
            <a:r>
              <a:rPr lang="es-ES" sz="1100" i="1" dirty="0" err="1">
                <a:latin typeface="Arial"/>
                <a:ea typeface="+mn-lt"/>
                <a:cs typeface="+mn-lt"/>
              </a:rPr>
              <a:t>2024;Ayoobzadeh</a:t>
            </a:r>
            <a:r>
              <a:rPr lang="es-ES" sz="1100" i="1" dirty="0">
                <a:latin typeface="Arial"/>
                <a:ea typeface="+mn-lt"/>
                <a:cs typeface="+mn-lt"/>
              </a:rPr>
              <a:t> &amp; </a:t>
            </a:r>
            <a:r>
              <a:rPr lang="es-ES" sz="1100" i="1" dirty="0" err="1">
                <a:latin typeface="Arial"/>
                <a:ea typeface="+mn-lt"/>
                <a:cs typeface="+mn-lt"/>
              </a:rPr>
              <a:t>Boies</a:t>
            </a:r>
            <a:r>
              <a:rPr lang="es-ES" sz="1100" i="1" dirty="0">
                <a:latin typeface="Arial"/>
                <a:ea typeface="+mn-lt"/>
                <a:cs typeface="+mn-lt"/>
              </a:rPr>
              <a:t>, 2020; Meier, </a:t>
            </a:r>
            <a:r>
              <a:rPr lang="es-ES" sz="1100" i="1" dirty="0" err="1">
                <a:latin typeface="Arial"/>
                <a:ea typeface="+mn-lt"/>
                <a:cs typeface="+mn-lt"/>
              </a:rPr>
              <a:t>Konjer</a:t>
            </a:r>
            <a:r>
              <a:rPr lang="es-ES" sz="1100" i="1" dirty="0">
                <a:latin typeface="Arial"/>
                <a:ea typeface="+mn-lt"/>
                <a:cs typeface="+mn-lt"/>
              </a:rPr>
              <a:t> &amp; Krieger, 2021; </a:t>
            </a:r>
            <a:r>
              <a:rPr lang="es-ES" sz="1100" i="1" dirty="0" err="1">
                <a:latin typeface="Arial"/>
                <a:ea typeface="+mn-lt"/>
                <a:cs typeface="+mn-lt"/>
              </a:rPr>
              <a:t>Sotiriadou</a:t>
            </a:r>
            <a:r>
              <a:rPr lang="es-ES" sz="1100" i="1" dirty="0">
                <a:latin typeface="Arial"/>
                <a:ea typeface="+mn-lt"/>
                <a:cs typeface="+mn-lt"/>
              </a:rPr>
              <a:t> &amp; de Haan, </a:t>
            </a:r>
            <a:r>
              <a:rPr lang="es-ES" sz="1100" i="1" dirty="0" err="1">
                <a:latin typeface="Arial"/>
                <a:ea typeface="+mn-lt"/>
                <a:cs typeface="+mn-lt"/>
              </a:rPr>
              <a:t>2019;Vaquero-Cristóbal</a:t>
            </a:r>
            <a:r>
              <a:rPr lang="es-ES" sz="1100" i="1" dirty="0">
                <a:latin typeface="Arial"/>
                <a:ea typeface="+mn-lt"/>
                <a:cs typeface="+mn-lt"/>
              </a:rPr>
              <a:t> et al., </a:t>
            </a:r>
            <a:r>
              <a:rPr lang="es-ES" sz="1100" i="1" dirty="0" err="1">
                <a:latin typeface="Arial"/>
                <a:ea typeface="+mn-lt"/>
                <a:cs typeface="+mn-lt"/>
              </a:rPr>
              <a:t>2024;Mach</a:t>
            </a:r>
            <a:r>
              <a:rPr lang="es-ES" sz="1100" i="1" dirty="0">
                <a:latin typeface="Arial"/>
                <a:ea typeface="+mn-lt"/>
                <a:cs typeface="+mn-lt"/>
              </a:rPr>
              <a:t> &amp; Ferreira, </a:t>
            </a:r>
            <a:r>
              <a:rPr lang="es-ES" sz="1100" i="1" dirty="0" err="1">
                <a:latin typeface="Arial"/>
                <a:ea typeface="+mn-lt"/>
                <a:cs typeface="+mn-lt"/>
              </a:rPr>
              <a:t>2021;Soto</a:t>
            </a:r>
            <a:r>
              <a:rPr lang="es-ES" sz="1100" i="1" dirty="0">
                <a:latin typeface="Arial"/>
                <a:ea typeface="+mn-lt"/>
                <a:cs typeface="+mn-lt"/>
              </a:rPr>
              <a:t> García et al., </a:t>
            </a:r>
            <a:r>
              <a:rPr lang="es-ES" sz="1100" i="1" dirty="0" err="1">
                <a:latin typeface="Arial"/>
                <a:ea typeface="+mn-lt"/>
                <a:cs typeface="+mn-lt"/>
              </a:rPr>
              <a:t>2021;Álvarez</a:t>
            </a:r>
            <a:r>
              <a:rPr lang="es-ES" sz="1100" i="1" dirty="0">
                <a:latin typeface="Arial"/>
                <a:ea typeface="+mn-lt"/>
                <a:cs typeface="+mn-lt"/>
              </a:rPr>
              <a:t> et al., 2016)</a:t>
            </a:r>
            <a:endParaRPr lang="es-ES" sz="1100" i="1" dirty="0">
              <a:latin typeface="Arial"/>
            </a:endParaRPr>
          </a:p>
        </p:txBody>
      </p:sp>
      <p:sp>
        <p:nvSpPr>
          <p:cNvPr id="3" name="CuadroTexto 2">
            <a:extLst>
              <a:ext uri="{FF2B5EF4-FFF2-40B4-BE49-F238E27FC236}">
                <a16:creationId xmlns:a16="http://schemas.microsoft.com/office/drawing/2014/main" id="{FDF3BD50-C631-8AEA-219A-72E17C13CDCA}"/>
              </a:ext>
            </a:extLst>
          </p:cNvPr>
          <p:cNvSpPr txBox="1"/>
          <p:nvPr/>
        </p:nvSpPr>
        <p:spPr>
          <a:xfrm>
            <a:off x="379392" y="1633119"/>
            <a:ext cx="441544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s-ES" sz="1600" b="1" dirty="0">
                <a:latin typeface="Arial" panose="020B0604020202020204" pitchFamily="34" charset="0"/>
                <a:cs typeface="Arial" panose="020B0604020202020204" pitchFamily="34" charset="0"/>
              </a:rPr>
              <a:t>Mentor </a:t>
            </a:r>
            <a:r>
              <a:rPr lang="es-ES" sz="1600" b="1" dirty="0" err="1">
                <a:latin typeface="Arial" panose="020B0604020202020204" pitchFamily="34" charset="0"/>
                <a:cs typeface="Arial" panose="020B0604020202020204" pitchFamily="34" charset="0"/>
              </a:rPr>
              <a:t>Program</a:t>
            </a:r>
            <a:r>
              <a:rPr lang="es-ES" sz="1600" b="1" dirty="0">
                <a:latin typeface="Arial" panose="020B0604020202020204" pitchFamily="34" charset="0"/>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Stabilise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programs</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initiatives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connect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the</a:t>
            </a:r>
            <a:r>
              <a:rPr lang="es-ES" sz="1600" dirty="0">
                <a:latin typeface="Arial" panose="020B0604020202020204" pitchFamily="34" charset="0"/>
                <a:cs typeface="Arial" panose="020B0604020202020204" pitchFamily="34" charset="0"/>
              </a:rPr>
              <a:t> future </a:t>
            </a:r>
            <a:r>
              <a:rPr lang="es-ES" sz="1600" dirty="0" err="1">
                <a:latin typeface="Arial" panose="020B0604020202020204" pitchFamily="34" charset="0"/>
                <a:cs typeface="Arial" panose="020B0604020202020204" pitchFamily="34" charset="0"/>
              </a:rPr>
              <a:t>generations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of</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with</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experienced</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mentors</a:t>
            </a:r>
            <a:r>
              <a:rPr lang="es-ES" sz="1600" dirty="0">
                <a:latin typeface="Arial" panose="020B0604020202020204" pitchFamily="34" charset="0"/>
                <a:cs typeface="Arial" panose="020B0604020202020204" pitchFamily="34" charset="0"/>
              </a:rPr>
              <a:t>. </a:t>
            </a:r>
          </a:p>
          <a:p>
            <a:pPr algn="just"/>
            <a:endParaRPr lang="es-ES" sz="1600" dirty="0">
              <a:latin typeface="Arial" panose="020B0604020202020204" pitchFamily="34" charset="0"/>
              <a:cs typeface="Arial" panose="020B0604020202020204" pitchFamily="34" charset="0"/>
            </a:endParaRPr>
          </a:p>
          <a:p>
            <a:pPr algn="just"/>
            <a:r>
              <a:rPr lang="es-ES" sz="1600" b="1" dirty="0" err="1">
                <a:latin typeface="Arial" panose="020B0604020202020204" pitchFamily="34" charset="0"/>
                <a:cs typeface="Arial" panose="020B0604020202020204" pitchFamily="34" charset="0"/>
              </a:rPr>
              <a:t>Leadership</a:t>
            </a:r>
            <a:r>
              <a:rPr lang="es-ES" sz="1600" b="1" dirty="0">
                <a:latin typeface="Arial" panose="020B0604020202020204" pitchFamily="34" charset="0"/>
                <a:cs typeface="Arial" panose="020B0604020202020204" pitchFamily="34" charset="0"/>
              </a:rPr>
              <a:t> Training: </a:t>
            </a:r>
          </a:p>
          <a:p>
            <a:pPr marL="285750" indent="-285750" algn="just">
              <a:buFont typeface="Arial"/>
              <a:buChar char="•"/>
            </a:pPr>
            <a:r>
              <a:rPr lang="es-ES" sz="1600" dirty="0" err="1">
                <a:latin typeface="Arial" panose="020B0604020202020204" pitchFamily="34" charset="0"/>
                <a:cs typeface="Arial" panose="020B0604020202020204" pitchFamily="34" charset="0"/>
              </a:rPr>
              <a:t>Provide</a:t>
            </a:r>
            <a:r>
              <a:rPr lang="es-ES" sz="1600" dirty="0">
                <a:latin typeface="Arial" panose="020B0604020202020204" pitchFamily="34" charset="0"/>
                <a:cs typeface="Arial" panose="020B0604020202020204" pitchFamily="34" charset="0"/>
              </a:rPr>
              <a:t> training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enhance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skills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among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athletes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aspire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reach</a:t>
            </a:r>
            <a:r>
              <a:rPr lang="es-ES" sz="1600" dirty="0">
                <a:latin typeface="Arial" panose="020B0604020202020204" pitchFamily="34" charset="0"/>
                <a:cs typeface="Arial" panose="020B0604020202020204" pitchFamily="34" charset="0"/>
              </a:rPr>
              <a:t> top </a:t>
            </a:r>
            <a:r>
              <a:rPr lang="es-ES" sz="1600" dirty="0" err="1">
                <a:latin typeface="Arial" panose="020B0604020202020204" pitchFamily="34" charset="0"/>
                <a:cs typeface="Arial" panose="020B0604020202020204" pitchFamily="34" charset="0"/>
              </a:rPr>
              <a:t>jobs</a:t>
            </a:r>
            <a:r>
              <a:rPr lang="es-ES" sz="1600" dirty="0">
                <a:latin typeface="Arial" panose="020B0604020202020204" pitchFamily="34" charset="0"/>
                <a:cs typeface="Arial" panose="020B0604020202020204" pitchFamily="34" charset="0"/>
              </a:rPr>
              <a:t>. </a:t>
            </a:r>
          </a:p>
          <a:p>
            <a:pPr algn="just"/>
            <a:endParaRPr lang="es-ES" sz="1600" dirty="0">
              <a:latin typeface="Arial" panose="020B0604020202020204" pitchFamily="34" charset="0"/>
              <a:cs typeface="Arial" panose="020B0604020202020204" pitchFamily="34" charset="0"/>
            </a:endParaRPr>
          </a:p>
          <a:p>
            <a:pPr algn="just"/>
            <a:r>
              <a:rPr lang="es-ES" sz="1600" b="1" dirty="0" err="1">
                <a:latin typeface="Arial" panose="020B0604020202020204" pitchFamily="34" charset="0"/>
                <a:cs typeface="Arial" panose="020B0604020202020204" pitchFamily="34" charset="0"/>
              </a:rPr>
              <a:t>Policies</a:t>
            </a:r>
            <a:r>
              <a:rPr lang="es-ES" sz="1600" b="1" dirty="0">
                <a:latin typeface="Arial" panose="020B0604020202020204" pitchFamily="34" charset="0"/>
                <a:cs typeface="Arial" panose="020B0604020202020204" pitchFamily="34" charset="0"/>
              </a:rPr>
              <a:t>: </a:t>
            </a:r>
          </a:p>
          <a:p>
            <a:pPr marL="285750" indent="-285750" algn="just">
              <a:buFont typeface="Arial"/>
              <a:buChar char="•"/>
            </a:pPr>
            <a:r>
              <a:rPr lang="es-ES" sz="1600" dirty="0" err="1">
                <a:latin typeface="Arial" panose="020B0604020202020204" pitchFamily="34" charset="0"/>
                <a:cs typeface="Arial" panose="020B0604020202020204" pitchFamily="34" charset="0"/>
              </a:rPr>
              <a:t>Promote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policies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that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ensure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equality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between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genders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when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hiring</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promoting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within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football</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organisations</a:t>
            </a:r>
            <a:r>
              <a:rPr lang="es-ES" sz="1600" dirty="0">
                <a:latin typeface="Arial" panose="020B0604020202020204" pitchFamily="34" charset="0"/>
                <a:cs typeface="Arial" panose="020B0604020202020204" pitchFamily="34" charset="0"/>
              </a:rPr>
              <a:t>. </a:t>
            </a:r>
          </a:p>
          <a:p>
            <a:endParaRPr lang="es-ES" dirty="0"/>
          </a:p>
        </p:txBody>
      </p:sp>
      <p:sp>
        <p:nvSpPr>
          <p:cNvPr id="4" name="CuadroTexto 3">
            <a:extLst>
              <a:ext uri="{FF2B5EF4-FFF2-40B4-BE49-F238E27FC236}">
                <a16:creationId xmlns:a16="http://schemas.microsoft.com/office/drawing/2014/main" id="{C226714C-5286-B816-0FEA-1A2541729BD3}"/>
              </a:ext>
            </a:extLst>
          </p:cNvPr>
          <p:cNvSpPr txBox="1"/>
          <p:nvPr/>
        </p:nvSpPr>
        <p:spPr>
          <a:xfrm>
            <a:off x="195532" y="99683"/>
            <a:ext cx="1171467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sz="3200" dirty="0" err="1">
                <a:solidFill>
                  <a:schemeClr val="accent6"/>
                </a:solidFill>
              </a:rPr>
              <a:t>Implementation</a:t>
            </a:r>
            <a:r>
              <a:rPr lang="es-ES" sz="3200" dirty="0">
                <a:solidFill>
                  <a:schemeClr val="accent6"/>
                </a:solidFill>
              </a:rPr>
              <a:t> </a:t>
            </a:r>
            <a:r>
              <a:rPr lang="es-ES" sz="3200" dirty="0" err="1">
                <a:solidFill>
                  <a:schemeClr val="accent6"/>
                </a:solidFill>
              </a:rPr>
              <a:t>Strategies</a:t>
            </a:r>
            <a:r>
              <a:rPr lang="es-ES" sz="3200" dirty="0">
                <a:solidFill>
                  <a:schemeClr val="accent6"/>
                </a:solidFill>
              </a:rPr>
              <a:t> </a:t>
            </a:r>
            <a:r>
              <a:rPr lang="es-ES" sz="3200" dirty="0" err="1">
                <a:solidFill>
                  <a:schemeClr val="accent6"/>
                </a:solidFill>
              </a:rPr>
              <a:t>to</a:t>
            </a:r>
            <a:r>
              <a:rPr lang="es-ES" sz="3200" dirty="0">
                <a:solidFill>
                  <a:schemeClr val="accent6"/>
                </a:solidFill>
              </a:rPr>
              <a:t> </a:t>
            </a:r>
            <a:r>
              <a:rPr lang="es-ES" sz="3200" dirty="0" err="1">
                <a:solidFill>
                  <a:schemeClr val="accent6"/>
                </a:solidFill>
              </a:rPr>
              <a:t>create</a:t>
            </a:r>
            <a:r>
              <a:rPr lang="es-ES" sz="3200" dirty="0">
                <a:solidFill>
                  <a:schemeClr val="accent6"/>
                </a:solidFill>
              </a:rPr>
              <a:t> </a:t>
            </a:r>
            <a:r>
              <a:rPr lang="es-ES" sz="3200" dirty="0" err="1">
                <a:solidFill>
                  <a:schemeClr val="accent6"/>
                </a:solidFill>
              </a:rPr>
              <a:t>Leadership</a:t>
            </a:r>
            <a:r>
              <a:rPr lang="es-ES" sz="3200" dirty="0">
                <a:solidFill>
                  <a:schemeClr val="accent6"/>
                </a:solidFill>
              </a:rPr>
              <a:t> </a:t>
            </a:r>
            <a:r>
              <a:rPr lang="es-ES" sz="3200" dirty="0" err="1">
                <a:solidFill>
                  <a:schemeClr val="accent6"/>
                </a:solidFill>
              </a:rPr>
              <a:t>Oportunities</a:t>
            </a:r>
            <a:endParaRPr lang="es-ES" sz="3200" dirty="0">
              <a:solidFill>
                <a:schemeClr val="accent6"/>
              </a:solidFill>
            </a:endParaRPr>
          </a:p>
        </p:txBody>
      </p:sp>
      <p:pic>
        <p:nvPicPr>
          <p:cNvPr id="6" name="Imagen 5" descr="Pieza del rey en tablero de ajedrez">
            <a:extLst>
              <a:ext uri="{FF2B5EF4-FFF2-40B4-BE49-F238E27FC236}">
                <a16:creationId xmlns:a16="http://schemas.microsoft.com/office/drawing/2014/main" id="{98236621-2C1C-366A-417E-26BC71C6FAEA}"/>
              </a:ext>
            </a:extLst>
          </p:cNvPr>
          <p:cNvPicPr>
            <a:picLocks noChangeAspect="1"/>
          </p:cNvPicPr>
          <p:nvPr/>
        </p:nvPicPr>
        <p:blipFill>
          <a:blip r:embed="rId2"/>
          <a:stretch>
            <a:fillRect/>
          </a:stretch>
        </p:blipFill>
        <p:spPr>
          <a:xfrm>
            <a:off x="5849639" y="1562673"/>
            <a:ext cx="5425670" cy="3388895"/>
          </a:xfrm>
          <a:prstGeom prst="rect">
            <a:avLst/>
          </a:prstGeom>
        </p:spPr>
      </p:pic>
    </p:spTree>
    <p:extLst>
      <p:ext uri="{BB962C8B-B14F-4D97-AF65-F5344CB8AC3E}">
        <p14:creationId xmlns:p14="http://schemas.microsoft.com/office/powerpoint/2010/main" val="2294374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E3E2FDC7-1E93-0919-B85E-2C10A701145D}"/>
              </a:ext>
            </a:extLst>
          </p:cNvPr>
          <p:cNvSpPr txBox="1"/>
          <p:nvPr/>
        </p:nvSpPr>
        <p:spPr>
          <a:xfrm>
            <a:off x="180504" y="652592"/>
            <a:ext cx="288806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s-ES" sz="3200" dirty="0" err="1">
                <a:solidFill>
                  <a:schemeClr val="accent6"/>
                </a:solidFill>
              </a:rPr>
              <a:t>Conclusion</a:t>
            </a:r>
            <a:r>
              <a:rPr lang="es-ES" sz="3200" dirty="0">
                <a:solidFill>
                  <a:schemeClr val="accent6"/>
                </a:solidFill>
              </a:rPr>
              <a:t> </a:t>
            </a:r>
          </a:p>
        </p:txBody>
      </p:sp>
      <p:sp>
        <p:nvSpPr>
          <p:cNvPr id="4" name="CuadroTexto 3">
            <a:extLst>
              <a:ext uri="{FF2B5EF4-FFF2-40B4-BE49-F238E27FC236}">
                <a16:creationId xmlns:a16="http://schemas.microsoft.com/office/drawing/2014/main" id="{90786AE6-509F-369E-10F7-AF283B414009}"/>
              </a:ext>
            </a:extLst>
          </p:cNvPr>
          <p:cNvSpPr txBox="1"/>
          <p:nvPr/>
        </p:nvSpPr>
        <p:spPr>
          <a:xfrm>
            <a:off x="169137" y="1854201"/>
            <a:ext cx="1185400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s-ES" sz="1600" dirty="0" err="1">
                <a:latin typeface="Arial" panose="020B0604020202020204" pitchFamily="34" charset="0"/>
                <a:cs typeface="Arial" panose="020B0604020202020204" pitchFamily="34" charset="0"/>
              </a:rPr>
              <a:t>The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growth</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of</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representation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of</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women</a:t>
            </a:r>
            <a:r>
              <a:rPr lang="es-ES" sz="1600" dirty="0">
                <a:latin typeface="Arial" panose="020B0604020202020204" pitchFamily="34" charset="0"/>
                <a:cs typeface="Arial" panose="020B0604020202020204" pitchFamily="34" charset="0"/>
              </a:rPr>
              <a:t> in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roles in </a:t>
            </a:r>
            <a:r>
              <a:rPr lang="es-ES" sz="1600" dirty="0" err="1">
                <a:latin typeface="Arial" panose="020B0604020202020204" pitchFamily="34" charset="0"/>
                <a:cs typeface="Arial" panose="020B0604020202020204" pitchFamily="34" charset="0"/>
              </a:rPr>
              <a:t>Spanish</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female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football</a:t>
            </a:r>
            <a:r>
              <a:rPr lang="es-ES" sz="1600" dirty="0">
                <a:latin typeface="Arial" panose="020B0604020202020204" pitchFamily="34" charset="0"/>
                <a:cs typeface="Arial" panose="020B0604020202020204" pitchFamily="34" charset="0"/>
              </a:rPr>
              <a:t> has </a:t>
            </a:r>
            <a:r>
              <a:rPr lang="es-ES" sz="1600" dirty="0" err="1">
                <a:latin typeface="Arial" panose="020B0604020202020204" pitchFamily="34" charset="0"/>
                <a:cs typeface="Arial" panose="020B0604020202020204" pitchFamily="34" charset="0"/>
              </a:rPr>
              <a:t>improved</a:t>
            </a:r>
            <a:r>
              <a:rPr lang="es-ES" sz="1600" dirty="0">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since</a:t>
            </a:r>
            <a:r>
              <a:rPr lang="es-ES" sz="1600" dirty="0">
                <a:solidFill>
                  <a:srgbClr val="000000"/>
                </a:solidFill>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the</a:t>
            </a:r>
            <a:r>
              <a:rPr lang="es-ES" sz="1600" dirty="0">
                <a:solidFill>
                  <a:srgbClr val="000000"/>
                </a:solidFill>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Spanish</a:t>
            </a:r>
            <a:r>
              <a:rPr lang="es-ES" sz="1600" dirty="0">
                <a:solidFill>
                  <a:srgbClr val="000000"/>
                </a:solidFill>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Transition</a:t>
            </a:r>
            <a:r>
              <a:rPr lang="es-ES" sz="1600" dirty="0">
                <a:solidFill>
                  <a:srgbClr val="000000"/>
                </a:solidFill>
                <a:latin typeface="Arial" panose="020B0604020202020204" pitchFamily="34" charset="0"/>
                <a:cs typeface="Arial" panose="020B0604020202020204" pitchFamily="34" charset="0"/>
              </a:rPr>
              <a:t> (Between 1975-1978), </a:t>
            </a:r>
            <a:r>
              <a:rPr lang="es-ES" sz="1600" dirty="0" err="1">
                <a:solidFill>
                  <a:srgbClr val="000000"/>
                </a:solidFill>
                <a:latin typeface="Arial" panose="020B0604020202020204" pitchFamily="34" charset="0"/>
                <a:cs typeface="Arial" panose="020B0604020202020204" pitchFamily="34" charset="0"/>
              </a:rPr>
              <a:t>but</a:t>
            </a:r>
            <a:r>
              <a:rPr lang="es-ES" sz="1600" dirty="0">
                <a:solidFill>
                  <a:srgbClr val="000000"/>
                </a:solidFill>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since</a:t>
            </a:r>
            <a:r>
              <a:rPr lang="es-ES" sz="1600" dirty="0">
                <a:solidFill>
                  <a:srgbClr val="000000"/>
                </a:solidFill>
                <a:latin typeface="Arial" panose="020B0604020202020204" pitchFamily="34" charset="0"/>
                <a:cs typeface="Arial" panose="020B0604020202020204" pitchFamily="34" charset="0"/>
              </a:rPr>
              <a:t> 2023 </a:t>
            </a:r>
            <a:r>
              <a:rPr lang="es-ES" sz="1600" dirty="0" err="1">
                <a:solidFill>
                  <a:srgbClr val="000000"/>
                </a:solidFill>
                <a:latin typeface="Arial" panose="020B0604020202020204" pitchFamily="34" charset="0"/>
                <a:cs typeface="Arial" panose="020B0604020202020204" pitchFamily="34" charset="0"/>
              </a:rPr>
              <a:t>there</a:t>
            </a:r>
            <a:r>
              <a:rPr lang="es-ES" sz="1600" dirty="0">
                <a:solidFill>
                  <a:srgbClr val="000000"/>
                </a:solidFill>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have</a:t>
            </a:r>
            <a:r>
              <a:rPr lang="es-ES" sz="1600" dirty="0">
                <a:solidFill>
                  <a:srgbClr val="000000"/>
                </a:solidFill>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been</a:t>
            </a:r>
            <a:r>
              <a:rPr lang="es-ES" sz="1600" dirty="0">
                <a:solidFill>
                  <a:srgbClr val="000000"/>
                </a:solidFill>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significant</a:t>
            </a:r>
            <a:r>
              <a:rPr lang="es-ES" sz="1600" dirty="0">
                <a:solidFill>
                  <a:srgbClr val="000000"/>
                </a:solidFill>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milestones</a:t>
            </a:r>
            <a:r>
              <a:rPr lang="es-ES" sz="1600" dirty="0">
                <a:solidFill>
                  <a:srgbClr val="000000"/>
                </a:solidFill>
                <a:latin typeface="Arial" panose="020B0604020202020204" pitchFamily="34" charset="0"/>
                <a:cs typeface="Arial" panose="020B0604020202020204" pitchFamily="34" charset="0"/>
              </a:rPr>
              <a:t> </a:t>
            </a:r>
            <a:r>
              <a:rPr lang="es-ES" sz="1600" dirty="0" err="1">
                <a:solidFill>
                  <a:srgbClr val="000000"/>
                </a:solidFill>
                <a:latin typeface="Arial" panose="020B0604020202020204" pitchFamily="34" charset="0"/>
                <a:cs typeface="Arial" panose="020B0604020202020204" pitchFamily="34" charset="0"/>
              </a:rPr>
              <a:t>acomplished</a:t>
            </a:r>
            <a:r>
              <a:rPr lang="es-ES" sz="1600" dirty="0">
                <a:solidFill>
                  <a:srgbClr val="000000"/>
                </a:solidFill>
                <a:latin typeface="Arial" panose="020B0604020202020204" pitchFamily="34" charset="0"/>
                <a:cs typeface="Arial" panose="020B0604020202020204" pitchFamily="34" charset="0"/>
              </a:rPr>
              <a:t> in </a:t>
            </a:r>
            <a:r>
              <a:rPr lang="es-ES" sz="1600" dirty="0" err="1">
                <a:latin typeface="Arial" panose="020B0604020202020204" pitchFamily="34" charset="0"/>
                <a:cs typeface="Arial" panose="020B0604020202020204" pitchFamily="34" charset="0"/>
              </a:rPr>
              <a:t>female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in sport. </a:t>
            </a:r>
          </a:p>
          <a:p>
            <a:pPr algn="just"/>
            <a:endParaRPr lang="es-ES" sz="1600" dirty="0">
              <a:latin typeface="Arial" panose="020B0604020202020204" pitchFamily="34" charset="0"/>
              <a:cs typeface="Arial" panose="020B0604020202020204" pitchFamily="34" charset="0"/>
            </a:endParaRPr>
          </a:p>
          <a:p>
            <a:pPr algn="just"/>
            <a:r>
              <a:rPr lang="es-ES" sz="1600" dirty="0" err="1">
                <a:latin typeface="Arial" panose="020B0604020202020204" pitchFamily="34" charset="0"/>
                <a:cs typeface="Arial" panose="020B0604020202020204" pitchFamily="34" charset="0"/>
              </a:rPr>
              <a:t>However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still</a:t>
            </a:r>
            <a:r>
              <a:rPr lang="es-ES" sz="1600" dirty="0">
                <a:latin typeface="Arial" panose="020B0604020202020204" pitchFamily="34" charset="0"/>
                <a:cs typeface="Arial" panose="020B0604020202020204" pitchFamily="34" charset="0"/>
              </a:rPr>
              <a:t> faces </a:t>
            </a:r>
            <a:r>
              <a:rPr lang="es-ES" sz="1600" dirty="0" err="1">
                <a:latin typeface="Arial" panose="020B0604020202020204" pitchFamily="34" charset="0"/>
                <a:cs typeface="Arial" panose="020B0604020202020204" pitchFamily="34" charset="0"/>
              </a:rPr>
              <a:t>obstacles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due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society</a:t>
            </a:r>
            <a:r>
              <a:rPr lang="es-ES" sz="1600" dirty="0">
                <a:latin typeface="Arial" panose="020B0604020202020204" pitchFamily="34" charset="0"/>
                <a:cs typeface="Arial" panose="020B0604020202020204" pitchFamily="34" charset="0"/>
              </a:rPr>
              <a:t>, cultural and </a:t>
            </a:r>
            <a:r>
              <a:rPr lang="es-ES" sz="1600" dirty="0" err="1">
                <a:latin typeface="Arial" panose="020B0604020202020204" pitchFamily="34" charset="0"/>
                <a:cs typeface="Arial" panose="020B0604020202020204" pitchFamily="34" charset="0"/>
              </a:rPr>
              <a:t>political</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factors</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most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decisions</a:t>
            </a:r>
            <a:r>
              <a:rPr lang="es-ES" sz="1600" dirty="0">
                <a:latin typeface="Arial" panose="020B0604020202020204" pitchFamily="34" charset="0"/>
                <a:cs typeface="Arial" panose="020B0604020202020204" pitchFamily="34" charset="0"/>
              </a:rPr>
              <a:t> are </a:t>
            </a:r>
            <a:r>
              <a:rPr lang="es-ES" sz="1600" dirty="0" err="1">
                <a:latin typeface="Arial" panose="020B0604020202020204" pitchFamily="34" charset="0"/>
                <a:cs typeface="Arial" panose="020B0604020202020204" pitchFamily="34" charset="0"/>
              </a:rPr>
              <a:t>still</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taken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by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men</a:t>
            </a:r>
            <a:r>
              <a:rPr lang="es-ES" sz="1600" dirty="0">
                <a:latin typeface="Arial" panose="020B0604020202020204" pitchFamily="34" charset="0"/>
                <a:cs typeface="Arial" panose="020B0604020202020204" pitchFamily="34" charset="0"/>
              </a:rPr>
              <a:t> as </a:t>
            </a:r>
            <a:r>
              <a:rPr lang="es-ES" sz="1600" dirty="0" err="1">
                <a:latin typeface="Arial" panose="020B0604020202020204" pitchFamily="34" charset="0"/>
                <a:cs typeface="Arial" panose="020B0604020202020204" pitchFamily="34" charset="0"/>
              </a:rPr>
              <a:t>they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hold</a:t>
            </a:r>
            <a:r>
              <a:rPr lang="es-ES" sz="1600" dirty="0">
                <a:latin typeface="Arial" panose="020B0604020202020204" pitchFamily="34" charset="0"/>
                <a:cs typeface="Arial" panose="020B0604020202020204" pitchFamily="34" charset="0"/>
              </a:rPr>
              <a:t> a </a:t>
            </a:r>
            <a:r>
              <a:rPr lang="es-ES" sz="1600" dirty="0" err="1">
                <a:latin typeface="Arial" panose="020B0604020202020204" pitchFamily="34" charset="0"/>
                <a:cs typeface="Arial" panose="020B0604020202020204" pitchFamily="34" charset="0"/>
              </a:rPr>
              <a:t>greater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porportion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of</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positions. </a:t>
            </a:r>
          </a:p>
          <a:p>
            <a:pPr algn="just"/>
            <a:endParaRPr lang="es-ES" sz="1600" dirty="0">
              <a:latin typeface="Arial" panose="020B0604020202020204" pitchFamily="34" charset="0"/>
              <a:cs typeface="Arial" panose="020B0604020202020204" pitchFamily="34" charset="0"/>
            </a:endParaRPr>
          </a:p>
          <a:p>
            <a:pPr algn="just"/>
            <a:r>
              <a:rPr lang="es-ES" sz="1600" dirty="0" err="1">
                <a:latin typeface="Arial" panose="020B0604020202020204" pitchFamily="34" charset="0"/>
                <a:cs typeface="Arial" panose="020B0604020202020204" pitchFamily="34" charset="0"/>
              </a:rPr>
              <a:t>Goverments</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organisation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need</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promote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equality</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policies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guarantee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that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everyone</a:t>
            </a:r>
            <a:r>
              <a:rPr lang="es-ES" sz="1600" dirty="0">
                <a:latin typeface="Arial" panose="020B0604020202020204" pitchFamily="34" charset="0"/>
                <a:cs typeface="Arial" panose="020B0604020202020204" pitchFamily="34" charset="0"/>
              </a:rPr>
              <a:t> has </a:t>
            </a:r>
            <a:r>
              <a:rPr lang="es-ES" sz="1600" dirty="0" err="1">
                <a:latin typeface="Arial" panose="020B0604020202020204" pitchFamily="34" charset="0"/>
                <a:cs typeface="Arial" panose="020B0604020202020204" pitchFamily="34" charset="0"/>
              </a:rPr>
              <a:t>got</a:t>
            </a:r>
            <a:r>
              <a:rPr lang="es-ES" sz="1600" dirty="0">
                <a:latin typeface="Arial" panose="020B0604020202020204" pitchFamily="34" charset="0"/>
                <a:cs typeface="Arial" panose="020B0604020202020204" pitchFamily="34" charset="0"/>
              </a:rPr>
              <a:t> a chance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become</a:t>
            </a:r>
            <a:r>
              <a:rPr lang="es-ES" sz="1600" dirty="0">
                <a:latin typeface="Arial" panose="020B0604020202020204" pitchFamily="34" charset="0"/>
                <a:cs typeface="Arial" panose="020B0604020202020204" pitchFamily="34" charset="0"/>
              </a:rPr>
              <a:t> a manager </a:t>
            </a:r>
            <a:r>
              <a:rPr lang="es-ES" sz="1600" dirty="0" err="1">
                <a:latin typeface="Arial" panose="020B0604020202020204" pitchFamily="34" charset="0"/>
                <a:cs typeface="Arial" panose="020B0604020202020204" pitchFamily="34" charset="0"/>
              </a:rPr>
              <a:t>without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being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discrimated</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against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due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sex, </a:t>
            </a:r>
            <a:r>
              <a:rPr lang="es-ES" sz="1600" dirty="0" err="1">
                <a:latin typeface="Arial" panose="020B0604020202020204" pitchFamily="34" charset="0"/>
                <a:cs typeface="Arial" panose="020B0604020202020204" pitchFamily="34" charset="0"/>
              </a:rPr>
              <a:t>gender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or</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background</a:t>
            </a:r>
            <a:r>
              <a:rPr lang="es-ES" sz="1600" dirty="0">
                <a:latin typeface="Arial" panose="020B0604020202020204" pitchFamily="34" charset="0"/>
                <a:cs typeface="Arial" panose="020B0604020202020204" pitchFamily="34" charset="0"/>
              </a:rPr>
              <a:t>.</a:t>
            </a:r>
          </a:p>
          <a:p>
            <a:pPr algn="just"/>
            <a:endParaRPr lang="es-ES" sz="1600" dirty="0">
              <a:latin typeface="Arial" panose="020B0604020202020204" pitchFamily="34" charset="0"/>
              <a:cs typeface="Arial" panose="020B0604020202020204" pitchFamily="34" charset="0"/>
            </a:endParaRPr>
          </a:p>
          <a:p>
            <a:pPr algn="just"/>
            <a:r>
              <a:rPr lang="es-ES" sz="1600" dirty="0" err="1">
                <a:latin typeface="Arial" panose="020B0604020202020204" pitchFamily="34" charset="0"/>
                <a:cs typeface="Arial" panose="020B0604020202020204" pitchFamily="34" charset="0"/>
              </a:rPr>
              <a:t>Female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representaion</a:t>
            </a:r>
            <a:r>
              <a:rPr lang="es-ES" sz="1600" dirty="0">
                <a:latin typeface="Arial" panose="020B0604020202020204" pitchFamily="34" charset="0"/>
                <a:cs typeface="Arial" panose="020B0604020202020204" pitchFamily="34" charset="0"/>
              </a:rPr>
              <a:t> in </a:t>
            </a:r>
            <a:r>
              <a:rPr lang="es-ES" sz="1600" dirty="0" err="1">
                <a:latin typeface="Arial" panose="020B0604020202020204" pitchFamily="34" charset="0"/>
                <a:cs typeface="Arial" panose="020B0604020202020204" pitchFamily="34" charset="0"/>
              </a:rPr>
              <a:t>leadership</a:t>
            </a:r>
            <a:r>
              <a:rPr lang="es-ES" sz="1600" dirty="0">
                <a:latin typeface="Arial" panose="020B0604020202020204" pitchFamily="34" charset="0"/>
                <a:cs typeface="Arial" panose="020B0604020202020204" pitchFamily="34" charset="0"/>
              </a:rPr>
              <a:t> roles </a:t>
            </a:r>
            <a:r>
              <a:rPr lang="es-ES" sz="1600" dirty="0" err="1">
                <a:latin typeface="Arial" panose="020B0604020202020204" pitchFamily="34" charset="0"/>
                <a:cs typeface="Arial" panose="020B0604020202020204" pitchFamily="34" charset="0"/>
              </a:rPr>
              <a:t>is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essential</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see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distinct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perspectives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economic</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benefits</a:t>
            </a:r>
            <a:r>
              <a:rPr lang="es-ES" sz="1600" dirty="0">
                <a:latin typeface="Arial" panose="020B0604020202020204" pitchFamily="34" charset="0"/>
                <a:cs typeface="Arial" panose="020B0604020202020204" pitchFamily="34" charset="0"/>
              </a:rPr>
              <a:t>, role </a:t>
            </a:r>
            <a:r>
              <a:rPr lang="es-ES" sz="1600" dirty="0" err="1">
                <a:latin typeface="Arial" panose="020B0604020202020204" pitchFamily="34" charset="0"/>
                <a:cs typeface="Arial" panose="020B0604020202020204" pitchFamily="34" charset="0"/>
              </a:rPr>
              <a:t>models</a:t>
            </a:r>
            <a:r>
              <a:rPr lang="es-ES" sz="1600" dirty="0">
                <a:latin typeface="Arial" panose="020B0604020202020204" pitchFamily="34" charset="0"/>
                <a:cs typeface="Arial" panose="020B0604020202020204" pitchFamily="34" charset="0"/>
              </a:rPr>
              <a:t>, inclusive </a:t>
            </a:r>
            <a:r>
              <a:rPr lang="es-ES" sz="1600" dirty="0" err="1">
                <a:latin typeface="Arial" panose="020B0604020202020204" pitchFamily="34" charset="0"/>
                <a:cs typeface="Arial" panose="020B0604020202020204" pitchFamily="34" charset="0"/>
              </a:rPr>
              <a:t>processes</a:t>
            </a:r>
            <a:r>
              <a:rPr lang="es-ES" sz="1600" dirty="0">
                <a:latin typeface="Arial" panose="020B0604020202020204" pitchFamily="34" charset="0"/>
                <a:cs typeface="Arial" panose="020B0604020202020204" pitchFamily="34" charset="0"/>
              </a:rPr>
              <a:t> and social </a:t>
            </a:r>
            <a:r>
              <a:rPr lang="es-ES" sz="1600" dirty="0" err="1">
                <a:latin typeface="Arial" panose="020B0604020202020204" pitchFamily="34" charset="0"/>
                <a:cs typeface="Arial" panose="020B0604020202020204" pitchFamily="34" charset="0"/>
              </a:rPr>
              <a:t>progress</a:t>
            </a:r>
            <a:r>
              <a:rPr lang="es-ES" sz="1600" dirty="0">
                <a:latin typeface="Arial" panose="020B0604020202020204" pitchFamily="34" charset="0"/>
                <a:cs typeface="Arial" panose="020B0604020202020204" pitchFamily="34" charset="0"/>
              </a:rPr>
              <a:t>. </a:t>
            </a:r>
          </a:p>
          <a:p>
            <a:pPr algn="just"/>
            <a:endParaRPr lang="es-ES" sz="1600" dirty="0">
              <a:latin typeface="Arial" panose="020B0604020202020204" pitchFamily="34" charset="0"/>
              <a:cs typeface="Arial" panose="020B0604020202020204" pitchFamily="34" charset="0"/>
            </a:endParaRPr>
          </a:p>
          <a:p>
            <a:pPr algn="just"/>
            <a:r>
              <a:rPr lang="es-ES" sz="1600" dirty="0" err="1">
                <a:latin typeface="Arial" panose="020B0604020202020204" pitchFamily="34" charset="0"/>
                <a:cs typeface="Arial" panose="020B0604020202020204" pitchFamily="34" charset="0"/>
              </a:rPr>
              <a:t>Nevertheles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applying</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modern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management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strategies</a:t>
            </a:r>
            <a:r>
              <a:rPr lang="es-ES" sz="1600" dirty="0">
                <a:latin typeface="Arial" panose="020B0604020202020204" pitchFamily="34" charset="0"/>
                <a:cs typeface="Arial" panose="020B0604020202020204" pitchFamily="34" charset="0"/>
              </a:rPr>
              <a:t> can </a:t>
            </a:r>
            <a:r>
              <a:rPr lang="es-ES" sz="1600" dirty="0" err="1">
                <a:latin typeface="Arial" panose="020B0604020202020204" pitchFamily="34" charset="0"/>
                <a:cs typeface="Arial" panose="020B0604020202020204" pitchFamily="34" charset="0"/>
              </a:rPr>
              <a:t>help</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to</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increase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female</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representation</a:t>
            </a:r>
            <a:r>
              <a:rPr lang="es-ES" sz="1600" dirty="0">
                <a:latin typeface="Arial" panose="020B0604020202020204" pitchFamily="34" charset="0"/>
                <a:cs typeface="Arial" panose="020B0604020202020204" pitchFamily="34" charset="0"/>
              </a:rPr>
              <a:t> in top positions and drive </a:t>
            </a:r>
            <a:r>
              <a:rPr lang="es-ES" sz="1600" dirty="0" err="1">
                <a:latin typeface="Arial" panose="020B0604020202020204" pitchFamily="34" charset="0"/>
                <a:cs typeface="Arial" panose="020B0604020202020204" pitchFamily="34" charset="0"/>
              </a:rPr>
              <a:t>changes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within</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society</a:t>
            </a:r>
            <a:r>
              <a:rPr lang="es-ES" sz="1600" dirty="0">
                <a:latin typeface="Arial" panose="020B0604020202020204" pitchFamily="34" charset="0"/>
                <a:cs typeface="Arial" panose="020B0604020202020204" pitchFamily="34" charset="0"/>
              </a:rPr>
              <a:t> and </a:t>
            </a:r>
            <a:r>
              <a:rPr lang="es-ES" sz="1600" dirty="0" err="1">
                <a:latin typeface="Arial" panose="020B0604020202020204" pitchFamily="34" charset="0"/>
                <a:cs typeface="Arial" panose="020B0604020202020204" pitchFamily="34" charset="0"/>
              </a:rPr>
              <a:t>institutional</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organisations</a:t>
            </a:r>
            <a:r>
              <a:rPr lang="es-ES"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68554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uadroTexto 1">
            <a:extLst>
              <a:ext uri="{FF2B5EF4-FFF2-40B4-BE49-F238E27FC236}">
                <a16:creationId xmlns:a16="http://schemas.microsoft.com/office/drawing/2014/main" id="{915B7930-12A5-EC7C-B5CB-0A0DAB2A3E63}"/>
              </a:ext>
            </a:extLst>
          </p:cNvPr>
          <p:cNvSpPr txBox="1"/>
          <p:nvPr/>
        </p:nvSpPr>
        <p:spPr>
          <a:xfrm>
            <a:off x="849159" y="1981961"/>
            <a:ext cx="10488324"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s-ES" sz="4400" dirty="0" err="1">
                <a:solidFill>
                  <a:schemeClr val="accent6"/>
                </a:solidFill>
              </a:rPr>
              <a:t>Thank</a:t>
            </a:r>
            <a:r>
              <a:rPr lang="es-ES" sz="4400" dirty="0">
                <a:solidFill>
                  <a:schemeClr val="accent6"/>
                </a:solidFill>
              </a:rPr>
              <a:t> </a:t>
            </a:r>
            <a:r>
              <a:rPr lang="es-ES" sz="4400" dirty="0" err="1">
                <a:solidFill>
                  <a:schemeClr val="accent6"/>
                </a:solidFill>
              </a:rPr>
              <a:t>you</a:t>
            </a:r>
            <a:r>
              <a:rPr lang="es-ES" sz="4400" dirty="0">
                <a:solidFill>
                  <a:schemeClr val="accent6"/>
                </a:solidFill>
              </a:rPr>
              <a:t> so </a:t>
            </a:r>
            <a:r>
              <a:rPr lang="es-ES" sz="4400" dirty="0" err="1">
                <a:solidFill>
                  <a:schemeClr val="accent6"/>
                </a:solidFill>
              </a:rPr>
              <a:t>much</a:t>
            </a:r>
            <a:r>
              <a:rPr lang="es-ES" sz="4400" dirty="0">
                <a:solidFill>
                  <a:schemeClr val="accent6"/>
                </a:solidFill>
              </a:rPr>
              <a:t> </a:t>
            </a:r>
            <a:r>
              <a:rPr lang="es-ES" sz="4400" dirty="0" err="1">
                <a:solidFill>
                  <a:schemeClr val="accent6"/>
                </a:solidFill>
              </a:rPr>
              <a:t>for</a:t>
            </a:r>
            <a:r>
              <a:rPr lang="es-ES" sz="4400" dirty="0">
                <a:solidFill>
                  <a:schemeClr val="accent6"/>
                </a:solidFill>
              </a:rPr>
              <a:t> your </a:t>
            </a:r>
            <a:r>
              <a:rPr lang="es-ES" sz="4400" dirty="0" err="1">
                <a:solidFill>
                  <a:schemeClr val="accent6"/>
                </a:solidFill>
              </a:rPr>
              <a:t>attention</a:t>
            </a:r>
            <a:r>
              <a:rPr lang="es-ES" sz="4400" dirty="0">
                <a:solidFill>
                  <a:schemeClr val="accent6"/>
                </a:solidFill>
              </a:rPr>
              <a:t>. </a:t>
            </a:r>
          </a:p>
          <a:p>
            <a:r>
              <a:rPr lang="es-ES" sz="4400" dirty="0">
                <a:solidFill>
                  <a:schemeClr val="accent6"/>
                </a:solidFill>
              </a:rPr>
              <a:t>Gracias por su atención </a:t>
            </a:r>
          </a:p>
        </p:txBody>
      </p:sp>
    </p:spTree>
    <p:extLst>
      <p:ext uri="{BB962C8B-B14F-4D97-AF65-F5344CB8AC3E}">
        <p14:creationId xmlns:p14="http://schemas.microsoft.com/office/powerpoint/2010/main" val="2234216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DEEC6FA-9775-3561-75F9-63BAFA419423}"/>
              </a:ext>
            </a:extLst>
          </p:cNvPr>
          <p:cNvSpPr>
            <a:spLocks noGrp="1"/>
          </p:cNvSpPr>
          <p:nvPr>
            <p:ph type="title"/>
          </p:nvPr>
        </p:nvSpPr>
        <p:spPr>
          <a:xfrm>
            <a:off x="273709" y="104802"/>
            <a:ext cx="2403753" cy="552914"/>
          </a:xfrm>
        </p:spPr>
        <p:txBody>
          <a:bodyPr>
            <a:normAutofit fontScale="90000"/>
          </a:bodyPr>
          <a:lstStyle/>
          <a:p>
            <a:r>
              <a:rPr lang="es-ES" dirty="0" err="1">
                <a:solidFill>
                  <a:schemeClr val="accent6"/>
                </a:solidFill>
              </a:rPr>
              <a:t>Bibliography</a:t>
            </a:r>
            <a:endParaRPr lang="es-ES" dirty="0">
              <a:solidFill>
                <a:schemeClr val="accent6"/>
              </a:solidFill>
            </a:endParaRPr>
          </a:p>
        </p:txBody>
      </p:sp>
      <p:sp>
        <p:nvSpPr>
          <p:cNvPr id="3" name="Marcador de contenido 2">
            <a:extLst>
              <a:ext uri="{FF2B5EF4-FFF2-40B4-BE49-F238E27FC236}">
                <a16:creationId xmlns:a16="http://schemas.microsoft.com/office/drawing/2014/main" id="{5B6B15E3-41A1-8F32-18FC-702F169372C9}"/>
              </a:ext>
            </a:extLst>
          </p:cNvPr>
          <p:cNvSpPr>
            <a:spLocks noGrp="1"/>
          </p:cNvSpPr>
          <p:nvPr>
            <p:ph idx="1"/>
          </p:nvPr>
        </p:nvSpPr>
        <p:spPr>
          <a:xfrm>
            <a:off x="0" y="902683"/>
            <a:ext cx="12044855" cy="5955317"/>
          </a:xfrm>
        </p:spPr>
        <p:txBody>
          <a:bodyPr vert="horz" lIns="91440" tIns="45720" rIns="91440" bIns="45720" rtlCol="0" anchor="t">
            <a:noAutofit/>
          </a:bodyPr>
          <a:lstStyle/>
          <a:p>
            <a:pPr marL="359410" indent="-359410" algn="just">
              <a:buNone/>
            </a:pPr>
            <a:r>
              <a:rPr lang="en-US" sz="1200" dirty="0" err="1">
                <a:solidFill>
                  <a:srgbClr val="111111"/>
                </a:solidFill>
                <a:latin typeface="Arial" panose="020B0604020202020204" pitchFamily="34" charset="0"/>
                <a:ea typeface="+mn-lt"/>
                <a:cs typeface="Arial" panose="020B0604020202020204" pitchFamily="34" charset="0"/>
              </a:rPr>
              <a:t>Aboramadan</a:t>
            </a:r>
            <a:r>
              <a:rPr lang="en-US" sz="1200" dirty="0">
                <a:solidFill>
                  <a:srgbClr val="111111"/>
                </a:solidFill>
                <a:latin typeface="Arial" panose="020B0604020202020204" pitchFamily="34" charset="0"/>
                <a:ea typeface="+mn-lt"/>
                <a:cs typeface="Arial" panose="020B0604020202020204" pitchFamily="34" charset="0"/>
              </a:rPr>
              <a:t>, M. and </a:t>
            </a:r>
            <a:r>
              <a:rPr lang="en-US" sz="1200" dirty="0" err="1">
                <a:solidFill>
                  <a:srgbClr val="111111"/>
                </a:solidFill>
                <a:latin typeface="Arial" panose="020B0604020202020204" pitchFamily="34" charset="0"/>
                <a:ea typeface="+mn-lt"/>
                <a:cs typeface="Arial" panose="020B0604020202020204" pitchFamily="34" charset="0"/>
              </a:rPr>
              <a:t>Dahleez</a:t>
            </a:r>
            <a:r>
              <a:rPr lang="en-US" sz="1200" dirty="0">
                <a:solidFill>
                  <a:srgbClr val="111111"/>
                </a:solidFill>
                <a:latin typeface="Arial" panose="020B0604020202020204" pitchFamily="34" charset="0"/>
                <a:ea typeface="+mn-lt"/>
                <a:cs typeface="Arial" panose="020B0604020202020204" pitchFamily="34" charset="0"/>
              </a:rPr>
              <a:t>, K. (2022) ‘Inclusive leadership in higher education: an approach to encourage management innovation and a climate for creativity’, in    Marques, J. and Dhiman, S. (eds) </a:t>
            </a:r>
            <a:r>
              <a:rPr lang="en-US" sz="1200" i="1" dirty="0">
                <a:solidFill>
                  <a:srgbClr val="111111"/>
                </a:solidFill>
                <a:latin typeface="Arial" panose="020B0604020202020204" pitchFamily="34" charset="0"/>
                <a:ea typeface="+mn-lt"/>
                <a:cs typeface="Arial" panose="020B0604020202020204" pitchFamily="34" charset="0"/>
              </a:rPr>
              <a:t>Leading with diversity, equity and inclusion</a:t>
            </a:r>
            <a:r>
              <a:rPr lang="en-US" sz="1200" dirty="0">
                <a:solidFill>
                  <a:srgbClr val="111111"/>
                </a:solidFill>
                <a:latin typeface="Arial" panose="020B0604020202020204" pitchFamily="34" charset="0"/>
                <a:ea typeface="+mn-lt"/>
                <a:cs typeface="Arial" panose="020B0604020202020204" pitchFamily="34" charset="0"/>
              </a:rPr>
              <a:t>. Future of Business and Finance. Cham: Springer, pp. 217-230. </a:t>
            </a:r>
            <a:r>
              <a:rPr lang="en-US" sz="1200" dirty="0" err="1">
                <a:solidFill>
                  <a:srgbClr val="111111"/>
                </a:solidFill>
                <a:latin typeface="Arial" panose="020B0604020202020204" pitchFamily="34" charset="0"/>
                <a:ea typeface="+mn-lt"/>
                <a:cs typeface="Arial" panose="020B0604020202020204" pitchFamily="34" charset="0"/>
              </a:rPr>
              <a:t>doi</a:t>
            </a:r>
            <a:r>
              <a:rPr lang="en-US" sz="1200" dirty="0">
                <a:solidFill>
                  <a:srgbClr val="111111"/>
                </a:solidFill>
                <a:latin typeface="Arial" panose="020B0604020202020204" pitchFamily="34" charset="0"/>
                <a:ea typeface="+mn-lt"/>
                <a:cs typeface="Arial" panose="020B0604020202020204" pitchFamily="34" charset="0"/>
              </a:rPr>
              <a:t>: 10.1007/978-3-030-95652-3_17.</a:t>
            </a:r>
            <a:r>
              <a:rPr lang="en-US" sz="1200" dirty="0">
                <a:solidFill>
                  <a:srgbClr val="111111"/>
                </a:solidFill>
                <a:latin typeface="Arial" panose="020B0604020202020204" pitchFamily="34" charset="0"/>
                <a:cs typeface="Arial" panose="020B0604020202020204" pitchFamily="34" charset="0"/>
              </a:rPr>
              <a:t> </a:t>
            </a:r>
            <a:endParaRPr lang="es-ES" sz="1200" dirty="0">
              <a:solidFill>
                <a:srgbClr val="000000">
                  <a:alpha val="60000"/>
                </a:srgbClr>
              </a:solidFill>
              <a:latin typeface="Arial" panose="020B0604020202020204" pitchFamily="34" charset="0"/>
              <a:cs typeface="Arial" panose="020B0604020202020204" pitchFamily="34" charset="0"/>
            </a:endParaRPr>
          </a:p>
          <a:p>
            <a:pPr marL="359410" indent="-359410" algn="just">
              <a:buNone/>
            </a:pPr>
            <a:r>
              <a:rPr lang="en-US" sz="1200" dirty="0">
                <a:solidFill>
                  <a:srgbClr val="111111"/>
                </a:solidFill>
                <a:latin typeface="Arial" panose="020B0604020202020204" pitchFamily="34" charset="0"/>
                <a:ea typeface="+mn-lt"/>
                <a:cs typeface="Arial" panose="020B0604020202020204" pitchFamily="34" charset="0"/>
              </a:rPr>
              <a:t>Alonso, M. and Blasco, E.F., 2007. </a:t>
            </a:r>
            <a:r>
              <a:rPr lang="es" sz="1200" dirty="0">
                <a:solidFill>
                  <a:srgbClr val="111111"/>
                </a:solidFill>
                <a:latin typeface="Arial" panose="020B0604020202020204" pitchFamily="34" charset="0"/>
                <a:ea typeface="+mn-lt"/>
                <a:cs typeface="Arial" panose="020B0604020202020204" pitchFamily="34" charset="0"/>
              </a:rPr>
              <a:t>El papel de la mujer en la sociedad española.</a:t>
            </a:r>
            <a:r>
              <a:rPr lang="es" sz="1200" dirty="0">
                <a:solidFill>
                  <a:srgbClr val="111111"/>
                </a:solidFill>
                <a:latin typeface="Arial" panose="020B0604020202020204" pitchFamily="34" charset="0"/>
                <a:cs typeface="Arial" panose="020B0604020202020204" pitchFamily="34" charset="0"/>
              </a:rPr>
              <a:t> </a:t>
            </a:r>
            <a:endParaRPr lang="en-US" sz="1200" dirty="0">
              <a:solidFill>
                <a:srgbClr val="000000">
                  <a:alpha val="60000"/>
                </a:srgbClr>
              </a:solidFill>
              <a:latin typeface="Arial" panose="020B0604020202020204" pitchFamily="34" charset="0"/>
              <a:cs typeface="Arial" panose="020B0604020202020204" pitchFamily="34" charset="0"/>
            </a:endParaRPr>
          </a:p>
          <a:p>
            <a:pPr marL="359410" indent="-359410" algn="just">
              <a:buNone/>
            </a:pPr>
            <a:r>
              <a:rPr lang="es" sz="1200" dirty="0">
                <a:solidFill>
                  <a:srgbClr val="111111"/>
                </a:solidFill>
                <a:latin typeface="Arial" panose="020B0604020202020204" pitchFamily="34" charset="0"/>
                <a:ea typeface="+mn-lt"/>
                <a:cs typeface="Arial" panose="020B0604020202020204" pitchFamily="34" charset="0"/>
              </a:rPr>
              <a:t>Alvarez, M., 2022. </a:t>
            </a:r>
            <a:r>
              <a:rPr lang="es" sz="1200" i="1" dirty="0">
                <a:solidFill>
                  <a:srgbClr val="111111"/>
                </a:solidFill>
                <a:latin typeface="Arial" panose="020B0604020202020204" pitchFamily="34" charset="0"/>
                <a:ea typeface="+mn-lt"/>
                <a:cs typeface="Arial" panose="020B0604020202020204" pitchFamily="34" charset="0"/>
              </a:rPr>
              <a:t>La transición a la democracia en España: Transition to Democracy in Spain</a:t>
            </a:r>
            <a:r>
              <a:rPr lang="es" sz="1200" dirty="0">
                <a:solidFill>
                  <a:srgbClr val="111111"/>
                </a:solidFill>
                <a:latin typeface="Arial" panose="020B0604020202020204" pitchFamily="34" charset="0"/>
                <a:ea typeface="+mn-lt"/>
                <a:cs typeface="Arial" panose="020B0604020202020204" pitchFamily="34" charset="0"/>
              </a:rPr>
              <a:t>. Cambridge: Cambridge Learning House.</a:t>
            </a:r>
            <a:r>
              <a:rPr lang="es" sz="1200" dirty="0">
                <a:solidFill>
                  <a:srgbClr val="111111"/>
                </a:solidFill>
                <a:latin typeface="Arial" panose="020B0604020202020204" pitchFamily="34" charset="0"/>
                <a:cs typeface="Arial" panose="020B0604020202020204" pitchFamily="34" charset="0"/>
              </a:rPr>
              <a:t> </a:t>
            </a:r>
            <a:endParaRPr lang="en-US" sz="1200" dirty="0">
              <a:solidFill>
                <a:srgbClr val="000000">
                  <a:alpha val="60000"/>
                </a:srgbClr>
              </a:solidFill>
              <a:latin typeface="Arial" panose="020B0604020202020204" pitchFamily="34" charset="0"/>
              <a:cs typeface="Arial" panose="020B0604020202020204" pitchFamily="34" charset="0"/>
            </a:endParaRPr>
          </a:p>
          <a:p>
            <a:pPr marL="359410" indent="-359410" algn="just">
              <a:buNone/>
            </a:pPr>
            <a:r>
              <a:rPr lang="es" sz="1200" dirty="0">
                <a:solidFill>
                  <a:srgbClr val="111111"/>
                </a:solidFill>
                <a:latin typeface="Arial" panose="020B0604020202020204" pitchFamily="34" charset="0"/>
                <a:ea typeface="+mn-lt"/>
                <a:cs typeface="Arial" panose="020B0604020202020204" pitchFamily="34" charset="0"/>
              </a:rPr>
              <a:t>Álvarez, O., Castillo, I., Molina-García, V. &amp; Balague, G. (2016) ‘Transformational leadership on the athletic field: An international review’, </a:t>
            </a:r>
            <a:r>
              <a:rPr lang="es" sz="1200" i="1" dirty="0">
                <a:solidFill>
                  <a:srgbClr val="111111"/>
                </a:solidFill>
                <a:latin typeface="Arial" panose="020B0604020202020204" pitchFamily="34" charset="0"/>
                <a:ea typeface="+mn-lt"/>
                <a:cs typeface="Arial" panose="020B0604020202020204" pitchFamily="34" charset="0"/>
              </a:rPr>
              <a:t>Revista de Psicología del Deporte</a:t>
            </a:r>
            <a:r>
              <a:rPr lang="es" sz="1200" dirty="0">
                <a:solidFill>
                  <a:srgbClr val="111111"/>
                </a:solidFill>
                <a:latin typeface="Arial" panose="020B0604020202020204" pitchFamily="34" charset="0"/>
                <a:ea typeface="+mn-lt"/>
                <a:cs typeface="Arial" panose="020B0604020202020204" pitchFamily="34" charset="0"/>
              </a:rPr>
              <a:t>, 25(2), pp. 319–326. </a:t>
            </a:r>
            <a:r>
              <a:rPr lang="en-US" sz="1200" dirty="0">
                <a:solidFill>
                  <a:srgbClr val="111111"/>
                </a:solidFill>
                <a:latin typeface="Arial" panose="020B0604020202020204" pitchFamily="34" charset="0"/>
                <a:ea typeface="+mn-lt"/>
                <a:cs typeface="Arial" panose="020B0604020202020204" pitchFamily="34" charset="0"/>
              </a:rPr>
              <a:t>Available at: </a:t>
            </a:r>
            <a:r>
              <a:rPr lang="en-US" sz="1200" dirty="0">
                <a:solidFill>
                  <a:srgbClr val="111111"/>
                </a:solidFill>
                <a:latin typeface="Arial" panose="020B0604020202020204" pitchFamily="34" charset="0"/>
                <a:ea typeface="+mn-lt"/>
                <a:cs typeface="Arial" panose="020B0604020202020204" pitchFamily="34" charset="0"/>
                <a:hlinkClick r:id="rId2"/>
              </a:rPr>
              <a:t>https://www.redalyc.org/pdf/2351/235146515013.pdf</a:t>
            </a:r>
            <a:r>
              <a:rPr lang="en-US" sz="1200" dirty="0">
                <a:solidFill>
                  <a:srgbClr val="111111"/>
                </a:solidFill>
                <a:latin typeface="Arial" panose="020B0604020202020204" pitchFamily="34" charset="0"/>
                <a:ea typeface="+mn-lt"/>
                <a:cs typeface="Arial" panose="020B0604020202020204" pitchFamily="34" charset="0"/>
              </a:rPr>
              <a:t> [Accessed 15 Nov. 2024].</a:t>
            </a:r>
            <a:r>
              <a:rPr lang="en-US" sz="1200" dirty="0">
                <a:solidFill>
                  <a:srgbClr val="111111"/>
                </a:solidFill>
                <a:latin typeface="Arial" panose="020B0604020202020204" pitchFamily="34" charset="0"/>
                <a:cs typeface="Arial" panose="020B0604020202020204" pitchFamily="34" charset="0"/>
              </a:rPr>
              <a:t> </a:t>
            </a:r>
            <a:endParaRPr lang="en-US" sz="1200" dirty="0">
              <a:solidFill>
                <a:srgbClr val="000000">
                  <a:alpha val="60000"/>
                </a:srgbClr>
              </a:solidFill>
              <a:latin typeface="Arial" panose="020B0604020202020204" pitchFamily="34" charset="0"/>
              <a:cs typeface="Arial" panose="020B0604020202020204" pitchFamily="34" charset="0"/>
            </a:endParaRPr>
          </a:p>
          <a:p>
            <a:pPr marL="359410" indent="-359410" algn="just">
              <a:buNone/>
            </a:pPr>
            <a:r>
              <a:rPr lang="es" sz="1200" dirty="0">
                <a:solidFill>
                  <a:srgbClr val="111111"/>
                </a:solidFill>
                <a:latin typeface="Arial" panose="020B0604020202020204" pitchFamily="34" charset="0"/>
                <a:ea typeface="+mn-lt"/>
                <a:cs typeface="Arial" panose="020B0604020202020204" pitchFamily="34" charset="0"/>
              </a:rPr>
              <a:t>AS (2024). </a:t>
            </a:r>
            <a:r>
              <a:rPr lang="es" sz="1200" i="1" dirty="0">
                <a:solidFill>
                  <a:srgbClr val="111111"/>
                </a:solidFill>
                <a:latin typeface="Arial" panose="020B0604020202020204" pitchFamily="34" charset="0"/>
                <a:ea typeface="+mn-lt"/>
                <a:cs typeface="Arial" panose="020B0604020202020204" pitchFamily="34" charset="0"/>
              </a:rPr>
              <a:t>La RFEF contesta a Trabajo y defiende que sí tiene un plan de igualdad</a:t>
            </a:r>
            <a:r>
              <a:rPr lang="es" sz="1200" dirty="0">
                <a:solidFill>
                  <a:srgbClr val="111111"/>
                </a:solidFill>
                <a:latin typeface="Arial" panose="020B0604020202020204" pitchFamily="34" charset="0"/>
                <a:ea typeface="+mn-lt"/>
                <a:cs typeface="Arial" panose="020B0604020202020204" pitchFamily="34" charset="0"/>
              </a:rPr>
              <a:t>. </a:t>
            </a:r>
            <a:r>
              <a:rPr lang="en-US" sz="1200" dirty="0">
                <a:solidFill>
                  <a:srgbClr val="111111"/>
                </a:solidFill>
                <a:latin typeface="Arial" panose="020B0604020202020204" pitchFamily="34" charset="0"/>
                <a:ea typeface="+mn-lt"/>
                <a:cs typeface="Arial" panose="020B0604020202020204" pitchFamily="34" charset="0"/>
              </a:rPr>
              <a:t>Available at: </a:t>
            </a:r>
            <a:r>
              <a:rPr lang="en-US" sz="1200" dirty="0">
                <a:solidFill>
                  <a:srgbClr val="111111"/>
                </a:solidFill>
                <a:latin typeface="Arial" panose="020B0604020202020204" pitchFamily="34" charset="0"/>
                <a:ea typeface="+mn-lt"/>
                <a:cs typeface="Arial" panose="020B0604020202020204" pitchFamily="34" charset="0"/>
                <a:hlinkClick r:id="rId3"/>
              </a:rPr>
              <a:t>https://as.com/futbol/femenino/la-rfef-contesta-a-trabajo-defiende-que-si-tiene-un-plan-de-igualdad-n/</a:t>
            </a:r>
            <a:r>
              <a:rPr lang="en-US" sz="1200" dirty="0">
                <a:solidFill>
                  <a:srgbClr val="111111"/>
                </a:solidFill>
                <a:latin typeface="Arial" panose="020B0604020202020204" pitchFamily="34" charset="0"/>
                <a:ea typeface="+mn-lt"/>
                <a:cs typeface="Arial" panose="020B0604020202020204" pitchFamily="34" charset="0"/>
              </a:rPr>
              <a:t> [Accessed: 10 November. 2024].</a:t>
            </a:r>
            <a:r>
              <a:rPr lang="en-US" sz="1200" dirty="0">
                <a:solidFill>
                  <a:srgbClr val="111111"/>
                </a:solidFill>
                <a:latin typeface="Arial" panose="020B0604020202020204" pitchFamily="34" charset="0"/>
                <a:cs typeface="Arial" panose="020B0604020202020204" pitchFamily="34" charset="0"/>
              </a:rPr>
              <a:t> </a:t>
            </a:r>
            <a:endParaRPr lang="en-US" sz="1200" dirty="0">
              <a:solidFill>
                <a:srgbClr val="000000">
                  <a:alpha val="60000"/>
                </a:srgbClr>
              </a:solidFill>
              <a:latin typeface="Arial" panose="020B0604020202020204" pitchFamily="34" charset="0"/>
              <a:cs typeface="Arial" panose="020B0604020202020204" pitchFamily="34" charset="0"/>
            </a:endParaRPr>
          </a:p>
          <a:p>
            <a:pPr marL="359410" indent="-359410" algn="just">
              <a:buNone/>
            </a:pPr>
            <a:r>
              <a:rPr lang="en-US" sz="1200" dirty="0" err="1">
                <a:solidFill>
                  <a:srgbClr val="111111"/>
                </a:solidFill>
                <a:latin typeface="Arial" panose="020B0604020202020204" pitchFamily="34" charset="0"/>
                <a:ea typeface="+mn-lt"/>
                <a:cs typeface="Arial" panose="020B0604020202020204" pitchFamily="34" charset="0"/>
              </a:rPr>
              <a:t>Ayoobzadeh</a:t>
            </a:r>
            <a:r>
              <a:rPr lang="en-US" sz="1200" dirty="0">
                <a:solidFill>
                  <a:srgbClr val="111111"/>
                </a:solidFill>
                <a:latin typeface="Arial" panose="020B0604020202020204" pitchFamily="34" charset="0"/>
                <a:ea typeface="+mn-lt"/>
                <a:cs typeface="Arial" panose="020B0604020202020204" pitchFamily="34" charset="0"/>
              </a:rPr>
              <a:t>, M. &amp; </a:t>
            </a:r>
            <a:r>
              <a:rPr lang="en-US" sz="1200" dirty="0" err="1">
                <a:solidFill>
                  <a:srgbClr val="111111"/>
                </a:solidFill>
                <a:latin typeface="Arial" panose="020B0604020202020204" pitchFamily="34" charset="0"/>
                <a:ea typeface="+mn-lt"/>
                <a:cs typeface="Arial" panose="020B0604020202020204" pitchFamily="34" charset="0"/>
              </a:rPr>
              <a:t>Boies</a:t>
            </a:r>
            <a:r>
              <a:rPr lang="en-US" sz="1200" dirty="0">
                <a:solidFill>
                  <a:srgbClr val="111111"/>
                </a:solidFill>
                <a:latin typeface="Arial" panose="020B0604020202020204" pitchFamily="34" charset="0"/>
                <a:ea typeface="+mn-lt"/>
                <a:cs typeface="Arial" panose="020B0604020202020204" pitchFamily="34" charset="0"/>
              </a:rPr>
              <a:t>, K. (2020) ‘From mentors to leaders: leader development outcomes for mentors’, </a:t>
            </a:r>
            <a:r>
              <a:rPr lang="en-US" sz="1200" i="1" dirty="0">
                <a:solidFill>
                  <a:srgbClr val="111111"/>
                </a:solidFill>
                <a:latin typeface="Arial" panose="020B0604020202020204" pitchFamily="34" charset="0"/>
                <a:ea typeface="+mn-lt"/>
                <a:cs typeface="Arial" panose="020B0604020202020204" pitchFamily="34" charset="0"/>
              </a:rPr>
              <a:t>Journal of Managerial Psychology</a:t>
            </a:r>
            <a:r>
              <a:rPr lang="en-US" sz="1200" dirty="0">
                <a:solidFill>
                  <a:srgbClr val="111111"/>
                </a:solidFill>
                <a:latin typeface="Arial" panose="020B0604020202020204" pitchFamily="34" charset="0"/>
                <a:ea typeface="+mn-lt"/>
                <a:cs typeface="Arial" panose="020B0604020202020204" pitchFamily="34" charset="0"/>
              </a:rPr>
              <a:t>, 35(6), pp. 497–511. </a:t>
            </a:r>
            <a:r>
              <a:rPr lang="en-US" sz="1200" dirty="0" err="1">
                <a:solidFill>
                  <a:srgbClr val="111111"/>
                </a:solidFill>
                <a:latin typeface="Arial" panose="020B0604020202020204" pitchFamily="34" charset="0"/>
                <a:ea typeface="+mn-lt"/>
                <a:cs typeface="Arial" panose="020B0604020202020204" pitchFamily="34" charset="0"/>
              </a:rPr>
              <a:t>doi</a:t>
            </a:r>
            <a:r>
              <a:rPr lang="en-US" sz="1200" dirty="0">
                <a:solidFill>
                  <a:srgbClr val="111111"/>
                </a:solidFill>
                <a:latin typeface="Arial" panose="020B0604020202020204" pitchFamily="34" charset="0"/>
                <a:ea typeface="+mn-lt"/>
                <a:cs typeface="Arial" panose="020B0604020202020204" pitchFamily="34" charset="0"/>
              </a:rPr>
              <a:t>: 10.1108/</a:t>
            </a:r>
            <a:r>
              <a:rPr lang="en-US" sz="1200" dirty="0" err="1">
                <a:solidFill>
                  <a:srgbClr val="111111"/>
                </a:solidFill>
                <a:latin typeface="Arial" panose="020B0604020202020204" pitchFamily="34" charset="0"/>
                <a:ea typeface="+mn-lt"/>
                <a:cs typeface="Arial" panose="020B0604020202020204" pitchFamily="34" charset="0"/>
              </a:rPr>
              <a:t>JMP</a:t>
            </a:r>
            <a:r>
              <a:rPr lang="en-US" sz="1200" dirty="0">
                <a:solidFill>
                  <a:srgbClr val="111111"/>
                </a:solidFill>
                <a:latin typeface="Arial" panose="020B0604020202020204" pitchFamily="34" charset="0"/>
                <a:ea typeface="+mn-lt"/>
                <a:cs typeface="Arial" panose="020B0604020202020204" pitchFamily="34" charset="0"/>
              </a:rPr>
              <a:t>-10-2019-0591.</a:t>
            </a:r>
            <a:r>
              <a:rPr lang="en-US" sz="1200" dirty="0">
                <a:solidFill>
                  <a:srgbClr val="111111"/>
                </a:solidFill>
                <a:latin typeface="Arial" panose="020B0604020202020204" pitchFamily="34" charset="0"/>
                <a:cs typeface="Arial" panose="020B0604020202020204" pitchFamily="34" charset="0"/>
              </a:rPr>
              <a:t> </a:t>
            </a:r>
            <a:endParaRPr lang="en-US" sz="1200" dirty="0">
              <a:solidFill>
                <a:srgbClr val="000000">
                  <a:alpha val="60000"/>
                </a:srgbClr>
              </a:solidFill>
              <a:latin typeface="Arial" panose="020B0604020202020204" pitchFamily="34" charset="0"/>
              <a:cs typeface="Arial" panose="020B0604020202020204" pitchFamily="34" charset="0"/>
            </a:endParaRPr>
          </a:p>
          <a:p>
            <a:pPr marL="359410" indent="-359410" algn="just">
              <a:buNone/>
            </a:pPr>
            <a:r>
              <a:rPr lang="en-US" sz="1200" dirty="0">
                <a:solidFill>
                  <a:srgbClr val="111111"/>
                </a:solidFill>
                <a:latin typeface="Arial" panose="020B0604020202020204" pitchFamily="34" charset="0"/>
                <a:cs typeface="Arial" panose="020B0604020202020204" pitchFamily="34" charset="0"/>
              </a:rPr>
              <a:t>Azmat, G. and Boring, A. (2020). OUP accepted manuscript. Oxford Review Of Economic Policy, 36(4). doi:https://</a:t>
            </a:r>
            <a:r>
              <a:rPr lang="en-US" sz="1200" dirty="0" err="1">
                <a:solidFill>
                  <a:srgbClr val="111111"/>
                </a:solidFill>
                <a:latin typeface="Arial" panose="020B0604020202020204" pitchFamily="34" charset="0"/>
                <a:cs typeface="Arial" panose="020B0604020202020204" pitchFamily="34" charset="0"/>
              </a:rPr>
              <a:t>doi.org</a:t>
            </a:r>
            <a:r>
              <a:rPr lang="en-US" sz="1200" dirty="0">
                <a:solidFill>
                  <a:srgbClr val="111111"/>
                </a:solidFill>
                <a:latin typeface="Arial" panose="020B0604020202020204" pitchFamily="34" charset="0"/>
                <a:cs typeface="Arial" panose="020B0604020202020204" pitchFamily="34" charset="0"/>
              </a:rPr>
              <a:t>/10.1093/</a:t>
            </a:r>
            <a:r>
              <a:rPr lang="en-US" sz="1200" dirty="0" err="1">
                <a:solidFill>
                  <a:srgbClr val="111111"/>
                </a:solidFill>
                <a:latin typeface="Arial" panose="020B0604020202020204" pitchFamily="34" charset="0"/>
                <a:cs typeface="Arial" panose="020B0604020202020204" pitchFamily="34" charset="0"/>
              </a:rPr>
              <a:t>oxrep</a:t>
            </a:r>
            <a:r>
              <a:rPr lang="en-US" sz="1200" dirty="0">
                <a:solidFill>
                  <a:srgbClr val="111111"/>
                </a:solidFill>
                <a:latin typeface="Arial" panose="020B0604020202020204" pitchFamily="34" charset="0"/>
                <a:cs typeface="Arial" panose="020B0604020202020204" pitchFamily="34" charset="0"/>
              </a:rPr>
              <a:t>/</a:t>
            </a:r>
            <a:r>
              <a:rPr lang="en-US" sz="1200" dirty="0" err="1">
                <a:solidFill>
                  <a:srgbClr val="111111"/>
                </a:solidFill>
                <a:latin typeface="Arial" panose="020B0604020202020204" pitchFamily="34" charset="0"/>
                <a:cs typeface="Arial" panose="020B0604020202020204" pitchFamily="34" charset="0"/>
              </a:rPr>
              <a:t>graa043</a:t>
            </a:r>
            <a:r>
              <a:rPr lang="en-US" sz="1200" dirty="0">
                <a:solidFill>
                  <a:srgbClr val="111111"/>
                </a:solidFill>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a:p>
            <a:pPr marL="359410" indent="-359410" algn="just">
              <a:buNone/>
            </a:pPr>
            <a:r>
              <a:rPr lang="es" sz="1200" dirty="0">
                <a:solidFill>
                  <a:srgbClr val="111111"/>
                </a:solidFill>
                <a:latin typeface="Arial" panose="020B0604020202020204" pitchFamily="34" charset="0"/>
                <a:ea typeface="+mn-lt"/>
                <a:cs typeface="Arial" panose="020B0604020202020204" pitchFamily="34" charset="0"/>
              </a:rPr>
              <a:t>Bautista, J. (2023) </a:t>
            </a:r>
            <a:r>
              <a:rPr lang="es" sz="1200" i="1" dirty="0">
                <a:solidFill>
                  <a:srgbClr val="111111"/>
                </a:solidFill>
                <a:latin typeface="Arial" panose="020B0604020202020204" pitchFamily="34" charset="0"/>
                <a:ea typeface="+mn-lt"/>
                <a:cs typeface="Arial" panose="020B0604020202020204" pitchFamily="34" charset="0"/>
              </a:rPr>
              <a:t>¡España, campeona del mundo! Así vivimos la final del Mundial de fútbol femenino</a:t>
            </a:r>
            <a:r>
              <a:rPr lang="es" sz="1200" dirty="0">
                <a:solidFill>
                  <a:srgbClr val="111111"/>
                </a:solidFill>
                <a:latin typeface="Arial" panose="020B0604020202020204" pitchFamily="34" charset="0"/>
                <a:ea typeface="+mn-lt"/>
                <a:cs typeface="Arial" panose="020B0604020202020204" pitchFamily="34" charset="0"/>
              </a:rPr>
              <a:t>, </a:t>
            </a:r>
            <a:r>
              <a:rPr lang="es" sz="1200" i="1" dirty="0">
                <a:solidFill>
                  <a:srgbClr val="111111"/>
                </a:solidFill>
                <a:latin typeface="Arial" panose="020B0604020202020204" pitchFamily="34" charset="0"/>
                <a:ea typeface="+mn-lt"/>
                <a:cs typeface="Arial" panose="020B0604020202020204" pitchFamily="34" charset="0"/>
              </a:rPr>
              <a:t>La Sexta</a:t>
            </a:r>
            <a:r>
              <a:rPr lang="es" sz="1200" dirty="0">
                <a:solidFill>
                  <a:srgbClr val="111111"/>
                </a:solidFill>
                <a:latin typeface="Arial" panose="020B0604020202020204" pitchFamily="34" charset="0"/>
                <a:ea typeface="+mn-lt"/>
                <a:cs typeface="Arial" panose="020B0604020202020204" pitchFamily="34" charset="0"/>
              </a:rPr>
              <a:t>. </a:t>
            </a:r>
            <a:r>
              <a:rPr lang="en-US" sz="1200" dirty="0">
                <a:solidFill>
                  <a:srgbClr val="111111"/>
                </a:solidFill>
                <a:latin typeface="Arial" panose="020B0604020202020204" pitchFamily="34" charset="0"/>
                <a:ea typeface="+mn-lt"/>
                <a:cs typeface="Arial" panose="020B0604020202020204" pitchFamily="34" charset="0"/>
              </a:rPr>
              <a:t>Available at: </a:t>
            </a:r>
            <a:r>
              <a:rPr lang="en-US" sz="1200" dirty="0">
                <a:solidFill>
                  <a:srgbClr val="111111"/>
                </a:solidFill>
                <a:latin typeface="Arial" panose="020B0604020202020204" pitchFamily="34" charset="0"/>
                <a:ea typeface="+mn-lt"/>
                <a:cs typeface="Arial" panose="020B0604020202020204" pitchFamily="34" charset="0"/>
                <a:hlinkClick r:id="rId4"/>
              </a:rPr>
              <a:t>https://www.lasexta.com/noticias/deportes/futbol/espana-inglaterra-directo-final-mundial-futbol-femenino-australia-nueva-zelanda_2023082064e1cd985df8e30001d919e2.html</a:t>
            </a:r>
            <a:r>
              <a:rPr lang="en-US" sz="1200" dirty="0">
                <a:solidFill>
                  <a:srgbClr val="111111"/>
                </a:solidFill>
                <a:latin typeface="Arial" panose="020B0604020202020204" pitchFamily="34" charset="0"/>
                <a:ea typeface="+mn-lt"/>
                <a:cs typeface="Arial" panose="020B0604020202020204" pitchFamily="34" charset="0"/>
              </a:rPr>
              <a:t> (Accessed: 14 October 2024). </a:t>
            </a:r>
            <a:r>
              <a:rPr lang="en-US" sz="1200" dirty="0">
                <a:solidFill>
                  <a:srgbClr val="111111"/>
                </a:solidFill>
                <a:latin typeface="Arial" panose="020B0604020202020204" pitchFamily="34" charset="0"/>
                <a:cs typeface="Arial" panose="020B0604020202020204" pitchFamily="34" charset="0"/>
              </a:rPr>
              <a:t> </a:t>
            </a:r>
            <a:endParaRPr lang="en-US" sz="1200" dirty="0">
              <a:solidFill>
                <a:srgbClr val="000000">
                  <a:alpha val="60000"/>
                </a:srgbClr>
              </a:solidFill>
              <a:latin typeface="Arial" panose="020B0604020202020204" pitchFamily="34" charset="0"/>
              <a:cs typeface="Arial" panose="020B0604020202020204" pitchFamily="34" charset="0"/>
            </a:endParaRPr>
          </a:p>
          <a:p>
            <a:pPr marL="359410" indent="-359410" algn="just">
              <a:buNone/>
            </a:pPr>
            <a:r>
              <a:rPr lang="en-US" sz="1200" dirty="0" err="1">
                <a:solidFill>
                  <a:srgbClr val="111111"/>
                </a:solidFill>
                <a:latin typeface="Arial" panose="020B0604020202020204" pitchFamily="34" charset="0"/>
                <a:ea typeface="+mn-lt"/>
                <a:cs typeface="Arial" panose="020B0604020202020204" pitchFamily="34" charset="0"/>
              </a:rPr>
              <a:t>Bentein</a:t>
            </a:r>
            <a:r>
              <a:rPr lang="en-US" sz="1200" dirty="0">
                <a:solidFill>
                  <a:srgbClr val="111111"/>
                </a:solidFill>
                <a:latin typeface="Arial" panose="020B0604020202020204" pitchFamily="34" charset="0"/>
                <a:ea typeface="+mn-lt"/>
                <a:cs typeface="Arial" panose="020B0604020202020204" pitchFamily="34" charset="0"/>
              </a:rPr>
              <a:t>, K. &amp; Panaccio, A. (2021) ‘Servant leadership’, in Brough, P., Gardiner, E. &amp; Daniels, K. (eds) </a:t>
            </a:r>
            <a:r>
              <a:rPr lang="en-US" sz="1200" i="1" dirty="0">
                <a:solidFill>
                  <a:srgbClr val="111111"/>
                </a:solidFill>
                <a:latin typeface="Arial" panose="020B0604020202020204" pitchFamily="34" charset="0"/>
                <a:ea typeface="+mn-lt"/>
                <a:cs typeface="Arial" panose="020B0604020202020204" pitchFamily="34" charset="0"/>
              </a:rPr>
              <a:t>Handbook on Management and Employment Practices</a:t>
            </a:r>
            <a:r>
              <a:rPr lang="en-US" sz="1200" dirty="0">
                <a:solidFill>
                  <a:srgbClr val="111111"/>
                </a:solidFill>
                <a:latin typeface="Arial" panose="020B0604020202020204" pitchFamily="34" charset="0"/>
                <a:ea typeface="+mn-lt"/>
                <a:cs typeface="Arial" panose="020B0604020202020204" pitchFamily="34" charset="0"/>
              </a:rPr>
              <a:t>. Handbook Series in Occupational Health Sciences. Springer, Cham. </a:t>
            </a:r>
            <a:r>
              <a:rPr lang="en-US" sz="1200" dirty="0" err="1">
                <a:solidFill>
                  <a:srgbClr val="111111"/>
                </a:solidFill>
                <a:latin typeface="Arial" panose="020B0604020202020204" pitchFamily="34" charset="0"/>
                <a:ea typeface="+mn-lt"/>
                <a:cs typeface="Arial" panose="020B0604020202020204" pitchFamily="34" charset="0"/>
              </a:rPr>
              <a:t>doi</a:t>
            </a:r>
            <a:r>
              <a:rPr lang="en-US" sz="1200" dirty="0">
                <a:solidFill>
                  <a:srgbClr val="111111"/>
                </a:solidFill>
                <a:latin typeface="Arial" panose="020B0604020202020204" pitchFamily="34" charset="0"/>
                <a:ea typeface="+mn-lt"/>
                <a:cs typeface="Arial" panose="020B0604020202020204" pitchFamily="34" charset="0"/>
              </a:rPr>
              <a:t>: 10.1007/978-3-030-24936-6_43-1.</a:t>
            </a:r>
            <a:r>
              <a:rPr lang="en-US" sz="1200" dirty="0">
                <a:solidFill>
                  <a:srgbClr val="111111"/>
                </a:solidFill>
                <a:latin typeface="Arial" panose="020B0604020202020204" pitchFamily="34" charset="0"/>
                <a:cs typeface="Arial" panose="020B0604020202020204" pitchFamily="34" charset="0"/>
              </a:rPr>
              <a:t> </a:t>
            </a:r>
            <a:endParaRPr lang="en-US" sz="1200" dirty="0">
              <a:solidFill>
                <a:srgbClr val="000000">
                  <a:alpha val="60000"/>
                </a:srgbClr>
              </a:solidFill>
              <a:latin typeface="Arial" panose="020B0604020202020204" pitchFamily="34" charset="0"/>
              <a:cs typeface="Arial" panose="020B0604020202020204" pitchFamily="34" charset="0"/>
            </a:endParaRPr>
          </a:p>
          <a:p>
            <a:pPr marL="0" indent="0">
              <a:buNone/>
            </a:pPr>
            <a:endParaRPr lang="en-US" sz="1100" dirty="0">
              <a:solidFill>
                <a:srgbClr val="111111"/>
              </a:solidFill>
            </a:endParaRPr>
          </a:p>
          <a:p>
            <a:pPr marL="0" indent="0" algn="just">
              <a:buNone/>
            </a:pPr>
            <a:endParaRPr lang="en-US" sz="1100" dirty="0">
              <a:solidFill>
                <a:srgbClr val="111111"/>
              </a:solidFill>
            </a:endParaRPr>
          </a:p>
          <a:p>
            <a:pPr marL="0" indent="0" algn="just">
              <a:buNone/>
            </a:pPr>
            <a:endParaRPr lang="en-US" dirty="0">
              <a:solidFill>
                <a:srgbClr val="000000">
                  <a:alpha val="60000"/>
                </a:srgbClr>
              </a:solidFill>
            </a:endParaRPr>
          </a:p>
        </p:txBody>
      </p:sp>
    </p:spTree>
    <p:extLst>
      <p:ext uri="{BB962C8B-B14F-4D97-AF65-F5344CB8AC3E}">
        <p14:creationId xmlns:p14="http://schemas.microsoft.com/office/powerpoint/2010/main" val="1210796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00A71BB5-40C2-DD2A-9537-B7B84AF67DBE}"/>
              </a:ext>
            </a:extLst>
          </p:cNvPr>
          <p:cNvSpPr>
            <a:spLocks noGrp="1"/>
          </p:cNvSpPr>
          <p:nvPr>
            <p:ph idx="1"/>
          </p:nvPr>
        </p:nvSpPr>
        <p:spPr>
          <a:xfrm>
            <a:off x="257285" y="246124"/>
            <a:ext cx="11602480" cy="6423019"/>
          </a:xfrm>
        </p:spPr>
        <p:txBody>
          <a:bodyPr vert="horz" lIns="91440" tIns="45720" rIns="91440" bIns="45720" rtlCol="0" anchor="t">
            <a:noAutofit/>
          </a:bodyPr>
          <a:lstStyle/>
          <a:p>
            <a:pPr marL="359410" indent="-359410" algn="just">
              <a:buNone/>
            </a:pPr>
            <a:r>
              <a:rPr lang="en-US" sz="1200" dirty="0" err="1">
                <a:solidFill>
                  <a:schemeClr val="tx1"/>
                </a:solidFill>
                <a:latin typeface="Arial" panose="020B0604020202020204" pitchFamily="34" charset="0"/>
                <a:ea typeface="+mn-lt"/>
                <a:cs typeface="Arial" panose="020B0604020202020204" pitchFamily="34" charset="0"/>
              </a:rPr>
              <a:t>Bonals</a:t>
            </a:r>
            <a:r>
              <a:rPr lang="en-US" sz="1200" dirty="0">
                <a:solidFill>
                  <a:schemeClr val="tx1"/>
                </a:solidFill>
                <a:latin typeface="Arial" panose="020B0604020202020204" pitchFamily="34" charset="0"/>
                <a:ea typeface="+mn-lt"/>
                <a:cs typeface="Arial" panose="020B0604020202020204" pitchFamily="34" charset="0"/>
              </a:rPr>
              <a:t>, L. (2022). </a:t>
            </a:r>
            <a:r>
              <a:rPr lang="en-US" sz="1200" i="1" dirty="0">
                <a:solidFill>
                  <a:schemeClr val="tx1"/>
                </a:solidFill>
                <a:latin typeface="Arial" panose="020B0604020202020204" pitchFamily="34" charset="0"/>
                <a:ea typeface="+mn-lt"/>
                <a:cs typeface="Arial" panose="020B0604020202020204" pitchFamily="34" charset="0"/>
              </a:rPr>
              <a:t>Historic agreement: women’s national football team achieves wage equality</a:t>
            </a:r>
            <a:r>
              <a:rPr lang="en-US" sz="1200" dirty="0">
                <a:solidFill>
                  <a:schemeClr val="tx1"/>
                </a:solidFill>
                <a:latin typeface="Arial" panose="020B0604020202020204" pitchFamily="34" charset="0"/>
                <a:ea typeface="+mn-lt"/>
                <a:cs typeface="Arial" panose="020B0604020202020204" pitchFamily="34" charset="0"/>
              </a:rPr>
              <a:t>. [online] Ara. Available at: </a:t>
            </a:r>
            <a:r>
              <a:rPr lang="en-US" sz="1200" dirty="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https://en.ara.cat/sports/historic-agreement-women-s-national-football-team-achieves-wage-equality_1_4403054.html</a:t>
            </a:r>
            <a:r>
              <a:rPr lang="en-US" sz="1200" dirty="0">
                <a:solidFill>
                  <a:schemeClr val="tx1"/>
                </a:solidFill>
                <a:latin typeface="Arial" panose="020B0604020202020204" pitchFamily="34" charset="0"/>
                <a:ea typeface="+mn-lt"/>
                <a:cs typeface="Arial" panose="020B0604020202020204" pitchFamily="34" charset="0"/>
              </a:rPr>
              <a:t> [Accessed 2 November. </a:t>
            </a:r>
            <a:r>
              <a:rPr lang="es" sz="1200" dirty="0">
                <a:solidFill>
                  <a:schemeClr val="tx1"/>
                </a:solidFill>
                <a:latin typeface="Arial" panose="020B0604020202020204" pitchFamily="34" charset="0"/>
                <a:ea typeface="+mn-lt"/>
                <a:cs typeface="Arial" panose="020B0604020202020204" pitchFamily="34" charset="0"/>
              </a:rPr>
              <a:t>2024].</a:t>
            </a:r>
            <a:r>
              <a:rPr lang="es" sz="1200" dirty="0">
                <a:solidFill>
                  <a:schemeClr val="tx1"/>
                </a:solidFill>
                <a:latin typeface="Arial" panose="020B0604020202020204" pitchFamily="34" charset="0"/>
                <a:cs typeface="Arial" panose="020B0604020202020204" pitchFamily="34" charset="0"/>
              </a:rPr>
              <a:t> </a:t>
            </a:r>
          </a:p>
          <a:p>
            <a:pPr marL="359410" indent="-359410" algn="just">
              <a:buNone/>
            </a:pPr>
            <a:r>
              <a:rPr lang="es" sz="1200" dirty="0">
                <a:solidFill>
                  <a:schemeClr val="tx1"/>
                </a:solidFill>
                <a:latin typeface="Arial" panose="020B0604020202020204" pitchFamily="34" charset="0"/>
                <a:ea typeface="+mn-lt"/>
                <a:cs typeface="Arial" panose="020B0604020202020204" pitchFamily="34" charset="0"/>
              </a:rPr>
              <a:t>Borges, M.F.R., Azevedo, G.M.d.C. &amp; Oliveira, J., 2024. Literature review on gender diversity in top management teams of companies and its relationship with firm performance and audit quality. </a:t>
            </a:r>
            <a:r>
              <a:rPr lang="es" sz="1200" i="1" dirty="0">
                <a:solidFill>
                  <a:schemeClr val="tx1"/>
                </a:solidFill>
                <a:latin typeface="Arial" panose="020B0604020202020204" pitchFamily="34" charset="0"/>
                <a:ea typeface="+mn-lt"/>
                <a:cs typeface="Arial" panose="020B0604020202020204" pitchFamily="34" charset="0"/>
              </a:rPr>
              <a:t>International Journal of Disclosure and Governance</a:t>
            </a:r>
            <a:r>
              <a:rPr lang="es" sz="1200" dirty="0">
                <a:solidFill>
                  <a:schemeClr val="tx1"/>
                </a:solidFill>
                <a:latin typeface="Arial" panose="020B0604020202020204" pitchFamily="34" charset="0"/>
                <a:ea typeface="+mn-lt"/>
                <a:cs typeface="Arial" panose="020B0604020202020204" pitchFamily="34" charset="0"/>
              </a:rPr>
              <a:t>. Available at: </a:t>
            </a:r>
            <a:r>
              <a:rPr lang="es" sz="1200" dirty="0">
                <a:solidFill>
                  <a:schemeClr val="tx1"/>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https://doi.org/10.1057/s41310-024-00248-1</a:t>
            </a:r>
            <a:r>
              <a:rPr lang="es" sz="1200" dirty="0">
                <a:solidFill>
                  <a:schemeClr val="tx1"/>
                </a:solidFill>
                <a:latin typeface="Arial" panose="020B0604020202020204" pitchFamily="34" charset="0"/>
                <a:ea typeface="+mn-lt"/>
                <a:cs typeface="Arial" panose="020B0604020202020204" pitchFamily="34" charset="0"/>
              </a:rPr>
              <a:t>.</a:t>
            </a:r>
            <a:endParaRPr lang="es" sz="1200" dirty="0">
              <a:solidFill>
                <a:schemeClr val="tx1"/>
              </a:solidFill>
              <a:latin typeface="Arial" panose="020B0604020202020204" pitchFamily="34" charset="0"/>
              <a:cs typeface="Arial" panose="020B0604020202020204" pitchFamily="34" charset="0"/>
            </a:endParaRPr>
          </a:p>
          <a:p>
            <a:pPr marL="359410" indent="-359410" algn="just">
              <a:buNone/>
            </a:pPr>
            <a:r>
              <a:rPr lang="es" sz="1200" dirty="0">
                <a:solidFill>
                  <a:schemeClr val="tx1"/>
                </a:solidFill>
                <a:latin typeface="Arial" panose="020B0604020202020204" pitchFamily="34" charset="0"/>
                <a:ea typeface="+mn-lt"/>
                <a:cs typeface="Arial" panose="020B0604020202020204" pitchFamily="34" charset="0"/>
              </a:rPr>
              <a:t>Bucklew, A., 2024. La experiencia femenina durante y después de la Guerra Civil de España: una mirada contemporánea transatlántica. </a:t>
            </a:r>
            <a:r>
              <a:rPr lang="en-US" sz="1200" i="1" dirty="0" err="1">
                <a:solidFill>
                  <a:schemeClr val="tx1"/>
                </a:solidFill>
                <a:latin typeface="Arial" panose="020B0604020202020204" pitchFamily="34" charset="0"/>
                <a:ea typeface="+mn-lt"/>
                <a:cs typeface="Arial" panose="020B0604020202020204" pitchFamily="34" charset="0"/>
              </a:rPr>
              <a:t>Números</a:t>
            </a:r>
            <a:r>
              <a:rPr lang="en-US" sz="1200" dirty="0">
                <a:solidFill>
                  <a:schemeClr val="tx1"/>
                </a:solidFill>
                <a:latin typeface="Arial" panose="020B0604020202020204" pitchFamily="34" charset="0"/>
                <a:ea typeface="+mn-lt"/>
                <a:cs typeface="Arial" panose="020B0604020202020204" pitchFamily="34" charset="0"/>
              </a:rPr>
              <a:t>, </a:t>
            </a:r>
            <a:r>
              <a:rPr lang="en-US" sz="1200" i="1" dirty="0">
                <a:solidFill>
                  <a:schemeClr val="tx1"/>
                </a:solidFill>
                <a:latin typeface="Arial" panose="020B0604020202020204" pitchFamily="34" charset="0"/>
                <a:ea typeface="+mn-lt"/>
                <a:cs typeface="Arial" panose="020B0604020202020204" pitchFamily="34" charset="0"/>
              </a:rPr>
              <a:t>19</a:t>
            </a:r>
            <a:r>
              <a:rPr lang="en-US" sz="1200" dirty="0">
                <a:solidFill>
                  <a:schemeClr val="tx1"/>
                </a:solidFill>
                <a:latin typeface="Arial" panose="020B0604020202020204" pitchFamily="34" charset="0"/>
                <a:ea typeface="+mn-lt"/>
                <a:cs typeface="Arial" panose="020B0604020202020204" pitchFamily="34" charset="0"/>
              </a:rPr>
              <a:t>(1).</a:t>
            </a:r>
            <a:r>
              <a:rPr lang="en-US" sz="1200" dirty="0">
                <a:solidFill>
                  <a:schemeClr val="tx1"/>
                </a:solidFill>
                <a:latin typeface="Arial" panose="020B0604020202020204" pitchFamily="34" charset="0"/>
                <a:cs typeface="Arial" panose="020B0604020202020204" pitchFamily="34" charset="0"/>
              </a:rPr>
              <a:t> </a:t>
            </a:r>
            <a:endParaRPr lang="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err="1">
                <a:solidFill>
                  <a:schemeClr val="tx1"/>
                </a:solidFill>
                <a:latin typeface="Arial" panose="020B0604020202020204" pitchFamily="34" charset="0"/>
                <a:ea typeface="+mn-lt"/>
                <a:cs typeface="Arial" panose="020B0604020202020204" pitchFamily="34" charset="0"/>
              </a:rPr>
              <a:t>Canavesi</a:t>
            </a:r>
            <a:r>
              <a:rPr lang="en-US" sz="1200" dirty="0">
                <a:solidFill>
                  <a:schemeClr val="tx1"/>
                </a:solidFill>
                <a:latin typeface="Arial" panose="020B0604020202020204" pitchFamily="34" charset="0"/>
                <a:ea typeface="+mn-lt"/>
                <a:cs typeface="Arial" panose="020B0604020202020204" pitchFamily="34" charset="0"/>
              </a:rPr>
              <a:t>, A. &amp; Minelli, E. (2022) ‘Servant leadership: a systematic literature review and network analysis’, </a:t>
            </a:r>
            <a:r>
              <a:rPr lang="en-US" sz="1200" i="1" dirty="0">
                <a:solidFill>
                  <a:schemeClr val="tx1"/>
                </a:solidFill>
                <a:latin typeface="Arial" panose="020B0604020202020204" pitchFamily="34" charset="0"/>
                <a:ea typeface="+mn-lt"/>
                <a:cs typeface="Arial" panose="020B0604020202020204" pitchFamily="34" charset="0"/>
              </a:rPr>
              <a:t>Employee Responsibilities and Rights Journal</a:t>
            </a:r>
            <a:r>
              <a:rPr lang="en-US" sz="1200" dirty="0">
                <a:solidFill>
                  <a:schemeClr val="tx1"/>
                </a:solidFill>
                <a:latin typeface="Arial" panose="020B0604020202020204" pitchFamily="34" charset="0"/>
                <a:ea typeface="+mn-lt"/>
                <a:cs typeface="Arial" panose="020B0604020202020204" pitchFamily="34" charset="0"/>
              </a:rPr>
              <a:t>, 34, pp. 267–289.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10.1007/</a:t>
            </a:r>
            <a:r>
              <a:rPr lang="en-US" sz="1200" dirty="0" err="1">
                <a:solidFill>
                  <a:schemeClr val="tx1"/>
                </a:solidFill>
                <a:latin typeface="Arial" panose="020B0604020202020204" pitchFamily="34" charset="0"/>
                <a:ea typeface="+mn-lt"/>
                <a:cs typeface="Arial" panose="020B0604020202020204" pitchFamily="34" charset="0"/>
              </a:rPr>
              <a:t>s10672</a:t>
            </a:r>
            <a:r>
              <a:rPr lang="en-US" sz="1200" dirty="0">
                <a:solidFill>
                  <a:schemeClr val="tx1"/>
                </a:solidFill>
                <a:latin typeface="Arial" panose="020B0604020202020204" pitchFamily="34" charset="0"/>
                <a:ea typeface="+mn-lt"/>
                <a:cs typeface="Arial" panose="020B0604020202020204" pitchFamily="34" charset="0"/>
              </a:rPr>
              <a:t>-021-09381-3.</a:t>
            </a:r>
            <a:r>
              <a:rPr lang="en-US" sz="1200" dirty="0">
                <a:solidFill>
                  <a:schemeClr val="tx1"/>
                </a:solidFill>
                <a:latin typeface="Arial" panose="020B0604020202020204" pitchFamily="34" charset="0"/>
                <a:cs typeface="Arial" panose="020B0604020202020204" pitchFamily="34" charset="0"/>
              </a:rPr>
              <a:t> </a:t>
            </a:r>
            <a:endParaRPr lang="es" sz="1200" dirty="0">
              <a:solidFill>
                <a:schemeClr val="tx1"/>
              </a:solidFill>
              <a:latin typeface="Arial" panose="020B0604020202020204" pitchFamily="34" charset="0"/>
              <a:cs typeface="Arial" panose="020B0604020202020204" pitchFamily="34" charset="0"/>
            </a:endParaRPr>
          </a:p>
          <a:p>
            <a:pPr marL="359410" indent="-359410" algn="just">
              <a:buNone/>
            </a:pPr>
            <a:r>
              <a:rPr lang="es" sz="1200" dirty="0">
                <a:solidFill>
                  <a:schemeClr val="tx1"/>
                </a:solidFill>
                <a:latin typeface="Arial" panose="020B0604020202020204" pitchFamily="34" charset="0"/>
                <a:ea typeface="+mn-lt"/>
                <a:cs typeface="Arial" panose="020B0604020202020204" pitchFamily="34" charset="0"/>
              </a:rPr>
              <a:t>Chaput, M.-C. and Pérez Serrano, J., 2015. </a:t>
            </a:r>
            <a:r>
              <a:rPr lang="es" sz="1200" i="1" dirty="0">
                <a:solidFill>
                  <a:schemeClr val="tx1"/>
                </a:solidFill>
                <a:latin typeface="Arial" panose="020B0604020202020204" pitchFamily="34" charset="0"/>
                <a:ea typeface="+mn-lt"/>
                <a:cs typeface="Arial" panose="020B0604020202020204" pitchFamily="34" charset="0"/>
              </a:rPr>
              <a:t>La transición española: nuevos enfoques para un viejo debate</a:t>
            </a:r>
            <a:r>
              <a:rPr lang="es" sz="1200" dirty="0">
                <a:solidFill>
                  <a:schemeClr val="tx1"/>
                </a:solidFill>
                <a:latin typeface="Arial" panose="020B0604020202020204" pitchFamily="34" charset="0"/>
                <a:ea typeface="+mn-lt"/>
                <a:cs typeface="Arial" panose="020B0604020202020204" pitchFamily="34" charset="0"/>
              </a:rPr>
              <a:t>. </a:t>
            </a:r>
            <a:r>
              <a:rPr lang="en-US" sz="1200" dirty="0">
                <a:solidFill>
                  <a:schemeClr val="tx1"/>
                </a:solidFill>
                <a:latin typeface="Arial" panose="020B0604020202020204" pitchFamily="34" charset="0"/>
                <a:ea typeface="+mn-lt"/>
                <a:cs typeface="Arial" panose="020B0604020202020204" pitchFamily="34" charset="0"/>
              </a:rPr>
              <a:t>Madrid: </a:t>
            </a:r>
            <a:r>
              <a:rPr lang="en-US" sz="1200" dirty="0" err="1">
                <a:solidFill>
                  <a:schemeClr val="tx1"/>
                </a:solidFill>
                <a:latin typeface="Arial" panose="020B0604020202020204" pitchFamily="34" charset="0"/>
                <a:ea typeface="+mn-lt"/>
                <a:cs typeface="Arial" panose="020B0604020202020204" pitchFamily="34" charset="0"/>
              </a:rPr>
              <a:t>Biblioteca</a:t>
            </a:r>
            <a:r>
              <a:rPr lang="en-US" sz="1200" dirty="0">
                <a:solidFill>
                  <a:schemeClr val="tx1"/>
                </a:solidFill>
                <a:latin typeface="Arial" panose="020B0604020202020204" pitchFamily="34" charset="0"/>
                <a:ea typeface="+mn-lt"/>
                <a:cs typeface="Arial" panose="020B0604020202020204" pitchFamily="34" charset="0"/>
              </a:rPr>
              <a:t> Nueva.</a:t>
            </a:r>
            <a:r>
              <a:rPr lang="en-US" sz="1200" dirty="0">
                <a:solidFill>
                  <a:schemeClr val="tx1"/>
                </a:solidFill>
                <a:latin typeface="Arial" panose="020B0604020202020204" pitchFamily="34" charset="0"/>
                <a:cs typeface="Arial" panose="020B0604020202020204" pitchFamily="34" charset="0"/>
              </a:rPr>
              <a:t> </a:t>
            </a:r>
            <a:endParaRPr lang="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Clarkson, B. and Philippou, C. (2024) ‘Gender diversity and financial sustainability in professional football: a competitive strategy and proposed interdisciplinary research agenda’, </a:t>
            </a:r>
            <a:r>
              <a:rPr lang="en-US" sz="1200" i="1" dirty="0">
                <a:solidFill>
                  <a:schemeClr val="tx1"/>
                </a:solidFill>
                <a:latin typeface="Arial" panose="020B0604020202020204" pitchFamily="34" charset="0"/>
                <a:ea typeface="+mn-lt"/>
                <a:cs typeface="Arial" panose="020B0604020202020204" pitchFamily="34" charset="0"/>
              </a:rPr>
              <a:t>Managing Sport and Leisure</a:t>
            </a:r>
            <a:r>
              <a:rPr lang="en-US" sz="1200" dirty="0">
                <a:solidFill>
                  <a:schemeClr val="tx1"/>
                </a:solidFill>
                <a:latin typeface="Arial" panose="020B0604020202020204" pitchFamily="34" charset="0"/>
                <a:ea typeface="+mn-lt"/>
                <a:cs typeface="Arial" panose="020B0604020202020204" pitchFamily="34" charset="0"/>
              </a:rPr>
              <a:t>, 29(4), pp. 681-685.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10.1080/23750472.2022.2089204.</a:t>
            </a:r>
            <a:r>
              <a:rPr lang="en-US" sz="1200" dirty="0">
                <a:solidFill>
                  <a:schemeClr val="tx1"/>
                </a:solidFill>
                <a:latin typeface="Arial" panose="020B0604020202020204" pitchFamily="34" charset="0"/>
                <a:cs typeface="Arial" panose="020B0604020202020204" pitchFamily="34" charset="0"/>
              </a:rPr>
              <a:t> </a:t>
            </a:r>
            <a:endParaRPr lang="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Cooper, </a:t>
            </a:r>
            <a:r>
              <a:rPr lang="en-US" sz="1200" dirty="0" err="1">
                <a:solidFill>
                  <a:schemeClr val="tx1"/>
                </a:solidFill>
                <a:latin typeface="Arial" panose="020B0604020202020204" pitchFamily="34" charset="0"/>
                <a:ea typeface="+mn-lt"/>
                <a:cs typeface="Arial" panose="020B0604020202020204" pitchFamily="34" charset="0"/>
              </a:rPr>
              <a:t>J.N</a:t>
            </a:r>
            <a:r>
              <a:rPr lang="en-US" sz="1200" dirty="0">
                <a:solidFill>
                  <a:schemeClr val="tx1"/>
                </a:solidFill>
                <a:latin typeface="Arial" panose="020B0604020202020204" pitchFamily="34" charset="0"/>
                <a:ea typeface="+mn-lt"/>
                <a:cs typeface="Arial" panose="020B0604020202020204" pitchFamily="34" charset="0"/>
              </a:rPr>
              <a:t>., Newton, </a:t>
            </a:r>
            <a:r>
              <a:rPr lang="en-US" sz="1200" dirty="0" err="1">
                <a:solidFill>
                  <a:schemeClr val="tx1"/>
                </a:solidFill>
                <a:latin typeface="Arial" panose="020B0604020202020204" pitchFamily="34" charset="0"/>
                <a:ea typeface="+mn-lt"/>
                <a:cs typeface="Arial" panose="020B0604020202020204" pitchFamily="34" charset="0"/>
              </a:rPr>
              <a:t>A.C.I</a:t>
            </a:r>
            <a:r>
              <a:rPr lang="en-US" sz="1200" dirty="0">
                <a:solidFill>
                  <a:schemeClr val="tx1"/>
                </a:solidFill>
                <a:latin typeface="Arial" panose="020B0604020202020204" pitchFamily="34" charset="0"/>
                <a:ea typeface="+mn-lt"/>
                <a:cs typeface="Arial" panose="020B0604020202020204" pitchFamily="34" charset="0"/>
              </a:rPr>
              <a:t>., Klein, M. and Jolly, S. (2020) ‘A call for culturally responsive transformational leadership in college sport: an anti-ism approach for achieving equity and inclusion’, </a:t>
            </a:r>
            <a:r>
              <a:rPr lang="en-US" sz="1200" i="1" dirty="0">
                <a:solidFill>
                  <a:schemeClr val="tx1"/>
                </a:solidFill>
                <a:latin typeface="Arial" panose="020B0604020202020204" pitchFamily="34" charset="0"/>
                <a:ea typeface="+mn-lt"/>
                <a:cs typeface="Arial" panose="020B0604020202020204" pitchFamily="34" charset="0"/>
              </a:rPr>
              <a:t>Frontiers in Sociology</a:t>
            </a:r>
            <a:r>
              <a:rPr lang="en-US" sz="1200" dirty="0">
                <a:solidFill>
                  <a:schemeClr val="tx1"/>
                </a:solidFill>
                <a:latin typeface="Arial" panose="020B0604020202020204" pitchFamily="34" charset="0"/>
                <a:ea typeface="+mn-lt"/>
                <a:cs typeface="Arial" panose="020B0604020202020204" pitchFamily="34" charset="0"/>
              </a:rPr>
              <a:t>, 5, Article 65.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10.3389/</a:t>
            </a:r>
            <a:r>
              <a:rPr lang="en-US" sz="1200" dirty="0" err="1">
                <a:solidFill>
                  <a:schemeClr val="tx1"/>
                </a:solidFill>
                <a:latin typeface="Arial" panose="020B0604020202020204" pitchFamily="34" charset="0"/>
                <a:ea typeface="+mn-lt"/>
                <a:cs typeface="Arial" panose="020B0604020202020204" pitchFamily="34" charset="0"/>
              </a:rPr>
              <a:t>fsoc.2020.00065</a:t>
            </a:r>
            <a:r>
              <a:rPr lang="en-US" sz="1200" dirty="0">
                <a:solidFill>
                  <a:schemeClr val="tx1"/>
                </a:solidFill>
                <a:latin typeface="Arial" panose="020B0604020202020204" pitchFamily="34" charset="0"/>
                <a:ea typeface="+mn-lt"/>
                <a:cs typeface="Arial" panose="020B0604020202020204" pitchFamily="34" charset="0"/>
              </a:rPr>
              <a:t>.</a:t>
            </a:r>
            <a:r>
              <a:rPr lang="en-US" sz="1200" dirty="0">
                <a:solidFill>
                  <a:schemeClr val="tx1"/>
                </a:solidFill>
                <a:latin typeface="Arial" panose="020B0604020202020204" pitchFamily="34" charset="0"/>
                <a:cs typeface="Arial" panose="020B0604020202020204" pitchFamily="34" charset="0"/>
              </a:rPr>
              <a:t> </a:t>
            </a:r>
            <a:endParaRPr lang="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Deng, C., Gulseren, D., Isola, C., Grocutt, K. &amp; Turner, N. (2023) ‘Transformational leadership effectiveness: an evidence-based primer’, </a:t>
            </a:r>
            <a:r>
              <a:rPr lang="en-US" sz="1200" i="1" dirty="0">
                <a:solidFill>
                  <a:schemeClr val="tx1"/>
                </a:solidFill>
                <a:latin typeface="Arial" panose="020B0604020202020204" pitchFamily="34" charset="0"/>
                <a:ea typeface="+mn-lt"/>
                <a:cs typeface="Arial" panose="020B0604020202020204" pitchFamily="34" charset="0"/>
              </a:rPr>
              <a:t>Human Resource Development International</a:t>
            </a:r>
            <a:r>
              <a:rPr lang="en-US" sz="1200" dirty="0">
                <a:solidFill>
                  <a:schemeClr val="tx1"/>
                </a:solidFill>
                <a:latin typeface="Arial" panose="020B0604020202020204" pitchFamily="34" charset="0"/>
                <a:ea typeface="+mn-lt"/>
                <a:cs typeface="Arial" panose="020B0604020202020204" pitchFamily="34" charset="0"/>
              </a:rPr>
              <a:t>, 26(5), pp. 627–641.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10.1080/13678868.2022.2135938.</a:t>
            </a:r>
            <a:r>
              <a:rPr lang="en-US" sz="1200" dirty="0">
                <a:solidFill>
                  <a:schemeClr val="tx1"/>
                </a:solidFill>
                <a:latin typeface="Arial" panose="020B0604020202020204" pitchFamily="34" charset="0"/>
                <a:cs typeface="Arial" panose="020B0604020202020204" pitchFamily="34" charset="0"/>
              </a:rPr>
              <a:t> </a:t>
            </a:r>
            <a:endParaRPr lang="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Dhiman, S.K. &amp; Kaur, G., 2023. Mapping the Changing Landscape of Women Leadership: A Global Perspective. In: </a:t>
            </a:r>
            <a:r>
              <a:rPr lang="en-US" sz="1200" dirty="0" err="1">
                <a:solidFill>
                  <a:schemeClr val="tx1"/>
                </a:solidFill>
                <a:latin typeface="Arial" panose="020B0604020202020204" pitchFamily="34" charset="0"/>
                <a:ea typeface="+mn-lt"/>
                <a:cs typeface="Arial" panose="020B0604020202020204" pitchFamily="34" charset="0"/>
              </a:rPr>
              <a:t>J.F</a:t>
            </a:r>
            <a:r>
              <a:rPr lang="en-US" sz="1200" dirty="0">
                <a:solidFill>
                  <a:schemeClr val="tx1"/>
                </a:solidFill>
                <a:latin typeface="Arial" panose="020B0604020202020204" pitchFamily="34" charset="0"/>
                <a:ea typeface="+mn-lt"/>
                <a:cs typeface="Arial" panose="020B0604020202020204" pitchFamily="34" charset="0"/>
              </a:rPr>
              <a:t>. Marques, J. </a:t>
            </a:r>
            <a:r>
              <a:rPr lang="en-US" sz="1200" dirty="0" err="1">
                <a:solidFill>
                  <a:schemeClr val="tx1"/>
                </a:solidFill>
                <a:latin typeface="Arial" panose="020B0604020202020204" pitchFamily="34" charset="0"/>
                <a:ea typeface="+mn-lt"/>
                <a:cs typeface="Arial" panose="020B0604020202020204" pitchFamily="34" charset="0"/>
              </a:rPr>
              <a:t>Schmieder</a:t>
            </a:r>
            <a:r>
              <a:rPr lang="en-US" sz="1200" dirty="0">
                <a:solidFill>
                  <a:schemeClr val="tx1"/>
                </a:solidFill>
                <a:latin typeface="Arial" panose="020B0604020202020204" pitchFamily="34" charset="0"/>
                <a:ea typeface="+mn-lt"/>
                <a:cs typeface="Arial" panose="020B0604020202020204" pitchFamily="34" charset="0"/>
              </a:rPr>
              <a:t>-Ramirez &amp; P.G. Malakyan, eds. </a:t>
            </a:r>
            <a:r>
              <a:rPr lang="en-US" sz="1200" i="1" dirty="0">
                <a:solidFill>
                  <a:schemeClr val="tx1"/>
                </a:solidFill>
                <a:latin typeface="Arial" panose="020B0604020202020204" pitchFamily="34" charset="0"/>
                <a:ea typeface="+mn-lt"/>
                <a:cs typeface="Arial" panose="020B0604020202020204" pitchFamily="34" charset="0"/>
              </a:rPr>
              <a:t>Handbook of Global Leadership and Followership</a:t>
            </a:r>
            <a:r>
              <a:rPr lang="en-US" sz="1200" dirty="0">
                <a:solidFill>
                  <a:schemeClr val="tx1"/>
                </a:solidFill>
                <a:latin typeface="Arial" panose="020B0604020202020204" pitchFamily="34" charset="0"/>
                <a:ea typeface="+mn-lt"/>
                <a:cs typeface="Arial" panose="020B0604020202020204" pitchFamily="34" charset="0"/>
              </a:rPr>
              <a:t>. Cham: Springer. Available at: </a:t>
            </a:r>
            <a:r>
              <a:rPr lang="en-US" sz="1200" dirty="0">
                <a:solidFill>
                  <a:schemeClr val="tx1"/>
                </a:solidFill>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https://doi.org/10.1007/978-3-031-21544-5_1</a:t>
            </a:r>
            <a:r>
              <a:rPr lang="en-US" sz="1200" dirty="0">
                <a:solidFill>
                  <a:schemeClr val="tx1"/>
                </a:solidFill>
                <a:latin typeface="Arial" panose="020B0604020202020204" pitchFamily="34" charset="0"/>
                <a:ea typeface="+mn-lt"/>
                <a:cs typeface="Arial" panose="020B0604020202020204" pitchFamily="34" charset="0"/>
              </a:rPr>
              <a:t>.</a:t>
            </a:r>
            <a:endParaRPr lang="en-U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Drury, S., Stride, A., Fitzgerald, H., Hyett-Allen, N., </a:t>
            </a:r>
            <a:r>
              <a:rPr lang="en-US" sz="1200" dirty="0" err="1">
                <a:solidFill>
                  <a:schemeClr val="tx1"/>
                </a:solidFill>
                <a:latin typeface="Arial" panose="020B0604020202020204" pitchFamily="34" charset="0"/>
                <a:ea typeface="+mn-lt"/>
                <a:cs typeface="Arial" panose="020B0604020202020204" pitchFamily="34" charset="0"/>
              </a:rPr>
              <a:t>Pylypiuk</a:t>
            </a:r>
            <a:r>
              <a:rPr lang="en-US" sz="1200" dirty="0">
                <a:solidFill>
                  <a:schemeClr val="tx1"/>
                </a:solidFill>
                <a:latin typeface="Arial" panose="020B0604020202020204" pitchFamily="34" charset="0"/>
                <a:ea typeface="+mn-lt"/>
                <a:cs typeface="Arial" panose="020B0604020202020204" pitchFamily="34" charset="0"/>
              </a:rPr>
              <a:t>, L. and </a:t>
            </a:r>
            <a:r>
              <a:rPr lang="en-US" sz="1200" dirty="0" err="1">
                <a:solidFill>
                  <a:schemeClr val="tx1"/>
                </a:solidFill>
                <a:latin typeface="Arial" panose="020B0604020202020204" pitchFamily="34" charset="0"/>
                <a:ea typeface="+mn-lt"/>
                <a:cs typeface="Arial" panose="020B0604020202020204" pitchFamily="34" charset="0"/>
              </a:rPr>
              <a:t>Whitford</a:t>
            </a:r>
            <a:r>
              <a:rPr lang="en-US" sz="1200" dirty="0">
                <a:solidFill>
                  <a:schemeClr val="tx1"/>
                </a:solidFill>
                <a:latin typeface="Arial" panose="020B0604020202020204" pitchFamily="34" charset="0"/>
                <a:ea typeface="+mn-lt"/>
                <a:cs typeface="Arial" panose="020B0604020202020204" pitchFamily="34" charset="0"/>
              </a:rPr>
              <a:t>-Stark, J. (2022) ‘I’m a referee, not a female referee: the experiences of women involved in football as coaches and referees’, </a:t>
            </a:r>
            <a:r>
              <a:rPr lang="en-US" sz="1200" i="1" dirty="0">
                <a:solidFill>
                  <a:schemeClr val="tx1"/>
                </a:solidFill>
                <a:latin typeface="Arial" panose="020B0604020202020204" pitchFamily="34" charset="0"/>
                <a:ea typeface="+mn-lt"/>
                <a:cs typeface="Arial" panose="020B0604020202020204" pitchFamily="34" charset="0"/>
              </a:rPr>
              <a:t>Frontiers in Sports and Active Living</a:t>
            </a:r>
            <a:r>
              <a:rPr lang="en-US" sz="1200" dirty="0">
                <a:solidFill>
                  <a:schemeClr val="tx1"/>
                </a:solidFill>
                <a:latin typeface="Arial" panose="020B0604020202020204" pitchFamily="34" charset="0"/>
                <a:ea typeface="+mn-lt"/>
                <a:cs typeface="Arial" panose="020B0604020202020204" pitchFamily="34" charset="0"/>
              </a:rPr>
              <a:t>, 3, Article 789321.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10.3389/</a:t>
            </a:r>
            <a:r>
              <a:rPr lang="en-US" sz="1200" dirty="0" err="1">
                <a:solidFill>
                  <a:schemeClr val="tx1"/>
                </a:solidFill>
                <a:latin typeface="Arial" panose="020B0604020202020204" pitchFamily="34" charset="0"/>
                <a:ea typeface="+mn-lt"/>
                <a:cs typeface="Arial" panose="020B0604020202020204" pitchFamily="34" charset="0"/>
              </a:rPr>
              <a:t>fspor.2021.789321</a:t>
            </a:r>
            <a:r>
              <a:rPr lang="en-US" sz="1200" dirty="0">
                <a:solidFill>
                  <a:schemeClr val="tx1"/>
                </a:solidFill>
                <a:latin typeface="Arial" panose="020B0604020202020204" pitchFamily="34" charset="0"/>
                <a:ea typeface="+mn-lt"/>
                <a:cs typeface="Arial" panose="020B0604020202020204" pitchFamily="34" charset="0"/>
              </a:rPr>
              <a:t>.</a:t>
            </a:r>
            <a:r>
              <a:rPr lang="en-US" sz="1200" dirty="0">
                <a:solidFill>
                  <a:schemeClr val="tx1"/>
                </a:solidFill>
                <a:latin typeface="Arial" panose="020B0604020202020204" pitchFamily="34" charset="0"/>
                <a:cs typeface="Arial" panose="020B0604020202020204" pitchFamily="34" charset="0"/>
              </a:rPr>
              <a:t> </a:t>
            </a:r>
            <a:endParaRPr lang="es"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6903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C2043EE2-5D0C-8A01-E1E2-5E8ACF6EA1C6}"/>
              </a:ext>
            </a:extLst>
          </p:cNvPr>
          <p:cNvSpPr>
            <a:spLocks noGrp="1"/>
          </p:cNvSpPr>
          <p:nvPr>
            <p:ph idx="1"/>
          </p:nvPr>
        </p:nvSpPr>
        <p:spPr>
          <a:xfrm>
            <a:off x="26061781" y="-2265109"/>
            <a:ext cx="11530219" cy="6379909"/>
          </a:xfrm>
        </p:spPr>
        <p:txBody>
          <a:bodyPr vert="horz" lIns="91440" tIns="45720" rIns="91440" bIns="45720" rtlCol="0" anchor="t">
            <a:normAutofit fontScale="40000" lnSpcReduction="20000"/>
          </a:bodyPr>
          <a:lstStyle/>
          <a:p>
            <a:pPr marL="359410" indent="-359410" algn="just">
              <a:buNone/>
            </a:pPr>
            <a:r>
              <a:rPr lang="es" sz="1900" dirty="0">
                <a:solidFill>
                  <a:schemeClr val="tx1"/>
                </a:solidFill>
                <a:latin typeface="Arial" panose="020B0604020202020204" pitchFamily="34" charset="0"/>
                <a:ea typeface="+mn-lt"/>
                <a:cs typeface="Arial" panose="020B0604020202020204" pitchFamily="34" charset="0"/>
              </a:rPr>
              <a:t>El Imparcial (2024). </a:t>
            </a:r>
            <a:r>
              <a:rPr lang="es" sz="1900" i="1" dirty="0">
                <a:solidFill>
                  <a:schemeClr val="tx1"/>
                </a:solidFill>
                <a:latin typeface="Arial" panose="020B0604020202020204" pitchFamily="34" charset="0"/>
                <a:ea typeface="+mn-lt"/>
                <a:cs typeface="Arial" panose="020B0604020202020204" pitchFamily="34" charset="0"/>
              </a:rPr>
              <a:t>La primera medida de la RFEF en su nueva búsqueda de igualdad entre chicos y chicas</a:t>
            </a:r>
            <a:r>
              <a:rPr lang="es" sz="1900" dirty="0">
                <a:solidFill>
                  <a:schemeClr val="tx1"/>
                </a:solidFill>
                <a:latin typeface="Arial" panose="020B0604020202020204" pitchFamily="34" charset="0"/>
                <a:ea typeface="+mn-lt"/>
                <a:cs typeface="Arial" panose="020B0604020202020204" pitchFamily="34" charset="0"/>
              </a:rPr>
              <a:t>. </a:t>
            </a:r>
            <a:r>
              <a:rPr lang="en-US" sz="1900" dirty="0">
                <a:solidFill>
                  <a:schemeClr val="tx1"/>
                </a:solidFill>
                <a:latin typeface="Arial" panose="020B0604020202020204" pitchFamily="34" charset="0"/>
                <a:ea typeface="+mn-lt"/>
                <a:cs typeface="Arial" panose="020B0604020202020204" pitchFamily="34" charset="0"/>
              </a:rPr>
              <a:t>Available at: </a:t>
            </a:r>
            <a:r>
              <a:rPr lang="en-US" sz="1900" dirty="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https://www.elimparcial.es/noticia/259103/deportes/la-primera-medida-de-la-rfef-en-su-nueva-busqueda-de-igualdad-entre-chicos-y-chicas.html</a:t>
            </a:r>
            <a:r>
              <a:rPr lang="en-US" sz="1900" dirty="0">
                <a:solidFill>
                  <a:schemeClr val="tx1"/>
                </a:solidFill>
                <a:latin typeface="Arial" panose="020B0604020202020204" pitchFamily="34" charset="0"/>
                <a:ea typeface="+mn-lt"/>
                <a:cs typeface="Arial" panose="020B0604020202020204" pitchFamily="34" charset="0"/>
              </a:rPr>
              <a:t> [Accessed: 12 November. 2024].</a:t>
            </a:r>
            <a:r>
              <a:rPr lang="en-US" sz="1900" dirty="0">
                <a:solidFill>
                  <a:schemeClr val="tx1"/>
                </a:solidFill>
                <a:latin typeface="Arial" panose="020B0604020202020204" pitchFamily="34" charset="0"/>
                <a:cs typeface="Arial" panose="020B0604020202020204" pitchFamily="34" charset="0"/>
              </a:rPr>
              <a:t> </a:t>
            </a:r>
            <a:endParaRPr lang="es" sz="1900" dirty="0">
              <a:solidFill>
                <a:schemeClr val="tx1"/>
              </a:solidFill>
              <a:latin typeface="Arial" panose="020B0604020202020204" pitchFamily="34" charset="0"/>
              <a:cs typeface="Arial" panose="020B0604020202020204" pitchFamily="34" charset="0"/>
            </a:endParaRPr>
          </a:p>
          <a:p>
            <a:pPr marL="359410" indent="-359410" algn="just">
              <a:buNone/>
            </a:pPr>
            <a:endParaRPr lang="en-US" sz="1900" dirty="0">
              <a:solidFill>
                <a:srgbClr val="111111"/>
              </a:solidFill>
              <a:latin typeface="Arial" panose="020B0604020202020204" pitchFamily="34" charset="0"/>
              <a:ea typeface="+mn-lt"/>
              <a:cs typeface="Arial" panose="020B0604020202020204" pitchFamily="34" charset="0"/>
            </a:endParaRPr>
          </a:p>
          <a:p>
            <a:pPr marL="359410" indent="-359410" algn="just">
              <a:buNone/>
            </a:pPr>
            <a:r>
              <a:rPr lang="en-US" sz="1900" dirty="0" err="1">
                <a:solidFill>
                  <a:srgbClr val="111111"/>
                </a:solidFill>
                <a:latin typeface="Arial" panose="020B0604020202020204" pitchFamily="34" charset="0"/>
                <a:ea typeface="+mn-lt"/>
                <a:cs typeface="Arial" panose="020B0604020202020204" pitchFamily="34" charset="0"/>
              </a:rPr>
              <a:t>E</a:t>
            </a:r>
            <a:r>
              <a:rPr lang="en-US" sz="1900" dirty="0" err="1">
                <a:solidFill>
                  <a:srgbClr val="0A0000"/>
                </a:solidFill>
                <a:latin typeface="Arial" panose="020B0604020202020204" pitchFamily="34" charset="0"/>
                <a:ea typeface="+mn-lt"/>
                <a:cs typeface="Arial" panose="020B0604020202020204" pitchFamily="34" charset="0"/>
              </a:rPr>
              <a:t>senyel</a:t>
            </a:r>
            <a:r>
              <a:rPr lang="en-US" sz="1900" dirty="0">
                <a:solidFill>
                  <a:srgbClr val="0A0000"/>
                </a:solidFill>
                <a:latin typeface="Arial" panose="020B0604020202020204" pitchFamily="34" charset="0"/>
                <a:ea typeface="+mn-lt"/>
                <a:cs typeface="Arial" panose="020B0604020202020204" pitchFamily="34" charset="0"/>
              </a:rPr>
              <a:t>, V. (2024) ‘Evolving leadership theories: integrating contemporary theories for </a:t>
            </a:r>
            <a:r>
              <a:rPr lang="en-US" sz="1900" dirty="0" err="1">
                <a:solidFill>
                  <a:srgbClr val="0A0000"/>
                </a:solidFill>
                <a:latin typeface="Arial" panose="020B0604020202020204" pitchFamily="34" charset="0"/>
                <a:ea typeface="+mn-lt"/>
                <a:cs typeface="Arial" panose="020B0604020202020204" pitchFamily="34" charset="0"/>
              </a:rPr>
              <a:t>VUCA</a:t>
            </a:r>
            <a:r>
              <a:rPr lang="en-US" sz="1900" dirty="0">
                <a:solidFill>
                  <a:srgbClr val="0A0000"/>
                </a:solidFill>
                <a:latin typeface="Arial" panose="020B0604020202020204" pitchFamily="34" charset="0"/>
                <a:ea typeface="+mn-lt"/>
                <a:cs typeface="Arial" panose="020B0604020202020204" pitchFamily="34" charset="0"/>
              </a:rPr>
              <a:t> realities’, </a:t>
            </a:r>
            <a:r>
              <a:rPr lang="en-US" sz="1900" i="1" dirty="0">
                <a:solidFill>
                  <a:srgbClr val="0A0000"/>
                </a:solidFill>
                <a:latin typeface="Arial" panose="020B0604020202020204" pitchFamily="34" charset="0"/>
                <a:ea typeface="+mn-lt"/>
                <a:cs typeface="Arial" panose="020B0604020202020204" pitchFamily="34" charset="0"/>
              </a:rPr>
              <a:t>Administrative Sciences</a:t>
            </a:r>
            <a:r>
              <a:rPr lang="en-US" sz="1900" dirty="0">
                <a:solidFill>
                  <a:srgbClr val="0A0000"/>
                </a:solidFill>
                <a:latin typeface="Arial" panose="020B0604020202020204" pitchFamily="34" charset="0"/>
                <a:ea typeface="+mn-lt"/>
                <a:cs typeface="Arial" panose="020B0604020202020204" pitchFamily="34" charset="0"/>
              </a:rPr>
              <a:t>, 14(11), p. 270. </a:t>
            </a:r>
            <a:r>
              <a:rPr lang="en-US" sz="1900" dirty="0" err="1">
                <a:solidFill>
                  <a:srgbClr val="0A0000"/>
                </a:solidFill>
                <a:latin typeface="Arial" panose="020B0604020202020204" pitchFamily="34" charset="0"/>
                <a:ea typeface="+mn-lt"/>
                <a:cs typeface="Arial" panose="020B0604020202020204" pitchFamily="34" charset="0"/>
              </a:rPr>
              <a:t>doi</a:t>
            </a:r>
            <a:r>
              <a:rPr lang="en-US" sz="1900" dirty="0">
                <a:solidFill>
                  <a:srgbClr val="0A0000"/>
                </a:solidFill>
                <a:latin typeface="Arial" panose="020B0604020202020204" pitchFamily="34" charset="0"/>
                <a:ea typeface="+mn-lt"/>
                <a:cs typeface="Arial" panose="020B0604020202020204" pitchFamily="34" charset="0"/>
              </a:rPr>
              <a:t>: 10.3390/</a:t>
            </a:r>
            <a:r>
              <a:rPr lang="en-US" sz="1900" dirty="0" err="1">
                <a:solidFill>
                  <a:srgbClr val="0A0000"/>
                </a:solidFill>
                <a:latin typeface="Arial" panose="020B0604020202020204" pitchFamily="34" charset="0"/>
                <a:ea typeface="+mn-lt"/>
                <a:cs typeface="Arial" panose="020B0604020202020204" pitchFamily="34" charset="0"/>
              </a:rPr>
              <a:t>admsci14110270</a:t>
            </a:r>
            <a:r>
              <a:rPr lang="en-US" sz="1900" dirty="0">
                <a:solidFill>
                  <a:srgbClr val="0A0000"/>
                </a:solidFill>
                <a:latin typeface="Arial" panose="020B0604020202020204" pitchFamily="34" charset="0"/>
                <a:ea typeface="+mn-lt"/>
                <a:cs typeface="Arial" panose="020B0604020202020204" pitchFamily="34" charset="0"/>
              </a:rPr>
              <a:t>. </a:t>
            </a:r>
            <a:endParaRPr lang="es" sz="1900" dirty="0">
              <a:solidFill>
                <a:srgbClr val="0A0000"/>
              </a:solidFill>
              <a:latin typeface="Arial" panose="020B0604020202020204" pitchFamily="34" charset="0"/>
              <a:ea typeface="+mn-lt"/>
              <a:cs typeface="Arial" panose="020B0604020202020204" pitchFamily="34" charset="0"/>
            </a:endParaRPr>
          </a:p>
          <a:p>
            <a:pPr marL="359410" indent="-359410" algn="just">
              <a:buNone/>
            </a:pPr>
            <a:r>
              <a:rPr lang="en-US" sz="1900" dirty="0">
                <a:solidFill>
                  <a:srgbClr val="0A0000"/>
                </a:solidFill>
                <a:latin typeface="Arial" panose="020B0604020202020204" pitchFamily="34" charset="0"/>
                <a:ea typeface="+mn-lt"/>
                <a:cs typeface="Arial" panose="020B0604020202020204" pitchFamily="34" charset="0"/>
              </a:rPr>
              <a:t>European Parliament (2024). </a:t>
            </a:r>
            <a:r>
              <a:rPr lang="en-US" sz="1900" i="1" dirty="0">
                <a:solidFill>
                  <a:srgbClr val="0A0000"/>
                </a:solidFill>
                <a:latin typeface="Arial" panose="020B0604020202020204" pitchFamily="34" charset="0"/>
                <a:ea typeface="+mn-lt"/>
                <a:cs typeface="Arial" panose="020B0604020202020204" pitchFamily="34" charset="0"/>
              </a:rPr>
              <a:t>At a glance: Gender equality in sport</a:t>
            </a:r>
            <a:r>
              <a:rPr lang="en-US" sz="1900" dirty="0">
                <a:solidFill>
                  <a:srgbClr val="0A0000"/>
                </a:solidFill>
                <a:latin typeface="Arial" panose="020B0604020202020204" pitchFamily="34" charset="0"/>
                <a:ea typeface="+mn-lt"/>
                <a:cs typeface="Arial" panose="020B0604020202020204" pitchFamily="34" charset="0"/>
              </a:rPr>
              <a:t>. Available at: European Parliament [Accessed: 10 November. 2024]. </a:t>
            </a:r>
            <a:endParaRPr lang="en-US" sz="1900" dirty="0">
              <a:solidFill>
                <a:srgbClr val="0A0000"/>
              </a:solidFill>
              <a:latin typeface="Arial" panose="020B0604020202020204" pitchFamily="34" charset="0"/>
              <a:cs typeface="Arial" panose="020B0604020202020204" pitchFamily="34" charset="0"/>
            </a:endParaRPr>
          </a:p>
          <a:p>
            <a:pPr marL="359410" indent="-359410" algn="just">
              <a:buNone/>
            </a:pPr>
            <a:r>
              <a:rPr lang="en-US" sz="1900" dirty="0">
                <a:solidFill>
                  <a:srgbClr val="0A0000">
                    <a:alpha val="60000"/>
                  </a:srgbClr>
                </a:solidFill>
                <a:latin typeface="Arial" panose="020B0604020202020204" pitchFamily="34" charset="0"/>
                <a:ea typeface="+mn-lt"/>
                <a:cs typeface="Arial" panose="020B0604020202020204" pitchFamily="34" charset="0"/>
              </a:rPr>
              <a:t>Fernández Fraile, M.E., 2008. </a:t>
            </a:r>
            <a:r>
              <a:rPr lang="es" sz="1900" dirty="0">
                <a:solidFill>
                  <a:srgbClr val="0A0000">
                    <a:alpha val="60000"/>
                  </a:srgbClr>
                </a:solidFill>
                <a:latin typeface="Arial" panose="020B0604020202020204" pitchFamily="34" charset="0"/>
                <a:ea typeface="+mn-lt"/>
                <a:cs typeface="Arial" panose="020B0604020202020204" pitchFamily="34" charset="0"/>
              </a:rPr>
              <a:t>Historia de las mujeres en España: historia de una conquista. </a:t>
            </a:r>
            <a:r>
              <a:rPr lang="es" sz="1900" i="1" dirty="0">
                <a:solidFill>
                  <a:srgbClr val="0A0000">
                    <a:alpha val="60000"/>
                  </a:srgbClr>
                </a:solidFill>
                <a:latin typeface="Arial" panose="020B0604020202020204" pitchFamily="34" charset="0"/>
                <a:ea typeface="+mn-lt"/>
                <a:cs typeface="Arial" panose="020B0604020202020204" pitchFamily="34" charset="0"/>
              </a:rPr>
              <a:t>La aljaba</a:t>
            </a:r>
            <a:r>
              <a:rPr lang="es" sz="1900" dirty="0">
                <a:solidFill>
                  <a:srgbClr val="0A0000">
                    <a:alpha val="60000"/>
                  </a:srgbClr>
                </a:solidFill>
                <a:latin typeface="Arial" panose="020B0604020202020204" pitchFamily="34" charset="0"/>
                <a:ea typeface="+mn-lt"/>
                <a:cs typeface="Arial" panose="020B0604020202020204" pitchFamily="34" charset="0"/>
              </a:rPr>
              <a:t>, </a:t>
            </a:r>
            <a:r>
              <a:rPr lang="es" sz="1900" i="1" dirty="0">
                <a:solidFill>
                  <a:srgbClr val="0A0000">
                    <a:alpha val="60000"/>
                  </a:srgbClr>
                </a:solidFill>
                <a:latin typeface="Arial" panose="020B0604020202020204" pitchFamily="34" charset="0"/>
                <a:ea typeface="+mn-lt"/>
                <a:cs typeface="Arial" panose="020B0604020202020204" pitchFamily="34" charset="0"/>
              </a:rPr>
              <a:t>12</a:t>
            </a:r>
            <a:r>
              <a:rPr lang="es" sz="1900" dirty="0">
                <a:solidFill>
                  <a:srgbClr val="0A0000">
                    <a:alpha val="60000"/>
                  </a:srgbClr>
                </a:solidFill>
                <a:latin typeface="Arial" panose="020B0604020202020204" pitchFamily="34" charset="0"/>
                <a:ea typeface="+mn-lt"/>
                <a:cs typeface="Arial" panose="020B0604020202020204" pitchFamily="34" charset="0"/>
              </a:rPr>
              <a:t>, pp.11-20.</a:t>
            </a:r>
            <a:r>
              <a:rPr lang="es" sz="1900" dirty="0">
                <a:solidFill>
                  <a:srgbClr val="0A0000">
                    <a:alpha val="60000"/>
                  </a:srgbClr>
                </a:solidFill>
                <a:latin typeface="Arial" panose="020B0604020202020204" pitchFamily="34" charset="0"/>
                <a:cs typeface="Arial" panose="020B0604020202020204" pitchFamily="34" charset="0"/>
              </a:rPr>
              <a:t> </a:t>
            </a:r>
            <a:endParaRPr lang="es-ES" sz="1900" dirty="0">
              <a:solidFill>
                <a:srgbClr val="0A0000">
                  <a:alpha val="60000"/>
                </a:srgbClr>
              </a:solidFill>
              <a:latin typeface="Arial" panose="020B0604020202020204" pitchFamily="34" charset="0"/>
              <a:cs typeface="Arial" panose="020B0604020202020204" pitchFamily="34" charset="0"/>
            </a:endParaRPr>
          </a:p>
          <a:p>
            <a:pPr marL="359410" indent="-359410" algn="just">
              <a:buNone/>
            </a:pPr>
            <a:r>
              <a:rPr lang="es" sz="1900" dirty="0">
                <a:solidFill>
                  <a:srgbClr val="0A0000">
                    <a:alpha val="60000"/>
                  </a:srgbClr>
                </a:solidFill>
                <a:latin typeface="Arial" panose="020B0604020202020204" pitchFamily="34" charset="0"/>
                <a:ea typeface="+mn-lt"/>
                <a:cs typeface="Arial" panose="020B0604020202020204" pitchFamily="34" charset="0"/>
              </a:rPr>
              <a:t>FIFA, 2023. </a:t>
            </a:r>
            <a:r>
              <a:rPr lang="es" sz="1900" i="1" dirty="0">
                <a:solidFill>
                  <a:srgbClr val="0A0000">
                    <a:alpha val="60000"/>
                  </a:srgbClr>
                </a:solidFill>
                <a:latin typeface="Arial" panose="020B0604020202020204" pitchFamily="34" charset="0"/>
                <a:ea typeface="+mn-lt"/>
                <a:cs typeface="Arial" panose="020B0604020202020204" pitchFamily="34" charset="0"/>
              </a:rPr>
              <a:t>La historia de España en la Copa Mundial Femenina</a:t>
            </a:r>
            <a:r>
              <a:rPr lang="es" sz="1900" dirty="0">
                <a:solidFill>
                  <a:srgbClr val="0A0000">
                    <a:alpha val="60000"/>
                  </a:srgbClr>
                </a:solidFill>
                <a:latin typeface="Arial" panose="020B0604020202020204" pitchFamily="34" charset="0"/>
                <a:ea typeface="+mn-lt"/>
                <a:cs typeface="Arial" panose="020B0604020202020204" pitchFamily="34" charset="0"/>
              </a:rPr>
              <a:t>. </a:t>
            </a:r>
            <a:r>
              <a:rPr lang="en-US" sz="1900" dirty="0">
                <a:solidFill>
                  <a:srgbClr val="0A0000">
                    <a:alpha val="60000"/>
                  </a:srgbClr>
                </a:solidFill>
                <a:latin typeface="Arial" panose="020B0604020202020204" pitchFamily="34" charset="0"/>
                <a:ea typeface="+mn-lt"/>
                <a:cs typeface="Arial" panose="020B0604020202020204" pitchFamily="34" charset="0"/>
              </a:rPr>
              <a:t>Available at: </a:t>
            </a:r>
            <a:r>
              <a:rPr lang="en-US" sz="1900" dirty="0">
                <a:solidFill>
                  <a:srgbClr val="0A0000">
                    <a:alpha val="60000"/>
                  </a:srgbClr>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https://www.fifa.com/es/articles/la-historia-de-espana-en-la-copa-mundial-femenina</a:t>
            </a:r>
            <a:r>
              <a:rPr lang="en-US" sz="1900" dirty="0">
                <a:solidFill>
                  <a:srgbClr val="0A0000">
                    <a:alpha val="60000"/>
                  </a:srgbClr>
                </a:solidFill>
                <a:latin typeface="Arial" panose="020B0604020202020204" pitchFamily="34" charset="0"/>
                <a:ea typeface="+mn-lt"/>
                <a:cs typeface="Arial" panose="020B0604020202020204" pitchFamily="34" charset="0"/>
              </a:rPr>
              <a:t> [Accessed 08 November. 2024].</a:t>
            </a:r>
            <a:r>
              <a:rPr lang="en-US" sz="1900" dirty="0">
                <a:solidFill>
                  <a:srgbClr val="0A0000">
                    <a:alpha val="60000"/>
                  </a:srgbClr>
                </a:solidFill>
                <a:latin typeface="Arial" panose="020B0604020202020204" pitchFamily="34" charset="0"/>
                <a:cs typeface="Arial" panose="020B0604020202020204" pitchFamily="34" charset="0"/>
              </a:rPr>
              <a:t> </a:t>
            </a:r>
            <a:endParaRPr lang="es-ES" sz="1900" dirty="0">
              <a:solidFill>
                <a:srgbClr val="0A0000">
                  <a:alpha val="60000"/>
                </a:srgbClr>
              </a:solidFill>
              <a:latin typeface="Arial" panose="020B0604020202020204" pitchFamily="34" charset="0"/>
              <a:cs typeface="Arial" panose="020B0604020202020204" pitchFamily="34" charset="0"/>
            </a:endParaRPr>
          </a:p>
          <a:p>
            <a:pPr marL="359410" indent="-359410" algn="just">
              <a:buNone/>
            </a:pPr>
            <a:r>
              <a:rPr lang="en-US" sz="1900" dirty="0">
                <a:solidFill>
                  <a:srgbClr val="111111"/>
                </a:solidFill>
                <a:latin typeface="Arial" panose="020B0604020202020204" pitchFamily="34" charset="0"/>
                <a:ea typeface="+mn-lt"/>
                <a:cs typeface="Arial" panose="020B0604020202020204" pitchFamily="34" charset="0"/>
              </a:rPr>
              <a:t>Fuller, K., </a:t>
            </a:r>
            <a:r>
              <a:rPr lang="en-US" sz="1900" dirty="0" err="1">
                <a:solidFill>
                  <a:srgbClr val="111111"/>
                </a:solidFill>
                <a:latin typeface="Arial" panose="020B0604020202020204" pitchFamily="34" charset="0"/>
                <a:ea typeface="+mn-lt"/>
                <a:cs typeface="Arial" panose="020B0604020202020204" pitchFamily="34" charset="0"/>
              </a:rPr>
              <a:t>Moorosi</a:t>
            </a:r>
            <a:r>
              <a:rPr lang="en-US" sz="1900" dirty="0">
                <a:solidFill>
                  <a:srgbClr val="111111"/>
                </a:solidFill>
                <a:latin typeface="Arial" panose="020B0604020202020204" pitchFamily="34" charset="0"/>
                <a:ea typeface="+mn-lt"/>
                <a:cs typeface="Arial" panose="020B0604020202020204" pitchFamily="34" charset="0"/>
              </a:rPr>
              <a:t>, P., </a:t>
            </a:r>
            <a:r>
              <a:rPr lang="en-US" sz="1900" dirty="0" err="1">
                <a:solidFill>
                  <a:srgbClr val="111111"/>
                </a:solidFill>
                <a:latin typeface="Arial" panose="020B0604020202020204" pitchFamily="34" charset="0"/>
                <a:ea typeface="+mn-lt"/>
                <a:cs typeface="Arial" panose="020B0604020202020204" pitchFamily="34" charset="0"/>
              </a:rPr>
              <a:t>Showunmi</a:t>
            </a:r>
            <a:r>
              <a:rPr lang="en-US" sz="1900" dirty="0">
                <a:solidFill>
                  <a:srgbClr val="111111"/>
                </a:solidFill>
                <a:latin typeface="Arial" panose="020B0604020202020204" pitchFamily="34" charset="0"/>
                <a:ea typeface="+mn-lt"/>
                <a:cs typeface="Arial" panose="020B0604020202020204" pitchFamily="34" charset="0"/>
              </a:rPr>
              <a:t>, V. &amp; Shah, S., 2021. Editorial: Ways of Seeing Women’s Leadership in Education—Stories, Images, Metaphors, Methods and Theories. </a:t>
            </a:r>
            <a:r>
              <a:rPr lang="en-US" sz="1900" i="1" dirty="0">
                <a:solidFill>
                  <a:srgbClr val="111111"/>
                </a:solidFill>
                <a:latin typeface="Arial" panose="020B0604020202020204" pitchFamily="34" charset="0"/>
                <a:ea typeface="+mn-lt"/>
                <a:cs typeface="Arial" panose="020B0604020202020204" pitchFamily="34" charset="0"/>
              </a:rPr>
              <a:t>Frontiers in Education</a:t>
            </a:r>
            <a:r>
              <a:rPr lang="en-US" sz="1900" dirty="0">
                <a:solidFill>
                  <a:srgbClr val="111111"/>
                </a:solidFill>
                <a:latin typeface="Arial" panose="020B0604020202020204" pitchFamily="34" charset="0"/>
                <a:ea typeface="+mn-lt"/>
                <a:cs typeface="Arial" panose="020B0604020202020204" pitchFamily="34" charset="0"/>
              </a:rPr>
              <a:t>, 6, </a:t>
            </a:r>
            <a:r>
              <a:rPr lang="en-US" sz="1900" dirty="0" err="1">
                <a:solidFill>
                  <a:srgbClr val="111111"/>
                </a:solidFill>
                <a:latin typeface="Arial" panose="020B0604020202020204" pitchFamily="34" charset="0"/>
                <a:ea typeface="+mn-lt"/>
                <a:cs typeface="Arial" panose="020B0604020202020204" pitchFamily="34" charset="0"/>
              </a:rPr>
              <a:t>p.781049</a:t>
            </a:r>
            <a:r>
              <a:rPr lang="en-US" sz="1900" dirty="0">
                <a:solidFill>
                  <a:srgbClr val="111111"/>
                </a:solidFill>
                <a:latin typeface="Arial" panose="020B0604020202020204" pitchFamily="34" charset="0"/>
                <a:ea typeface="+mn-lt"/>
                <a:cs typeface="Arial" panose="020B0604020202020204" pitchFamily="34" charset="0"/>
              </a:rPr>
              <a:t>. Available at: </a:t>
            </a:r>
            <a:r>
              <a:rPr lang="en-US" sz="1900" dirty="0">
                <a:solidFill>
                  <a:srgbClr val="0A0000">
                    <a:alpha val="60000"/>
                  </a:srgbClr>
                </a:solidFill>
                <a:latin typeface="Arial" panose="020B0604020202020204" pitchFamily="34" charset="0"/>
                <a:ea typeface="+mn-lt"/>
                <a:cs typeface="Arial" panose="020B0604020202020204" pitchFamily="34" charset="0"/>
                <a:hlinkClick r:id="rId4"/>
              </a:rPr>
              <a:t>https://doi.org/10.3389/feduc.2021.781049</a:t>
            </a:r>
            <a:r>
              <a:rPr lang="en-US" sz="1900" dirty="0">
                <a:solidFill>
                  <a:srgbClr val="111111"/>
                </a:solidFill>
                <a:latin typeface="Arial" panose="020B0604020202020204" pitchFamily="34" charset="0"/>
                <a:ea typeface="+mn-lt"/>
                <a:cs typeface="Arial" panose="020B0604020202020204" pitchFamily="34" charset="0"/>
              </a:rPr>
              <a:t>.</a:t>
            </a:r>
            <a:endParaRPr lang="en-US" sz="1900" dirty="0">
              <a:latin typeface="Arial" panose="020B0604020202020204" pitchFamily="34" charset="0"/>
              <a:cs typeface="Arial" panose="020B0604020202020204" pitchFamily="34" charset="0"/>
            </a:endParaRPr>
          </a:p>
          <a:p>
            <a:pPr marL="359410" indent="-359410" algn="just">
              <a:buNone/>
            </a:pPr>
            <a:r>
              <a:rPr lang="en-US" sz="1900" dirty="0">
                <a:solidFill>
                  <a:srgbClr val="0A0000">
                    <a:alpha val="60000"/>
                  </a:srgbClr>
                </a:solidFill>
                <a:latin typeface="Arial" panose="020B0604020202020204" pitchFamily="34" charset="0"/>
                <a:ea typeface="+mn-lt"/>
                <a:cs typeface="Arial" panose="020B0604020202020204" pitchFamily="34" charset="0"/>
              </a:rPr>
              <a:t>García, B. (2024). </a:t>
            </a:r>
            <a:r>
              <a:rPr lang="en-US" sz="1900" i="1" dirty="0">
                <a:solidFill>
                  <a:srgbClr val="0A0000">
                    <a:alpha val="60000"/>
                  </a:srgbClr>
                </a:solidFill>
                <a:latin typeface="Arial" panose="020B0604020202020204" pitchFamily="34" charset="0"/>
                <a:ea typeface="+mn-lt"/>
                <a:cs typeface="Arial" panose="020B0604020202020204" pitchFamily="34" charset="0"/>
              </a:rPr>
              <a:t>Luis Rubiales as a symptom of Spanish sport poor governance standards</a:t>
            </a:r>
            <a:r>
              <a:rPr lang="en-US" sz="1900" dirty="0">
                <a:solidFill>
                  <a:srgbClr val="0A0000">
                    <a:alpha val="60000"/>
                  </a:srgbClr>
                </a:solidFill>
                <a:latin typeface="Arial" panose="020B0604020202020204" pitchFamily="34" charset="0"/>
                <a:ea typeface="+mn-lt"/>
                <a:cs typeface="Arial" panose="020B0604020202020204" pitchFamily="34" charset="0"/>
              </a:rPr>
              <a:t>. Managing Sport and Leisure. DOI: 10.1080/23750472.2023.2299843.</a:t>
            </a:r>
            <a:r>
              <a:rPr lang="en-US" sz="1900" dirty="0">
                <a:solidFill>
                  <a:srgbClr val="0A0000">
                    <a:alpha val="60000"/>
                  </a:srgbClr>
                </a:solidFill>
                <a:latin typeface="Arial" panose="020B0604020202020204" pitchFamily="34" charset="0"/>
                <a:cs typeface="Arial" panose="020B0604020202020204" pitchFamily="34" charset="0"/>
              </a:rPr>
              <a:t> </a:t>
            </a:r>
            <a:endParaRPr lang="es-ES" sz="1900" dirty="0">
              <a:solidFill>
                <a:srgbClr val="0A0000">
                  <a:alpha val="60000"/>
                </a:srgbClr>
              </a:solidFill>
              <a:latin typeface="Arial" panose="020B0604020202020204" pitchFamily="34" charset="0"/>
              <a:cs typeface="Arial" panose="020B0604020202020204" pitchFamily="34" charset="0"/>
            </a:endParaRPr>
          </a:p>
          <a:p>
            <a:pPr marL="359410" indent="-359410" algn="just">
              <a:buNone/>
            </a:pPr>
            <a:r>
              <a:rPr lang="en-US" sz="1900" dirty="0">
                <a:solidFill>
                  <a:srgbClr val="0A0000">
                    <a:alpha val="60000"/>
                  </a:srgbClr>
                </a:solidFill>
                <a:latin typeface="Arial" panose="020B0604020202020204" pitchFamily="34" charset="0"/>
                <a:ea typeface="+mn-lt"/>
                <a:cs typeface="Arial" panose="020B0604020202020204" pitchFamily="34" charset="0"/>
              </a:rPr>
              <a:t>Hargreaves, J. &amp; Anderson, E. (Eds.) (2014). </a:t>
            </a:r>
            <a:r>
              <a:rPr lang="en-US" sz="1900" i="1" dirty="0">
                <a:solidFill>
                  <a:srgbClr val="0A0000">
                    <a:alpha val="60000"/>
                  </a:srgbClr>
                </a:solidFill>
                <a:latin typeface="Arial" panose="020B0604020202020204" pitchFamily="34" charset="0"/>
                <a:ea typeface="+mn-lt"/>
                <a:cs typeface="Arial" panose="020B0604020202020204" pitchFamily="34" charset="0"/>
              </a:rPr>
              <a:t>Routledge Handbook of Sport, Gender and Sexuality</a:t>
            </a:r>
            <a:r>
              <a:rPr lang="en-US" sz="1900" dirty="0">
                <a:solidFill>
                  <a:srgbClr val="0A0000">
                    <a:alpha val="60000"/>
                  </a:srgbClr>
                </a:solidFill>
                <a:latin typeface="Arial" panose="020B0604020202020204" pitchFamily="34" charset="0"/>
                <a:ea typeface="+mn-lt"/>
                <a:cs typeface="Arial" panose="020B0604020202020204" pitchFamily="34" charset="0"/>
              </a:rPr>
              <a:t>. </a:t>
            </a:r>
            <a:r>
              <a:rPr lang="es" sz="1900" dirty="0">
                <a:solidFill>
                  <a:srgbClr val="0A0000">
                    <a:alpha val="60000"/>
                  </a:srgbClr>
                </a:solidFill>
                <a:latin typeface="Arial" panose="020B0604020202020204" pitchFamily="34" charset="0"/>
                <a:ea typeface="+mn-lt"/>
                <a:cs typeface="Arial" panose="020B0604020202020204" pitchFamily="34" charset="0"/>
              </a:rPr>
              <a:t>Routledge.</a:t>
            </a:r>
            <a:r>
              <a:rPr lang="es" sz="1900" dirty="0">
                <a:solidFill>
                  <a:srgbClr val="0A0000">
                    <a:alpha val="60000"/>
                  </a:srgbClr>
                </a:solidFill>
                <a:latin typeface="Arial" panose="020B0604020202020204" pitchFamily="34" charset="0"/>
                <a:cs typeface="Arial" panose="020B0604020202020204" pitchFamily="34" charset="0"/>
              </a:rPr>
              <a:t> </a:t>
            </a:r>
          </a:p>
          <a:p>
            <a:pPr marL="359410" indent="-359410" algn="just">
              <a:buNone/>
            </a:pPr>
            <a:r>
              <a:rPr lang="es" sz="1900" dirty="0">
                <a:solidFill>
                  <a:srgbClr val="111111"/>
                </a:solidFill>
                <a:latin typeface="Arial" panose="020B0604020202020204" pitchFamily="34" charset="0"/>
                <a:ea typeface="+mn-lt"/>
                <a:cs typeface="Arial" panose="020B0604020202020204" pitchFamily="34" charset="0"/>
              </a:rPr>
              <a:t>Hoogendoorn, S., Oosterbeek, H. &amp; Van Praag, M., 2013. The impact of gender diversity on the performance of business teams: Evidence from a field experiment. </a:t>
            </a:r>
            <a:r>
              <a:rPr lang="es" sz="1900" i="1" dirty="0">
                <a:solidFill>
                  <a:srgbClr val="111111"/>
                </a:solidFill>
                <a:latin typeface="Arial" panose="020B0604020202020204" pitchFamily="34" charset="0"/>
                <a:ea typeface="+mn-lt"/>
                <a:cs typeface="Arial" panose="020B0604020202020204" pitchFamily="34" charset="0"/>
              </a:rPr>
              <a:t>Management Science</a:t>
            </a:r>
            <a:r>
              <a:rPr lang="es" sz="1900" dirty="0">
                <a:solidFill>
                  <a:srgbClr val="111111"/>
                </a:solidFill>
                <a:latin typeface="Arial" panose="020B0604020202020204" pitchFamily="34" charset="0"/>
                <a:ea typeface="+mn-lt"/>
                <a:cs typeface="Arial" panose="020B0604020202020204" pitchFamily="34" charset="0"/>
              </a:rPr>
              <a:t>. Available at: </a:t>
            </a:r>
            <a:r>
              <a:rPr lang="es" sz="1900" dirty="0">
                <a:solidFill>
                  <a:srgbClr val="0A0000">
                    <a:alpha val="60000"/>
                  </a:srgbClr>
                </a:solidFill>
                <a:latin typeface="Arial" panose="020B0604020202020204" pitchFamily="34" charset="0"/>
                <a:ea typeface="+mn-lt"/>
                <a:cs typeface="Arial" panose="020B0604020202020204" pitchFamily="34" charset="0"/>
                <a:hlinkClick r:id="rId5"/>
              </a:rPr>
              <a:t>https://gap.hks.harvard.edu/impact-gender-diversity-performance-business-teams-evidence-field-experiment</a:t>
            </a:r>
            <a:r>
              <a:rPr lang="es" sz="1900" dirty="0">
                <a:solidFill>
                  <a:srgbClr val="111111"/>
                </a:solidFill>
                <a:latin typeface="Arial" panose="020B0604020202020204" pitchFamily="34" charset="0"/>
                <a:ea typeface="+mn-lt"/>
                <a:cs typeface="Arial" panose="020B0604020202020204" pitchFamily="34" charset="0"/>
              </a:rPr>
              <a:t>.</a:t>
            </a:r>
            <a:endParaRPr lang="es" sz="1900" dirty="0">
              <a:solidFill>
                <a:srgbClr val="000000">
                  <a:alpha val="60000"/>
                </a:srgbClr>
              </a:solidFill>
              <a:latin typeface="Arial" panose="020B0604020202020204" pitchFamily="34" charset="0"/>
              <a:cs typeface="Arial" panose="020B0604020202020204" pitchFamily="34" charset="0"/>
            </a:endParaRPr>
          </a:p>
          <a:p>
            <a:pPr marL="359410" indent="-359410" algn="just">
              <a:buNone/>
            </a:pPr>
            <a:r>
              <a:rPr lang="es" sz="1900" dirty="0">
                <a:solidFill>
                  <a:srgbClr val="111111"/>
                </a:solidFill>
                <a:latin typeface="Arial" panose="020B0604020202020204" pitchFamily="34" charset="0"/>
                <a:ea typeface="+mn-lt"/>
                <a:cs typeface="Arial" panose="020B0604020202020204" pitchFamily="34" charset="0"/>
              </a:rPr>
              <a:t>Kabir, A., Ikra, S.S., Saona, P. &amp; Azad, M.A.K., 2023. Board gender diversity and firm performance: new evidence from cultural diversity in the boardroom. </a:t>
            </a:r>
            <a:r>
              <a:rPr lang="es" sz="1900" i="1" dirty="0">
                <a:solidFill>
                  <a:srgbClr val="111111"/>
                </a:solidFill>
                <a:latin typeface="Arial" panose="020B0604020202020204" pitchFamily="34" charset="0"/>
                <a:ea typeface="+mn-lt"/>
                <a:cs typeface="Arial" panose="020B0604020202020204" pitchFamily="34" charset="0"/>
              </a:rPr>
              <a:t>LBS Journal of Management &amp; Research</a:t>
            </a:r>
            <a:r>
              <a:rPr lang="es" sz="1900" dirty="0">
                <a:solidFill>
                  <a:srgbClr val="111111"/>
                </a:solidFill>
                <a:latin typeface="Arial" panose="020B0604020202020204" pitchFamily="34" charset="0"/>
                <a:ea typeface="+mn-lt"/>
                <a:cs typeface="Arial" panose="020B0604020202020204" pitchFamily="34" charset="0"/>
              </a:rPr>
              <a:t>, 21(1), pp.1-12. Available at: </a:t>
            </a:r>
            <a:r>
              <a:rPr lang="es" sz="1900" dirty="0">
                <a:solidFill>
                  <a:srgbClr val="111111"/>
                </a:solidFill>
                <a:latin typeface="Arial" panose="020B0604020202020204" pitchFamily="34" charset="0"/>
                <a:ea typeface="+mn-lt"/>
                <a:cs typeface="Arial" panose="020B0604020202020204" pitchFamily="34" charset="0"/>
                <a:hlinkClick r:id="rId6"/>
              </a:rPr>
              <a:t>https://www.emerald.com/insight/content/doi/10.1108/lbsjmr-06-2022-0022/full/html</a:t>
            </a:r>
            <a:r>
              <a:rPr lang="es" sz="1900" dirty="0">
                <a:solidFill>
                  <a:srgbClr val="111111"/>
                </a:solidFill>
                <a:latin typeface="Arial" panose="020B0604020202020204" pitchFamily="34" charset="0"/>
                <a:ea typeface="+mn-lt"/>
                <a:cs typeface="Arial" panose="020B0604020202020204" pitchFamily="34" charset="0"/>
              </a:rPr>
              <a:t>.</a:t>
            </a:r>
            <a:endParaRPr lang="es" sz="1900" dirty="0">
              <a:latin typeface="Arial" panose="020B0604020202020204" pitchFamily="34" charset="0"/>
              <a:cs typeface="Arial" panose="020B0604020202020204" pitchFamily="34" charset="0"/>
            </a:endParaRPr>
          </a:p>
          <a:p>
            <a:pPr marL="359410" indent="-359410" algn="just">
              <a:buNone/>
            </a:pPr>
            <a:r>
              <a:rPr lang="es" sz="1900" dirty="0">
                <a:solidFill>
                  <a:srgbClr val="0A0000"/>
                </a:solidFill>
                <a:latin typeface="Arial" panose="020B0604020202020204" pitchFamily="34" charset="0"/>
                <a:ea typeface="Calibri"/>
                <a:cs typeface="Arial" panose="020B0604020202020204" pitchFamily="34" charset="0"/>
              </a:rPr>
              <a:t>Kemp, L. (2020). Having women in leadership roles is more important than ever, here’s why. [online] World Economic Forum. Available at: https://www.weforum.org/stories/2020/03/more-women-in-leadership-shouldnt-matter-but-it-really-does/.</a:t>
            </a:r>
            <a:endParaRPr lang="es" sz="1900" dirty="0">
              <a:solidFill>
                <a:srgbClr val="0A0000"/>
              </a:solidFill>
              <a:latin typeface="Arial" panose="020B0604020202020204" pitchFamily="34" charset="0"/>
              <a:cs typeface="Arial" panose="020B0604020202020204" pitchFamily="34" charset="0"/>
            </a:endParaRPr>
          </a:p>
          <a:p>
            <a:pPr marL="359410" indent="-359410" algn="just">
              <a:buNone/>
            </a:pPr>
            <a:r>
              <a:rPr lang="es" sz="1900" dirty="0">
                <a:solidFill>
                  <a:srgbClr val="0A0000">
                    <a:alpha val="60000"/>
                  </a:srgbClr>
                </a:solidFill>
                <a:latin typeface="Arial" panose="020B0604020202020204" pitchFamily="34" charset="0"/>
                <a:ea typeface="+mn-lt"/>
                <a:cs typeface="Arial" panose="020B0604020202020204" pitchFamily="34" charset="0"/>
              </a:rPr>
              <a:t>La Vanguardia, 2023. </a:t>
            </a:r>
            <a:r>
              <a:rPr lang="es" sz="1900" i="1" dirty="0">
                <a:solidFill>
                  <a:srgbClr val="0A0000">
                    <a:alpha val="60000"/>
                  </a:srgbClr>
                </a:solidFill>
                <a:latin typeface="Arial" panose="020B0604020202020204" pitchFamily="34" charset="0"/>
                <a:ea typeface="+mn-lt"/>
                <a:cs typeface="Arial" panose="020B0604020202020204" pitchFamily="34" charset="0"/>
              </a:rPr>
              <a:t>¿Quién es Montse Tomé, la nueva seleccionadora de España?</a:t>
            </a:r>
            <a:r>
              <a:rPr lang="es" sz="1900" dirty="0">
                <a:solidFill>
                  <a:srgbClr val="0A0000">
                    <a:alpha val="60000"/>
                  </a:srgbClr>
                </a:solidFill>
                <a:latin typeface="Arial" panose="020B0604020202020204" pitchFamily="34" charset="0"/>
                <a:ea typeface="+mn-lt"/>
                <a:cs typeface="Arial" panose="020B0604020202020204" pitchFamily="34" charset="0"/>
              </a:rPr>
              <a:t>. </a:t>
            </a:r>
            <a:r>
              <a:rPr lang="en-US" sz="1900" dirty="0">
                <a:solidFill>
                  <a:srgbClr val="0A0000">
                    <a:alpha val="60000"/>
                  </a:srgbClr>
                </a:solidFill>
                <a:latin typeface="Arial" panose="020B0604020202020204" pitchFamily="34" charset="0"/>
                <a:ea typeface="+mn-lt"/>
                <a:cs typeface="Arial" panose="020B0604020202020204" pitchFamily="34" charset="0"/>
              </a:rPr>
              <a:t>Available at: </a:t>
            </a:r>
            <a:r>
              <a:rPr lang="en-US" sz="1900" dirty="0">
                <a:solidFill>
                  <a:srgbClr val="0A0000">
                    <a:alpha val="60000"/>
                  </a:srgbClr>
                </a:solidFill>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https://www.lavanguardia.com/deportes/20230906/9207843/quien-es-montse-tome-seleccionadora-relevo-jorge-vilda-espana.html</a:t>
            </a:r>
            <a:r>
              <a:rPr lang="en-US" sz="1900" dirty="0">
                <a:solidFill>
                  <a:srgbClr val="0A0000">
                    <a:alpha val="60000"/>
                  </a:srgbClr>
                </a:solidFill>
                <a:latin typeface="Arial" panose="020B0604020202020204" pitchFamily="34" charset="0"/>
                <a:ea typeface="+mn-lt"/>
                <a:cs typeface="Arial" panose="020B0604020202020204" pitchFamily="34" charset="0"/>
              </a:rPr>
              <a:t> [Accessed 12 November. 2024]</a:t>
            </a:r>
            <a:r>
              <a:rPr lang="en-US" sz="1900" dirty="0">
                <a:solidFill>
                  <a:srgbClr val="0A0000">
                    <a:alpha val="60000"/>
                  </a:srgbClr>
                </a:solidFill>
                <a:latin typeface="Arial" panose="020B0604020202020204" pitchFamily="34" charset="0"/>
                <a:cs typeface="Arial" panose="020B0604020202020204" pitchFamily="34" charset="0"/>
              </a:rPr>
              <a:t> </a:t>
            </a:r>
            <a:endParaRPr lang="es-ES" sz="1900" dirty="0">
              <a:solidFill>
                <a:srgbClr val="0A0000">
                  <a:alpha val="60000"/>
                </a:srgbClr>
              </a:solidFill>
              <a:latin typeface="Arial" panose="020B0604020202020204" pitchFamily="34" charset="0"/>
              <a:cs typeface="Arial" panose="020B0604020202020204" pitchFamily="34" charset="0"/>
            </a:endParaRPr>
          </a:p>
          <a:p>
            <a:pPr marL="359410" indent="-359410" algn="just">
              <a:buNone/>
            </a:pPr>
            <a:r>
              <a:rPr lang="en-US" sz="1900" dirty="0" err="1">
                <a:solidFill>
                  <a:srgbClr val="0A0000">
                    <a:alpha val="60000"/>
                  </a:srgbClr>
                </a:solidFill>
                <a:latin typeface="Arial" panose="020B0604020202020204" pitchFamily="34" charset="0"/>
                <a:ea typeface="+mn-lt"/>
                <a:cs typeface="Arial" panose="020B0604020202020204" pitchFamily="34" charset="0"/>
              </a:rPr>
              <a:t>Llopis-Goig</a:t>
            </a:r>
            <a:r>
              <a:rPr lang="en-US" sz="1900" dirty="0">
                <a:solidFill>
                  <a:srgbClr val="0A0000">
                    <a:alpha val="60000"/>
                  </a:srgbClr>
                </a:solidFill>
                <a:latin typeface="Arial" panose="020B0604020202020204" pitchFamily="34" charset="0"/>
                <a:ea typeface="+mn-lt"/>
                <a:cs typeface="Arial" panose="020B0604020202020204" pitchFamily="34" charset="0"/>
              </a:rPr>
              <a:t>, R. (2017). </a:t>
            </a:r>
            <a:r>
              <a:rPr lang="en-US" sz="1900" i="1" dirty="0">
                <a:solidFill>
                  <a:srgbClr val="0A0000">
                    <a:alpha val="60000"/>
                  </a:srgbClr>
                </a:solidFill>
                <a:latin typeface="Arial" panose="020B0604020202020204" pitchFamily="34" charset="0"/>
                <a:ea typeface="+mn-lt"/>
                <a:cs typeface="Arial" panose="020B0604020202020204" pitchFamily="34" charset="0"/>
              </a:rPr>
              <a:t>Spain: Putting the Pieces of the Sport System in Place — The Role of the Sport Federations</a:t>
            </a:r>
            <a:r>
              <a:rPr lang="en-US" sz="1900" dirty="0">
                <a:solidFill>
                  <a:srgbClr val="0A0000">
                    <a:alpha val="60000"/>
                  </a:srgbClr>
                </a:solidFill>
                <a:latin typeface="Arial" panose="020B0604020202020204" pitchFamily="34" charset="0"/>
                <a:ea typeface="+mn-lt"/>
                <a:cs typeface="Arial" panose="020B0604020202020204" pitchFamily="34" charset="0"/>
              </a:rPr>
              <a:t>. In: Breuer, M. &amp; Forrest, D. (eds) </a:t>
            </a:r>
            <a:r>
              <a:rPr lang="en-US" sz="1900" i="1" dirty="0">
                <a:solidFill>
                  <a:srgbClr val="0A0000">
                    <a:alpha val="60000"/>
                  </a:srgbClr>
                </a:solidFill>
                <a:latin typeface="Arial" panose="020B0604020202020204" pitchFamily="34" charset="0"/>
                <a:ea typeface="+mn-lt"/>
                <a:cs typeface="Arial" panose="020B0604020202020204" pitchFamily="34" charset="0"/>
              </a:rPr>
              <a:t>The Palgrave Handbook on the Economics of Manipulation in Sport</a:t>
            </a:r>
            <a:r>
              <a:rPr lang="en-US" sz="1900" dirty="0">
                <a:solidFill>
                  <a:srgbClr val="0A0000">
                    <a:alpha val="60000"/>
                  </a:srgbClr>
                </a:solidFill>
                <a:latin typeface="Arial" panose="020B0604020202020204" pitchFamily="34" charset="0"/>
                <a:ea typeface="+mn-lt"/>
                <a:cs typeface="Arial" panose="020B0604020202020204" pitchFamily="34" charset="0"/>
              </a:rPr>
              <a:t>. Palgrave Macmillan.</a:t>
            </a:r>
            <a:r>
              <a:rPr lang="en-US" sz="1900" dirty="0">
                <a:solidFill>
                  <a:srgbClr val="0A0000">
                    <a:alpha val="60000"/>
                  </a:srgbClr>
                </a:solidFill>
                <a:latin typeface="Arial" panose="020B0604020202020204" pitchFamily="34" charset="0"/>
                <a:cs typeface="Arial" panose="020B0604020202020204" pitchFamily="34" charset="0"/>
              </a:rPr>
              <a:t> </a:t>
            </a:r>
            <a:endParaRPr lang="es-ES" sz="1900" dirty="0">
              <a:solidFill>
                <a:srgbClr val="0A0000">
                  <a:alpha val="60000"/>
                </a:srgbClr>
              </a:solidFill>
              <a:latin typeface="Arial" panose="020B0604020202020204" pitchFamily="34" charset="0"/>
              <a:cs typeface="Arial" panose="020B0604020202020204" pitchFamily="34" charset="0"/>
            </a:endParaRPr>
          </a:p>
          <a:p>
            <a:pPr marL="359410" indent="-359410" algn="just">
              <a:buNone/>
            </a:pPr>
            <a:r>
              <a:rPr lang="en-US" sz="1900" dirty="0" err="1">
                <a:solidFill>
                  <a:srgbClr val="0A0000">
                    <a:alpha val="60000"/>
                  </a:srgbClr>
                </a:solidFill>
                <a:latin typeface="Arial" panose="020B0604020202020204" pitchFamily="34" charset="0"/>
                <a:ea typeface="+mn-lt"/>
                <a:cs typeface="Arial" panose="020B0604020202020204" pitchFamily="34" charset="0"/>
              </a:rPr>
              <a:t>Llopis-Goig</a:t>
            </a:r>
            <a:r>
              <a:rPr lang="en-US" sz="1900" dirty="0">
                <a:solidFill>
                  <a:srgbClr val="0A0000">
                    <a:alpha val="60000"/>
                  </a:srgbClr>
                </a:solidFill>
                <a:latin typeface="Arial" panose="020B0604020202020204" pitchFamily="34" charset="0"/>
                <a:ea typeface="+mn-lt"/>
                <a:cs typeface="Arial" panose="020B0604020202020204" pitchFamily="34" charset="0"/>
              </a:rPr>
              <a:t>, R. and Flores, H. (2018) ‘Challenging or accommodating the football system? A case study of female football supporter communities in Spain’, in Pfister, G. and Pope, S. (eds) </a:t>
            </a:r>
            <a:r>
              <a:rPr lang="en-US" sz="1900" i="1" dirty="0">
                <a:solidFill>
                  <a:srgbClr val="0A0000">
                    <a:alpha val="60000"/>
                  </a:srgbClr>
                </a:solidFill>
                <a:latin typeface="Arial" panose="020B0604020202020204" pitchFamily="34" charset="0"/>
                <a:ea typeface="+mn-lt"/>
                <a:cs typeface="Arial" panose="020B0604020202020204" pitchFamily="34" charset="0"/>
              </a:rPr>
              <a:t>Female football players and fans. Football research in an enlarged Europe</a:t>
            </a:r>
            <a:r>
              <a:rPr lang="en-US" sz="1900" dirty="0">
                <a:solidFill>
                  <a:srgbClr val="0A0000">
                    <a:alpha val="60000"/>
                  </a:srgbClr>
                </a:solidFill>
                <a:latin typeface="Arial" panose="020B0604020202020204" pitchFamily="34" charset="0"/>
                <a:ea typeface="+mn-lt"/>
                <a:cs typeface="Arial" panose="020B0604020202020204" pitchFamily="34" charset="0"/>
              </a:rPr>
              <a:t>. London: Palgrave Macmillan, pp. 201-216. </a:t>
            </a:r>
            <a:r>
              <a:rPr lang="en-US" sz="1900" dirty="0" err="1">
                <a:solidFill>
                  <a:srgbClr val="0A0000">
                    <a:alpha val="60000"/>
                  </a:srgbClr>
                </a:solidFill>
                <a:latin typeface="Arial" panose="020B0604020202020204" pitchFamily="34" charset="0"/>
                <a:ea typeface="+mn-lt"/>
                <a:cs typeface="Arial" panose="020B0604020202020204" pitchFamily="34" charset="0"/>
              </a:rPr>
              <a:t>doi</a:t>
            </a:r>
            <a:r>
              <a:rPr lang="en-US" sz="1900" dirty="0">
                <a:solidFill>
                  <a:srgbClr val="0A0000">
                    <a:alpha val="60000"/>
                  </a:srgbClr>
                </a:solidFill>
                <a:latin typeface="Arial" panose="020B0604020202020204" pitchFamily="34" charset="0"/>
                <a:ea typeface="+mn-lt"/>
                <a:cs typeface="Arial" panose="020B0604020202020204" pitchFamily="34" charset="0"/>
              </a:rPr>
              <a:t>: 10.1057/978-1-137-59025-1_12.</a:t>
            </a:r>
            <a:r>
              <a:rPr lang="en-US" sz="1900" dirty="0">
                <a:solidFill>
                  <a:srgbClr val="0A0000">
                    <a:alpha val="60000"/>
                  </a:srgbClr>
                </a:solidFill>
                <a:latin typeface="Arial" panose="020B0604020202020204" pitchFamily="34" charset="0"/>
                <a:cs typeface="Arial" panose="020B0604020202020204" pitchFamily="34" charset="0"/>
              </a:rPr>
              <a:t> </a:t>
            </a:r>
          </a:p>
          <a:p>
            <a:pPr marL="359410" indent="-359410" algn="just">
              <a:buNone/>
            </a:pPr>
            <a:r>
              <a:rPr lang="en-US" sz="1900" dirty="0">
                <a:solidFill>
                  <a:srgbClr val="0A0000">
                    <a:alpha val="60000"/>
                  </a:srgbClr>
                </a:solidFill>
                <a:latin typeface="Arial" panose="020B0604020202020204" pitchFamily="34" charset="0"/>
                <a:ea typeface="+mn-lt"/>
                <a:cs typeface="Arial" panose="020B0604020202020204" pitchFamily="34" charset="0"/>
              </a:rPr>
              <a:t>Mach, M. &amp; Ferreira, A.I. (2021) ‘Transformational leadership and team performance in sports teams: A conditional indirect model’, </a:t>
            </a:r>
            <a:r>
              <a:rPr lang="en-US" sz="1900" i="1" dirty="0">
                <a:solidFill>
                  <a:srgbClr val="0A0000">
                    <a:alpha val="60000"/>
                  </a:srgbClr>
                </a:solidFill>
                <a:latin typeface="Arial" panose="020B0604020202020204" pitchFamily="34" charset="0"/>
                <a:ea typeface="+mn-lt"/>
                <a:cs typeface="Arial" panose="020B0604020202020204" pitchFamily="34" charset="0"/>
              </a:rPr>
              <a:t>Applied Psychology</a:t>
            </a:r>
            <a:r>
              <a:rPr lang="en-US" sz="1900" dirty="0">
                <a:solidFill>
                  <a:srgbClr val="0A0000">
                    <a:alpha val="60000"/>
                  </a:srgbClr>
                </a:solidFill>
                <a:latin typeface="Arial" panose="020B0604020202020204" pitchFamily="34" charset="0"/>
                <a:ea typeface="+mn-lt"/>
                <a:cs typeface="Arial" panose="020B0604020202020204" pitchFamily="34" charset="0"/>
              </a:rPr>
              <a:t>, 71(3), pp. 662–694. </a:t>
            </a:r>
            <a:r>
              <a:rPr lang="en-US" sz="1900" dirty="0" err="1">
                <a:solidFill>
                  <a:srgbClr val="0A0000">
                    <a:alpha val="60000"/>
                  </a:srgbClr>
                </a:solidFill>
                <a:latin typeface="Arial" panose="020B0604020202020204" pitchFamily="34" charset="0"/>
                <a:ea typeface="+mn-lt"/>
                <a:cs typeface="Arial" panose="020B0604020202020204" pitchFamily="34" charset="0"/>
              </a:rPr>
              <a:t>doi</a:t>
            </a:r>
            <a:r>
              <a:rPr lang="en-US" sz="1900" dirty="0">
                <a:solidFill>
                  <a:srgbClr val="0A0000">
                    <a:alpha val="60000"/>
                  </a:srgbClr>
                </a:solidFill>
                <a:latin typeface="Arial" panose="020B0604020202020204" pitchFamily="34" charset="0"/>
                <a:ea typeface="+mn-lt"/>
                <a:cs typeface="Arial" panose="020B0604020202020204" pitchFamily="34" charset="0"/>
              </a:rPr>
              <a:t>: 10.1111/</a:t>
            </a:r>
            <a:r>
              <a:rPr lang="en-US" sz="1900" dirty="0" err="1">
                <a:solidFill>
                  <a:srgbClr val="0A0000">
                    <a:alpha val="60000"/>
                  </a:srgbClr>
                </a:solidFill>
                <a:latin typeface="Arial" panose="020B0604020202020204" pitchFamily="34" charset="0"/>
                <a:ea typeface="+mn-lt"/>
                <a:cs typeface="Arial" panose="020B0604020202020204" pitchFamily="34" charset="0"/>
              </a:rPr>
              <a:t>apps.12342</a:t>
            </a:r>
            <a:r>
              <a:rPr lang="en-US" sz="1900" dirty="0">
                <a:solidFill>
                  <a:srgbClr val="0A0000">
                    <a:alpha val="60000"/>
                  </a:srgbClr>
                </a:solidFill>
                <a:latin typeface="Arial" panose="020B0604020202020204" pitchFamily="34" charset="0"/>
                <a:ea typeface="+mn-lt"/>
                <a:cs typeface="Arial" panose="020B0604020202020204" pitchFamily="34" charset="0"/>
              </a:rPr>
              <a:t>.</a:t>
            </a:r>
            <a:r>
              <a:rPr lang="en-US" sz="1900" dirty="0">
                <a:solidFill>
                  <a:srgbClr val="0A0000">
                    <a:alpha val="60000"/>
                  </a:srgbClr>
                </a:solidFill>
                <a:latin typeface="Arial" panose="020B0604020202020204" pitchFamily="34" charset="0"/>
                <a:cs typeface="Arial" panose="020B0604020202020204" pitchFamily="34" charset="0"/>
              </a:rPr>
              <a:t> </a:t>
            </a:r>
          </a:p>
          <a:p>
            <a:pPr marL="359410" indent="-359410" algn="just">
              <a:buNone/>
            </a:pPr>
            <a:r>
              <a:rPr lang="en-US" sz="1900" dirty="0" err="1">
                <a:solidFill>
                  <a:srgbClr val="0A0000">
                    <a:alpha val="60000"/>
                  </a:srgbClr>
                </a:solidFill>
                <a:latin typeface="Arial" panose="020B0604020202020204" pitchFamily="34" charset="0"/>
                <a:ea typeface="+mn-lt"/>
                <a:cs typeface="Arial" panose="020B0604020202020204" pitchFamily="34" charset="0"/>
              </a:rPr>
              <a:t>Maennig</a:t>
            </a:r>
            <a:r>
              <a:rPr lang="en-US" sz="1900" dirty="0">
                <a:solidFill>
                  <a:srgbClr val="0A0000">
                    <a:alpha val="60000"/>
                  </a:srgbClr>
                </a:solidFill>
                <a:latin typeface="Arial" panose="020B0604020202020204" pitchFamily="34" charset="0"/>
                <a:ea typeface="+mn-lt"/>
                <a:cs typeface="Arial" panose="020B0604020202020204" pitchFamily="34" charset="0"/>
              </a:rPr>
              <a:t>, W. (2018). </a:t>
            </a:r>
            <a:r>
              <a:rPr lang="en-US" sz="1900" i="1" dirty="0">
                <a:solidFill>
                  <a:srgbClr val="0A0000">
                    <a:alpha val="60000"/>
                  </a:srgbClr>
                </a:solidFill>
                <a:latin typeface="Arial" panose="020B0604020202020204" pitchFamily="34" charset="0"/>
                <a:ea typeface="+mn-lt"/>
                <a:cs typeface="Arial" panose="020B0604020202020204" pitchFamily="34" charset="0"/>
              </a:rPr>
              <a:t>Governance in Sports </a:t>
            </a:r>
            <a:r>
              <a:rPr lang="en-US" sz="1900" i="1" dirty="0" err="1">
                <a:solidFill>
                  <a:srgbClr val="0A0000">
                    <a:alpha val="60000"/>
                  </a:srgbClr>
                </a:solidFill>
                <a:latin typeface="Arial" panose="020B0604020202020204" pitchFamily="34" charset="0"/>
                <a:ea typeface="+mn-lt"/>
                <a:cs typeface="Arial" panose="020B0604020202020204" pitchFamily="34" charset="0"/>
              </a:rPr>
              <a:t>Organisations</a:t>
            </a:r>
            <a:r>
              <a:rPr lang="en-US" sz="1900" dirty="0">
                <a:solidFill>
                  <a:srgbClr val="0A0000">
                    <a:alpha val="60000"/>
                  </a:srgbClr>
                </a:solidFill>
                <a:latin typeface="Arial" panose="020B0604020202020204" pitchFamily="34" charset="0"/>
                <a:ea typeface="+mn-lt"/>
                <a:cs typeface="Arial" panose="020B0604020202020204" pitchFamily="34" charset="0"/>
              </a:rPr>
              <a:t>. In: Breuer, M. &amp; Forrest, D. (eds) </a:t>
            </a:r>
            <a:r>
              <a:rPr lang="en-US" sz="1900" i="1" dirty="0">
                <a:solidFill>
                  <a:srgbClr val="0A0000">
                    <a:alpha val="60000"/>
                  </a:srgbClr>
                </a:solidFill>
                <a:latin typeface="Arial" panose="020B0604020202020204" pitchFamily="34" charset="0"/>
                <a:ea typeface="+mn-lt"/>
                <a:cs typeface="Arial" panose="020B0604020202020204" pitchFamily="34" charset="0"/>
              </a:rPr>
              <a:t>The Palgrave Handbook on the Economics of Manipulation in Sport</a:t>
            </a:r>
            <a:r>
              <a:rPr lang="en-US" sz="1900" dirty="0">
                <a:solidFill>
                  <a:srgbClr val="0A0000">
                    <a:alpha val="60000"/>
                  </a:srgbClr>
                </a:solidFill>
                <a:latin typeface="Arial" panose="020B0604020202020204" pitchFamily="34" charset="0"/>
                <a:ea typeface="+mn-lt"/>
                <a:cs typeface="Arial" panose="020B0604020202020204" pitchFamily="34" charset="0"/>
              </a:rPr>
              <a:t>. Palgrave Macmillan, Cham. DOI: 10.1007/978-3-319-77389-6_13.</a:t>
            </a:r>
            <a:r>
              <a:rPr lang="en-US" sz="1900" dirty="0">
                <a:solidFill>
                  <a:srgbClr val="0A0000">
                    <a:alpha val="60000"/>
                  </a:srgbClr>
                </a:solidFill>
                <a:latin typeface="Arial" panose="020B0604020202020204" pitchFamily="34" charset="0"/>
                <a:cs typeface="Arial" panose="020B0604020202020204" pitchFamily="34" charset="0"/>
              </a:rPr>
              <a:t> </a:t>
            </a:r>
          </a:p>
          <a:p>
            <a:pPr marL="359410" indent="-359410">
              <a:buNone/>
            </a:pPr>
            <a:endParaRPr lang="en-US" sz="1100" dirty="0">
              <a:solidFill>
                <a:srgbClr val="000000">
                  <a:alpha val="60000"/>
                </a:srgbClr>
              </a:solidFill>
              <a:latin typeface="Arial"/>
              <a:cs typeface="Arial"/>
            </a:endParaRPr>
          </a:p>
          <a:p>
            <a:pPr marL="0" indent="0">
              <a:buNone/>
            </a:pPr>
            <a:endParaRPr lang="es-ES" dirty="0">
              <a:solidFill>
                <a:srgbClr val="000000">
                  <a:alpha val="60000"/>
                </a:srgbClr>
              </a:solidFill>
            </a:endParaRPr>
          </a:p>
        </p:txBody>
      </p:sp>
      <p:sp>
        <p:nvSpPr>
          <p:cNvPr id="2" name="TextBox 1">
            <a:extLst>
              <a:ext uri="{FF2B5EF4-FFF2-40B4-BE49-F238E27FC236}">
                <a16:creationId xmlns:a16="http://schemas.microsoft.com/office/drawing/2014/main" id="{828A01EE-C5BE-0A46-56F2-C93270EB0A69}"/>
              </a:ext>
            </a:extLst>
          </p:cNvPr>
          <p:cNvSpPr txBox="1"/>
          <p:nvPr/>
        </p:nvSpPr>
        <p:spPr>
          <a:xfrm>
            <a:off x="0" y="294290"/>
            <a:ext cx="12032343" cy="6370975"/>
          </a:xfrm>
          <a:prstGeom prst="rect">
            <a:avLst/>
          </a:prstGeom>
          <a:noFill/>
        </p:spPr>
        <p:txBody>
          <a:bodyPr wrap="square" rtlCol="0">
            <a:spAutoFit/>
          </a:bodyPr>
          <a:lstStyle/>
          <a:p>
            <a:pPr marL="359410" indent="-359410" algn="just">
              <a:buNone/>
            </a:pPr>
            <a:r>
              <a:rPr lang="es" sz="1200" dirty="0">
                <a:solidFill>
                  <a:schemeClr val="tx1"/>
                </a:solidFill>
                <a:latin typeface="Arial" panose="020B0604020202020204" pitchFamily="34" charset="0"/>
                <a:ea typeface="+mn-lt"/>
                <a:cs typeface="Arial" panose="020B0604020202020204" pitchFamily="34" charset="0"/>
              </a:rPr>
              <a:t>El Imparcial (2024). </a:t>
            </a:r>
            <a:r>
              <a:rPr lang="es" sz="1200" i="1" dirty="0">
                <a:solidFill>
                  <a:schemeClr val="tx1"/>
                </a:solidFill>
                <a:latin typeface="Arial" panose="020B0604020202020204" pitchFamily="34" charset="0"/>
                <a:ea typeface="+mn-lt"/>
                <a:cs typeface="Arial" panose="020B0604020202020204" pitchFamily="34" charset="0"/>
              </a:rPr>
              <a:t>La primera medida de la RFEF en su nueva búsqueda de igualdad entre chicos y chicas</a:t>
            </a:r>
            <a:r>
              <a:rPr lang="es" sz="1200" dirty="0">
                <a:solidFill>
                  <a:schemeClr val="tx1"/>
                </a:solidFill>
                <a:latin typeface="Arial" panose="020B0604020202020204" pitchFamily="34" charset="0"/>
                <a:ea typeface="+mn-lt"/>
                <a:cs typeface="Arial" panose="020B0604020202020204" pitchFamily="34" charset="0"/>
              </a:rPr>
              <a:t>. </a:t>
            </a:r>
            <a:r>
              <a:rPr lang="en-US" sz="1200" dirty="0">
                <a:solidFill>
                  <a:schemeClr val="tx1"/>
                </a:solidFill>
                <a:latin typeface="Arial" panose="020B0604020202020204" pitchFamily="34" charset="0"/>
                <a:ea typeface="+mn-lt"/>
                <a:cs typeface="Arial" panose="020B0604020202020204" pitchFamily="34" charset="0"/>
              </a:rPr>
              <a:t>Available at: </a:t>
            </a:r>
            <a:r>
              <a:rPr lang="en-US" sz="1200" dirty="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https://www.elimparcial.es/noticia/259103/deportes/la-primera-medida-de-la-rfef-en-su-nueva-busqueda-de-igualdad-entre-chicos-y-chicas.html</a:t>
            </a:r>
            <a:r>
              <a:rPr lang="en-US" sz="1200" dirty="0">
                <a:solidFill>
                  <a:schemeClr val="tx1"/>
                </a:solidFill>
                <a:latin typeface="Arial" panose="020B0604020202020204" pitchFamily="34" charset="0"/>
                <a:ea typeface="+mn-lt"/>
                <a:cs typeface="Arial" panose="020B0604020202020204" pitchFamily="34" charset="0"/>
              </a:rPr>
              <a:t> [Accessed: 12 November. 2024].</a:t>
            </a:r>
            <a:r>
              <a:rPr lang="en-US" sz="1200" dirty="0">
                <a:solidFill>
                  <a:schemeClr val="tx1"/>
                </a:solidFill>
                <a:latin typeface="Arial" panose="020B0604020202020204" pitchFamily="34" charset="0"/>
                <a:cs typeface="Arial" panose="020B0604020202020204" pitchFamily="34" charset="0"/>
              </a:rPr>
              <a:t> </a:t>
            </a:r>
            <a:endParaRPr lang="es" sz="1200" dirty="0">
              <a:solidFill>
                <a:schemeClr val="tx1"/>
              </a:solidFill>
              <a:latin typeface="Arial" panose="020B0604020202020204" pitchFamily="34" charset="0"/>
              <a:cs typeface="Arial" panose="020B0604020202020204" pitchFamily="34" charset="0"/>
            </a:endParaRPr>
          </a:p>
          <a:p>
            <a:pPr marL="359410" indent="-359410" algn="just">
              <a:buNone/>
            </a:pPr>
            <a:endParaRPr lang="en-US" sz="1200" dirty="0">
              <a:solidFill>
                <a:srgbClr val="111111"/>
              </a:solidFill>
              <a:latin typeface="Arial" panose="020B0604020202020204" pitchFamily="34" charset="0"/>
              <a:ea typeface="+mn-lt"/>
              <a:cs typeface="Arial" panose="020B0604020202020204" pitchFamily="34" charset="0"/>
            </a:endParaRPr>
          </a:p>
          <a:p>
            <a:pPr marL="359410" indent="-359410" algn="just">
              <a:buNone/>
            </a:pPr>
            <a:r>
              <a:rPr lang="en-US" sz="1200" dirty="0" err="1">
                <a:latin typeface="Arial" panose="020B0604020202020204" pitchFamily="34" charset="0"/>
                <a:ea typeface="+mn-lt"/>
                <a:cs typeface="Arial" panose="020B0604020202020204" pitchFamily="34" charset="0"/>
              </a:rPr>
              <a:t>Esenyel</a:t>
            </a:r>
            <a:r>
              <a:rPr lang="en-US" sz="1200" dirty="0">
                <a:latin typeface="Arial" panose="020B0604020202020204" pitchFamily="34" charset="0"/>
                <a:ea typeface="+mn-lt"/>
                <a:cs typeface="Arial" panose="020B0604020202020204" pitchFamily="34" charset="0"/>
              </a:rPr>
              <a:t>, V. (2024) ‘Evolving leadership theories: integrating contemporary theories for </a:t>
            </a:r>
            <a:r>
              <a:rPr lang="en-US" sz="1200" dirty="0" err="1">
                <a:latin typeface="Arial" panose="020B0604020202020204" pitchFamily="34" charset="0"/>
                <a:ea typeface="+mn-lt"/>
                <a:cs typeface="Arial" panose="020B0604020202020204" pitchFamily="34" charset="0"/>
              </a:rPr>
              <a:t>VUCA</a:t>
            </a:r>
            <a:r>
              <a:rPr lang="en-US" sz="1200" dirty="0">
                <a:latin typeface="Arial" panose="020B0604020202020204" pitchFamily="34" charset="0"/>
                <a:ea typeface="+mn-lt"/>
                <a:cs typeface="Arial" panose="020B0604020202020204" pitchFamily="34" charset="0"/>
              </a:rPr>
              <a:t> realities’, </a:t>
            </a:r>
            <a:r>
              <a:rPr lang="en-US" sz="1200" i="1" dirty="0">
                <a:latin typeface="Arial" panose="020B0604020202020204" pitchFamily="34" charset="0"/>
                <a:ea typeface="+mn-lt"/>
                <a:cs typeface="Arial" panose="020B0604020202020204" pitchFamily="34" charset="0"/>
              </a:rPr>
              <a:t>Administrative Sciences</a:t>
            </a:r>
            <a:r>
              <a:rPr lang="en-US" sz="1200" dirty="0">
                <a:latin typeface="Arial" panose="020B0604020202020204" pitchFamily="34" charset="0"/>
                <a:ea typeface="+mn-lt"/>
                <a:cs typeface="Arial" panose="020B0604020202020204" pitchFamily="34" charset="0"/>
              </a:rPr>
              <a:t>, 14(11), p. 270. </a:t>
            </a:r>
            <a:r>
              <a:rPr lang="en-US" sz="1200" dirty="0" err="1">
                <a:latin typeface="Arial" panose="020B0604020202020204" pitchFamily="34" charset="0"/>
                <a:ea typeface="+mn-lt"/>
                <a:cs typeface="Arial" panose="020B0604020202020204" pitchFamily="34" charset="0"/>
              </a:rPr>
              <a:t>doi</a:t>
            </a:r>
            <a:r>
              <a:rPr lang="en-US" sz="1200" dirty="0">
                <a:latin typeface="Arial" panose="020B0604020202020204" pitchFamily="34" charset="0"/>
                <a:ea typeface="+mn-lt"/>
                <a:cs typeface="Arial" panose="020B0604020202020204" pitchFamily="34" charset="0"/>
              </a:rPr>
              <a:t>: 10.3390/</a:t>
            </a:r>
            <a:r>
              <a:rPr lang="en-US" sz="1200" dirty="0" err="1">
                <a:latin typeface="Arial" panose="020B0604020202020204" pitchFamily="34" charset="0"/>
                <a:ea typeface="+mn-lt"/>
                <a:cs typeface="Arial" panose="020B0604020202020204" pitchFamily="34" charset="0"/>
              </a:rPr>
              <a:t>admsci14110270</a:t>
            </a:r>
            <a:r>
              <a:rPr lang="en-US" sz="1200" dirty="0">
                <a:latin typeface="Arial" panose="020B0604020202020204" pitchFamily="34" charset="0"/>
                <a:ea typeface="+mn-lt"/>
                <a:cs typeface="Arial" panose="020B0604020202020204" pitchFamily="34" charset="0"/>
              </a:rPr>
              <a:t>. </a:t>
            </a:r>
          </a:p>
          <a:p>
            <a:pPr marL="359410" indent="-359410" algn="just">
              <a:buNone/>
            </a:pPr>
            <a:endParaRPr lang="es" sz="1200" dirty="0">
              <a:latin typeface="Arial" panose="020B0604020202020204" pitchFamily="34" charset="0"/>
              <a:ea typeface="+mn-lt"/>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European Parliament (2024). </a:t>
            </a:r>
            <a:r>
              <a:rPr lang="en-US" sz="1200" i="1" dirty="0">
                <a:latin typeface="Arial" panose="020B0604020202020204" pitchFamily="34" charset="0"/>
                <a:ea typeface="+mn-lt"/>
                <a:cs typeface="Arial" panose="020B0604020202020204" pitchFamily="34" charset="0"/>
              </a:rPr>
              <a:t>At a glance: Gender equality in sport</a:t>
            </a:r>
            <a:r>
              <a:rPr lang="en-US" sz="1200" dirty="0">
                <a:latin typeface="Arial" panose="020B0604020202020204" pitchFamily="34" charset="0"/>
                <a:ea typeface="+mn-lt"/>
                <a:cs typeface="Arial" panose="020B0604020202020204" pitchFamily="34" charset="0"/>
              </a:rPr>
              <a:t>. Available at: European Parliament [Accessed: 10 November. 2024]. </a:t>
            </a:r>
          </a:p>
          <a:p>
            <a:pPr marL="359410" indent="-359410" algn="just">
              <a:buNone/>
            </a:pPr>
            <a:endParaRPr lang="en-U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Fernández Fraile, M.E., 2008. </a:t>
            </a:r>
            <a:r>
              <a:rPr lang="es" sz="1200" dirty="0">
                <a:latin typeface="Arial" panose="020B0604020202020204" pitchFamily="34" charset="0"/>
                <a:ea typeface="+mn-lt"/>
                <a:cs typeface="Arial" panose="020B0604020202020204" pitchFamily="34" charset="0"/>
              </a:rPr>
              <a:t>Historia de las mujeres en España: historia de una conquista. </a:t>
            </a:r>
            <a:r>
              <a:rPr lang="es" sz="1200" i="1" dirty="0">
                <a:latin typeface="Arial" panose="020B0604020202020204" pitchFamily="34" charset="0"/>
                <a:ea typeface="+mn-lt"/>
                <a:cs typeface="Arial" panose="020B0604020202020204" pitchFamily="34" charset="0"/>
              </a:rPr>
              <a:t>La aljaba</a:t>
            </a:r>
            <a:r>
              <a:rPr lang="es" sz="1200" dirty="0">
                <a:latin typeface="Arial" panose="020B0604020202020204" pitchFamily="34" charset="0"/>
                <a:ea typeface="+mn-lt"/>
                <a:cs typeface="Arial" panose="020B0604020202020204" pitchFamily="34" charset="0"/>
              </a:rPr>
              <a:t>, </a:t>
            </a:r>
            <a:r>
              <a:rPr lang="es" sz="1200" i="1" dirty="0">
                <a:latin typeface="Arial" panose="020B0604020202020204" pitchFamily="34" charset="0"/>
                <a:ea typeface="+mn-lt"/>
                <a:cs typeface="Arial" panose="020B0604020202020204" pitchFamily="34" charset="0"/>
              </a:rPr>
              <a:t>12</a:t>
            </a:r>
            <a:r>
              <a:rPr lang="es" sz="1200" dirty="0">
                <a:latin typeface="Arial" panose="020B0604020202020204" pitchFamily="34" charset="0"/>
                <a:ea typeface="+mn-lt"/>
                <a:cs typeface="Arial" panose="020B0604020202020204" pitchFamily="34" charset="0"/>
              </a:rPr>
              <a:t>, pp.11-20.</a:t>
            </a:r>
            <a:r>
              <a:rPr lang="e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s" sz="1200" dirty="0">
                <a:latin typeface="Arial" panose="020B0604020202020204" pitchFamily="34" charset="0"/>
                <a:ea typeface="+mn-lt"/>
                <a:cs typeface="Arial" panose="020B0604020202020204" pitchFamily="34" charset="0"/>
              </a:rPr>
              <a:t>FIFA, 2023. </a:t>
            </a:r>
            <a:r>
              <a:rPr lang="es" sz="1200" i="1" dirty="0">
                <a:latin typeface="Arial" panose="020B0604020202020204" pitchFamily="34" charset="0"/>
                <a:ea typeface="+mn-lt"/>
                <a:cs typeface="Arial" panose="020B0604020202020204" pitchFamily="34" charset="0"/>
              </a:rPr>
              <a:t>La historia de España en la Copa Mundial Femenina</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https://www.fifa.com/es/articles/la-historia-de-espana-en-la-copa-mundial-femenina</a:t>
            </a:r>
            <a:r>
              <a:rPr lang="en-US" sz="1200" dirty="0">
                <a:latin typeface="Arial" panose="020B0604020202020204" pitchFamily="34" charset="0"/>
                <a:ea typeface="+mn-lt"/>
                <a:cs typeface="Arial" panose="020B0604020202020204" pitchFamily="34" charset="0"/>
              </a:rPr>
              <a:t> [Accessed 08 November. 2024].</a:t>
            </a:r>
            <a:r>
              <a:rPr lang="en-U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Fuller, K., </a:t>
            </a:r>
            <a:r>
              <a:rPr lang="en-US" sz="1200" dirty="0" err="1">
                <a:latin typeface="Arial" panose="020B0604020202020204" pitchFamily="34" charset="0"/>
                <a:ea typeface="+mn-lt"/>
                <a:cs typeface="Arial" panose="020B0604020202020204" pitchFamily="34" charset="0"/>
              </a:rPr>
              <a:t>Moorosi</a:t>
            </a:r>
            <a:r>
              <a:rPr lang="en-US" sz="1200" dirty="0">
                <a:latin typeface="Arial" panose="020B0604020202020204" pitchFamily="34" charset="0"/>
                <a:ea typeface="+mn-lt"/>
                <a:cs typeface="Arial" panose="020B0604020202020204" pitchFamily="34" charset="0"/>
              </a:rPr>
              <a:t>, P., </a:t>
            </a:r>
            <a:r>
              <a:rPr lang="en-US" sz="1200" dirty="0" err="1">
                <a:latin typeface="Arial" panose="020B0604020202020204" pitchFamily="34" charset="0"/>
                <a:ea typeface="+mn-lt"/>
                <a:cs typeface="Arial" panose="020B0604020202020204" pitchFamily="34" charset="0"/>
              </a:rPr>
              <a:t>Showunmi</a:t>
            </a:r>
            <a:r>
              <a:rPr lang="en-US" sz="1200" dirty="0">
                <a:latin typeface="Arial" panose="020B0604020202020204" pitchFamily="34" charset="0"/>
                <a:ea typeface="+mn-lt"/>
                <a:cs typeface="Arial" panose="020B0604020202020204" pitchFamily="34" charset="0"/>
              </a:rPr>
              <a:t>, V. &amp; Shah, S., 2021. Editorial: Ways of Seeing Women’s Leadership in Education—Stories, Images, Metaphors, Methods and Theories. </a:t>
            </a:r>
            <a:r>
              <a:rPr lang="en-US" sz="1200" i="1" dirty="0">
                <a:latin typeface="Arial" panose="020B0604020202020204" pitchFamily="34" charset="0"/>
                <a:ea typeface="+mn-lt"/>
                <a:cs typeface="Arial" panose="020B0604020202020204" pitchFamily="34" charset="0"/>
              </a:rPr>
              <a:t>Frontiers in Education</a:t>
            </a:r>
            <a:r>
              <a:rPr lang="en-US" sz="1200" dirty="0">
                <a:latin typeface="Arial" panose="020B0604020202020204" pitchFamily="34" charset="0"/>
                <a:ea typeface="+mn-lt"/>
                <a:cs typeface="Arial" panose="020B0604020202020204" pitchFamily="34" charset="0"/>
              </a:rPr>
              <a:t>, 6, </a:t>
            </a:r>
            <a:r>
              <a:rPr lang="en-US" sz="1200" dirty="0" err="1">
                <a:latin typeface="Arial" panose="020B0604020202020204" pitchFamily="34" charset="0"/>
                <a:ea typeface="+mn-lt"/>
                <a:cs typeface="Arial" panose="020B0604020202020204" pitchFamily="34" charset="0"/>
              </a:rPr>
              <a:t>p.781049</a:t>
            </a:r>
            <a:r>
              <a:rPr lang="en-US" sz="1200" dirty="0">
                <a:latin typeface="Arial" panose="020B0604020202020204" pitchFamily="34" charset="0"/>
                <a:ea typeface="+mn-lt"/>
                <a:cs typeface="Arial" panose="020B0604020202020204" pitchFamily="34" charset="0"/>
              </a:rPr>
              <a:t>. Available at: </a:t>
            </a:r>
            <a:r>
              <a:rPr lang="en-US" sz="1200" dirty="0">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https://doi.org/10.3389/feduc.2021.781049</a:t>
            </a:r>
            <a:r>
              <a:rPr lang="en-US" sz="1200" dirty="0">
                <a:latin typeface="Arial" panose="020B0604020202020204" pitchFamily="34" charset="0"/>
                <a:ea typeface="+mn-lt"/>
                <a:cs typeface="Arial" panose="020B0604020202020204" pitchFamily="34" charset="0"/>
              </a:rPr>
              <a:t>.</a:t>
            </a:r>
          </a:p>
          <a:p>
            <a:pPr marL="359410" indent="-359410" algn="just">
              <a:buNone/>
            </a:pPr>
            <a:endParaRPr lang="en-U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García, B. (2024). </a:t>
            </a:r>
            <a:r>
              <a:rPr lang="en-US" sz="1200" i="1" dirty="0">
                <a:latin typeface="Arial" panose="020B0604020202020204" pitchFamily="34" charset="0"/>
                <a:ea typeface="+mn-lt"/>
                <a:cs typeface="Arial" panose="020B0604020202020204" pitchFamily="34" charset="0"/>
              </a:rPr>
              <a:t>Luis Rubiales as a symptom of Spanish sport poor governance standards</a:t>
            </a:r>
            <a:r>
              <a:rPr lang="en-US" sz="1200" dirty="0">
                <a:latin typeface="Arial" panose="020B0604020202020204" pitchFamily="34" charset="0"/>
                <a:ea typeface="+mn-lt"/>
                <a:cs typeface="Arial" panose="020B0604020202020204" pitchFamily="34" charset="0"/>
              </a:rPr>
              <a:t>. Managing Sport and Leisure. DOI: 10.1080/23750472.2023.2299843.</a:t>
            </a:r>
            <a:r>
              <a:rPr lang="en-US" sz="1200" dirty="0">
                <a:latin typeface="Arial" panose="020B0604020202020204" pitchFamily="34" charset="0"/>
                <a:cs typeface="Arial" panose="020B0604020202020204" pitchFamily="34" charset="0"/>
              </a:rPr>
              <a:t> </a:t>
            </a:r>
            <a:endParaRPr lang="es-E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Hargreaves, J. &amp; Anderson, E. (Eds.) (2014). </a:t>
            </a:r>
            <a:r>
              <a:rPr lang="en-US" sz="1200" i="1" dirty="0">
                <a:latin typeface="Arial" panose="020B0604020202020204" pitchFamily="34" charset="0"/>
                <a:ea typeface="+mn-lt"/>
                <a:cs typeface="Arial" panose="020B0604020202020204" pitchFamily="34" charset="0"/>
              </a:rPr>
              <a:t>Routledge Handbook of Sport, Gender and Sexuality</a:t>
            </a:r>
            <a:r>
              <a:rPr lang="en-US" sz="1200" dirty="0">
                <a:latin typeface="Arial" panose="020B0604020202020204" pitchFamily="34" charset="0"/>
                <a:ea typeface="+mn-lt"/>
                <a:cs typeface="Arial" panose="020B0604020202020204" pitchFamily="34" charset="0"/>
              </a:rPr>
              <a:t>. </a:t>
            </a:r>
            <a:r>
              <a:rPr lang="es" sz="1200" dirty="0">
                <a:latin typeface="Arial" panose="020B0604020202020204" pitchFamily="34" charset="0"/>
                <a:ea typeface="+mn-lt"/>
                <a:cs typeface="Arial" panose="020B0604020202020204" pitchFamily="34" charset="0"/>
              </a:rPr>
              <a:t>Routledge.</a:t>
            </a:r>
            <a:r>
              <a:rPr lang="es" sz="1200" dirty="0">
                <a:latin typeface="Arial" panose="020B0604020202020204" pitchFamily="34" charset="0"/>
                <a:cs typeface="Arial" panose="020B0604020202020204" pitchFamily="34" charset="0"/>
              </a:rPr>
              <a:t> </a:t>
            </a:r>
          </a:p>
          <a:p>
            <a:pPr marL="359410" indent="-359410" algn="just">
              <a:buNone/>
            </a:pPr>
            <a:endParaRPr lang="es" sz="1200" dirty="0">
              <a:latin typeface="Arial" panose="020B0604020202020204" pitchFamily="34" charset="0"/>
              <a:cs typeface="Arial" panose="020B0604020202020204" pitchFamily="34" charset="0"/>
            </a:endParaRPr>
          </a:p>
          <a:p>
            <a:pPr marL="359410" indent="-359410" algn="just">
              <a:buNone/>
            </a:pPr>
            <a:r>
              <a:rPr lang="es" sz="1200" dirty="0">
                <a:latin typeface="Arial" panose="020B0604020202020204" pitchFamily="34" charset="0"/>
                <a:ea typeface="+mn-lt"/>
                <a:cs typeface="Arial" panose="020B0604020202020204" pitchFamily="34" charset="0"/>
              </a:rPr>
              <a:t>Hoogendoorn, S., Oosterbeek, H. &amp; Van Praag, M., 2013. The impact of gender diversity on the performance of business teams: Evidence from a field experiment. </a:t>
            </a:r>
            <a:r>
              <a:rPr lang="es" sz="1200" i="1" dirty="0">
                <a:latin typeface="Arial" panose="020B0604020202020204" pitchFamily="34" charset="0"/>
                <a:ea typeface="+mn-lt"/>
                <a:cs typeface="Arial" panose="020B0604020202020204" pitchFamily="34" charset="0"/>
              </a:rPr>
              <a:t>Management Science</a:t>
            </a:r>
            <a:r>
              <a:rPr lang="es" sz="1200" dirty="0">
                <a:latin typeface="Arial" panose="020B0604020202020204" pitchFamily="34" charset="0"/>
                <a:ea typeface="+mn-lt"/>
                <a:cs typeface="Arial" panose="020B0604020202020204" pitchFamily="34" charset="0"/>
              </a:rPr>
              <a:t>. Available at: </a:t>
            </a:r>
            <a:r>
              <a:rPr lang="es" sz="1200" dirty="0">
                <a:latin typeface="Arial" panose="020B0604020202020204" pitchFamily="34" charset="0"/>
                <a:ea typeface="+mn-lt"/>
                <a:cs typeface="Arial" panose="020B0604020202020204" pitchFamily="34" charset="0"/>
                <a:hlinkClick r:id="rId5">
                  <a:extLst>
                    <a:ext uri="{A12FA001-AC4F-418D-AE19-62706E023703}">
                      <ahyp:hlinkClr xmlns:ahyp="http://schemas.microsoft.com/office/drawing/2018/hyperlinkcolor" val="tx"/>
                    </a:ext>
                  </a:extLst>
                </a:hlinkClick>
              </a:rPr>
              <a:t>https://gap.hks.harvard.edu/impact-gender-diversity-performance-business-teams-evidence-field-experiment</a:t>
            </a:r>
            <a:r>
              <a:rPr lang="es" sz="1200" dirty="0">
                <a:latin typeface="Arial" panose="020B0604020202020204" pitchFamily="34" charset="0"/>
                <a:ea typeface="+mn-lt"/>
                <a:cs typeface="Arial" panose="020B0604020202020204" pitchFamily="34" charset="0"/>
              </a:rPr>
              <a:t>.</a:t>
            </a:r>
          </a:p>
          <a:p>
            <a:pPr marL="359410" indent="-359410" algn="just">
              <a:buNone/>
            </a:pPr>
            <a:endParaRPr lang="es" sz="1200" dirty="0">
              <a:latin typeface="Arial" panose="020B0604020202020204" pitchFamily="34" charset="0"/>
              <a:cs typeface="Arial" panose="020B0604020202020204" pitchFamily="34" charset="0"/>
            </a:endParaRPr>
          </a:p>
          <a:p>
            <a:pPr marL="359410" indent="-359410" algn="just">
              <a:buNone/>
            </a:pPr>
            <a:r>
              <a:rPr lang="es" sz="1200" dirty="0">
                <a:latin typeface="Arial" panose="020B0604020202020204" pitchFamily="34" charset="0"/>
                <a:ea typeface="+mn-lt"/>
                <a:cs typeface="Arial" panose="020B0604020202020204" pitchFamily="34" charset="0"/>
              </a:rPr>
              <a:t>Kabir, A., Ikra, S.S., Saona, P. &amp; Azad, M.A.K., 2023. Board gender diversity and firm performance: new evidence from cultural diversity in the boardroom. </a:t>
            </a:r>
            <a:r>
              <a:rPr lang="es" sz="1200" i="1" dirty="0">
                <a:latin typeface="Arial" panose="020B0604020202020204" pitchFamily="34" charset="0"/>
                <a:ea typeface="+mn-lt"/>
                <a:cs typeface="Arial" panose="020B0604020202020204" pitchFamily="34" charset="0"/>
              </a:rPr>
              <a:t>LBS Journal of Management &amp; Research</a:t>
            </a:r>
            <a:r>
              <a:rPr lang="es" sz="1200" dirty="0">
                <a:latin typeface="Arial" panose="020B0604020202020204" pitchFamily="34" charset="0"/>
                <a:ea typeface="+mn-lt"/>
                <a:cs typeface="Arial" panose="020B0604020202020204" pitchFamily="34" charset="0"/>
              </a:rPr>
              <a:t>, 21(1), pp.1-12. Available at: </a:t>
            </a:r>
            <a:r>
              <a:rPr lang="es" sz="1200" dirty="0">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https://www.emerald.com/insight/content/doi/10.1108/lbsjmr-06-2022-0022/full/html</a:t>
            </a:r>
            <a:r>
              <a:rPr lang="es" sz="1200" dirty="0">
                <a:latin typeface="Arial" panose="020B0604020202020204" pitchFamily="34" charset="0"/>
                <a:ea typeface="+mn-lt"/>
                <a:cs typeface="Arial" panose="020B0604020202020204" pitchFamily="34" charset="0"/>
              </a:rPr>
              <a:t>.</a:t>
            </a:r>
          </a:p>
          <a:p>
            <a:pPr marL="359410" indent="-359410" algn="just">
              <a:buNone/>
            </a:pPr>
            <a:endParaRPr lang="es" sz="1200" dirty="0">
              <a:latin typeface="Arial" panose="020B0604020202020204" pitchFamily="34" charset="0"/>
              <a:ea typeface="+mn-lt"/>
              <a:cs typeface="Arial" panose="020B0604020202020204" pitchFamily="34" charset="0"/>
            </a:endParaRPr>
          </a:p>
          <a:p>
            <a:pPr marL="359410" indent="-359410" algn="just">
              <a:buNone/>
            </a:pPr>
            <a:r>
              <a:rPr lang="es" sz="1200" dirty="0">
                <a:latin typeface="Arial" panose="020B0604020202020204" pitchFamily="34" charset="0"/>
                <a:ea typeface="Calibri"/>
                <a:cs typeface="Arial" panose="020B0604020202020204" pitchFamily="34" charset="0"/>
              </a:rPr>
              <a:t>Kemp, L. (2020). Having women in leadership roles is more important than ever, here’s why. [online] World Economic Forum. Available at: </a:t>
            </a:r>
            <a:r>
              <a:rPr lang="es" sz="1200" dirty="0">
                <a:latin typeface="Arial" panose="020B0604020202020204" pitchFamily="34" charset="0"/>
                <a:ea typeface="Calibri"/>
                <a:cs typeface="Arial" panose="020B0604020202020204" pitchFamily="34" charset="0"/>
                <a:hlinkClick r:id="rId8"/>
              </a:rPr>
              <a:t>https://www.weforum.org/stories/2020/03/more-women-in-leadership-shouldnt-matter-but-it-really-does/</a:t>
            </a:r>
            <a:r>
              <a:rPr lang="es" sz="1200" dirty="0">
                <a:latin typeface="Arial" panose="020B0604020202020204" pitchFamily="34" charset="0"/>
                <a:ea typeface="Calibri"/>
                <a:cs typeface="Arial" panose="020B0604020202020204" pitchFamily="34" charset="0"/>
              </a:rPr>
              <a:t>.</a:t>
            </a:r>
          </a:p>
          <a:p>
            <a:pPr marL="359410" indent="-359410" algn="just">
              <a:buNone/>
            </a:pPr>
            <a:endParaRPr lang="es" sz="1200" dirty="0">
              <a:latin typeface="Arial" panose="020B0604020202020204" pitchFamily="34" charset="0"/>
              <a:cs typeface="Arial" panose="020B0604020202020204" pitchFamily="34" charset="0"/>
            </a:endParaRPr>
          </a:p>
          <a:p>
            <a:pPr marL="359410" indent="-359410" algn="just">
              <a:buNone/>
            </a:pPr>
            <a:r>
              <a:rPr lang="es" sz="1200" dirty="0">
                <a:latin typeface="Arial" panose="020B0604020202020204" pitchFamily="34" charset="0"/>
                <a:ea typeface="+mn-lt"/>
                <a:cs typeface="Arial" panose="020B0604020202020204" pitchFamily="34" charset="0"/>
              </a:rPr>
              <a:t>La Vanguardia, 2023. </a:t>
            </a:r>
            <a:r>
              <a:rPr lang="es" sz="1200" i="1" dirty="0">
                <a:latin typeface="Arial" panose="020B0604020202020204" pitchFamily="34" charset="0"/>
                <a:ea typeface="+mn-lt"/>
                <a:cs typeface="Arial" panose="020B0604020202020204" pitchFamily="34" charset="0"/>
              </a:rPr>
              <a:t>¿Quién es Montse Tomé, la nueva seleccionadora de España?</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https://www.lavanguardia.com/deportes/20230906/9207843/quien-es-montse-tome-seleccionadora-relevo-jorge-vilda-espana.html</a:t>
            </a:r>
            <a:r>
              <a:rPr lang="en-US" sz="1200" dirty="0">
                <a:latin typeface="Arial" panose="020B0604020202020204" pitchFamily="34" charset="0"/>
                <a:ea typeface="+mn-lt"/>
                <a:cs typeface="Arial" panose="020B0604020202020204" pitchFamily="34" charset="0"/>
              </a:rPr>
              <a:t> [Accessed 12 November. 2024]</a:t>
            </a:r>
            <a:r>
              <a:rPr lang="en-U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n-US" sz="1200" dirty="0" err="1">
                <a:latin typeface="Arial" panose="020B0604020202020204" pitchFamily="34" charset="0"/>
                <a:ea typeface="+mn-lt"/>
                <a:cs typeface="Arial" panose="020B0604020202020204" pitchFamily="34" charset="0"/>
              </a:rPr>
              <a:t>Llopis-Goig</a:t>
            </a:r>
            <a:r>
              <a:rPr lang="en-US" sz="1200" dirty="0">
                <a:latin typeface="Arial" panose="020B0604020202020204" pitchFamily="34" charset="0"/>
                <a:ea typeface="+mn-lt"/>
                <a:cs typeface="Arial" panose="020B0604020202020204" pitchFamily="34" charset="0"/>
              </a:rPr>
              <a:t>, R. (2017). </a:t>
            </a:r>
            <a:r>
              <a:rPr lang="en-US" sz="1200" i="1" dirty="0">
                <a:latin typeface="Arial" panose="020B0604020202020204" pitchFamily="34" charset="0"/>
                <a:ea typeface="+mn-lt"/>
                <a:cs typeface="Arial" panose="020B0604020202020204" pitchFamily="34" charset="0"/>
              </a:rPr>
              <a:t>Spain: Putting the Pieces of the Sport System in Place — The Role of the Sport Federations</a:t>
            </a:r>
            <a:r>
              <a:rPr lang="en-US" sz="1200" dirty="0">
                <a:latin typeface="Arial" panose="020B0604020202020204" pitchFamily="34" charset="0"/>
                <a:ea typeface="+mn-lt"/>
                <a:cs typeface="Arial" panose="020B0604020202020204" pitchFamily="34" charset="0"/>
              </a:rPr>
              <a:t>. In: Breuer, M. &amp; Forrest, D. (eds) </a:t>
            </a:r>
            <a:r>
              <a:rPr lang="en-US" sz="1200" i="1" dirty="0">
                <a:latin typeface="Arial" panose="020B0604020202020204" pitchFamily="34" charset="0"/>
                <a:ea typeface="+mn-lt"/>
                <a:cs typeface="Arial" panose="020B0604020202020204" pitchFamily="34" charset="0"/>
              </a:rPr>
              <a:t>The Palgrave Handbook on the Economics of Manipulation in Sport</a:t>
            </a:r>
            <a:r>
              <a:rPr lang="en-US" sz="1200" dirty="0">
                <a:latin typeface="Arial" panose="020B0604020202020204" pitchFamily="34" charset="0"/>
                <a:ea typeface="+mn-lt"/>
                <a:cs typeface="Arial" panose="020B0604020202020204" pitchFamily="34" charset="0"/>
              </a:rPr>
              <a:t>. Palgrave Macmillan.</a:t>
            </a:r>
            <a:r>
              <a:rPr lang="en-US" sz="1200" dirty="0">
                <a:latin typeface="Arial" panose="020B0604020202020204" pitchFamily="34" charset="0"/>
                <a:cs typeface="Arial" panose="020B0604020202020204" pitchFamily="34" charset="0"/>
              </a:rPr>
              <a:t> </a:t>
            </a:r>
            <a:endParaRPr lang="es-ES" sz="1200" dirty="0">
              <a:latin typeface="Arial" panose="020B0604020202020204" pitchFamily="34" charset="0"/>
              <a:cs typeface="Arial" panose="020B0604020202020204" pitchFamily="34" charset="0"/>
            </a:endParaRPr>
          </a:p>
          <a:p>
            <a:pPr marL="359410" indent="-359410" algn="just">
              <a:buNone/>
            </a:pPr>
            <a:endParaRPr lang="e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27928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C45891-50F1-874A-909F-9F4F8D88E09B}"/>
              </a:ext>
            </a:extLst>
          </p:cNvPr>
          <p:cNvSpPr txBox="1"/>
          <p:nvPr/>
        </p:nvSpPr>
        <p:spPr>
          <a:xfrm>
            <a:off x="290286" y="217714"/>
            <a:ext cx="11379200" cy="7201972"/>
          </a:xfrm>
          <a:prstGeom prst="rect">
            <a:avLst/>
          </a:prstGeom>
          <a:noFill/>
        </p:spPr>
        <p:txBody>
          <a:bodyPr wrap="square" rtlCol="0">
            <a:spAutoFit/>
          </a:bodyPr>
          <a:lstStyle/>
          <a:p>
            <a:pPr marL="359410" indent="-359410" algn="just">
              <a:buNone/>
            </a:pPr>
            <a:r>
              <a:rPr lang="en-US" sz="1200" dirty="0">
                <a:latin typeface="Arial" panose="020B0604020202020204" pitchFamily="34" charset="0"/>
                <a:ea typeface="+mn-lt"/>
                <a:cs typeface="Arial" panose="020B0604020202020204" pitchFamily="34" charset="0"/>
              </a:rPr>
              <a:t>Mach, M. &amp; Ferreira, A.I. (2021) ‘Transformational leadership and team performance in sports teams: A conditional indirect model’, </a:t>
            </a:r>
            <a:r>
              <a:rPr lang="en-US" sz="1200" i="1" dirty="0">
                <a:latin typeface="Arial" panose="020B0604020202020204" pitchFamily="34" charset="0"/>
                <a:ea typeface="+mn-lt"/>
                <a:cs typeface="Arial" panose="020B0604020202020204" pitchFamily="34" charset="0"/>
              </a:rPr>
              <a:t>Applied Psychology</a:t>
            </a:r>
            <a:r>
              <a:rPr lang="en-US" sz="1200" dirty="0">
                <a:latin typeface="Arial" panose="020B0604020202020204" pitchFamily="34" charset="0"/>
                <a:ea typeface="+mn-lt"/>
                <a:cs typeface="Arial" panose="020B0604020202020204" pitchFamily="34" charset="0"/>
              </a:rPr>
              <a:t>, 71(3), pp. 662–694. </a:t>
            </a:r>
            <a:r>
              <a:rPr lang="en-US" sz="1200" dirty="0" err="1">
                <a:latin typeface="Arial" panose="020B0604020202020204" pitchFamily="34" charset="0"/>
                <a:ea typeface="+mn-lt"/>
                <a:cs typeface="Arial" panose="020B0604020202020204" pitchFamily="34" charset="0"/>
              </a:rPr>
              <a:t>doi</a:t>
            </a:r>
            <a:r>
              <a:rPr lang="en-US" sz="1200" dirty="0">
                <a:latin typeface="Arial" panose="020B0604020202020204" pitchFamily="34" charset="0"/>
                <a:ea typeface="+mn-lt"/>
                <a:cs typeface="Arial" panose="020B0604020202020204" pitchFamily="34" charset="0"/>
              </a:rPr>
              <a:t>: 10.1111/</a:t>
            </a:r>
            <a:r>
              <a:rPr lang="en-US" sz="1200" dirty="0" err="1">
                <a:latin typeface="Arial" panose="020B0604020202020204" pitchFamily="34" charset="0"/>
                <a:ea typeface="+mn-lt"/>
                <a:cs typeface="Arial" panose="020B0604020202020204" pitchFamily="34" charset="0"/>
              </a:rPr>
              <a:t>apps.12342</a:t>
            </a:r>
            <a:r>
              <a:rPr lang="en-US" sz="1200" dirty="0">
                <a:latin typeface="Arial" panose="020B0604020202020204" pitchFamily="34" charset="0"/>
                <a:ea typeface="+mn-lt"/>
                <a:cs typeface="Arial" panose="020B0604020202020204" pitchFamily="34" charset="0"/>
              </a:rPr>
              <a:t>.</a:t>
            </a:r>
            <a:r>
              <a:rPr lang="en-US" sz="1200" dirty="0">
                <a:latin typeface="Arial" panose="020B0604020202020204" pitchFamily="34" charset="0"/>
                <a:cs typeface="Arial" panose="020B0604020202020204" pitchFamily="34" charset="0"/>
              </a:rPr>
              <a:t> </a:t>
            </a:r>
          </a:p>
          <a:p>
            <a:pPr marL="359410" indent="-359410" algn="just">
              <a:buNone/>
            </a:pPr>
            <a:endParaRPr lang="en-US" sz="1200" dirty="0">
              <a:latin typeface="Arial" panose="020B0604020202020204" pitchFamily="34" charset="0"/>
              <a:cs typeface="Arial" panose="020B0604020202020204" pitchFamily="34" charset="0"/>
            </a:endParaRPr>
          </a:p>
          <a:p>
            <a:pPr marL="359410" indent="-359410">
              <a:buNone/>
            </a:pPr>
            <a:r>
              <a:rPr lang="en-US" sz="1200" dirty="0" err="1">
                <a:latin typeface="Arial" panose="020B0604020202020204" pitchFamily="34" charset="0"/>
                <a:ea typeface="+mn-lt"/>
                <a:cs typeface="Arial" panose="020B0604020202020204" pitchFamily="34" charset="0"/>
              </a:rPr>
              <a:t>Maennig</a:t>
            </a:r>
            <a:r>
              <a:rPr lang="en-US" sz="1200" dirty="0">
                <a:latin typeface="Arial" panose="020B0604020202020204" pitchFamily="34" charset="0"/>
                <a:ea typeface="+mn-lt"/>
                <a:cs typeface="Arial" panose="020B0604020202020204" pitchFamily="34" charset="0"/>
              </a:rPr>
              <a:t>, W. (2018). </a:t>
            </a:r>
            <a:r>
              <a:rPr lang="en-US" sz="1200" i="1" dirty="0">
                <a:latin typeface="Arial" panose="020B0604020202020204" pitchFamily="34" charset="0"/>
                <a:ea typeface="+mn-lt"/>
                <a:cs typeface="Arial" panose="020B0604020202020204" pitchFamily="34" charset="0"/>
              </a:rPr>
              <a:t>Governance in Sports </a:t>
            </a:r>
            <a:r>
              <a:rPr lang="en-US" sz="1200" i="1" dirty="0" err="1">
                <a:latin typeface="Arial" panose="020B0604020202020204" pitchFamily="34" charset="0"/>
                <a:ea typeface="+mn-lt"/>
                <a:cs typeface="Arial" panose="020B0604020202020204" pitchFamily="34" charset="0"/>
              </a:rPr>
              <a:t>Organisations</a:t>
            </a:r>
            <a:r>
              <a:rPr lang="en-US" sz="1200" dirty="0">
                <a:latin typeface="Arial" panose="020B0604020202020204" pitchFamily="34" charset="0"/>
                <a:ea typeface="+mn-lt"/>
                <a:cs typeface="Arial" panose="020B0604020202020204" pitchFamily="34" charset="0"/>
              </a:rPr>
              <a:t>. In: Breuer, M. &amp; Forrest, D. (eds) </a:t>
            </a:r>
            <a:r>
              <a:rPr lang="en-US" sz="1200" i="1" dirty="0">
                <a:latin typeface="Arial" panose="020B0604020202020204" pitchFamily="34" charset="0"/>
                <a:ea typeface="+mn-lt"/>
                <a:cs typeface="Arial" panose="020B0604020202020204" pitchFamily="34" charset="0"/>
              </a:rPr>
              <a:t>The Palgrave Handbook on the Economics of Manipulation in Sport</a:t>
            </a:r>
            <a:r>
              <a:rPr lang="en-US" sz="1200" dirty="0">
                <a:latin typeface="Arial" panose="020B0604020202020204" pitchFamily="34" charset="0"/>
                <a:ea typeface="+mn-lt"/>
                <a:cs typeface="Arial" panose="020B0604020202020204" pitchFamily="34" charset="0"/>
              </a:rPr>
              <a:t>. Palgrave Macmillan, Cham. DOI: 10.1007/978-3-319-77389-6_13.</a:t>
            </a:r>
            <a:r>
              <a:rPr lang="en-US" sz="1200" dirty="0">
                <a:latin typeface="Arial" panose="020B0604020202020204" pitchFamily="34" charset="0"/>
                <a:cs typeface="Arial" panose="020B0604020202020204" pitchFamily="34" charset="0"/>
              </a:rPr>
              <a:t> </a:t>
            </a:r>
          </a:p>
          <a:p>
            <a:pPr marL="359410" indent="-359410">
              <a:buNone/>
            </a:pPr>
            <a:endParaRPr lang="en-US" sz="1200" dirty="0">
              <a:latin typeface="Arial" panose="020B0604020202020204" pitchFamily="34" charset="0"/>
              <a:cs typeface="Arial" panose="020B0604020202020204" pitchFamily="34" charset="0"/>
            </a:endParaRPr>
          </a:p>
          <a:p>
            <a:pPr marL="359410" indent="-359410">
              <a:buNone/>
            </a:pPr>
            <a:r>
              <a:rPr lang="es" sz="1200" dirty="0">
                <a:latin typeface="Arial" panose="020B0604020202020204" pitchFamily="34" charset="0"/>
                <a:ea typeface="+mn-lt"/>
                <a:cs typeface="Arial" panose="020B0604020202020204" pitchFamily="34" charset="0"/>
              </a:rPr>
              <a:t>Marca, 2021. </a:t>
            </a:r>
            <a:r>
              <a:rPr lang="es" sz="1200" i="1" dirty="0">
                <a:latin typeface="Arial" panose="020B0604020202020204" pitchFamily="34" charset="0"/>
                <a:ea typeface="+mn-lt"/>
                <a:cs typeface="Arial" panose="020B0604020202020204" pitchFamily="34" charset="0"/>
              </a:rPr>
              <a:t>Alexia Putellas entra en la historia al conquistar el Balón de Oro</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https://www.marca.com/futbol/balon-oro/2021/11/29/61a535c7268e3e55328b4599.html</a:t>
            </a:r>
            <a:r>
              <a:rPr lang="en-US" sz="1200" dirty="0">
                <a:latin typeface="Arial" panose="020B0604020202020204" pitchFamily="34" charset="0"/>
                <a:ea typeface="+mn-lt"/>
                <a:cs typeface="Arial" panose="020B0604020202020204" pitchFamily="34" charset="0"/>
              </a:rPr>
              <a:t> [Accessed 12 November. 2024]</a:t>
            </a:r>
            <a:r>
              <a:rPr lang="en-US" sz="1200" dirty="0">
                <a:latin typeface="Arial" panose="020B0604020202020204" pitchFamily="34" charset="0"/>
                <a:cs typeface="Arial" panose="020B0604020202020204" pitchFamily="34" charset="0"/>
              </a:rPr>
              <a:t> </a:t>
            </a:r>
          </a:p>
          <a:p>
            <a:pPr marL="359410" indent="-359410">
              <a:buNone/>
            </a:pPr>
            <a:endParaRPr lang="es-ES" sz="1200" dirty="0">
              <a:latin typeface="Arial" panose="020B0604020202020204" pitchFamily="34" charset="0"/>
              <a:cs typeface="Arial" panose="020B0604020202020204" pitchFamily="34" charset="0"/>
            </a:endParaRPr>
          </a:p>
          <a:p>
            <a:pPr marL="359410" indent="-359410">
              <a:buNone/>
            </a:pPr>
            <a:r>
              <a:rPr lang="es" sz="1200" dirty="0">
                <a:latin typeface="Arial" panose="020B0604020202020204" pitchFamily="34" charset="0"/>
                <a:ea typeface="+mn-lt"/>
                <a:cs typeface="Arial" panose="020B0604020202020204" pitchFamily="34" charset="0"/>
              </a:rPr>
              <a:t>Marca, 2023. </a:t>
            </a:r>
            <a:r>
              <a:rPr lang="es" sz="1200" i="1" dirty="0">
                <a:latin typeface="Arial" panose="020B0604020202020204" pitchFamily="34" charset="0"/>
                <a:ea typeface="+mn-lt"/>
                <a:cs typeface="Arial" panose="020B0604020202020204" pitchFamily="34" charset="0"/>
              </a:rPr>
              <a:t>Aitana Bonmatí gana su primer Balón de Oro</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https://www.marca.com/futbol/balon-oro/2023/10/30/653ff2de22601d7e148b4591.html</a:t>
            </a:r>
            <a:r>
              <a:rPr lang="en-US" sz="1200" dirty="0">
                <a:latin typeface="Arial" panose="020B0604020202020204" pitchFamily="34" charset="0"/>
                <a:ea typeface="+mn-lt"/>
                <a:cs typeface="Arial" panose="020B0604020202020204" pitchFamily="34" charset="0"/>
              </a:rPr>
              <a:t> [Accessed 08 Nov. 2024].</a:t>
            </a:r>
            <a:r>
              <a:rPr lang="en-US" sz="1200" dirty="0">
                <a:latin typeface="Arial" panose="020B0604020202020204" pitchFamily="34" charset="0"/>
                <a:cs typeface="Arial" panose="020B0604020202020204" pitchFamily="34" charset="0"/>
              </a:rPr>
              <a:t> </a:t>
            </a:r>
          </a:p>
          <a:p>
            <a:pPr marL="359410" indent="-359410">
              <a:buNone/>
            </a:pPr>
            <a:endParaRPr lang="es-ES" sz="1200" dirty="0">
              <a:latin typeface="Arial" panose="020B0604020202020204" pitchFamily="34" charset="0"/>
              <a:cs typeface="Arial" panose="020B0604020202020204" pitchFamily="34" charset="0"/>
            </a:endParaRPr>
          </a:p>
          <a:p>
            <a:pPr marL="359410" indent="-359410">
              <a:buNone/>
            </a:pPr>
            <a:r>
              <a:rPr lang="en-US" sz="1200" dirty="0">
                <a:latin typeface="Arial" panose="020B0604020202020204" pitchFamily="34" charset="0"/>
                <a:ea typeface="+mn-lt"/>
                <a:cs typeface="Arial" panose="020B0604020202020204" pitchFamily="34" charset="0"/>
              </a:rPr>
              <a:t>Marca, 2024. </a:t>
            </a:r>
            <a:r>
              <a:rPr lang="en-US" sz="1200" i="1" dirty="0">
                <a:latin typeface="Arial" panose="020B0604020202020204" pitchFamily="34" charset="0"/>
                <a:ea typeface="+mn-lt"/>
                <a:cs typeface="Arial" panose="020B0604020202020204" pitchFamily="34" charset="0"/>
              </a:rPr>
              <a:t>Ballon d’Or 2024 live updates</a:t>
            </a:r>
            <a:r>
              <a:rPr lang="en-US" sz="1200" dirty="0">
                <a:latin typeface="Arial" panose="020B0604020202020204" pitchFamily="34" charset="0"/>
                <a:ea typeface="+mn-lt"/>
                <a:cs typeface="Arial" panose="020B0604020202020204" pitchFamily="34" charset="0"/>
              </a:rPr>
              <a:t>. Available at: </a:t>
            </a:r>
            <a:r>
              <a:rPr lang="en-US" sz="1200" dirty="0">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https://www.marca.com/en/football/2024/10/28/671fa13c1ff7ff37b0efd452-live.html</a:t>
            </a:r>
            <a:r>
              <a:rPr lang="en-US" sz="1200" dirty="0">
                <a:latin typeface="Arial" panose="020B0604020202020204" pitchFamily="34" charset="0"/>
                <a:ea typeface="+mn-lt"/>
                <a:cs typeface="Arial" panose="020B0604020202020204" pitchFamily="34" charset="0"/>
              </a:rPr>
              <a:t> [Accessed 12 Nov. 2024].</a:t>
            </a:r>
          </a:p>
          <a:p>
            <a:pPr marL="359410" indent="-359410">
              <a:buNone/>
            </a:pPr>
            <a:r>
              <a:rPr lang="en-US" sz="1200" dirty="0">
                <a:latin typeface="Arial" panose="020B0604020202020204" pitchFamily="34" charset="0"/>
                <a:cs typeface="Arial" panose="020B0604020202020204" pitchFamily="34" charset="0"/>
              </a:rPr>
              <a:t> </a:t>
            </a:r>
            <a:endParaRPr lang="es-ES" sz="1200" dirty="0">
              <a:latin typeface="Arial" panose="020B0604020202020204" pitchFamily="34" charset="0"/>
              <a:cs typeface="Arial" panose="020B0604020202020204" pitchFamily="34" charset="0"/>
            </a:endParaRPr>
          </a:p>
          <a:p>
            <a:pPr marL="359410" indent="-359410">
              <a:buNone/>
            </a:pPr>
            <a:r>
              <a:rPr lang="es" sz="1200" dirty="0">
                <a:latin typeface="Arial" panose="020B0604020202020204" pitchFamily="34" charset="0"/>
                <a:ea typeface="+mn-lt"/>
                <a:cs typeface="Arial" panose="020B0604020202020204" pitchFamily="34" charset="0"/>
              </a:rPr>
              <a:t>Marca, 2024. </a:t>
            </a:r>
            <a:r>
              <a:rPr lang="es" sz="1200" i="1" dirty="0">
                <a:latin typeface="Arial" panose="020B0604020202020204" pitchFamily="34" charset="0"/>
                <a:ea typeface="+mn-lt"/>
                <a:cs typeface="Arial" panose="020B0604020202020204" pitchFamily="34" charset="0"/>
              </a:rPr>
              <a:t>Primer Mundial - Historia del fútbol femenino</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5">
                  <a:extLst>
                    <a:ext uri="{A12FA001-AC4F-418D-AE19-62706E023703}">
                      <ahyp:hlinkClr xmlns:ahyp="http://schemas.microsoft.com/office/drawing/2018/hyperlinkcolor" val="tx"/>
                    </a:ext>
                  </a:extLst>
                </a:hlinkClick>
              </a:rPr>
              <a:t>https://especiales.marca.com/futbol/historia-futbol-femenino/primer-mundial-femenino.html</a:t>
            </a:r>
            <a:r>
              <a:rPr lang="en-US" sz="1200" dirty="0">
                <a:latin typeface="Arial" panose="020B0604020202020204" pitchFamily="34" charset="0"/>
                <a:ea typeface="+mn-lt"/>
                <a:cs typeface="Arial" panose="020B0604020202020204" pitchFamily="34" charset="0"/>
              </a:rPr>
              <a:t> [Accessed 09 Nov. 2024].</a:t>
            </a:r>
            <a:r>
              <a:rPr lang="en-US" sz="1200" dirty="0">
                <a:latin typeface="Arial" panose="020B0604020202020204" pitchFamily="34" charset="0"/>
                <a:cs typeface="Arial" panose="020B0604020202020204" pitchFamily="34" charset="0"/>
              </a:rPr>
              <a:t> </a:t>
            </a:r>
          </a:p>
          <a:p>
            <a:pPr marL="359410" indent="-359410">
              <a:buNone/>
            </a:pPr>
            <a:endParaRPr lang="es-ES" sz="1200" dirty="0">
              <a:latin typeface="Arial" panose="020B0604020202020204" pitchFamily="34" charset="0"/>
              <a:cs typeface="Arial" panose="020B0604020202020204" pitchFamily="34" charset="0"/>
            </a:endParaRPr>
          </a:p>
          <a:p>
            <a:pPr marL="359410" indent="-359410">
              <a:buNone/>
            </a:pPr>
            <a:r>
              <a:rPr lang="en-US" sz="1200" dirty="0">
                <a:latin typeface="Arial" panose="020B0604020202020204" pitchFamily="34" charset="0"/>
                <a:ea typeface="+mn-lt"/>
                <a:cs typeface="Arial" panose="020B0604020202020204" pitchFamily="34" charset="0"/>
              </a:rPr>
              <a:t>McDowell, J., Pickett, A.C. and Pitts, B.G. (2022) ‘Introduction to the special issue on diversity and inclusion in sport management education’, </a:t>
            </a:r>
            <a:r>
              <a:rPr lang="en-US" sz="1200" i="1" dirty="0">
                <a:latin typeface="Arial" panose="020B0604020202020204" pitchFamily="34" charset="0"/>
                <a:ea typeface="+mn-lt"/>
                <a:cs typeface="Arial" panose="020B0604020202020204" pitchFamily="34" charset="0"/>
              </a:rPr>
              <a:t>Sport Management Education Journal</a:t>
            </a:r>
            <a:r>
              <a:rPr lang="en-US" sz="1200" dirty="0">
                <a:latin typeface="Arial" panose="020B0604020202020204" pitchFamily="34" charset="0"/>
                <a:ea typeface="+mn-lt"/>
                <a:cs typeface="Arial" panose="020B0604020202020204" pitchFamily="34" charset="0"/>
              </a:rPr>
              <a:t>, 16(1), pp. 1-3. </a:t>
            </a:r>
            <a:r>
              <a:rPr lang="en-US" sz="1200" dirty="0" err="1">
                <a:latin typeface="Arial" panose="020B0604020202020204" pitchFamily="34" charset="0"/>
                <a:ea typeface="+mn-lt"/>
                <a:cs typeface="Arial" panose="020B0604020202020204" pitchFamily="34" charset="0"/>
              </a:rPr>
              <a:t>doi</a:t>
            </a:r>
            <a:r>
              <a:rPr lang="en-US" sz="1200" dirty="0">
                <a:latin typeface="Arial" panose="020B0604020202020204" pitchFamily="34" charset="0"/>
                <a:ea typeface="+mn-lt"/>
                <a:cs typeface="Arial" panose="020B0604020202020204" pitchFamily="34" charset="0"/>
              </a:rPr>
              <a:t>: 10.1123/</a:t>
            </a:r>
            <a:r>
              <a:rPr lang="en-US" sz="1200" dirty="0" err="1">
                <a:latin typeface="Arial" panose="020B0604020202020204" pitchFamily="34" charset="0"/>
                <a:ea typeface="+mn-lt"/>
                <a:cs typeface="Arial" panose="020B0604020202020204" pitchFamily="34" charset="0"/>
              </a:rPr>
              <a:t>smej.2022</a:t>
            </a:r>
            <a:r>
              <a:rPr lang="en-US" sz="1200" dirty="0">
                <a:latin typeface="Arial" panose="020B0604020202020204" pitchFamily="34" charset="0"/>
                <a:ea typeface="+mn-lt"/>
                <a:cs typeface="Arial" panose="020B0604020202020204" pitchFamily="34" charset="0"/>
              </a:rPr>
              <a:t>-0006.</a:t>
            </a:r>
            <a:r>
              <a:rPr lang="en-US" sz="1200" dirty="0">
                <a:latin typeface="Arial" panose="020B0604020202020204" pitchFamily="34" charset="0"/>
                <a:cs typeface="Arial" panose="020B0604020202020204" pitchFamily="34" charset="0"/>
              </a:rPr>
              <a:t> </a:t>
            </a:r>
          </a:p>
          <a:p>
            <a:pPr marL="359410" indent="-359410">
              <a:buNone/>
            </a:pPr>
            <a:endParaRPr lang="en-US" sz="1200" dirty="0">
              <a:latin typeface="Arial" panose="020B0604020202020204" pitchFamily="34" charset="0"/>
              <a:cs typeface="Arial" panose="020B0604020202020204" pitchFamily="34" charset="0"/>
            </a:endParaRPr>
          </a:p>
          <a:p>
            <a:pPr marL="359410" indent="-359410">
              <a:buNone/>
            </a:pPr>
            <a:r>
              <a:rPr lang="en-US" sz="1200" dirty="0">
                <a:latin typeface="Arial" panose="020B0604020202020204" pitchFamily="34" charset="0"/>
                <a:ea typeface="+mn-lt"/>
                <a:cs typeface="Arial" panose="020B0604020202020204" pitchFamily="34" charset="0"/>
              </a:rPr>
              <a:t>McKinsey &amp; Company (2024). </a:t>
            </a:r>
            <a:r>
              <a:rPr lang="en-US" sz="1200" i="1" dirty="0">
                <a:latin typeface="Arial" panose="020B0604020202020204" pitchFamily="34" charset="0"/>
                <a:ea typeface="+mn-lt"/>
                <a:cs typeface="Arial" panose="020B0604020202020204" pitchFamily="34" charset="0"/>
              </a:rPr>
              <a:t>Women matter: Spain—women are still far from top corporate leadership positions</a:t>
            </a:r>
            <a:r>
              <a:rPr lang="en-US" sz="1200" dirty="0">
                <a:latin typeface="Arial" panose="020B0604020202020204" pitchFamily="34" charset="0"/>
                <a:ea typeface="+mn-lt"/>
                <a:cs typeface="Arial" panose="020B0604020202020204" pitchFamily="34" charset="0"/>
              </a:rPr>
              <a:t>. Available at: </a:t>
            </a:r>
            <a:r>
              <a:rPr lang="en-US" sz="1200" dirty="0">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https://www.mckinsey.com/featured-insights/diversity-and-inclusion/women-matter-spain-women-are-still-far-from-top-corporate-leadership-positions</a:t>
            </a:r>
            <a:r>
              <a:rPr lang="en-US" sz="1200" dirty="0">
                <a:latin typeface="Arial" panose="020B0604020202020204" pitchFamily="34" charset="0"/>
                <a:ea typeface="+mn-lt"/>
                <a:cs typeface="Arial" panose="020B0604020202020204" pitchFamily="34" charset="0"/>
              </a:rPr>
              <a:t> [Accessed: 2 October. 2024].</a:t>
            </a:r>
            <a:r>
              <a:rPr lang="en-US" sz="1200" dirty="0">
                <a:latin typeface="Arial" panose="020B0604020202020204" pitchFamily="34" charset="0"/>
                <a:cs typeface="Arial" panose="020B0604020202020204" pitchFamily="34" charset="0"/>
              </a:rPr>
              <a:t> </a:t>
            </a:r>
          </a:p>
          <a:p>
            <a:pPr marL="359410" indent="-359410">
              <a:buNone/>
            </a:pPr>
            <a:endParaRPr lang="es-ES" sz="1200" dirty="0">
              <a:latin typeface="Arial" panose="020B0604020202020204" pitchFamily="34" charset="0"/>
              <a:cs typeface="Arial" panose="020B0604020202020204" pitchFamily="34" charset="0"/>
            </a:endParaRPr>
          </a:p>
          <a:p>
            <a:pPr marL="359410" indent="-359410">
              <a:buNone/>
            </a:pPr>
            <a:r>
              <a:rPr lang="en-US" sz="1200" dirty="0">
                <a:latin typeface="Arial" panose="020B0604020202020204" pitchFamily="34" charset="0"/>
                <a:ea typeface="+mn-lt"/>
                <a:cs typeface="Arial" panose="020B0604020202020204" pitchFamily="34" charset="0"/>
              </a:rPr>
              <a:t>Meier, H.E., </a:t>
            </a:r>
            <a:r>
              <a:rPr lang="en-US" sz="1200" dirty="0" err="1">
                <a:latin typeface="Arial" panose="020B0604020202020204" pitchFamily="34" charset="0"/>
                <a:ea typeface="+mn-lt"/>
                <a:cs typeface="Arial" panose="020B0604020202020204" pitchFamily="34" charset="0"/>
              </a:rPr>
              <a:t>Konjer</a:t>
            </a:r>
            <a:r>
              <a:rPr lang="en-US" sz="1200" dirty="0">
                <a:latin typeface="Arial" panose="020B0604020202020204" pitchFamily="34" charset="0"/>
                <a:ea typeface="+mn-lt"/>
                <a:cs typeface="Arial" panose="020B0604020202020204" pitchFamily="34" charset="0"/>
              </a:rPr>
              <a:t>, </a:t>
            </a:r>
            <a:r>
              <a:rPr lang="en-US" sz="1200" dirty="0" err="1">
                <a:latin typeface="Arial" panose="020B0604020202020204" pitchFamily="34" charset="0"/>
                <a:ea typeface="+mn-lt"/>
                <a:cs typeface="Arial" panose="020B0604020202020204" pitchFamily="34" charset="0"/>
              </a:rPr>
              <a:t>M.V</a:t>
            </a:r>
            <a:r>
              <a:rPr lang="en-US" sz="1200" dirty="0">
                <a:latin typeface="Arial" panose="020B0604020202020204" pitchFamily="34" charset="0"/>
                <a:ea typeface="+mn-lt"/>
                <a:cs typeface="Arial" panose="020B0604020202020204" pitchFamily="34" charset="0"/>
              </a:rPr>
              <a:t>. &amp; Krieger, J. (2021) ‘Women in international elite athletics: gender (in)equality and national participation’, </a:t>
            </a:r>
            <a:r>
              <a:rPr lang="en-US" sz="1200" i="1" dirty="0">
                <a:latin typeface="Arial" panose="020B0604020202020204" pitchFamily="34" charset="0"/>
                <a:ea typeface="+mn-lt"/>
                <a:cs typeface="Arial" panose="020B0604020202020204" pitchFamily="34" charset="0"/>
              </a:rPr>
              <a:t>Frontiers in Sports Active Living</a:t>
            </a:r>
            <a:r>
              <a:rPr lang="en-US" sz="1200" dirty="0">
                <a:latin typeface="Arial" panose="020B0604020202020204" pitchFamily="34" charset="0"/>
                <a:ea typeface="+mn-lt"/>
                <a:cs typeface="Arial" panose="020B0604020202020204" pitchFamily="34" charset="0"/>
              </a:rPr>
              <a:t>, 3, Article 709640. </a:t>
            </a:r>
            <a:r>
              <a:rPr lang="en-US" sz="1200" dirty="0" err="1">
                <a:latin typeface="Arial" panose="020B0604020202020204" pitchFamily="34" charset="0"/>
                <a:ea typeface="+mn-lt"/>
                <a:cs typeface="Arial" panose="020B0604020202020204" pitchFamily="34" charset="0"/>
              </a:rPr>
              <a:t>doi</a:t>
            </a:r>
            <a:r>
              <a:rPr lang="en-US" sz="1200" dirty="0">
                <a:latin typeface="Arial" panose="020B0604020202020204" pitchFamily="34" charset="0"/>
                <a:ea typeface="+mn-lt"/>
                <a:cs typeface="Arial" panose="020B0604020202020204" pitchFamily="34" charset="0"/>
              </a:rPr>
              <a:t>: 10.3389/</a:t>
            </a:r>
            <a:r>
              <a:rPr lang="en-US" sz="1200" dirty="0" err="1">
                <a:latin typeface="Arial" panose="020B0604020202020204" pitchFamily="34" charset="0"/>
                <a:ea typeface="+mn-lt"/>
                <a:cs typeface="Arial" panose="020B0604020202020204" pitchFamily="34" charset="0"/>
              </a:rPr>
              <a:t>fspor.2021.709640</a:t>
            </a:r>
            <a:r>
              <a:rPr lang="en-US" sz="1200" dirty="0">
                <a:latin typeface="Arial" panose="020B0604020202020204" pitchFamily="34" charset="0"/>
                <a:ea typeface="+mn-lt"/>
                <a:cs typeface="Arial" panose="020B0604020202020204" pitchFamily="34" charset="0"/>
              </a:rPr>
              <a:t>.</a:t>
            </a:r>
            <a:r>
              <a:rPr lang="en-US" sz="1200" dirty="0">
                <a:latin typeface="Arial" panose="020B0604020202020204" pitchFamily="34" charset="0"/>
                <a:cs typeface="Arial" panose="020B0604020202020204" pitchFamily="34" charset="0"/>
              </a:rPr>
              <a:t> </a:t>
            </a:r>
          </a:p>
          <a:p>
            <a:pPr marL="359410" indent="-359410">
              <a:buNone/>
            </a:pPr>
            <a:endParaRPr lang="es-ES" sz="1200" dirty="0">
              <a:latin typeface="Arial" panose="020B0604020202020204" pitchFamily="34" charset="0"/>
              <a:cs typeface="Arial" panose="020B0604020202020204" pitchFamily="34" charset="0"/>
            </a:endParaRPr>
          </a:p>
          <a:p>
            <a:pPr marL="359410" indent="-359410">
              <a:buNone/>
            </a:pPr>
            <a:r>
              <a:rPr lang="en-US" sz="1200" dirty="0" err="1">
                <a:latin typeface="Arial" panose="020B0604020202020204" pitchFamily="34" charset="0"/>
                <a:ea typeface="+mn-lt"/>
                <a:cs typeface="Arial" panose="020B0604020202020204" pitchFamily="34" charset="0"/>
              </a:rPr>
              <a:t>Næss</a:t>
            </a:r>
            <a:r>
              <a:rPr lang="en-US" sz="1200" dirty="0">
                <a:latin typeface="Arial" panose="020B0604020202020204" pitchFamily="34" charset="0"/>
                <a:ea typeface="+mn-lt"/>
                <a:cs typeface="Arial" panose="020B0604020202020204" pitchFamily="34" charset="0"/>
              </a:rPr>
              <a:t>, H.E. (2023) ‘Diversity and inclusion management in sport organizations: an integrative literature review’, </a:t>
            </a:r>
            <a:r>
              <a:rPr lang="en-US" sz="1200" i="1" dirty="0">
                <a:latin typeface="Arial" panose="020B0604020202020204" pitchFamily="34" charset="0"/>
                <a:ea typeface="+mn-lt"/>
                <a:cs typeface="Arial" panose="020B0604020202020204" pitchFamily="34" charset="0"/>
              </a:rPr>
              <a:t>Managing Sport and Leisure</a:t>
            </a:r>
            <a:r>
              <a:rPr lang="en-US" sz="1200" dirty="0">
                <a:latin typeface="Arial" panose="020B0604020202020204" pitchFamily="34" charset="0"/>
                <a:ea typeface="+mn-lt"/>
                <a:cs typeface="Arial" panose="020B0604020202020204" pitchFamily="34" charset="0"/>
              </a:rPr>
              <a:t>. </a:t>
            </a:r>
            <a:r>
              <a:rPr lang="en-US" sz="1200" dirty="0" err="1">
                <a:latin typeface="Arial" panose="020B0604020202020204" pitchFamily="34" charset="0"/>
                <a:ea typeface="+mn-lt"/>
                <a:cs typeface="Arial" panose="020B0604020202020204" pitchFamily="34" charset="0"/>
              </a:rPr>
              <a:t>doi</a:t>
            </a:r>
            <a:r>
              <a:rPr lang="en-US" sz="1200" dirty="0">
                <a:latin typeface="Arial" panose="020B0604020202020204" pitchFamily="34" charset="0"/>
                <a:ea typeface="+mn-lt"/>
                <a:cs typeface="Arial" panose="020B0604020202020204" pitchFamily="34" charset="0"/>
              </a:rPr>
              <a:t>: 10.1080/23750472.2023.2213707.</a:t>
            </a:r>
            <a:r>
              <a:rPr lang="en-US" sz="1200" dirty="0">
                <a:latin typeface="Arial" panose="020B0604020202020204" pitchFamily="34" charset="0"/>
                <a:cs typeface="Arial" panose="020B0604020202020204" pitchFamily="34" charset="0"/>
              </a:rPr>
              <a:t> </a:t>
            </a:r>
          </a:p>
          <a:p>
            <a:pPr marL="359410" indent="-359410">
              <a:buNone/>
            </a:pPr>
            <a:endParaRPr lang="es-ES" sz="1200" dirty="0">
              <a:latin typeface="Arial" panose="020B0604020202020204" pitchFamily="34" charset="0"/>
              <a:cs typeface="Arial" panose="020B0604020202020204" pitchFamily="34" charset="0"/>
            </a:endParaRPr>
          </a:p>
          <a:p>
            <a:pPr marL="359410" indent="-359410">
              <a:buNone/>
            </a:pPr>
            <a:r>
              <a:rPr lang="es" sz="1200" dirty="0">
                <a:latin typeface="Arial" panose="020B0604020202020204" pitchFamily="34" charset="0"/>
                <a:ea typeface="+mn-lt"/>
                <a:cs typeface="Arial" panose="020B0604020202020204" pitchFamily="34" charset="0"/>
              </a:rPr>
              <a:t>National Geographic, 2023. </a:t>
            </a:r>
            <a:r>
              <a:rPr lang="es" sz="1200" i="1" dirty="0">
                <a:latin typeface="Arial" panose="020B0604020202020204" pitchFamily="34" charset="0"/>
                <a:ea typeface="+mn-lt"/>
                <a:cs typeface="Arial" panose="020B0604020202020204" pitchFamily="34" charset="0"/>
              </a:rPr>
              <a:t>Historia de la Copa Mundial Femenina de la FIFA</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7">
                  <a:extLst>
                    <a:ext uri="{A12FA001-AC4F-418D-AE19-62706E023703}">
                      <ahyp:hlinkClr xmlns:ahyp="http://schemas.microsoft.com/office/drawing/2018/hyperlinkcolor" val="tx"/>
                    </a:ext>
                  </a:extLst>
                </a:hlinkClick>
              </a:rPr>
              <a:t>https://www.ngenespanol.com/el-mundo/historia-de-la-copa-mundial-femenina-de-la-fifa/</a:t>
            </a:r>
            <a:r>
              <a:rPr lang="en-US" sz="1200" dirty="0">
                <a:latin typeface="Arial" panose="020B0604020202020204" pitchFamily="34" charset="0"/>
                <a:ea typeface="+mn-lt"/>
                <a:cs typeface="Arial" panose="020B0604020202020204" pitchFamily="34" charset="0"/>
              </a:rPr>
              <a:t> [Accessed 12 Nov. 2024]</a:t>
            </a:r>
            <a:r>
              <a:rPr lang="en-US" sz="1200" dirty="0">
                <a:latin typeface="Arial" panose="020B0604020202020204" pitchFamily="34" charset="0"/>
                <a:cs typeface="Arial" panose="020B0604020202020204" pitchFamily="34" charset="0"/>
              </a:rPr>
              <a:t> </a:t>
            </a:r>
          </a:p>
          <a:p>
            <a:pPr marL="359410" indent="-359410">
              <a:buNone/>
            </a:pPr>
            <a:endParaRPr lang="es-ES" sz="1200" dirty="0">
              <a:latin typeface="Arial" panose="020B0604020202020204" pitchFamily="34" charset="0"/>
              <a:cs typeface="Arial" panose="020B0604020202020204" pitchFamily="34" charset="0"/>
            </a:endParaRPr>
          </a:p>
          <a:p>
            <a:pPr marL="359410" indent="-359410">
              <a:buNone/>
            </a:pPr>
            <a:r>
              <a:rPr lang="es" sz="1200" dirty="0">
                <a:latin typeface="Arial" panose="020B0604020202020204" pitchFamily="34" charset="0"/>
                <a:ea typeface="+mn-lt"/>
                <a:cs typeface="Arial" panose="020B0604020202020204" pitchFamily="34" charset="0"/>
              </a:rPr>
              <a:t>Olympics (2024). </a:t>
            </a:r>
            <a:r>
              <a:rPr lang="es" sz="1200" i="1" dirty="0">
                <a:latin typeface="Arial" panose="020B0604020202020204" pitchFamily="34" charset="0"/>
                <a:ea typeface="+mn-lt"/>
                <a:cs typeface="Arial" panose="020B0604020202020204" pitchFamily="34" charset="0"/>
              </a:rPr>
              <a:t>Selección española de fútbol femenino: jugadoras preseleccionadas para los Juegos Olímpicos París 2024</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8">
                  <a:extLst>
                    <a:ext uri="{A12FA001-AC4F-418D-AE19-62706E023703}">
                      <ahyp:hlinkClr xmlns:ahyp="http://schemas.microsoft.com/office/drawing/2018/hyperlinkcolor" val="tx"/>
                    </a:ext>
                  </a:extLst>
                </a:hlinkClick>
              </a:rPr>
              <a:t>https://olympics.com/es/noticias/seleccion-espanola-futbol-femenino-jugadoras-preseleccion-juegos-olimpicos-paris-2024</a:t>
            </a:r>
            <a:r>
              <a:rPr lang="en-US" sz="1200" dirty="0">
                <a:latin typeface="Arial" panose="020B0604020202020204" pitchFamily="34" charset="0"/>
                <a:ea typeface="+mn-lt"/>
                <a:cs typeface="Arial" panose="020B0604020202020204" pitchFamily="34" charset="0"/>
              </a:rPr>
              <a:t> [Accessed: 12 Nov. 2024].</a:t>
            </a:r>
            <a:r>
              <a:rPr lang="en-US" sz="1200" dirty="0">
                <a:latin typeface="Arial" panose="020B0604020202020204" pitchFamily="34" charset="0"/>
                <a:cs typeface="Arial" panose="020B0604020202020204" pitchFamily="34" charset="0"/>
              </a:rPr>
              <a:t> </a:t>
            </a:r>
            <a:endParaRPr lang="es-ES" sz="1200" dirty="0">
              <a:latin typeface="Arial" panose="020B0604020202020204" pitchFamily="34" charset="0"/>
              <a:cs typeface="Arial" panose="020B0604020202020204" pitchFamily="34" charset="0"/>
            </a:endParaRPr>
          </a:p>
          <a:p>
            <a:pPr marL="359410" indent="-359410">
              <a:buNone/>
            </a:pPr>
            <a:endParaRPr lang="es-ES" sz="1200" dirty="0">
              <a:latin typeface="Arial" panose="020B0604020202020204" pitchFamily="34" charset="0"/>
              <a:cs typeface="Arial" panose="020B0604020202020204" pitchFamily="34" charset="0"/>
            </a:endParaRPr>
          </a:p>
          <a:p>
            <a:pPr marL="359410" indent="-359410" algn="just">
              <a:buNone/>
            </a:pPr>
            <a:endParaRPr lang="en-US" sz="1200" dirty="0">
              <a:latin typeface="Arial" panose="020B0604020202020204" pitchFamily="34" charset="0"/>
              <a:cs typeface="Arial" panose="020B0604020202020204" pitchFamily="34" charset="0"/>
            </a:endParaRPr>
          </a:p>
          <a:p>
            <a:pPr marL="359410" indent="-359410" algn="just">
              <a:buNone/>
            </a:pPr>
            <a:endParaRPr lang="en-US"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03791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09377C17-A840-9AE4-E0D1-3A8BD19C393E}"/>
              </a:ext>
            </a:extLst>
          </p:cNvPr>
          <p:cNvSpPr>
            <a:spLocks noGrp="1"/>
          </p:cNvSpPr>
          <p:nvPr>
            <p:ph idx="1"/>
          </p:nvPr>
        </p:nvSpPr>
        <p:spPr>
          <a:xfrm>
            <a:off x="447307" y="335805"/>
            <a:ext cx="11501950" cy="6326190"/>
          </a:xfrm>
        </p:spPr>
        <p:txBody>
          <a:bodyPr vert="horz" lIns="91440" tIns="45720" rIns="91440" bIns="45720" rtlCol="0" anchor="t">
            <a:normAutofit lnSpcReduction="10000"/>
          </a:bodyPr>
          <a:lstStyle/>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Pick, K. (2024) ‘Women, leadership, and power’, in </a:t>
            </a:r>
            <a:r>
              <a:rPr lang="en-US" sz="1200" i="1" dirty="0">
                <a:solidFill>
                  <a:schemeClr val="tx1"/>
                </a:solidFill>
                <a:latin typeface="Arial" panose="020B0604020202020204" pitchFamily="34" charset="0"/>
                <a:ea typeface="+mn-lt"/>
                <a:cs typeface="Arial" panose="020B0604020202020204" pitchFamily="34" charset="0"/>
              </a:rPr>
              <a:t>Handbook of research on gender and leadership</a:t>
            </a:r>
            <a:r>
              <a:rPr lang="en-US" sz="1200" dirty="0">
                <a:solidFill>
                  <a:schemeClr val="tx1"/>
                </a:solidFill>
                <a:latin typeface="Arial" panose="020B0604020202020204" pitchFamily="34" charset="0"/>
                <a:ea typeface="+mn-lt"/>
                <a:cs typeface="Arial" panose="020B0604020202020204" pitchFamily="34" charset="0"/>
              </a:rPr>
              <a:t>, pp. 220-240. Edward Elgar Publishing.</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err="1">
                <a:solidFill>
                  <a:schemeClr val="tx1"/>
                </a:solidFill>
                <a:latin typeface="Arial" panose="020B0604020202020204" pitchFamily="34" charset="0"/>
                <a:ea typeface="+mn-lt"/>
                <a:cs typeface="Arial" panose="020B0604020202020204" pitchFamily="34" charset="0"/>
              </a:rPr>
              <a:t>Ravet</a:t>
            </a:r>
            <a:r>
              <a:rPr lang="en-US" sz="1200" dirty="0">
                <a:solidFill>
                  <a:schemeClr val="tx1"/>
                </a:solidFill>
                <a:latin typeface="Arial" panose="020B0604020202020204" pitchFamily="34" charset="0"/>
                <a:ea typeface="+mn-lt"/>
                <a:cs typeface="Arial" panose="020B0604020202020204" pitchFamily="34" charset="0"/>
              </a:rPr>
              <a:t>-Brown, </a:t>
            </a:r>
            <a:r>
              <a:rPr lang="en-US" sz="1200" dirty="0" err="1">
                <a:solidFill>
                  <a:schemeClr val="tx1"/>
                </a:solidFill>
                <a:latin typeface="Arial" panose="020B0604020202020204" pitchFamily="34" charset="0"/>
                <a:ea typeface="+mn-lt"/>
                <a:cs typeface="Arial" panose="020B0604020202020204" pitchFamily="34" charset="0"/>
              </a:rPr>
              <a:t>T.É</a:t>
            </a:r>
            <a:r>
              <a:rPr lang="en-US" sz="1200" dirty="0">
                <a:solidFill>
                  <a:schemeClr val="tx1"/>
                </a:solidFill>
                <a:latin typeface="Arial" panose="020B0604020202020204" pitchFamily="34" charset="0"/>
                <a:ea typeface="+mn-lt"/>
                <a:cs typeface="Arial" panose="020B0604020202020204" pitchFamily="34" charset="0"/>
              </a:rPr>
              <a:t>., </a:t>
            </a:r>
            <a:r>
              <a:rPr lang="en-US" sz="1200" dirty="0" err="1">
                <a:solidFill>
                  <a:schemeClr val="tx1"/>
                </a:solidFill>
                <a:latin typeface="Arial" panose="020B0604020202020204" pitchFamily="34" charset="0"/>
                <a:ea typeface="+mn-lt"/>
                <a:cs typeface="Arial" panose="020B0604020202020204" pitchFamily="34" charset="0"/>
              </a:rPr>
              <a:t>Furtner</a:t>
            </a:r>
            <a:r>
              <a:rPr lang="en-US" sz="1200" dirty="0">
                <a:solidFill>
                  <a:schemeClr val="tx1"/>
                </a:solidFill>
                <a:latin typeface="Arial" panose="020B0604020202020204" pitchFamily="34" charset="0"/>
                <a:ea typeface="+mn-lt"/>
                <a:cs typeface="Arial" panose="020B0604020202020204" pitchFamily="34" charset="0"/>
              </a:rPr>
              <a:t>, M. &amp; </a:t>
            </a:r>
            <a:r>
              <a:rPr lang="en-US" sz="1200" dirty="0" err="1">
                <a:solidFill>
                  <a:schemeClr val="tx1"/>
                </a:solidFill>
                <a:latin typeface="Arial" panose="020B0604020202020204" pitchFamily="34" charset="0"/>
                <a:ea typeface="+mn-lt"/>
                <a:cs typeface="Arial" panose="020B0604020202020204" pitchFamily="34" charset="0"/>
              </a:rPr>
              <a:t>Kallmuenzer</a:t>
            </a:r>
            <a:r>
              <a:rPr lang="en-US" sz="1200" dirty="0">
                <a:solidFill>
                  <a:schemeClr val="tx1"/>
                </a:solidFill>
                <a:latin typeface="Arial" panose="020B0604020202020204" pitchFamily="34" charset="0"/>
                <a:ea typeface="+mn-lt"/>
                <a:cs typeface="Arial" panose="020B0604020202020204" pitchFamily="34" charset="0"/>
              </a:rPr>
              <a:t>, A. (2024) ‘Transformational and entrepreneurial leadership: A review of distinction and overlap’, </a:t>
            </a:r>
            <a:r>
              <a:rPr lang="en-US" sz="1200" i="1" dirty="0">
                <a:solidFill>
                  <a:schemeClr val="tx1"/>
                </a:solidFill>
                <a:latin typeface="Arial" panose="020B0604020202020204" pitchFamily="34" charset="0"/>
                <a:ea typeface="+mn-lt"/>
                <a:cs typeface="Arial" panose="020B0604020202020204" pitchFamily="34" charset="0"/>
              </a:rPr>
              <a:t>Review of Managerial Science</a:t>
            </a:r>
            <a:r>
              <a:rPr lang="en-US" sz="1200" dirty="0">
                <a:solidFill>
                  <a:schemeClr val="tx1"/>
                </a:solidFill>
                <a:latin typeface="Arial" panose="020B0604020202020204" pitchFamily="34" charset="0"/>
                <a:ea typeface="+mn-lt"/>
                <a:cs typeface="Arial" panose="020B0604020202020204" pitchFamily="34" charset="0"/>
              </a:rPr>
              <a:t>, 18, pp. 493–538.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10.1007/</a:t>
            </a:r>
            <a:r>
              <a:rPr lang="en-US" sz="1200" dirty="0" err="1">
                <a:solidFill>
                  <a:schemeClr val="tx1"/>
                </a:solidFill>
                <a:latin typeface="Arial" panose="020B0604020202020204" pitchFamily="34" charset="0"/>
                <a:ea typeface="+mn-lt"/>
                <a:cs typeface="Arial" panose="020B0604020202020204" pitchFamily="34" charset="0"/>
              </a:rPr>
              <a:t>s11846</a:t>
            </a:r>
            <a:r>
              <a:rPr lang="en-US" sz="1200" dirty="0">
                <a:solidFill>
                  <a:schemeClr val="tx1"/>
                </a:solidFill>
                <a:latin typeface="Arial" panose="020B0604020202020204" pitchFamily="34" charset="0"/>
                <a:ea typeface="+mn-lt"/>
                <a:cs typeface="Arial" panose="020B0604020202020204" pitchFamily="34" charset="0"/>
              </a:rPr>
              <a:t>-023-00649-6.</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RFEF (2024). </a:t>
            </a:r>
            <a:r>
              <a:rPr lang="en-US" sz="1200" i="1" dirty="0">
                <a:solidFill>
                  <a:schemeClr val="tx1"/>
                </a:solidFill>
                <a:latin typeface="Arial" panose="020B0604020202020204" pitchFamily="34" charset="0"/>
                <a:ea typeface="+mn-lt"/>
                <a:cs typeface="Arial" panose="020B0604020202020204" pitchFamily="34" charset="0"/>
              </a:rPr>
              <a:t>Mujer y </a:t>
            </a:r>
            <a:r>
              <a:rPr lang="en-US" sz="1200" i="1" dirty="0" err="1">
                <a:solidFill>
                  <a:schemeClr val="tx1"/>
                </a:solidFill>
                <a:latin typeface="Arial" panose="020B0604020202020204" pitchFamily="34" charset="0"/>
                <a:ea typeface="+mn-lt"/>
                <a:cs typeface="Arial" panose="020B0604020202020204" pitchFamily="34" charset="0"/>
              </a:rPr>
              <a:t>deporte</a:t>
            </a:r>
            <a:r>
              <a:rPr lang="en-US" sz="1200" dirty="0">
                <a:solidFill>
                  <a:schemeClr val="tx1"/>
                </a:solidFill>
                <a:latin typeface="Arial" panose="020B0604020202020204" pitchFamily="34" charset="0"/>
                <a:ea typeface="+mn-lt"/>
                <a:cs typeface="Arial" panose="020B0604020202020204" pitchFamily="34" charset="0"/>
              </a:rPr>
              <a:t>. Available at: </a:t>
            </a:r>
            <a:r>
              <a:rPr lang="en-US" sz="1200" dirty="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https://rfef.es/es/mujer-y-deporte</a:t>
            </a:r>
            <a:r>
              <a:rPr lang="en-US" sz="1200" dirty="0">
                <a:solidFill>
                  <a:schemeClr val="tx1"/>
                </a:solidFill>
                <a:latin typeface="Arial" panose="020B0604020202020204" pitchFamily="34" charset="0"/>
                <a:ea typeface="+mn-lt"/>
                <a:cs typeface="Arial" panose="020B0604020202020204" pitchFamily="34" charset="0"/>
              </a:rPr>
              <a:t> [Accessed: 09 November. 2024].</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359410" indent="-359410" algn="just">
              <a:buNone/>
            </a:pPr>
            <a:r>
              <a:rPr lang="es" sz="1200" dirty="0">
                <a:solidFill>
                  <a:schemeClr val="tx1"/>
                </a:solidFill>
                <a:latin typeface="Arial" panose="020B0604020202020204" pitchFamily="34" charset="0"/>
                <a:ea typeface="+mn-lt"/>
                <a:cs typeface="Arial" panose="020B0604020202020204" pitchFamily="34" charset="0"/>
              </a:rPr>
              <a:t>Ripoche, A., 2023. </a:t>
            </a:r>
            <a:r>
              <a:rPr lang="es" sz="1200" i="1" dirty="0">
                <a:solidFill>
                  <a:schemeClr val="tx1"/>
                </a:solidFill>
                <a:latin typeface="Arial" panose="020B0604020202020204" pitchFamily="34" charset="0"/>
                <a:ea typeface="+mn-lt"/>
                <a:cs typeface="Arial" panose="020B0604020202020204" pitchFamily="34" charset="0"/>
              </a:rPr>
              <a:t>El primer Balón de oro femenino</a:t>
            </a:r>
            <a:r>
              <a:rPr lang="es" sz="1200" dirty="0">
                <a:solidFill>
                  <a:schemeClr val="tx1"/>
                </a:solidFill>
                <a:latin typeface="Arial" panose="020B0604020202020204" pitchFamily="34" charset="0"/>
                <a:ea typeface="+mn-lt"/>
                <a:cs typeface="Arial" panose="020B0604020202020204" pitchFamily="34" charset="0"/>
              </a:rPr>
              <a:t>. </a:t>
            </a:r>
            <a:r>
              <a:rPr lang="en-US" sz="1200" dirty="0">
                <a:solidFill>
                  <a:schemeClr val="tx1"/>
                </a:solidFill>
                <a:latin typeface="Arial" panose="020B0604020202020204" pitchFamily="34" charset="0"/>
                <a:ea typeface="+mn-lt"/>
                <a:cs typeface="Arial" panose="020B0604020202020204" pitchFamily="34" charset="0"/>
              </a:rPr>
              <a:t>Available at: </a:t>
            </a:r>
            <a:r>
              <a:rPr lang="en-US" sz="1200" dirty="0">
                <a:solidFill>
                  <a:schemeClr val="tx1"/>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https://conlaa.com/el-primer-balon-de-oro-femenino/?output=pdf</a:t>
            </a:r>
            <a:r>
              <a:rPr lang="en-US" sz="1200" dirty="0">
                <a:solidFill>
                  <a:schemeClr val="tx1"/>
                </a:solidFill>
                <a:latin typeface="Arial" panose="020B0604020202020204" pitchFamily="34" charset="0"/>
                <a:ea typeface="+mn-lt"/>
                <a:cs typeface="Arial" panose="020B0604020202020204" pitchFamily="34" charset="0"/>
              </a:rPr>
              <a:t> [Accessed 12 November. 2024].</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Ross, D. (2023). Inclusive Leadership. In: Idowu, </a:t>
            </a:r>
            <a:r>
              <a:rPr lang="en-US" sz="1200" dirty="0" err="1">
                <a:solidFill>
                  <a:schemeClr val="tx1"/>
                </a:solidFill>
                <a:latin typeface="Arial" panose="020B0604020202020204" pitchFamily="34" charset="0"/>
                <a:ea typeface="+mn-lt"/>
                <a:cs typeface="Arial" panose="020B0604020202020204" pitchFamily="34" charset="0"/>
              </a:rPr>
              <a:t>S.O</a:t>
            </a:r>
            <a:r>
              <a:rPr lang="en-US" sz="1200" dirty="0">
                <a:solidFill>
                  <a:schemeClr val="tx1"/>
                </a:solidFill>
                <a:latin typeface="Arial" panose="020B0604020202020204" pitchFamily="34" charset="0"/>
                <a:ea typeface="+mn-lt"/>
                <a:cs typeface="Arial" panose="020B0604020202020204" pitchFamily="34" charset="0"/>
              </a:rPr>
              <a:t>., </a:t>
            </a:r>
            <a:r>
              <a:rPr lang="en-US" sz="1200" dirty="0" err="1">
                <a:solidFill>
                  <a:schemeClr val="tx1"/>
                </a:solidFill>
                <a:latin typeface="Arial" panose="020B0604020202020204" pitchFamily="34" charset="0"/>
                <a:ea typeface="+mn-lt"/>
                <a:cs typeface="Arial" panose="020B0604020202020204" pitchFamily="34" charset="0"/>
              </a:rPr>
              <a:t>Schmidpeter</a:t>
            </a:r>
            <a:r>
              <a:rPr lang="en-US" sz="1200" dirty="0">
                <a:solidFill>
                  <a:schemeClr val="tx1"/>
                </a:solidFill>
                <a:latin typeface="Arial" panose="020B0604020202020204" pitchFamily="34" charset="0"/>
                <a:ea typeface="+mn-lt"/>
                <a:cs typeface="Arial" panose="020B0604020202020204" pitchFamily="34" charset="0"/>
              </a:rPr>
              <a:t>, R., Capaldi, N., Zu, L., Del Baldo, M., Abreu, R. (eds) </a:t>
            </a:r>
            <a:r>
              <a:rPr lang="en-US" sz="1200" i="1" dirty="0">
                <a:solidFill>
                  <a:schemeClr val="tx1"/>
                </a:solidFill>
                <a:latin typeface="Arial" panose="020B0604020202020204" pitchFamily="34" charset="0"/>
                <a:ea typeface="+mn-lt"/>
                <a:cs typeface="Arial" panose="020B0604020202020204" pitchFamily="34" charset="0"/>
              </a:rPr>
              <a:t>Encyclopedia of Sustainable Management</a:t>
            </a:r>
            <a:r>
              <a:rPr lang="en-US" sz="1200" dirty="0">
                <a:solidFill>
                  <a:schemeClr val="tx1"/>
                </a:solidFill>
                <a:latin typeface="Arial" panose="020B0604020202020204" pitchFamily="34" charset="0"/>
                <a:ea typeface="+mn-lt"/>
                <a:cs typeface="Arial" panose="020B0604020202020204" pitchFamily="34" charset="0"/>
              </a:rPr>
              <a:t>. </a:t>
            </a:r>
            <a:r>
              <a:rPr lang="es" sz="1200" dirty="0">
                <a:solidFill>
                  <a:schemeClr val="tx1"/>
                </a:solidFill>
                <a:latin typeface="Arial" panose="020B0604020202020204" pitchFamily="34" charset="0"/>
                <a:ea typeface="+mn-lt"/>
                <a:cs typeface="Arial" panose="020B0604020202020204" pitchFamily="34" charset="0"/>
              </a:rPr>
              <a:t>Springer, Cham. </a:t>
            </a:r>
            <a:r>
              <a:rPr lang="es" sz="1200" dirty="0">
                <a:solidFill>
                  <a:schemeClr val="tx1"/>
                </a:solidFill>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https://doi.org/10.1007/978-3-031-25984-5_188</a:t>
            </a:r>
            <a:r>
              <a:rPr lang="e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359410" indent="-359410" algn="just">
              <a:buNone/>
            </a:pPr>
            <a:r>
              <a:rPr lang="es" sz="1200" dirty="0">
                <a:solidFill>
                  <a:schemeClr val="tx1"/>
                </a:solidFill>
                <a:latin typeface="Arial" panose="020B0604020202020204" pitchFamily="34" charset="0"/>
                <a:ea typeface="+mn-lt"/>
                <a:cs typeface="Arial" panose="020B0604020202020204" pitchFamily="34" charset="0"/>
              </a:rPr>
              <a:t>RTVE, 2022. </a:t>
            </a:r>
            <a:r>
              <a:rPr lang="es" sz="1200" i="1" dirty="0">
                <a:solidFill>
                  <a:schemeClr val="tx1"/>
                </a:solidFill>
                <a:latin typeface="Arial" panose="020B0604020202020204" pitchFamily="34" charset="0"/>
                <a:ea typeface="+mn-lt"/>
                <a:cs typeface="Arial" panose="020B0604020202020204" pitchFamily="34" charset="0"/>
              </a:rPr>
              <a:t>Alexia Putellas repite corona y logra su segundo Balón de Oro</a:t>
            </a:r>
            <a:r>
              <a:rPr lang="es" sz="1200" dirty="0">
                <a:solidFill>
                  <a:schemeClr val="tx1"/>
                </a:solidFill>
                <a:latin typeface="Arial" panose="020B0604020202020204" pitchFamily="34" charset="0"/>
                <a:ea typeface="+mn-lt"/>
                <a:cs typeface="Arial" panose="020B0604020202020204" pitchFamily="34" charset="0"/>
              </a:rPr>
              <a:t>. </a:t>
            </a:r>
            <a:r>
              <a:rPr lang="en-US" sz="1200" dirty="0">
                <a:solidFill>
                  <a:schemeClr val="tx1"/>
                </a:solidFill>
                <a:latin typeface="Arial" panose="020B0604020202020204" pitchFamily="34" charset="0"/>
                <a:ea typeface="+mn-lt"/>
                <a:cs typeface="Arial" panose="020B0604020202020204" pitchFamily="34" charset="0"/>
              </a:rPr>
              <a:t>Available at: </a:t>
            </a:r>
            <a:r>
              <a:rPr lang="en-US" sz="1200" dirty="0">
                <a:solidFill>
                  <a:schemeClr val="tx1"/>
                </a:solidFill>
                <a:latin typeface="Arial" panose="020B0604020202020204" pitchFamily="34" charset="0"/>
                <a:ea typeface="+mn-lt"/>
                <a:cs typeface="Arial" panose="020B0604020202020204" pitchFamily="34" charset="0"/>
                <a:hlinkClick r:id="rId5">
                  <a:extLst>
                    <a:ext uri="{A12FA001-AC4F-418D-AE19-62706E023703}">
                      <ahyp:hlinkClr xmlns:ahyp="http://schemas.microsoft.com/office/drawing/2018/hyperlinkcolor" val="tx"/>
                    </a:ext>
                  </a:extLst>
                </a:hlinkClick>
              </a:rPr>
              <a:t>https://www.rtve.es/deportes/20221017/alexia-putellas-ganadora-balon-oro-2022/2406226.shtml</a:t>
            </a:r>
            <a:r>
              <a:rPr lang="en-US" sz="1200" dirty="0">
                <a:solidFill>
                  <a:schemeClr val="tx1"/>
                </a:solidFill>
                <a:latin typeface="Arial" panose="020B0604020202020204" pitchFamily="34" charset="0"/>
                <a:ea typeface="+mn-lt"/>
                <a:cs typeface="Arial" panose="020B0604020202020204" pitchFamily="34" charset="0"/>
              </a:rPr>
              <a:t> [Accessed 12 Nov. 2024].</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err="1">
                <a:solidFill>
                  <a:schemeClr val="tx1"/>
                </a:solidFill>
                <a:latin typeface="Arial" panose="020B0604020202020204" pitchFamily="34" charset="0"/>
                <a:ea typeface="+mn-lt"/>
                <a:cs typeface="Arial" panose="020B0604020202020204" pitchFamily="34" charset="0"/>
              </a:rPr>
              <a:t>Scelles</a:t>
            </a:r>
            <a:r>
              <a:rPr lang="en-US" sz="1200" dirty="0">
                <a:solidFill>
                  <a:schemeClr val="tx1"/>
                </a:solidFill>
                <a:latin typeface="Arial" panose="020B0604020202020204" pitchFamily="34" charset="0"/>
                <a:ea typeface="+mn-lt"/>
                <a:cs typeface="Arial" panose="020B0604020202020204" pitchFamily="34" charset="0"/>
              </a:rPr>
              <a:t>, N. and Pfister, G. (2021) ‘Policy and politics of women’s sport and women in sport’, International Journal of Sport Policy and Politics, 13(2), pp. 201-206.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10.1080/19406940.2021.1936881.</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Siemens Energy (2022) ‘To drive diversity and inclusion, ask tough questions and listen to tough answers’, </a:t>
            </a:r>
            <a:r>
              <a:rPr lang="en-US" sz="1200" i="1" dirty="0">
                <a:solidFill>
                  <a:schemeClr val="tx1"/>
                </a:solidFill>
                <a:latin typeface="Arial" panose="020B0604020202020204" pitchFamily="34" charset="0"/>
                <a:ea typeface="+mn-lt"/>
                <a:cs typeface="Arial" panose="020B0604020202020204" pitchFamily="34" charset="0"/>
              </a:rPr>
              <a:t>Harvard Business Review</a:t>
            </a:r>
            <a:r>
              <a:rPr lang="en-US" sz="1200" dirty="0">
                <a:solidFill>
                  <a:schemeClr val="tx1"/>
                </a:solidFill>
                <a:latin typeface="Arial" panose="020B0604020202020204" pitchFamily="34" charset="0"/>
                <a:ea typeface="+mn-lt"/>
                <a:cs typeface="Arial" panose="020B0604020202020204" pitchFamily="34" charset="0"/>
              </a:rPr>
              <a:t>. Available at: https://</a:t>
            </a:r>
            <a:r>
              <a:rPr lang="en-US" sz="1200" dirty="0" err="1">
                <a:solidFill>
                  <a:schemeClr val="tx1"/>
                </a:solidFill>
                <a:latin typeface="Arial" panose="020B0604020202020204" pitchFamily="34" charset="0"/>
                <a:ea typeface="+mn-lt"/>
                <a:cs typeface="Arial" panose="020B0604020202020204" pitchFamily="34" charset="0"/>
              </a:rPr>
              <a:t>hbr.org</a:t>
            </a:r>
            <a:r>
              <a:rPr lang="en-US" sz="1200" dirty="0">
                <a:solidFill>
                  <a:schemeClr val="tx1"/>
                </a:solidFill>
                <a:latin typeface="Arial" panose="020B0604020202020204" pitchFamily="34" charset="0"/>
                <a:ea typeface="+mn-lt"/>
                <a:cs typeface="Arial" panose="020B0604020202020204" pitchFamily="34" charset="0"/>
              </a:rPr>
              <a:t>/sponsored/2022/03/to-drive-diversity-and-inclusion-ask-tough-questions-and-listen-to-tough-answers (</a:t>
            </a:r>
            <a:r>
              <a:rPr lang="en-US" sz="1200" dirty="0" err="1">
                <a:solidFill>
                  <a:schemeClr val="tx1"/>
                </a:solidFill>
                <a:latin typeface="Arial" panose="020B0604020202020204" pitchFamily="34" charset="0"/>
                <a:ea typeface="+mn-lt"/>
                <a:cs typeface="Arial" panose="020B0604020202020204" pitchFamily="34" charset="0"/>
              </a:rPr>
              <a:t>Accessed:13</a:t>
            </a:r>
            <a:r>
              <a:rPr lang="en-US" sz="1200" dirty="0">
                <a:solidFill>
                  <a:schemeClr val="tx1"/>
                </a:solidFill>
                <a:latin typeface="Arial" panose="020B0604020202020204" pitchFamily="34" charset="0"/>
                <a:ea typeface="+mn-lt"/>
                <a:cs typeface="Arial" panose="020B0604020202020204" pitchFamily="34" charset="0"/>
              </a:rPr>
              <a:t> </a:t>
            </a:r>
            <a:r>
              <a:rPr lang="en-US" sz="1200" dirty="0" err="1">
                <a:solidFill>
                  <a:schemeClr val="tx1"/>
                </a:solidFill>
                <a:latin typeface="Arial" panose="020B0604020202020204" pitchFamily="34" charset="0"/>
                <a:ea typeface="+mn-lt"/>
                <a:cs typeface="Arial" panose="020B0604020202020204" pitchFamily="34" charset="0"/>
              </a:rPr>
              <a:t>Nov.2024</a:t>
            </a:r>
            <a:r>
              <a:rPr lang="en-US" sz="1200" dirty="0">
                <a:solidFill>
                  <a:schemeClr val="tx1"/>
                </a:solidFill>
                <a:latin typeface="Arial" panose="020B0604020202020204" pitchFamily="34" charset="0"/>
                <a:ea typeface="+mn-lt"/>
                <a:cs typeface="Arial" panose="020B0604020202020204" pitchFamily="34" charset="0"/>
              </a:rPr>
              <a:t>).</a:t>
            </a:r>
            <a:endParaRPr lang="en-U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err="1">
                <a:solidFill>
                  <a:schemeClr val="tx1"/>
                </a:solidFill>
                <a:latin typeface="Arial" panose="020B0604020202020204" pitchFamily="34" charset="0"/>
                <a:ea typeface="+mn-lt"/>
                <a:cs typeface="Arial" panose="020B0604020202020204" pitchFamily="34" charset="0"/>
              </a:rPr>
              <a:t>Skouteris</a:t>
            </a:r>
            <a:r>
              <a:rPr lang="en-US" sz="1200" dirty="0">
                <a:solidFill>
                  <a:schemeClr val="tx1"/>
                </a:solidFill>
                <a:latin typeface="Arial" panose="020B0604020202020204" pitchFamily="34" charset="0"/>
                <a:ea typeface="+mn-lt"/>
                <a:cs typeface="Arial" panose="020B0604020202020204" pitchFamily="34" charset="0"/>
              </a:rPr>
              <a:t>, H., Ananda-Rajah, M., Blewitt, C., et al. (2024) ‘No one can actually see us in positions of power: the intersectionality between gender and culture for women in leadership’, </a:t>
            </a:r>
            <a:r>
              <a:rPr lang="en-US" sz="1200" i="1" dirty="0">
                <a:solidFill>
                  <a:schemeClr val="tx1"/>
                </a:solidFill>
                <a:latin typeface="Arial" panose="020B0604020202020204" pitchFamily="34" charset="0"/>
                <a:ea typeface="+mn-lt"/>
                <a:cs typeface="Arial" panose="020B0604020202020204" pitchFamily="34" charset="0"/>
              </a:rPr>
              <a:t>BMJ Leader</a:t>
            </a:r>
            <a:r>
              <a:rPr lang="en-US" sz="1200" dirty="0">
                <a:solidFill>
                  <a:schemeClr val="tx1"/>
                </a:solidFill>
                <a:latin typeface="Arial" panose="020B0604020202020204" pitchFamily="34" charset="0"/>
                <a:ea typeface="+mn-lt"/>
                <a:cs typeface="Arial" panose="020B0604020202020204" pitchFamily="34" charset="0"/>
              </a:rPr>
              <a:t>, 8(1), pp. 63-66.</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Sky News (2023). </a:t>
            </a:r>
            <a:r>
              <a:rPr lang="en-US" sz="1200" i="1" dirty="0">
                <a:solidFill>
                  <a:schemeClr val="tx1"/>
                </a:solidFill>
                <a:latin typeface="Arial" panose="020B0604020202020204" pitchFamily="34" charset="0"/>
                <a:ea typeface="+mn-lt"/>
                <a:cs typeface="Arial" panose="020B0604020202020204" pitchFamily="34" charset="0"/>
              </a:rPr>
              <a:t>Luis Rubiales and Jenni Hermoso: Who said what in World Cup kiss row</a:t>
            </a:r>
            <a:r>
              <a:rPr lang="en-US" sz="1200" dirty="0">
                <a:solidFill>
                  <a:schemeClr val="tx1"/>
                </a:solidFill>
                <a:latin typeface="Arial" panose="020B0604020202020204" pitchFamily="34" charset="0"/>
                <a:ea typeface="+mn-lt"/>
                <a:cs typeface="Arial" panose="020B0604020202020204" pitchFamily="34" charset="0"/>
              </a:rPr>
              <a:t>. [online] Sky News. Available at: </a:t>
            </a:r>
            <a:r>
              <a:rPr lang="en-US" sz="1200" dirty="0">
                <a:solidFill>
                  <a:schemeClr val="tx1"/>
                </a:solidFill>
                <a:latin typeface="Arial" panose="020B0604020202020204" pitchFamily="34" charset="0"/>
                <a:ea typeface="+mn-lt"/>
                <a:cs typeface="Arial" panose="020B0604020202020204" pitchFamily="34" charset="0"/>
                <a:hlinkClick r:id="rId6">
                  <a:extLst>
                    <a:ext uri="{A12FA001-AC4F-418D-AE19-62706E023703}">
                      <ahyp:hlinkClr xmlns:ahyp="http://schemas.microsoft.com/office/drawing/2018/hyperlinkcolor" val="tx"/>
                    </a:ext>
                  </a:extLst>
                </a:hlinkClick>
              </a:rPr>
              <a:t>https://news.sky.com/story/victims-of-an-aggression-and-a-witch-hunt-who-said-what-in-world-cup-kiss-row-between-luis-rubiales-and-jenni-hermoso-12947809</a:t>
            </a:r>
            <a:r>
              <a:rPr lang="en-US" sz="1200" dirty="0">
                <a:solidFill>
                  <a:schemeClr val="tx1"/>
                </a:solidFill>
                <a:latin typeface="Arial" panose="020B0604020202020204" pitchFamily="34" charset="0"/>
                <a:ea typeface="+mn-lt"/>
                <a:cs typeface="Arial" panose="020B0604020202020204" pitchFamily="34" charset="0"/>
              </a:rPr>
              <a:t> [Accessed 12 Nov. 2023].</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0" indent="0">
              <a:buNone/>
            </a:pPr>
            <a:endParaRPr lang="es-ES" dirty="0">
              <a:solidFill>
                <a:srgbClr val="000000">
                  <a:alpha val="60000"/>
                </a:srgbClr>
              </a:solidFill>
            </a:endParaRPr>
          </a:p>
        </p:txBody>
      </p:sp>
    </p:spTree>
    <p:extLst>
      <p:ext uri="{BB962C8B-B14F-4D97-AF65-F5344CB8AC3E}">
        <p14:creationId xmlns:p14="http://schemas.microsoft.com/office/powerpoint/2010/main" val="41351445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1E38614D-75ED-FC53-558A-6F328ED427C0}"/>
              </a:ext>
            </a:extLst>
          </p:cNvPr>
          <p:cNvSpPr>
            <a:spLocks noGrp="1"/>
          </p:cNvSpPr>
          <p:nvPr>
            <p:ph idx="1"/>
          </p:nvPr>
        </p:nvSpPr>
        <p:spPr>
          <a:xfrm>
            <a:off x="385938" y="238636"/>
            <a:ext cx="11806062" cy="6394393"/>
          </a:xfrm>
        </p:spPr>
        <p:txBody>
          <a:bodyPr vert="horz" lIns="91440" tIns="45720" rIns="91440" bIns="45720" rtlCol="0" anchor="t">
            <a:normAutofit/>
          </a:bodyPr>
          <a:lstStyle/>
          <a:p>
            <a:pPr marL="0" indent="0" algn="just">
              <a:buNone/>
            </a:pPr>
            <a:r>
              <a:rPr lang="en-US" sz="1200" dirty="0" err="1">
                <a:solidFill>
                  <a:schemeClr val="tx1"/>
                </a:solidFill>
                <a:latin typeface="Arial" panose="020B0604020202020204" pitchFamily="34" charset="0"/>
                <a:ea typeface="+mn-lt"/>
                <a:cs typeface="Arial" panose="020B0604020202020204" pitchFamily="34" charset="0"/>
              </a:rPr>
              <a:t>Sliwka</a:t>
            </a:r>
            <a:r>
              <a:rPr lang="en-US" sz="1200" dirty="0">
                <a:solidFill>
                  <a:schemeClr val="tx1"/>
                </a:solidFill>
                <a:latin typeface="Arial" panose="020B0604020202020204" pitchFamily="34" charset="0"/>
                <a:ea typeface="+mn-lt"/>
                <a:cs typeface="Arial" panose="020B0604020202020204" pitchFamily="34" charset="0"/>
              </a:rPr>
              <a:t>, A., </a:t>
            </a:r>
            <a:r>
              <a:rPr lang="en-US" sz="1200" dirty="0" err="1">
                <a:solidFill>
                  <a:schemeClr val="tx1"/>
                </a:solidFill>
                <a:latin typeface="Arial" panose="020B0604020202020204" pitchFamily="34" charset="0"/>
                <a:ea typeface="+mn-lt"/>
                <a:cs typeface="Arial" panose="020B0604020202020204" pitchFamily="34" charset="0"/>
              </a:rPr>
              <a:t>Klopsch</a:t>
            </a:r>
            <a:r>
              <a:rPr lang="en-US" sz="1200" dirty="0">
                <a:solidFill>
                  <a:schemeClr val="tx1"/>
                </a:solidFill>
                <a:latin typeface="Arial" panose="020B0604020202020204" pitchFamily="34" charset="0"/>
                <a:ea typeface="+mn-lt"/>
                <a:cs typeface="Arial" panose="020B0604020202020204" pitchFamily="34" charset="0"/>
              </a:rPr>
              <a:t>, B., Beigel, J. &amp; Tung, L. (2023) ‘Transformational leadership for deeper learning: shaping innovative school practices for enhanced learning’, Journal of Educational Administration Vol. 62 No. 1, 2024 pp. 103-121 Emerald Publishing Limited 0957-8234 DOI 10.1108/JEA-03-2023-0049.</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0" indent="0" algn="just">
              <a:buNone/>
            </a:pPr>
            <a:r>
              <a:rPr lang="en-US" sz="1200" dirty="0" err="1">
                <a:solidFill>
                  <a:schemeClr val="tx1"/>
                </a:solidFill>
                <a:latin typeface="Arial" panose="020B0604020202020204" pitchFamily="34" charset="0"/>
                <a:ea typeface="+mn-lt"/>
                <a:cs typeface="Arial" panose="020B0604020202020204" pitchFamily="34" charset="0"/>
              </a:rPr>
              <a:t>Sotiriadou</a:t>
            </a:r>
            <a:r>
              <a:rPr lang="en-US" sz="1200" dirty="0">
                <a:solidFill>
                  <a:schemeClr val="tx1"/>
                </a:solidFill>
                <a:latin typeface="Arial" panose="020B0604020202020204" pitchFamily="34" charset="0"/>
                <a:ea typeface="+mn-lt"/>
                <a:cs typeface="Arial" panose="020B0604020202020204" pitchFamily="34" charset="0"/>
              </a:rPr>
              <a:t>, P. &amp; de Haan, D. (2019) ‘Women and leadership: advancing gender equity policies in sport leadership through sport governance’, </a:t>
            </a:r>
            <a:r>
              <a:rPr lang="en-US" sz="1200" i="1" dirty="0">
                <a:solidFill>
                  <a:schemeClr val="tx1"/>
                </a:solidFill>
                <a:latin typeface="Arial" panose="020B0604020202020204" pitchFamily="34" charset="0"/>
                <a:ea typeface="+mn-lt"/>
                <a:cs typeface="Arial" panose="020B0604020202020204" pitchFamily="34" charset="0"/>
              </a:rPr>
              <a:t>International Journal of Sport Policy and Politics</a:t>
            </a:r>
            <a:r>
              <a:rPr lang="en-US" sz="1200" dirty="0">
                <a:solidFill>
                  <a:schemeClr val="tx1"/>
                </a:solidFill>
                <a:latin typeface="Arial" panose="020B0604020202020204" pitchFamily="34" charset="0"/>
                <a:ea typeface="+mn-lt"/>
                <a:cs typeface="Arial" panose="020B0604020202020204" pitchFamily="34" charset="0"/>
              </a:rPr>
              <a:t>.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10.1080/19406940.2019.1577902.</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0" indent="0" algn="just">
              <a:buNone/>
            </a:pPr>
            <a:r>
              <a:rPr lang="en-US" sz="1200" dirty="0">
                <a:solidFill>
                  <a:schemeClr val="tx1"/>
                </a:solidFill>
                <a:latin typeface="Arial" panose="020B0604020202020204" pitchFamily="34" charset="0"/>
                <a:ea typeface="+mn-lt"/>
                <a:cs typeface="Arial" panose="020B0604020202020204" pitchFamily="34" charset="0"/>
              </a:rPr>
              <a:t>Soto García, D., García Herrero, J.A., </a:t>
            </a:r>
            <a:r>
              <a:rPr lang="en-US" sz="1200" dirty="0" err="1">
                <a:solidFill>
                  <a:schemeClr val="tx1"/>
                </a:solidFill>
                <a:latin typeface="Arial" panose="020B0604020202020204" pitchFamily="34" charset="0"/>
                <a:ea typeface="+mn-lt"/>
                <a:cs typeface="Arial" panose="020B0604020202020204" pitchFamily="34" charset="0"/>
              </a:rPr>
              <a:t>Carcedo</a:t>
            </a:r>
            <a:r>
              <a:rPr lang="en-US" sz="1200" dirty="0">
                <a:solidFill>
                  <a:schemeClr val="tx1"/>
                </a:solidFill>
                <a:latin typeface="Arial" panose="020B0604020202020204" pitchFamily="34" charset="0"/>
                <a:ea typeface="+mn-lt"/>
                <a:cs typeface="Arial" panose="020B0604020202020204" pitchFamily="34" charset="0"/>
              </a:rPr>
              <a:t>, R.J. &amp; Sánchez García, M. (2021) ‘The impact of an authentic sports leadership program for coaches’, </a:t>
            </a:r>
            <a:r>
              <a:rPr lang="en-US" sz="1200" i="1" dirty="0">
                <a:solidFill>
                  <a:schemeClr val="tx1"/>
                </a:solidFill>
                <a:latin typeface="Arial" panose="020B0604020202020204" pitchFamily="34" charset="0"/>
                <a:ea typeface="+mn-lt"/>
                <a:cs typeface="Arial" panose="020B0604020202020204" pitchFamily="34" charset="0"/>
              </a:rPr>
              <a:t>Frontiers in Psychology</a:t>
            </a:r>
            <a:r>
              <a:rPr lang="en-US" sz="1200" dirty="0">
                <a:solidFill>
                  <a:schemeClr val="tx1"/>
                </a:solidFill>
                <a:latin typeface="Arial" panose="020B0604020202020204" pitchFamily="34" charset="0"/>
                <a:ea typeface="+mn-lt"/>
                <a:cs typeface="Arial" panose="020B0604020202020204" pitchFamily="34" charset="0"/>
              </a:rPr>
              <a:t>, 12, Article 701134.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10.3389/</a:t>
            </a:r>
            <a:r>
              <a:rPr lang="en-US" sz="1200" dirty="0" err="1">
                <a:solidFill>
                  <a:schemeClr val="tx1"/>
                </a:solidFill>
                <a:latin typeface="Arial" panose="020B0604020202020204" pitchFamily="34" charset="0"/>
                <a:ea typeface="+mn-lt"/>
                <a:cs typeface="Arial" panose="020B0604020202020204" pitchFamily="34" charset="0"/>
              </a:rPr>
              <a:t>fpsyg.2021.701134</a:t>
            </a:r>
            <a:r>
              <a:rPr lang="en-US" sz="1200" dirty="0">
                <a:solidFill>
                  <a:schemeClr val="tx1"/>
                </a:solidFill>
                <a:latin typeface="Arial" panose="020B0604020202020204" pitchFamily="34" charset="0"/>
                <a:ea typeface="+mn-lt"/>
                <a:cs typeface="Arial" panose="020B0604020202020204" pitchFamily="34" charset="0"/>
              </a:rPr>
              <a:t>.</a:t>
            </a:r>
            <a:endParaRPr lang="es-ES" sz="1200" dirty="0">
              <a:solidFill>
                <a:schemeClr val="tx1"/>
              </a:solidFill>
              <a:latin typeface="Arial" panose="020B0604020202020204" pitchFamily="34" charset="0"/>
              <a:cs typeface="Arial" panose="020B0604020202020204" pitchFamily="34" charset="0"/>
            </a:endParaRP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Teo, </a:t>
            </a:r>
            <a:r>
              <a:rPr lang="en-US" sz="1200" dirty="0" err="1">
                <a:solidFill>
                  <a:schemeClr val="tx1"/>
                </a:solidFill>
                <a:latin typeface="Arial" panose="020B0604020202020204" pitchFamily="34" charset="0"/>
                <a:ea typeface="+mn-lt"/>
                <a:cs typeface="Arial" panose="020B0604020202020204" pitchFamily="34" charset="0"/>
              </a:rPr>
              <a:t>M.Y.K</a:t>
            </a:r>
            <a:r>
              <a:rPr lang="en-US" sz="1200" dirty="0">
                <a:solidFill>
                  <a:schemeClr val="tx1"/>
                </a:solidFill>
                <a:latin typeface="Arial" panose="020B0604020202020204" pitchFamily="34" charset="0"/>
                <a:ea typeface="+mn-lt"/>
                <a:cs typeface="Arial" panose="020B0604020202020204" pitchFamily="34" charset="0"/>
              </a:rPr>
              <a:t>., Ibrahim, H., Lin, </a:t>
            </a:r>
            <a:r>
              <a:rPr lang="en-US" sz="1200" dirty="0" err="1">
                <a:solidFill>
                  <a:schemeClr val="tx1"/>
                </a:solidFill>
                <a:latin typeface="Arial" panose="020B0604020202020204" pitchFamily="34" charset="0"/>
                <a:ea typeface="+mn-lt"/>
                <a:cs typeface="Arial" panose="020B0604020202020204" pitchFamily="34" charset="0"/>
              </a:rPr>
              <a:t>C.K.R</a:t>
            </a:r>
            <a:r>
              <a:rPr lang="en-US" sz="1200" dirty="0">
                <a:solidFill>
                  <a:schemeClr val="tx1"/>
                </a:solidFill>
                <a:latin typeface="Arial" panose="020B0604020202020204" pitchFamily="34" charset="0"/>
                <a:ea typeface="+mn-lt"/>
                <a:cs typeface="Arial" panose="020B0604020202020204" pitchFamily="34" charset="0"/>
              </a:rPr>
              <a:t>. et al. (2024) ‘Mentoring as a complex adaptive system – a systematic scoping review of prevailing mentoring theories in medical education’, </a:t>
            </a:r>
            <a:r>
              <a:rPr lang="en-US" sz="1200" i="1" dirty="0">
                <a:solidFill>
                  <a:schemeClr val="tx1"/>
                </a:solidFill>
                <a:latin typeface="Arial" panose="020B0604020202020204" pitchFamily="34" charset="0"/>
                <a:ea typeface="+mn-lt"/>
                <a:cs typeface="Arial" panose="020B0604020202020204" pitchFamily="34" charset="0"/>
              </a:rPr>
              <a:t>BMC Medical Education</a:t>
            </a:r>
            <a:r>
              <a:rPr lang="en-US" sz="1200" dirty="0">
                <a:solidFill>
                  <a:schemeClr val="tx1"/>
                </a:solidFill>
                <a:latin typeface="Arial" panose="020B0604020202020204" pitchFamily="34" charset="0"/>
                <a:ea typeface="+mn-lt"/>
                <a:cs typeface="Arial" panose="020B0604020202020204" pitchFamily="34" charset="0"/>
              </a:rPr>
              <a:t>, 24, Article 726. </a:t>
            </a:r>
            <a:r>
              <a:rPr lang="en-US" sz="1200" dirty="0" err="1">
                <a:solidFill>
                  <a:schemeClr val="tx1"/>
                </a:solidFill>
                <a:latin typeface="Arial" panose="020B0604020202020204" pitchFamily="34" charset="0"/>
                <a:ea typeface="+mn-lt"/>
                <a:cs typeface="Arial" panose="020B0604020202020204" pitchFamily="34" charset="0"/>
              </a:rPr>
              <a:t>doi</a:t>
            </a:r>
            <a:r>
              <a:rPr lang="en-US" sz="1200" dirty="0">
                <a:solidFill>
                  <a:schemeClr val="tx1"/>
                </a:solidFill>
                <a:latin typeface="Arial" panose="020B0604020202020204" pitchFamily="34" charset="0"/>
                <a:ea typeface="+mn-lt"/>
                <a:cs typeface="Arial" panose="020B0604020202020204" pitchFamily="34" charset="0"/>
              </a:rPr>
              <a:t>: 10.1186/</a:t>
            </a:r>
            <a:r>
              <a:rPr lang="en-US" sz="1200" dirty="0" err="1">
                <a:solidFill>
                  <a:schemeClr val="tx1"/>
                </a:solidFill>
                <a:latin typeface="Arial" panose="020B0604020202020204" pitchFamily="34" charset="0"/>
                <a:ea typeface="+mn-lt"/>
                <a:cs typeface="Arial" panose="020B0604020202020204" pitchFamily="34" charset="0"/>
              </a:rPr>
              <a:t>s12909</a:t>
            </a:r>
            <a:r>
              <a:rPr lang="en-US" sz="1200" dirty="0">
                <a:solidFill>
                  <a:schemeClr val="tx1"/>
                </a:solidFill>
                <a:latin typeface="Arial" panose="020B0604020202020204" pitchFamily="34" charset="0"/>
                <a:ea typeface="+mn-lt"/>
                <a:cs typeface="Arial" panose="020B0604020202020204" pitchFamily="34" charset="0"/>
              </a:rPr>
              <a:t>-024-05707-5.</a:t>
            </a:r>
            <a:r>
              <a:rPr lang="en-US" sz="1200" dirty="0">
                <a:solidFill>
                  <a:schemeClr val="tx1"/>
                </a:solidFill>
                <a:latin typeface="Arial" panose="020B0604020202020204" pitchFamily="34" charset="0"/>
                <a:cs typeface="Arial" panose="020B0604020202020204" pitchFamily="34" charset="0"/>
              </a:rPr>
              <a:t> </a:t>
            </a: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The New York Times, 2024. </a:t>
            </a:r>
            <a:r>
              <a:rPr lang="en-US" sz="1200" i="1" dirty="0">
                <a:solidFill>
                  <a:schemeClr val="tx1"/>
                </a:solidFill>
                <a:latin typeface="Arial" panose="020B0604020202020204" pitchFamily="34" charset="0"/>
                <a:ea typeface="+mn-lt"/>
                <a:cs typeface="Arial" panose="020B0604020202020204" pitchFamily="34" charset="0"/>
              </a:rPr>
              <a:t>Ballon d’Or 2024 live updates: winners, reactions and latest updates</a:t>
            </a:r>
            <a:r>
              <a:rPr lang="en-US" sz="1200" dirty="0">
                <a:solidFill>
                  <a:schemeClr val="tx1"/>
                </a:solidFill>
                <a:latin typeface="Arial" panose="020B0604020202020204" pitchFamily="34" charset="0"/>
                <a:ea typeface="+mn-lt"/>
                <a:cs typeface="Arial" panose="020B0604020202020204" pitchFamily="34" charset="0"/>
              </a:rPr>
              <a:t>. Available at: </a:t>
            </a:r>
            <a:r>
              <a:rPr lang="en-US" sz="1200" dirty="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https://www.nytimes.com/athletic/live-blogs/ballon-dor-2024-live-updates-winners-time-vinicius-messi/iznIEpM4wJW6/</a:t>
            </a:r>
            <a:r>
              <a:rPr lang="en-US" sz="1200" dirty="0">
                <a:solidFill>
                  <a:schemeClr val="tx1"/>
                </a:solidFill>
                <a:latin typeface="Arial" panose="020B0604020202020204" pitchFamily="34" charset="0"/>
                <a:ea typeface="+mn-lt"/>
                <a:cs typeface="Arial" panose="020B0604020202020204" pitchFamily="34" charset="0"/>
              </a:rPr>
              <a:t> [Accessed 12 Nov. 2024].</a:t>
            </a:r>
            <a:r>
              <a:rPr lang="en-US" sz="1200" dirty="0">
                <a:solidFill>
                  <a:schemeClr val="tx1"/>
                </a:solidFill>
                <a:latin typeface="Arial" panose="020B0604020202020204" pitchFamily="34" charset="0"/>
                <a:cs typeface="Arial" panose="020B0604020202020204" pitchFamily="34" charset="0"/>
              </a:rPr>
              <a:t> </a:t>
            </a: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Thelma, C. C. &amp; </a:t>
            </a:r>
            <a:r>
              <a:rPr lang="en-US" sz="1200" dirty="0" err="1">
                <a:solidFill>
                  <a:schemeClr val="tx1"/>
                </a:solidFill>
                <a:latin typeface="Arial" panose="020B0604020202020204" pitchFamily="34" charset="0"/>
                <a:ea typeface="+mn-lt"/>
                <a:cs typeface="Arial" panose="020B0604020202020204" pitchFamily="34" charset="0"/>
              </a:rPr>
              <a:t>Ngulube</a:t>
            </a:r>
            <a:r>
              <a:rPr lang="en-US" sz="1200" dirty="0">
                <a:solidFill>
                  <a:schemeClr val="tx1"/>
                </a:solidFill>
                <a:latin typeface="Arial" panose="020B0604020202020204" pitchFamily="34" charset="0"/>
                <a:ea typeface="+mn-lt"/>
                <a:cs typeface="Arial" panose="020B0604020202020204" pitchFamily="34" charset="0"/>
              </a:rPr>
              <a:t>, L. (2024) ‘Women in Leadership: Examining Barriers to Women’s Advancement in Leadership Positions’, </a:t>
            </a:r>
            <a:r>
              <a:rPr lang="en-US" sz="1200" i="1" dirty="0">
                <a:solidFill>
                  <a:schemeClr val="tx1"/>
                </a:solidFill>
                <a:latin typeface="Arial" panose="020B0604020202020204" pitchFamily="34" charset="0"/>
                <a:ea typeface="+mn-lt"/>
                <a:cs typeface="Arial" panose="020B0604020202020204" pitchFamily="34" charset="0"/>
              </a:rPr>
              <a:t>Asian Journal of Advanced Research and Reports</a:t>
            </a:r>
            <a:r>
              <a:rPr lang="en-US" sz="1200" dirty="0">
                <a:solidFill>
                  <a:schemeClr val="tx1"/>
                </a:solidFill>
                <a:latin typeface="Arial" panose="020B0604020202020204" pitchFamily="34" charset="0"/>
                <a:ea typeface="+mn-lt"/>
                <a:cs typeface="Arial" panose="020B0604020202020204" pitchFamily="34" charset="0"/>
              </a:rPr>
              <a:t>, 18(6), pp. 273-290.</a:t>
            </a:r>
            <a:r>
              <a:rPr lang="en-US" sz="1200" dirty="0">
                <a:solidFill>
                  <a:schemeClr val="tx1"/>
                </a:solidFill>
                <a:latin typeface="Arial" panose="020B0604020202020204" pitchFamily="34" charset="0"/>
                <a:cs typeface="Arial" panose="020B0604020202020204" pitchFamily="34" charset="0"/>
              </a:rPr>
              <a:t> </a:t>
            </a:r>
          </a:p>
          <a:p>
            <a:pPr marL="359410" indent="-359410" algn="just">
              <a:buNone/>
            </a:pPr>
            <a:r>
              <a:rPr lang="en-US" sz="1200" dirty="0">
                <a:solidFill>
                  <a:schemeClr val="tx1"/>
                </a:solidFill>
                <a:latin typeface="Arial" panose="020B0604020202020204" pitchFamily="34" charset="0"/>
                <a:ea typeface="+mn-lt"/>
                <a:cs typeface="Arial" panose="020B0604020202020204" pitchFamily="34" charset="0"/>
              </a:rPr>
              <a:t>Thunderbird School of Global Management (2022) ‘Corporate leadership, diversity &amp; inclusion’, </a:t>
            </a:r>
            <a:r>
              <a:rPr lang="en-US" sz="1200" i="1" dirty="0">
                <a:solidFill>
                  <a:schemeClr val="tx1"/>
                </a:solidFill>
                <a:latin typeface="Arial" panose="020B0604020202020204" pitchFamily="34" charset="0"/>
                <a:ea typeface="+mn-lt"/>
                <a:cs typeface="Arial" panose="020B0604020202020204" pitchFamily="34" charset="0"/>
              </a:rPr>
              <a:t>Forbes India</a:t>
            </a:r>
            <a:r>
              <a:rPr lang="en-US" sz="1200" dirty="0">
                <a:solidFill>
                  <a:schemeClr val="tx1"/>
                </a:solidFill>
                <a:latin typeface="Arial" panose="020B0604020202020204" pitchFamily="34" charset="0"/>
                <a:ea typeface="+mn-lt"/>
                <a:cs typeface="Arial" panose="020B0604020202020204" pitchFamily="34" charset="0"/>
              </a:rPr>
              <a:t>. Available at: https://</a:t>
            </a:r>
            <a:r>
              <a:rPr lang="en-US" sz="1200" dirty="0" err="1">
                <a:solidFill>
                  <a:schemeClr val="tx1"/>
                </a:solidFill>
                <a:latin typeface="Arial" panose="020B0604020202020204" pitchFamily="34" charset="0"/>
                <a:ea typeface="+mn-lt"/>
                <a:cs typeface="Arial" panose="020B0604020202020204" pitchFamily="34" charset="0"/>
              </a:rPr>
              <a:t>www.forbesindia.com</a:t>
            </a:r>
            <a:r>
              <a:rPr lang="en-US" sz="1200" dirty="0">
                <a:solidFill>
                  <a:schemeClr val="tx1"/>
                </a:solidFill>
                <a:latin typeface="Arial" panose="020B0604020202020204" pitchFamily="34" charset="0"/>
                <a:ea typeface="+mn-lt"/>
                <a:cs typeface="Arial" panose="020B0604020202020204" pitchFamily="34" charset="0"/>
              </a:rPr>
              <a:t>/article/thunderbird/</a:t>
            </a:r>
            <a:r>
              <a:rPr lang="en-US" sz="1200" dirty="0" err="1">
                <a:solidFill>
                  <a:schemeClr val="tx1"/>
                </a:solidFill>
                <a:latin typeface="Arial" panose="020B0604020202020204" pitchFamily="34" charset="0"/>
                <a:ea typeface="+mn-lt"/>
                <a:cs typeface="Arial" panose="020B0604020202020204" pitchFamily="34" charset="0"/>
              </a:rPr>
              <a:t>corpo</a:t>
            </a:r>
            <a:r>
              <a:rPr lang="en-US" sz="1200" dirty="0">
                <a:solidFill>
                  <a:schemeClr val="tx1"/>
                </a:solidFill>
                <a:latin typeface="Arial" panose="020B0604020202020204" pitchFamily="34" charset="0"/>
                <a:ea typeface="+mn-lt"/>
                <a:cs typeface="Arial" panose="020B0604020202020204" pitchFamily="34" charset="0"/>
              </a:rPr>
              <a:t>-rate-leadership-diversity-inclusion/78047/1 (Accessed: 16 Nov 2024).</a:t>
            </a:r>
            <a:endParaRPr lang="en-US" sz="1200" dirty="0">
              <a:solidFill>
                <a:schemeClr val="tx1"/>
              </a:solidFill>
              <a:latin typeface="Arial" panose="020B0604020202020204" pitchFamily="34" charset="0"/>
              <a:cs typeface="Arial" panose="020B0604020202020204" pitchFamily="34" charset="0"/>
            </a:endParaRPr>
          </a:p>
          <a:p>
            <a:pPr marL="0" indent="0" algn="just">
              <a:buNone/>
            </a:pPr>
            <a:r>
              <a:rPr lang="en-US" sz="1200" dirty="0">
                <a:solidFill>
                  <a:schemeClr val="tx1"/>
                </a:solidFill>
                <a:latin typeface="Arial" panose="020B0604020202020204" pitchFamily="34" charset="0"/>
                <a:ea typeface="+mn-lt"/>
                <a:cs typeface="Arial" panose="020B0604020202020204" pitchFamily="34" charset="0"/>
              </a:rPr>
              <a:t>UEFA (2022). </a:t>
            </a:r>
            <a:r>
              <a:rPr lang="en-US" sz="1200" i="1" dirty="0">
                <a:solidFill>
                  <a:schemeClr val="tx1"/>
                </a:solidFill>
                <a:latin typeface="Arial" panose="020B0604020202020204" pitchFamily="34" charset="0"/>
                <a:ea typeface="+mn-lt"/>
                <a:cs typeface="Arial" panose="020B0604020202020204" pitchFamily="34" charset="0"/>
              </a:rPr>
              <a:t>Women’s football in Spain</a:t>
            </a:r>
            <a:r>
              <a:rPr lang="en-US" sz="1200" dirty="0">
                <a:solidFill>
                  <a:schemeClr val="tx1"/>
                </a:solidFill>
                <a:latin typeface="Arial" panose="020B0604020202020204" pitchFamily="34" charset="0"/>
                <a:ea typeface="+mn-lt"/>
                <a:cs typeface="Arial" panose="020B0604020202020204" pitchFamily="34" charset="0"/>
              </a:rPr>
              <a:t>. Available at: </a:t>
            </a:r>
            <a:r>
              <a:rPr lang="en-US" sz="1200" dirty="0">
                <a:solidFill>
                  <a:schemeClr val="tx1"/>
                </a:solidFill>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https://www.uefa.com/news-media/news/0277-1591944f95c4-22b8b8651ced-1000–women-s-football-in-spain/</a:t>
            </a:r>
            <a:r>
              <a:rPr lang="en-US" sz="1200" dirty="0">
                <a:solidFill>
                  <a:schemeClr val="tx1"/>
                </a:solidFill>
                <a:latin typeface="Arial" panose="020B0604020202020204" pitchFamily="34" charset="0"/>
                <a:ea typeface="+mn-lt"/>
                <a:cs typeface="Arial" panose="020B0604020202020204" pitchFamily="34" charset="0"/>
              </a:rPr>
              <a:t> [Accessed: 12 Nov. 2024].</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a:p>
            <a:pPr marL="0" indent="0" algn="just">
              <a:buNone/>
            </a:pPr>
            <a:r>
              <a:rPr lang="en-US" sz="1200" dirty="0">
                <a:solidFill>
                  <a:schemeClr val="tx1"/>
                </a:solidFill>
                <a:latin typeface="Arial" panose="020B0604020202020204" pitchFamily="34" charset="0"/>
                <a:ea typeface="+mn-lt"/>
                <a:cs typeface="Arial" panose="020B0604020202020204" pitchFamily="34" charset="0"/>
              </a:rPr>
              <a:t>UEFA (2024). </a:t>
            </a:r>
            <a:r>
              <a:rPr lang="en-US" sz="1200" i="1" dirty="0">
                <a:solidFill>
                  <a:schemeClr val="tx1"/>
                </a:solidFill>
                <a:latin typeface="Arial" panose="020B0604020202020204" pitchFamily="34" charset="0"/>
                <a:ea typeface="+mn-lt"/>
                <a:cs typeface="Arial" panose="020B0604020202020204" pitchFamily="34" charset="0"/>
              </a:rPr>
              <a:t>Spain 2-0 France: World champions win first Women’s Nations League title</a:t>
            </a:r>
            <a:r>
              <a:rPr lang="en-US" sz="1200" dirty="0">
                <a:solidFill>
                  <a:schemeClr val="tx1"/>
                </a:solidFill>
                <a:latin typeface="Arial" panose="020B0604020202020204" pitchFamily="34" charset="0"/>
                <a:ea typeface="+mn-lt"/>
                <a:cs typeface="Arial" panose="020B0604020202020204" pitchFamily="34" charset="0"/>
              </a:rPr>
              <a:t>. Available at: </a:t>
            </a:r>
            <a:r>
              <a:rPr lang="en-US" sz="1200" dirty="0">
                <a:solidFill>
                  <a:schemeClr val="tx1"/>
                </a:solidFill>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https://www.uefa.com/womensnationsleague/news/028a-1a4aba27d661-5b0816d2dceb-1000–spain-2-0-france-world-champions-win-first-women-s-natio/</a:t>
            </a:r>
            <a:r>
              <a:rPr lang="en-US" sz="1200" dirty="0">
                <a:solidFill>
                  <a:schemeClr val="tx1"/>
                </a:solidFill>
                <a:latin typeface="Arial" panose="020B0604020202020204" pitchFamily="34" charset="0"/>
                <a:ea typeface="+mn-lt"/>
                <a:cs typeface="Arial" panose="020B0604020202020204" pitchFamily="34" charset="0"/>
              </a:rPr>
              <a:t> [Accessed: 12 Nov. 2024].</a:t>
            </a:r>
            <a:r>
              <a:rPr lang="en-US" sz="1200" dirty="0">
                <a:solidFill>
                  <a:schemeClr val="tx1"/>
                </a:solidFill>
                <a:latin typeface="Arial" panose="020B0604020202020204" pitchFamily="34" charset="0"/>
                <a:cs typeface="Arial" panose="020B0604020202020204" pitchFamily="34" charset="0"/>
              </a:rPr>
              <a:t> </a:t>
            </a:r>
            <a:endParaRPr lang="es-ES"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3821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4EAAE5-901D-617B-95A1-1D3ECD38D1AD}"/>
              </a:ext>
            </a:extLst>
          </p:cNvPr>
          <p:cNvSpPr txBox="1"/>
          <p:nvPr/>
        </p:nvSpPr>
        <p:spPr>
          <a:xfrm>
            <a:off x="268514" y="474345"/>
            <a:ext cx="11654971" cy="5909310"/>
          </a:xfrm>
          <a:prstGeom prst="rect">
            <a:avLst/>
          </a:prstGeom>
          <a:noFill/>
        </p:spPr>
        <p:txBody>
          <a:bodyPr wrap="square" rtlCol="0">
            <a:spAutoFit/>
          </a:bodyPr>
          <a:lstStyle/>
          <a:p>
            <a:pPr marL="359410" indent="-359410" algn="just">
              <a:buNone/>
            </a:pPr>
            <a:r>
              <a:rPr lang="es" sz="1200" dirty="0">
                <a:latin typeface="Arial" panose="020B0604020202020204" pitchFamily="34" charset="0"/>
                <a:ea typeface="+mn-lt"/>
                <a:cs typeface="Arial" panose="020B0604020202020204" pitchFamily="34" charset="0"/>
              </a:rPr>
              <a:t>UEFA, 2024. </a:t>
            </a:r>
            <a:r>
              <a:rPr lang="es" sz="1200" i="1" dirty="0">
                <a:latin typeface="Arial" panose="020B0604020202020204" pitchFamily="34" charset="0"/>
                <a:ea typeface="+mn-lt"/>
                <a:cs typeface="Arial" panose="020B0604020202020204" pitchFamily="34" charset="0"/>
              </a:rPr>
              <a:t>Aitana Bonmatí gana el Balón de Oro Femenino 2024</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https://es.uefa.com/womenschampionsleague/news/0292-1c33adc71932-31b646130e31-1000--aitana-bonmati-gana-el-balon-de-oro-femenino-2024/</a:t>
            </a:r>
            <a:r>
              <a:rPr lang="en-US" sz="1200" dirty="0">
                <a:latin typeface="Arial" panose="020B0604020202020204" pitchFamily="34" charset="0"/>
                <a:ea typeface="+mn-lt"/>
                <a:cs typeface="Arial" panose="020B0604020202020204" pitchFamily="34" charset="0"/>
              </a:rPr>
              <a:t> [Accessed 12 Nov. 2024].</a:t>
            </a:r>
            <a:r>
              <a:rPr lang="en-U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s" sz="1200" dirty="0">
                <a:latin typeface="Arial" panose="020B0604020202020204" pitchFamily="34" charset="0"/>
                <a:ea typeface="+mn-lt"/>
                <a:cs typeface="Arial" panose="020B0604020202020204" pitchFamily="34" charset="0"/>
              </a:rPr>
              <a:t>UEFA, 2024. </a:t>
            </a:r>
            <a:r>
              <a:rPr lang="es" sz="1200" i="1" dirty="0">
                <a:latin typeface="Arial" panose="020B0604020202020204" pitchFamily="34" charset="0"/>
                <a:ea typeface="+mn-lt"/>
                <a:cs typeface="Arial" panose="020B0604020202020204" pitchFamily="34" charset="0"/>
              </a:rPr>
              <a:t>España conquista el Europeo femenino sub-19: resumen</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3">
                  <a:extLst>
                    <a:ext uri="{A12FA001-AC4F-418D-AE19-62706E023703}">
                      <ahyp:hlinkClr xmlns:ahyp="http://schemas.microsoft.com/office/drawing/2018/hyperlinkcolor" val="tx"/>
                    </a:ext>
                  </a:extLst>
                </a:hlinkClick>
              </a:rPr>
              <a:t>https://es.uefa.com/womensunder19/news/028f-1b7854996101-e285e8cb68e6-1000--espana-conquista-el-europeo-femenino-sub-19-resumen/</a:t>
            </a:r>
            <a:r>
              <a:rPr lang="en-US" sz="1200" dirty="0">
                <a:latin typeface="Arial" panose="020B0604020202020204" pitchFamily="34" charset="0"/>
                <a:ea typeface="+mn-lt"/>
                <a:cs typeface="Arial" panose="020B0604020202020204" pitchFamily="34" charset="0"/>
              </a:rPr>
              <a:t> [Accessed 12 Nov. 2024].</a:t>
            </a:r>
            <a:r>
              <a:rPr lang="en-U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s" sz="1200" dirty="0">
                <a:latin typeface="Arial" panose="020B0604020202020204" pitchFamily="34" charset="0"/>
                <a:ea typeface="+mn-lt"/>
                <a:cs typeface="Arial" panose="020B0604020202020204" pitchFamily="34" charset="0"/>
              </a:rPr>
              <a:t>UEFA,, 2024. </a:t>
            </a:r>
            <a:r>
              <a:rPr lang="es" sz="1200" i="1" dirty="0">
                <a:latin typeface="Arial" panose="020B0604020202020204" pitchFamily="34" charset="0"/>
                <a:ea typeface="+mn-lt"/>
                <a:cs typeface="Arial" panose="020B0604020202020204" pitchFamily="34" charset="0"/>
              </a:rPr>
              <a:t>Aitana Bonmatí gana el Balón de Oro Femenino 2024</a:t>
            </a:r>
            <a:r>
              <a:rPr lang="es" sz="1200" dirty="0">
                <a:latin typeface="Arial" panose="020B0604020202020204" pitchFamily="34" charset="0"/>
                <a:ea typeface="+mn-lt"/>
                <a:cs typeface="Arial" panose="020B0604020202020204" pitchFamily="34" charset="0"/>
              </a:rPr>
              <a:t>. </a:t>
            </a:r>
            <a:r>
              <a:rPr lang="en-US" sz="1200" dirty="0">
                <a:latin typeface="Arial" panose="020B0604020202020204" pitchFamily="34" charset="0"/>
                <a:ea typeface="+mn-lt"/>
                <a:cs typeface="Arial" panose="020B0604020202020204" pitchFamily="34" charset="0"/>
              </a:rPr>
              <a:t>Available at: </a:t>
            </a:r>
            <a:r>
              <a:rPr lang="en-US" sz="1200" dirty="0">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https://es.uefa.com/womenschampionsleague/news/0292-1c33adc71932-31b646130e31-1000--aitana-bonmati-gana-el-balon-de-oro-femenino-2024/</a:t>
            </a:r>
            <a:r>
              <a:rPr lang="en-US" sz="1200" dirty="0">
                <a:latin typeface="Arial" panose="020B0604020202020204" pitchFamily="34" charset="0"/>
                <a:ea typeface="+mn-lt"/>
                <a:cs typeface="Arial" panose="020B0604020202020204" pitchFamily="34" charset="0"/>
              </a:rPr>
              <a:t> [Accessed 12 Nov. 2024].</a:t>
            </a:r>
            <a:r>
              <a:rPr lang="en-US" sz="1200" dirty="0">
                <a:latin typeface="Arial" panose="020B0604020202020204" pitchFamily="34" charset="0"/>
                <a:cs typeface="Arial" panose="020B0604020202020204" pitchFamily="34" charset="0"/>
              </a:rPr>
              <a:t> </a:t>
            </a:r>
          </a:p>
          <a:p>
            <a:pPr marL="359410" indent="-359410" algn="just">
              <a:buNone/>
            </a:pPr>
            <a:endParaRPr lang="en-US" sz="1200" dirty="0">
              <a:latin typeface="Arial" panose="020B0604020202020204" pitchFamily="34" charset="0"/>
              <a:cs typeface="Arial" panose="020B0604020202020204" pitchFamily="34" charset="0"/>
            </a:endParaRPr>
          </a:p>
          <a:p>
            <a:pPr marL="359410" indent="-359410" algn="just"/>
            <a:r>
              <a:rPr lang="en-US" sz="1200" dirty="0">
                <a:latin typeface="Arial" panose="020B0604020202020204" pitchFamily="34" charset="0"/>
                <a:ea typeface="+mn-lt"/>
                <a:cs typeface="Arial" panose="020B0604020202020204" pitchFamily="34" charset="0"/>
              </a:rPr>
              <a:t>UEFA, 2023. </a:t>
            </a:r>
            <a:r>
              <a:rPr lang="en-US" sz="1200" i="1" dirty="0">
                <a:latin typeface="Arial" panose="020B0604020202020204" pitchFamily="34" charset="0"/>
                <a:ea typeface="+mn-lt"/>
                <a:cs typeface="Arial" panose="020B0604020202020204" pitchFamily="34" charset="0"/>
              </a:rPr>
              <a:t>Spain win 2023 Women’s World Cup: All the results</a:t>
            </a:r>
            <a:r>
              <a:rPr lang="en-US" sz="1200" dirty="0">
                <a:latin typeface="Arial" panose="020B0604020202020204" pitchFamily="34" charset="0"/>
                <a:ea typeface="+mn-lt"/>
                <a:cs typeface="Arial" panose="020B0604020202020204" pitchFamily="34" charset="0"/>
              </a:rPr>
              <a:t>. Available at: </a:t>
            </a:r>
            <a:r>
              <a:rPr lang="en-US" sz="1200" dirty="0">
                <a:latin typeface="Arial" panose="020B0604020202020204" pitchFamily="34" charset="0"/>
                <a:ea typeface="+mn-lt"/>
                <a:cs typeface="Arial" panose="020B0604020202020204" pitchFamily="34" charset="0"/>
                <a:hlinkClick r:id="rId4">
                  <a:extLst>
                    <a:ext uri="{A12FA001-AC4F-418D-AE19-62706E023703}">
                      <ahyp:hlinkClr xmlns:ahyp="http://schemas.microsoft.com/office/drawing/2018/hyperlinkcolor" val="tx"/>
                    </a:ext>
                  </a:extLst>
                </a:hlinkClick>
              </a:rPr>
              <a:t>https://www.uefa.com/womensworldcup/news/027a-166817b8be17-9e0082e122cd-1000--spain-win-2023-women-s-world-cup-all-the-results/</a:t>
            </a:r>
            <a:r>
              <a:rPr lang="en-US" sz="1200" dirty="0">
                <a:latin typeface="Arial" panose="020B0604020202020204" pitchFamily="34" charset="0"/>
                <a:ea typeface="+mn-lt"/>
                <a:cs typeface="Arial" panose="020B0604020202020204" pitchFamily="34" charset="0"/>
              </a:rPr>
              <a:t> [Accessed 12 Nov. 2024].</a:t>
            </a:r>
            <a:r>
              <a:rPr lang="en-US" sz="1200" dirty="0">
                <a:latin typeface="Arial" panose="020B0604020202020204" pitchFamily="34" charset="0"/>
                <a:cs typeface="Arial" panose="020B0604020202020204" pitchFamily="34" charset="0"/>
              </a:rPr>
              <a:t> </a:t>
            </a:r>
            <a:endParaRPr lang="es-ES" sz="1200" dirty="0">
              <a:latin typeface="Arial" panose="020B0604020202020204" pitchFamily="34" charset="0"/>
              <a:cs typeface="Arial" panose="020B0604020202020204" pitchFamily="34" charset="0"/>
            </a:endParaRP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University of Birmingham School (2019) </a:t>
            </a:r>
            <a:r>
              <a:rPr lang="en-US" sz="1200" i="1" dirty="0">
                <a:latin typeface="Arial" panose="020B0604020202020204" pitchFamily="34" charset="0"/>
                <a:ea typeface="+mn-lt"/>
                <a:cs typeface="Arial" panose="020B0604020202020204" pitchFamily="34" charset="0"/>
              </a:rPr>
              <a:t>The importance of diverse leadership</a:t>
            </a:r>
            <a:r>
              <a:rPr lang="en-US" sz="1200" dirty="0">
                <a:latin typeface="Arial" panose="020B0604020202020204" pitchFamily="34" charset="0"/>
                <a:ea typeface="+mn-lt"/>
                <a:cs typeface="Arial" panose="020B0604020202020204" pitchFamily="34" charset="0"/>
              </a:rPr>
              <a:t>. Available at: https://</a:t>
            </a:r>
            <a:r>
              <a:rPr lang="en-US" sz="1200" dirty="0" err="1">
                <a:latin typeface="Arial" panose="020B0604020202020204" pitchFamily="34" charset="0"/>
                <a:ea typeface="+mn-lt"/>
                <a:cs typeface="Arial" panose="020B0604020202020204" pitchFamily="34" charset="0"/>
              </a:rPr>
              <a:t>uobschool.org.uk</a:t>
            </a:r>
            <a:r>
              <a:rPr lang="en-US" sz="1200" dirty="0">
                <a:latin typeface="Arial" panose="020B0604020202020204" pitchFamily="34" charset="0"/>
                <a:ea typeface="+mn-lt"/>
                <a:cs typeface="Arial" panose="020B0604020202020204" pitchFamily="34" charset="0"/>
              </a:rPr>
              <a:t>/importance-diverse-leadership/ (Accessed: 16 </a:t>
            </a:r>
            <a:r>
              <a:rPr lang="en-US" sz="1200" dirty="0" err="1">
                <a:latin typeface="Arial" panose="020B0604020202020204" pitchFamily="34" charset="0"/>
                <a:ea typeface="+mn-lt"/>
                <a:cs typeface="Arial" panose="020B0604020202020204" pitchFamily="34" charset="0"/>
              </a:rPr>
              <a:t>Nov.2024</a:t>
            </a:r>
            <a:r>
              <a:rPr lang="en-US" sz="1200" dirty="0">
                <a:latin typeface="Arial" panose="020B0604020202020204" pitchFamily="34" charset="0"/>
                <a:ea typeface="+mn-lt"/>
                <a:cs typeface="Arial" panose="020B0604020202020204" pitchFamily="34" charset="0"/>
              </a:rPr>
              <a:t>).</a:t>
            </a:r>
          </a:p>
          <a:p>
            <a:pPr marL="359410" indent="-359410" algn="just">
              <a:buNone/>
            </a:pPr>
            <a:endParaRPr lang="en-U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Valenti, M., </a:t>
            </a:r>
            <a:r>
              <a:rPr lang="en-US" sz="1200" dirty="0" err="1">
                <a:latin typeface="Arial" panose="020B0604020202020204" pitchFamily="34" charset="0"/>
                <a:ea typeface="+mn-lt"/>
                <a:cs typeface="Arial" panose="020B0604020202020204" pitchFamily="34" charset="0"/>
              </a:rPr>
              <a:t>Scelles</a:t>
            </a:r>
            <a:r>
              <a:rPr lang="en-US" sz="1200" dirty="0">
                <a:latin typeface="Arial" panose="020B0604020202020204" pitchFamily="34" charset="0"/>
                <a:ea typeface="+mn-lt"/>
                <a:cs typeface="Arial" panose="020B0604020202020204" pitchFamily="34" charset="0"/>
              </a:rPr>
              <a:t>, N. &amp; Morrow, S. (2023). </a:t>
            </a:r>
            <a:r>
              <a:rPr lang="en-US" sz="1200" i="1" dirty="0">
                <a:latin typeface="Arial" panose="020B0604020202020204" pitchFamily="34" charset="0"/>
                <a:ea typeface="+mn-lt"/>
                <a:cs typeface="Arial" panose="020B0604020202020204" pitchFamily="34" charset="0"/>
              </a:rPr>
              <a:t>Women’s football studies: an integrative review</a:t>
            </a:r>
            <a:r>
              <a:rPr lang="en-US" sz="1200" dirty="0">
                <a:latin typeface="Arial" panose="020B0604020202020204" pitchFamily="34" charset="0"/>
                <a:ea typeface="+mn-lt"/>
                <a:cs typeface="Arial" panose="020B0604020202020204" pitchFamily="34" charset="0"/>
              </a:rPr>
              <a:t>. Sport, Business and Management, 13(2), pp. 123-145.</a:t>
            </a:r>
            <a:r>
              <a:rPr lang="en-U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Valiente, C. (2021) ‘Sport mega-events as drivers of gender equality: women’s football in Spain’, in </a:t>
            </a:r>
            <a:r>
              <a:rPr lang="en-US" sz="1200" dirty="0" err="1">
                <a:latin typeface="Arial" panose="020B0604020202020204" pitchFamily="34" charset="0"/>
                <a:ea typeface="+mn-lt"/>
                <a:cs typeface="Arial" panose="020B0604020202020204" pitchFamily="34" charset="0"/>
              </a:rPr>
              <a:t>Dashper</a:t>
            </a:r>
            <a:r>
              <a:rPr lang="en-US" sz="1200" dirty="0">
                <a:latin typeface="Arial" panose="020B0604020202020204" pitchFamily="34" charset="0"/>
                <a:ea typeface="+mn-lt"/>
                <a:cs typeface="Arial" panose="020B0604020202020204" pitchFamily="34" charset="0"/>
              </a:rPr>
              <a:t>, K. (ed.) </a:t>
            </a:r>
            <a:r>
              <a:rPr lang="en-US" sz="1200" i="1" dirty="0">
                <a:latin typeface="Arial" panose="020B0604020202020204" pitchFamily="34" charset="0"/>
                <a:ea typeface="+mn-lt"/>
                <a:cs typeface="Arial" panose="020B0604020202020204" pitchFamily="34" charset="0"/>
              </a:rPr>
              <a:t>Sport, gender and mega-events</a:t>
            </a:r>
            <a:r>
              <a:rPr lang="en-US" sz="1200" dirty="0">
                <a:latin typeface="Arial" panose="020B0604020202020204" pitchFamily="34" charset="0"/>
                <a:ea typeface="+mn-lt"/>
                <a:cs typeface="Arial" panose="020B0604020202020204" pitchFamily="34" charset="0"/>
              </a:rPr>
              <a:t>. Emerald Studies in Sport and Gender. Leeds: Emerald Publishing Limited, pp. 187-200. </a:t>
            </a:r>
            <a:r>
              <a:rPr lang="en-US" sz="1200" dirty="0" err="1">
                <a:latin typeface="Arial" panose="020B0604020202020204" pitchFamily="34" charset="0"/>
                <a:ea typeface="+mn-lt"/>
                <a:cs typeface="Arial" panose="020B0604020202020204" pitchFamily="34" charset="0"/>
              </a:rPr>
              <a:t>doi</a:t>
            </a:r>
            <a:r>
              <a:rPr lang="en-US" sz="1200" dirty="0">
                <a:latin typeface="Arial" panose="020B0604020202020204" pitchFamily="34" charset="0"/>
                <a:ea typeface="+mn-lt"/>
                <a:cs typeface="Arial" panose="020B0604020202020204" pitchFamily="34" charset="0"/>
              </a:rPr>
              <a:t>: 10.1108/978-1-83982-936-920211016.</a:t>
            </a:r>
            <a:r>
              <a:rPr lang="en-U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Vantage Circle (2024) </a:t>
            </a:r>
            <a:r>
              <a:rPr lang="en-US" sz="1200" i="1" dirty="0">
                <a:latin typeface="Arial" panose="020B0604020202020204" pitchFamily="34" charset="0"/>
                <a:ea typeface="+mn-lt"/>
                <a:cs typeface="Arial" panose="020B0604020202020204" pitchFamily="34" charset="0"/>
              </a:rPr>
              <a:t>Contemporary leadership</a:t>
            </a:r>
            <a:r>
              <a:rPr lang="en-US" sz="1200" dirty="0">
                <a:latin typeface="Arial" panose="020B0604020202020204" pitchFamily="34" charset="0"/>
                <a:ea typeface="+mn-lt"/>
                <a:cs typeface="Arial" panose="020B0604020202020204" pitchFamily="34" charset="0"/>
              </a:rPr>
              <a:t>. Available at: https://</a:t>
            </a:r>
            <a:r>
              <a:rPr lang="en-US" sz="1200" dirty="0" err="1">
                <a:latin typeface="Arial" panose="020B0604020202020204" pitchFamily="34" charset="0"/>
                <a:ea typeface="+mn-lt"/>
                <a:cs typeface="Arial" panose="020B0604020202020204" pitchFamily="34" charset="0"/>
              </a:rPr>
              <a:t>www.vantagecircle.com</a:t>
            </a:r>
            <a:r>
              <a:rPr lang="en-US" sz="1200" dirty="0">
                <a:latin typeface="Arial" panose="020B0604020202020204" pitchFamily="34" charset="0"/>
                <a:ea typeface="+mn-lt"/>
                <a:cs typeface="Arial" panose="020B0604020202020204" pitchFamily="34" charset="0"/>
              </a:rPr>
              <a:t>/en/blog/contemporary-leadership/ (Accessed: 29 Oct 24).</a:t>
            </a:r>
          </a:p>
          <a:p>
            <a:pPr marL="359410" indent="-359410" algn="just">
              <a:buNone/>
            </a:pPr>
            <a:endParaRPr lang="en-U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Vaquero-Cristóbal, R., Mateo-</a:t>
            </a:r>
            <a:r>
              <a:rPr lang="en-US" sz="1200" dirty="0" err="1">
                <a:latin typeface="Arial" panose="020B0604020202020204" pitchFamily="34" charset="0"/>
                <a:ea typeface="+mn-lt"/>
                <a:cs typeface="Arial" panose="020B0604020202020204" pitchFamily="34" charset="0"/>
              </a:rPr>
              <a:t>Orcajada</a:t>
            </a:r>
            <a:r>
              <a:rPr lang="en-US" sz="1200" dirty="0">
                <a:latin typeface="Arial" panose="020B0604020202020204" pitchFamily="34" charset="0"/>
                <a:ea typeface="+mn-lt"/>
                <a:cs typeface="Arial" panose="020B0604020202020204" pitchFamily="34" charset="0"/>
              </a:rPr>
              <a:t>, A., </a:t>
            </a:r>
            <a:r>
              <a:rPr lang="en-US" sz="1200" dirty="0" err="1">
                <a:latin typeface="Arial" panose="020B0604020202020204" pitchFamily="34" charset="0"/>
                <a:ea typeface="+mn-lt"/>
                <a:cs typeface="Arial" panose="020B0604020202020204" pitchFamily="34" charset="0"/>
              </a:rPr>
              <a:t>Dağlı</a:t>
            </a:r>
            <a:r>
              <a:rPr lang="en-US" sz="1200" dirty="0">
                <a:latin typeface="Arial" panose="020B0604020202020204" pitchFamily="34" charset="0"/>
                <a:ea typeface="+mn-lt"/>
                <a:cs typeface="Arial" panose="020B0604020202020204" pitchFamily="34" charset="0"/>
              </a:rPr>
              <a:t> </a:t>
            </a:r>
            <a:r>
              <a:rPr lang="en-US" sz="1200" dirty="0" err="1">
                <a:latin typeface="Arial" panose="020B0604020202020204" pitchFamily="34" charset="0"/>
                <a:ea typeface="+mn-lt"/>
                <a:cs typeface="Arial" panose="020B0604020202020204" pitchFamily="34" charset="0"/>
              </a:rPr>
              <a:t>Ekmekçi</a:t>
            </a:r>
            <a:r>
              <a:rPr lang="en-US" sz="1200" dirty="0">
                <a:latin typeface="Arial" panose="020B0604020202020204" pitchFamily="34" charset="0"/>
                <a:ea typeface="+mn-lt"/>
                <a:cs typeface="Arial" panose="020B0604020202020204" pitchFamily="34" charset="0"/>
              </a:rPr>
              <a:t>, Y.A., Pereira, A., Amin, S., </a:t>
            </a:r>
            <a:r>
              <a:rPr lang="en-US" sz="1200" dirty="0" err="1">
                <a:latin typeface="Arial" panose="020B0604020202020204" pitchFamily="34" charset="0"/>
                <a:ea typeface="+mn-lt"/>
                <a:cs typeface="Arial" panose="020B0604020202020204" pitchFamily="34" charset="0"/>
              </a:rPr>
              <a:t>Meroño</a:t>
            </a:r>
            <a:r>
              <a:rPr lang="en-US" sz="1200" dirty="0">
                <a:latin typeface="Arial" panose="020B0604020202020204" pitchFamily="34" charset="0"/>
                <a:ea typeface="+mn-lt"/>
                <a:cs typeface="Arial" panose="020B0604020202020204" pitchFamily="34" charset="0"/>
              </a:rPr>
              <a:t>, L., González-Gálvez, N., </a:t>
            </a:r>
            <a:r>
              <a:rPr lang="en-US" sz="1200" dirty="0" err="1">
                <a:latin typeface="Arial" panose="020B0604020202020204" pitchFamily="34" charset="0"/>
                <a:ea typeface="+mn-lt"/>
                <a:cs typeface="Arial" panose="020B0604020202020204" pitchFamily="34" charset="0"/>
              </a:rPr>
              <a:t>Ballı</a:t>
            </a:r>
            <a:r>
              <a:rPr lang="en-US" sz="1200" dirty="0">
                <a:latin typeface="Arial" panose="020B0604020202020204" pitchFamily="34" charset="0"/>
                <a:ea typeface="+mn-lt"/>
                <a:cs typeface="Arial" panose="020B0604020202020204" pitchFamily="34" charset="0"/>
              </a:rPr>
              <a:t>, </a:t>
            </a:r>
            <a:r>
              <a:rPr lang="en-US" sz="1200" dirty="0" err="1">
                <a:latin typeface="Arial" panose="020B0604020202020204" pitchFamily="34" charset="0"/>
                <a:ea typeface="+mn-lt"/>
                <a:cs typeface="Arial" panose="020B0604020202020204" pitchFamily="34" charset="0"/>
              </a:rPr>
              <a:t>Ö.M</a:t>
            </a:r>
            <a:r>
              <a:rPr lang="en-US" sz="1200" dirty="0">
                <a:latin typeface="Arial" panose="020B0604020202020204" pitchFamily="34" charset="0"/>
                <a:ea typeface="+mn-lt"/>
                <a:cs typeface="Arial" panose="020B0604020202020204" pitchFamily="34" charset="0"/>
              </a:rPr>
              <a:t>., Mendes, F., Mbah, O., </a:t>
            </a:r>
            <a:r>
              <a:rPr lang="en-US" sz="1200" dirty="0" err="1">
                <a:latin typeface="Arial" panose="020B0604020202020204" pitchFamily="34" charset="0"/>
                <a:ea typeface="+mn-lt"/>
                <a:cs typeface="Arial" panose="020B0604020202020204" pitchFamily="34" charset="0"/>
              </a:rPr>
              <a:t>Abenza-Cano</a:t>
            </a:r>
            <a:r>
              <a:rPr lang="en-US" sz="1200" dirty="0">
                <a:latin typeface="Arial" panose="020B0604020202020204" pitchFamily="34" charset="0"/>
                <a:ea typeface="+mn-lt"/>
                <a:cs typeface="Arial" panose="020B0604020202020204" pitchFamily="34" charset="0"/>
              </a:rPr>
              <a:t>, L., Leiva-</a:t>
            </a:r>
            <a:r>
              <a:rPr lang="en-US" sz="1200" dirty="0" err="1">
                <a:latin typeface="Arial" panose="020B0604020202020204" pitchFamily="34" charset="0"/>
                <a:ea typeface="+mn-lt"/>
                <a:cs typeface="Arial" panose="020B0604020202020204" pitchFamily="34" charset="0"/>
              </a:rPr>
              <a:t>Arcas</a:t>
            </a:r>
            <a:r>
              <a:rPr lang="en-US" sz="1200" dirty="0">
                <a:latin typeface="Arial" panose="020B0604020202020204" pitchFamily="34" charset="0"/>
                <a:ea typeface="+mn-lt"/>
                <a:cs typeface="Arial" panose="020B0604020202020204" pitchFamily="34" charset="0"/>
              </a:rPr>
              <a:t>, A., </a:t>
            </a:r>
            <a:r>
              <a:rPr lang="en-US" sz="1200" dirty="0" err="1">
                <a:latin typeface="Arial" panose="020B0604020202020204" pitchFamily="34" charset="0"/>
                <a:ea typeface="+mn-lt"/>
                <a:cs typeface="Arial" panose="020B0604020202020204" pitchFamily="34" charset="0"/>
              </a:rPr>
              <a:t>Doğan</a:t>
            </a:r>
            <a:r>
              <a:rPr lang="en-US" sz="1200" dirty="0">
                <a:latin typeface="Arial" panose="020B0604020202020204" pitchFamily="34" charset="0"/>
                <a:ea typeface="+mn-lt"/>
                <a:cs typeface="Arial" panose="020B0604020202020204" pitchFamily="34" charset="0"/>
              </a:rPr>
              <a:t>, </a:t>
            </a:r>
            <a:r>
              <a:rPr lang="en-US" sz="1200" dirty="0" err="1">
                <a:latin typeface="Arial" panose="020B0604020202020204" pitchFamily="34" charset="0"/>
                <a:ea typeface="+mn-lt"/>
                <a:cs typeface="Arial" panose="020B0604020202020204" pitchFamily="34" charset="0"/>
              </a:rPr>
              <a:t>Y.İ</a:t>
            </a:r>
            <a:r>
              <a:rPr lang="en-US" sz="1200" dirty="0">
                <a:latin typeface="Arial" panose="020B0604020202020204" pitchFamily="34" charset="0"/>
                <a:ea typeface="+mn-lt"/>
                <a:cs typeface="Arial" panose="020B0604020202020204" pitchFamily="34" charset="0"/>
              </a:rPr>
              <a:t>., Figueiredo, A., Ponce-Ramírez, C.M., Esparza-Ros, F. &amp; </a:t>
            </a:r>
            <a:r>
              <a:rPr lang="en-US" sz="1200" dirty="0" err="1">
                <a:latin typeface="Arial" panose="020B0604020202020204" pitchFamily="34" charset="0"/>
                <a:ea typeface="+mn-lt"/>
                <a:cs typeface="Arial" panose="020B0604020202020204" pitchFamily="34" charset="0"/>
              </a:rPr>
              <a:t>Albaladejo-Saura</a:t>
            </a:r>
            <a:r>
              <a:rPr lang="en-US" sz="1200" dirty="0">
                <a:latin typeface="Arial" panose="020B0604020202020204" pitchFamily="34" charset="0"/>
                <a:ea typeface="+mn-lt"/>
                <a:cs typeface="Arial" panose="020B0604020202020204" pitchFamily="34" charset="0"/>
              </a:rPr>
              <a:t>, M. (2024) ‘Gender equity in sport from the perspective of European women athletes and sport managers, physical education teachers and sport coaches’, </a:t>
            </a:r>
            <a:r>
              <a:rPr lang="en-US" sz="1200" i="1" dirty="0">
                <a:latin typeface="Arial" panose="020B0604020202020204" pitchFamily="34" charset="0"/>
                <a:ea typeface="+mn-lt"/>
                <a:cs typeface="Arial" panose="020B0604020202020204" pitchFamily="34" charset="0"/>
              </a:rPr>
              <a:t>Frontiers in Psychology</a:t>
            </a:r>
            <a:r>
              <a:rPr lang="en-US" sz="1200" dirty="0">
                <a:latin typeface="Arial" panose="020B0604020202020204" pitchFamily="34" charset="0"/>
                <a:ea typeface="+mn-lt"/>
                <a:cs typeface="Arial" panose="020B0604020202020204" pitchFamily="34" charset="0"/>
              </a:rPr>
              <a:t>, 15, Article 1419578. </a:t>
            </a:r>
            <a:r>
              <a:rPr lang="en-US" sz="1200" dirty="0" err="1">
                <a:latin typeface="Arial" panose="020B0604020202020204" pitchFamily="34" charset="0"/>
                <a:ea typeface="+mn-lt"/>
                <a:cs typeface="Arial" panose="020B0604020202020204" pitchFamily="34" charset="0"/>
              </a:rPr>
              <a:t>doi</a:t>
            </a:r>
            <a:r>
              <a:rPr lang="en-US" sz="1200" dirty="0">
                <a:latin typeface="Arial" panose="020B0604020202020204" pitchFamily="34" charset="0"/>
                <a:ea typeface="+mn-lt"/>
                <a:cs typeface="Arial" panose="020B0604020202020204" pitchFamily="34" charset="0"/>
              </a:rPr>
              <a:t>: 10.3389/</a:t>
            </a:r>
            <a:r>
              <a:rPr lang="en-US" sz="1200" dirty="0" err="1">
                <a:latin typeface="Arial" panose="020B0604020202020204" pitchFamily="34" charset="0"/>
                <a:ea typeface="+mn-lt"/>
                <a:cs typeface="Arial" panose="020B0604020202020204" pitchFamily="34" charset="0"/>
              </a:rPr>
              <a:t>fpsyg.2024.1419578</a:t>
            </a:r>
            <a:r>
              <a:rPr lang="en-US" sz="1200" dirty="0">
                <a:latin typeface="Arial" panose="020B0604020202020204" pitchFamily="34" charset="0"/>
                <a:ea typeface="+mn-lt"/>
                <a:cs typeface="Arial" panose="020B0604020202020204" pitchFamily="34" charset="0"/>
              </a:rPr>
              <a:t>.</a:t>
            </a:r>
          </a:p>
          <a:p>
            <a:pPr marL="359410" indent="-359410" algn="just">
              <a:buNone/>
            </a:pPr>
            <a:endParaRPr lang="en-US" sz="1200" dirty="0">
              <a:latin typeface="Arial" panose="020B0604020202020204" pitchFamily="34" charset="0"/>
              <a:ea typeface="+mn-lt"/>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White, K. &amp; </a:t>
            </a:r>
            <a:r>
              <a:rPr lang="en-US" sz="1200" dirty="0" err="1">
                <a:latin typeface="Arial" panose="020B0604020202020204" pitchFamily="34" charset="0"/>
                <a:ea typeface="+mn-lt"/>
                <a:cs typeface="Arial" panose="020B0604020202020204" pitchFamily="34" charset="0"/>
              </a:rPr>
              <a:t>Burkinshaw</a:t>
            </a:r>
            <a:r>
              <a:rPr lang="en-US" sz="1200" dirty="0">
                <a:latin typeface="Arial" panose="020B0604020202020204" pitchFamily="34" charset="0"/>
                <a:ea typeface="+mn-lt"/>
                <a:cs typeface="Arial" panose="020B0604020202020204" pitchFamily="34" charset="0"/>
              </a:rPr>
              <a:t>, P., 2019. Women and Leadership in Higher Education: Special Issue Editorial. </a:t>
            </a:r>
            <a:r>
              <a:rPr lang="en-US" sz="1200" i="1" dirty="0">
                <a:latin typeface="Arial" panose="020B0604020202020204" pitchFamily="34" charset="0"/>
                <a:ea typeface="+mn-lt"/>
                <a:cs typeface="Arial" panose="020B0604020202020204" pitchFamily="34" charset="0"/>
              </a:rPr>
              <a:t>Social Sciences</a:t>
            </a:r>
            <a:r>
              <a:rPr lang="en-US" sz="1200" dirty="0">
                <a:latin typeface="Arial" panose="020B0604020202020204" pitchFamily="34" charset="0"/>
                <a:ea typeface="+mn-lt"/>
                <a:cs typeface="Arial" panose="020B0604020202020204" pitchFamily="34" charset="0"/>
              </a:rPr>
              <a:t>, 8(7), </a:t>
            </a:r>
            <a:r>
              <a:rPr lang="en-US" sz="1200" dirty="0" err="1">
                <a:latin typeface="Arial" panose="020B0604020202020204" pitchFamily="34" charset="0"/>
                <a:ea typeface="+mn-lt"/>
                <a:cs typeface="Arial" panose="020B0604020202020204" pitchFamily="34" charset="0"/>
              </a:rPr>
              <a:t>p.204</a:t>
            </a:r>
            <a:r>
              <a:rPr lang="en-US" sz="1200" dirty="0">
                <a:latin typeface="Arial" panose="020B0604020202020204" pitchFamily="34" charset="0"/>
                <a:ea typeface="+mn-lt"/>
                <a:cs typeface="Arial" panose="020B0604020202020204" pitchFamily="34" charset="0"/>
              </a:rPr>
              <a:t>. Available at: </a:t>
            </a:r>
            <a:r>
              <a:rPr lang="en-US" sz="1200" dirty="0">
                <a:latin typeface="Arial" panose="020B0604020202020204" pitchFamily="34" charset="0"/>
                <a:ea typeface="+mn-lt"/>
                <a:cs typeface="Arial" panose="020B0604020202020204" pitchFamily="34" charset="0"/>
                <a:hlinkClick r:id="rId5">
                  <a:extLst>
                    <a:ext uri="{A12FA001-AC4F-418D-AE19-62706E023703}">
                      <ahyp:hlinkClr xmlns:ahyp="http://schemas.microsoft.com/office/drawing/2018/hyperlinkcolor" val="tx"/>
                    </a:ext>
                  </a:extLst>
                </a:hlinkClick>
              </a:rPr>
              <a:t>https://doi.org/10.3390/socsci8070204</a:t>
            </a:r>
            <a:r>
              <a:rPr lang="en-US" sz="1200" dirty="0">
                <a:latin typeface="Arial" panose="020B0604020202020204" pitchFamily="34" charset="0"/>
                <a:ea typeface="+mn-lt"/>
                <a:cs typeface="Arial" panose="020B0604020202020204" pitchFamily="34" charset="0"/>
              </a:rPr>
              <a:t>.</a:t>
            </a:r>
          </a:p>
          <a:p>
            <a:pPr marL="359410" indent="-359410" algn="just">
              <a:buNone/>
            </a:pPr>
            <a:endParaRPr lang="en-US"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734525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108AA9-61B6-B86E-D928-1A980A79516E}"/>
              </a:ext>
            </a:extLst>
          </p:cNvPr>
          <p:cNvSpPr txBox="1"/>
          <p:nvPr/>
        </p:nvSpPr>
        <p:spPr>
          <a:xfrm>
            <a:off x="725714" y="464457"/>
            <a:ext cx="10305143" cy="1846659"/>
          </a:xfrm>
          <a:prstGeom prst="rect">
            <a:avLst/>
          </a:prstGeom>
          <a:noFill/>
        </p:spPr>
        <p:txBody>
          <a:bodyPr wrap="square" rtlCol="0">
            <a:spAutoFit/>
          </a:bodyPr>
          <a:lstStyle/>
          <a:p>
            <a:pPr marL="359410" indent="-359410" algn="just">
              <a:buNone/>
            </a:pPr>
            <a:r>
              <a:rPr lang="en-US" sz="1200" dirty="0">
                <a:latin typeface="Arial" panose="020B0604020202020204" pitchFamily="34" charset="0"/>
                <a:ea typeface="+mn-lt"/>
                <a:cs typeface="Arial" panose="020B0604020202020204" pitchFamily="34" charset="0"/>
              </a:rPr>
              <a:t>Women in Sport (2024). </a:t>
            </a:r>
            <a:r>
              <a:rPr lang="en-US" sz="1200" i="1" dirty="0">
                <a:latin typeface="Arial" panose="020B0604020202020204" pitchFamily="34" charset="0"/>
                <a:ea typeface="+mn-lt"/>
                <a:cs typeface="Arial" panose="020B0604020202020204" pitchFamily="34" charset="0"/>
              </a:rPr>
              <a:t>At a glance: Gender equality in sport</a:t>
            </a:r>
            <a:r>
              <a:rPr lang="en-US" sz="1200" dirty="0">
                <a:latin typeface="Arial" panose="020B0604020202020204" pitchFamily="34" charset="0"/>
                <a:ea typeface="+mn-lt"/>
                <a:cs typeface="Arial" panose="020B0604020202020204" pitchFamily="34" charset="0"/>
              </a:rPr>
              <a:t>. Available at: Women in Sport [Accessed: 12 Nov. 2024].</a:t>
            </a:r>
            <a:r>
              <a:rPr lang="en-U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World Athletics (2023). </a:t>
            </a:r>
            <a:r>
              <a:rPr lang="en-US" sz="1200" i="1" dirty="0">
                <a:latin typeface="Arial" panose="020B0604020202020204" pitchFamily="34" charset="0"/>
                <a:ea typeface="+mn-lt"/>
                <a:cs typeface="Arial" panose="020B0604020202020204" pitchFamily="34" charset="0"/>
              </a:rPr>
              <a:t>World Athletics puts female leaders on the podium</a:t>
            </a:r>
            <a:r>
              <a:rPr lang="en-US" sz="1200" dirty="0">
                <a:latin typeface="Arial" panose="020B0604020202020204" pitchFamily="34" charset="0"/>
                <a:ea typeface="+mn-lt"/>
                <a:cs typeface="Arial" panose="020B0604020202020204" pitchFamily="34" charset="0"/>
              </a:rPr>
              <a:t>. Available at: </a:t>
            </a:r>
            <a:r>
              <a:rPr lang="en-US" sz="1200" dirty="0">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World Athletics</a:t>
            </a:r>
            <a:r>
              <a:rPr lang="en-US" sz="1200" dirty="0">
                <a:latin typeface="Arial" panose="020B0604020202020204" pitchFamily="34" charset="0"/>
                <a:ea typeface="+mn-lt"/>
                <a:cs typeface="Arial" panose="020B0604020202020204" pitchFamily="34" charset="0"/>
              </a:rPr>
              <a:t> [Accessed: 12 Nov. 2024].</a:t>
            </a:r>
            <a:r>
              <a:rPr lang="en-U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n-US" sz="1200" dirty="0" err="1">
                <a:latin typeface="Arial" panose="020B0604020202020204" pitchFamily="34" charset="0"/>
                <a:ea typeface="+mn-lt"/>
                <a:cs typeface="Arial" panose="020B0604020202020204" pitchFamily="34" charset="0"/>
              </a:rPr>
              <a:t>Yetim</a:t>
            </a:r>
            <a:r>
              <a:rPr lang="en-US" sz="1200" dirty="0">
                <a:latin typeface="Arial" panose="020B0604020202020204" pitchFamily="34" charset="0"/>
                <a:ea typeface="+mn-lt"/>
                <a:cs typeface="Arial" panose="020B0604020202020204" pitchFamily="34" charset="0"/>
              </a:rPr>
              <a:t>, D. (2021) ‘Digital transformation and mentorship: what leaders need to know’, </a:t>
            </a:r>
            <a:r>
              <a:rPr lang="en-US" sz="1200" i="1" dirty="0" err="1">
                <a:latin typeface="Arial" panose="020B0604020202020204" pitchFamily="34" charset="0"/>
                <a:ea typeface="+mn-lt"/>
                <a:cs typeface="Arial" panose="020B0604020202020204" pitchFamily="34" charset="0"/>
              </a:rPr>
              <a:t>ITNOW</a:t>
            </a:r>
            <a:r>
              <a:rPr lang="en-US" sz="1200" dirty="0">
                <a:latin typeface="Arial" panose="020B0604020202020204" pitchFamily="34" charset="0"/>
                <a:ea typeface="+mn-lt"/>
                <a:cs typeface="Arial" panose="020B0604020202020204" pitchFamily="34" charset="0"/>
              </a:rPr>
              <a:t>, 63(4), pp. 62–63. </a:t>
            </a:r>
            <a:r>
              <a:rPr lang="en-US" sz="1200" dirty="0" err="1">
                <a:latin typeface="Arial" panose="020B0604020202020204" pitchFamily="34" charset="0"/>
                <a:ea typeface="+mn-lt"/>
                <a:cs typeface="Arial" panose="020B0604020202020204" pitchFamily="34" charset="0"/>
              </a:rPr>
              <a:t>doi</a:t>
            </a:r>
            <a:r>
              <a:rPr lang="en-US" sz="1200" dirty="0">
                <a:latin typeface="Arial" panose="020B0604020202020204" pitchFamily="34" charset="0"/>
                <a:ea typeface="+mn-lt"/>
                <a:cs typeface="Arial" panose="020B0604020202020204" pitchFamily="34" charset="0"/>
              </a:rPr>
              <a:t>: 10.1093/</a:t>
            </a:r>
            <a:r>
              <a:rPr lang="en-US" sz="1200" dirty="0" err="1">
                <a:latin typeface="Arial" panose="020B0604020202020204" pitchFamily="34" charset="0"/>
                <a:ea typeface="+mn-lt"/>
                <a:cs typeface="Arial" panose="020B0604020202020204" pitchFamily="34" charset="0"/>
              </a:rPr>
              <a:t>itnow</a:t>
            </a:r>
            <a:r>
              <a:rPr lang="en-US" sz="1200" dirty="0">
                <a:latin typeface="Arial" panose="020B0604020202020204" pitchFamily="34" charset="0"/>
                <a:ea typeface="+mn-lt"/>
                <a:cs typeface="Arial" panose="020B0604020202020204" pitchFamily="34" charset="0"/>
              </a:rPr>
              <a:t>/</a:t>
            </a:r>
            <a:r>
              <a:rPr lang="en-US" sz="1200" dirty="0" err="1">
                <a:latin typeface="Arial" panose="020B0604020202020204" pitchFamily="34" charset="0"/>
                <a:ea typeface="+mn-lt"/>
                <a:cs typeface="Arial" panose="020B0604020202020204" pitchFamily="34" charset="0"/>
              </a:rPr>
              <a:t>bwab129</a:t>
            </a:r>
            <a:r>
              <a:rPr lang="en-US" sz="1200" dirty="0">
                <a:latin typeface="Arial" panose="020B0604020202020204" pitchFamily="34" charset="0"/>
                <a:ea typeface="+mn-lt"/>
                <a:cs typeface="Arial" panose="020B0604020202020204" pitchFamily="34" charset="0"/>
              </a:rPr>
              <a:t>.</a:t>
            </a:r>
            <a:r>
              <a:rPr lang="en-US" sz="1200" dirty="0">
                <a:latin typeface="Arial" panose="020B0604020202020204" pitchFamily="34" charset="0"/>
                <a:cs typeface="Arial" panose="020B0604020202020204" pitchFamily="34" charset="0"/>
              </a:rPr>
              <a:t> </a:t>
            </a:r>
          </a:p>
          <a:p>
            <a:pPr marL="359410" indent="-359410" algn="just">
              <a:buNone/>
            </a:pPr>
            <a:endParaRPr lang="es-ES" sz="1200" dirty="0">
              <a:latin typeface="Arial" panose="020B0604020202020204" pitchFamily="34" charset="0"/>
              <a:cs typeface="Arial" panose="020B0604020202020204" pitchFamily="34" charset="0"/>
            </a:endParaRPr>
          </a:p>
          <a:p>
            <a:pPr marL="359410" indent="-359410" algn="just">
              <a:buNone/>
            </a:pPr>
            <a:r>
              <a:rPr lang="en-US" sz="1200" dirty="0">
                <a:latin typeface="Arial" panose="020B0604020202020204" pitchFamily="34" charset="0"/>
                <a:ea typeface="+mn-lt"/>
                <a:cs typeface="Arial" panose="020B0604020202020204" pitchFamily="34" charset="0"/>
              </a:rPr>
              <a:t>Zada, S., Khan, J., Saeed, I., Jun, </a:t>
            </a:r>
            <a:r>
              <a:rPr lang="en-US" sz="1200" dirty="0" err="1">
                <a:latin typeface="Arial" panose="020B0604020202020204" pitchFamily="34" charset="0"/>
                <a:ea typeface="+mn-lt"/>
                <a:cs typeface="Arial" panose="020B0604020202020204" pitchFamily="34" charset="0"/>
              </a:rPr>
              <a:t>Z.Y</a:t>
            </a:r>
            <a:r>
              <a:rPr lang="en-US" sz="1200" dirty="0">
                <a:latin typeface="Arial" panose="020B0604020202020204" pitchFamily="34" charset="0"/>
                <a:ea typeface="+mn-lt"/>
                <a:cs typeface="Arial" panose="020B0604020202020204" pitchFamily="34" charset="0"/>
              </a:rPr>
              <a:t>., Vega-Muñoz, A. &amp; Contreras-Barraza, N. (2022) ‘Servant leadership behavior at workplace and knowledge hoarding: A moderation mediation examination’, </a:t>
            </a:r>
            <a:r>
              <a:rPr lang="en-US" sz="1200" i="1" dirty="0">
                <a:latin typeface="Arial" panose="020B0604020202020204" pitchFamily="34" charset="0"/>
                <a:ea typeface="+mn-lt"/>
                <a:cs typeface="Arial" panose="020B0604020202020204" pitchFamily="34" charset="0"/>
              </a:rPr>
              <a:t>Frontiers in Psychology</a:t>
            </a:r>
            <a:r>
              <a:rPr lang="en-US" sz="1200" dirty="0">
                <a:latin typeface="Arial" panose="020B0604020202020204" pitchFamily="34" charset="0"/>
                <a:ea typeface="+mn-lt"/>
                <a:cs typeface="Arial" panose="020B0604020202020204" pitchFamily="34" charset="0"/>
              </a:rPr>
              <a:t>, 13, pp. 888761. </a:t>
            </a:r>
            <a:r>
              <a:rPr lang="en-US" sz="1200" dirty="0" err="1">
                <a:latin typeface="Arial" panose="020B0604020202020204" pitchFamily="34" charset="0"/>
                <a:ea typeface="+mn-lt"/>
                <a:cs typeface="Arial" panose="020B0604020202020204" pitchFamily="34" charset="0"/>
              </a:rPr>
              <a:t>doi</a:t>
            </a:r>
            <a:r>
              <a:rPr lang="en-US" sz="1200" dirty="0">
                <a:latin typeface="Arial" panose="020B0604020202020204" pitchFamily="34" charset="0"/>
                <a:ea typeface="+mn-lt"/>
                <a:cs typeface="Arial" panose="020B0604020202020204" pitchFamily="34" charset="0"/>
              </a:rPr>
              <a:t>: 10.3389/</a:t>
            </a:r>
            <a:r>
              <a:rPr lang="en-US" sz="1200" dirty="0" err="1">
                <a:latin typeface="Arial" panose="020B0604020202020204" pitchFamily="34" charset="0"/>
                <a:ea typeface="+mn-lt"/>
                <a:cs typeface="Arial" panose="020B0604020202020204" pitchFamily="34" charset="0"/>
              </a:rPr>
              <a:t>fpsyg.2022.888761</a:t>
            </a:r>
            <a:r>
              <a:rPr lang="en-US" sz="1200" dirty="0">
                <a:latin typeface="Arial" panose="020B0604020202020204" pitchFamily="34" charset="0"/>
                <a:ea typeface="+mn-lt"/>
                <a:cs typeface="Arial" panose="020B0604020202020204" pitchFamily="34" charset="0"/>
              </a:rPr>
              <a:t>.</a:t>
            </a:r>
            <a:r>
              <a:rPr lang="en-US" sz="1200" dirty="0">
                <a:latin typeface="Arial" panose="020B0604020202020204" pitchFamily="34" charset="0"/>
                <a:cs typeface="Arial" panose="020B0604020202020204" pitchFamily="34" charset="0"/>
              </a:rPr>
              <a:t> </a:t>
            </a:r>
            <a:endParaRPr lang="es-ES"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61674193"/>
      </p:ext>
    </p:extLst>
  </p:cSld>
  <p:clrMapOvr>
    <a:masterClrMapping/>
  </p:clrMapOvr>
</p:sld>
</file>

<file path=ppt/theme/theme1.xml><?xml version="1.0" encoding="utf-8"?>
<a:theme xmlns:a="http://schemas.openxmlformats.org/drawingml/2006/main" name="FrostyVTI">
  <a:themeElements>
    <a:clrScheme name="AnalogousFromDarkSeedLeftStep">
      <a:dk1>
        <a:srgbClr val="000000"/>
      </a:dk1>
      <a:lt1>
        <a:srgbClr val="FFFFFF"/>
      </a:lt1>
      <a:dk2>
        <a:srgbClr val="3C2A22"/>
      </a:dk2>
      <a:lt2>
        <a:srgbClr val="E6E2E8"/>
      </a:lt2>
      <a:accent1>
        <a:srgbClr val="63B447"/>
      </a:accent1>
      <a:accent2>
        <a:srgbClr val="89AE3A"/>
      </a:accent2>
      <a:accent3>
        <a:srgbClr val="ACA244"/>
      </a:accent3>
      <a:accent4>
        <a:srgbClr val="B1753B"/>
      </a:accent4>
      <a:accent5>
        <a:srgbClr val="C3554D"/>
      </a:accent5>
      <a:accent6>
        <a:srgbClr val="B13B64"/>
      </a:accent6>
      <a:hlink>
        <a:srgbClr val="BF5D3F"/>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BA320488B44A44B86D7D1214440BBCC" ma:contentTypeVersion="6" ma:contentTypeDescription="Create a new document." ma:contentTypeScope="" ma:versionID="087dc74fab3980ed83285e0a017b1264">
  <xsd:schema xmlns:xsd="http://www.w3.org/2001/XMLSchema" xmlns:xs="http://www.w3.org/2001/XMLSchema" xmlns:p="http://schemas.microsoft.com/office/2006/metadata/properties" xmlns:ns2="0c3bee9f-8afb-42b0-b06d-82d7e39b6c42" xmlns:ns3="21809f32-1e9f-4ec7-9e49-2578c7830762" targetNamespace="http://schemas.microsoft.com/office/2006/metadata/properties" ma:root="true" ma:fieldsID="660695943fde93910124fd77ab8692b3" ns2:_="" ns3:_="">
    <xsd:import namespace="0c3bee9f-8afb-42b0-b06d-82d7e39b6c42"/>
    <xsd:import namespace="21809f32-1e9f-4ec7-9e49-2578c783076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3bee9f-8afb-42b0-b06d-82d7e39b6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09f32-1e9f-4ec7-9e49-2578c7830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AABC0F3-FFB8-4F24-A516-3DA2BDBD4528}">
  <ds:schemaRefs>
    <ds:schemaRef ds:uri="http://schemas.microsoft.com/sharepoint/v3/contenttype/forms"/>
  </ds:schemaRefs>
</ds:datastoreItem>
</file>

<file path=customXml/itemProps2.xml><?xml version="1.0" encoding="utf-8"?>
<ds:datastoreItem xmlns:ds="http://schemas.openxmlformats.org/officeDocument/2006/customXml" ds:itemID="{754DBBB5-2D6B-4BF0-A3CF-0322E33DB0DB}">
  <ds:schemaRefs>
    <ds:schemaRef ds:uri="0c3bee9f-8afb-42b0-b06d-82d7e39b6c42"/>
    <ds:schemaRef ds:uri="21809f32-1e9f-4ec7-9e49-2578c783076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F96F2BB-EA81-4745-B52F-052E530A94F6}">
  <ds:schemaRefs>
    <ds:schemaRef ds:uri="http://schemas.microsoft.com/office/2006/metadata/properties"/>
    <ds:schemaRef ds:uri="http://schemas.microsoft.com/office/infopath/2007/PartnerControls"/>
    <ds:schemaRef ds:uri="http://www.w3.org/2000/xmlns/"/>
  </ds:schemaRefs>
</ds:datastoreItem>
</file>

<file path=docProps/app.xml><?xml version="1.0" encoding="utf-8"?>
<Properties xmlns="http://schemas.openxmlformats.org/officeDocument/2006/extended-properties" xmlns:vt="http://schemas.openxmlformats.org/officeDocument/2006/docPropsVTypes">
  <TotalTime>141</TotalTime>
  <Words>5707</Words>
  <Application>Microsoft Macintosh PowerPoint</Application>
  <PresentationFormat>Widescreen</PresentationFormat>
  <Paragraphs>279</Paragraphs>
  <Slides>21</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-apple-system</vt:lpstr>
      <vt:lpstr>Arial</vt:lpstr>
      <vt:lpstr>Arial,Sans-Serif</vt:lpstr>
      <vt:lpstr>Avenir Next LT Pro</vt:lpstr>
      <vt:lpstr>Calibri</vt:lpstr>
      <vt:lpstr>Goudy Old Style</vt:lpstr>
      <vt:lpstr>Wingdings</vt:lpstr>
      <vt:lpstr>FrostyVTI</vt:lpstr>
      <vt:lpstr>Opportunities for Female Leaders in 21st Century Organisations</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Female Professional Sport in Spain  </dc:title>
  <dc:creator/>
  <cp:lastModifiedBy>Naiara Palanques Garcés</cp:lastModifiedBy>
  <cp:revision>12</cp:revision>
  <dcterms:created xsi:type="dcterms:W3CDTF">2024-10-14T18:14:55Z</dcterms:created>
  <dcterms:modified xsi:type="dcterms:W3CDTF">2024-12-08T03:53:37Z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0x0101007BA320488B44A44B86D7D1214440BBCC</vt:lpwstr>
  </property>
</Properties>
</file>