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68" d="100"/>
          <a:sy n="68" d="100"/>
        </p:scale>
        <p:origin x="78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F2696C-316D-4FAC-B651-3033F8F3126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2E4E9B0-CF5D-4B42-B9FA-BD9F52AB28A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B88EA5-CF6B-4E3F-ADDC-77EC4F997A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5F9B57-0070-48B3-BD02-49AA2C1B56A5}" type="datetimeFigureOut">
              <a:rPr lang="en-GB" smtClean="0"/>
              <a:t>09/10/2023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5267F7-3423-460E-91DF-1D493C6ED0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F5F250-A2A6-40BC-86ED-F3197BF90B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387C67-75A9-4253-833B-7E0CCA844D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62056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0BA25C-0FAE-4BED-B479-058092D565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3BFC4C-7C8A-4619-8DCE-A9DE640791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601E27-5F62-498F-92B7-6C674DC917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5F9B57-0070-48B3-BD02-49AA2C1B56A5}" type="datetimeFigureOut">
              <a:rPr lang="en-GB" smtClean="0"/>
              <a:t>09/10/2023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4B6091-BC09-41AF-98C0-2F9280BC9C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D3448C-7035-4DA6-A919-4664091DFC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387C67-75A9-4253-833B-7E0CCA844D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08314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0A70C9-754A-47C6-80FF-3008B3810F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1E65072-F488-41AC-8D4D-7EF7F567E5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B77481-A054-496E-B81F-BC706C4AEB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5F9B57-0070-48B3-BD02-49AA2C1B56A5}" type="datetimeFigureOut">
              <a:rPr lang="en-GB" smtClean="0"/>
              <a:t>09/10/2023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A3BCFE-BA01-4259-930B-ABD10A30A6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7E6DF6-DF96-4BD4-9D0D-8BE6224012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387C67-75A9-4253-833B-7E0CCA844D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4331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B6A4B3-998F-45BB-BE7E-D85A35C7FB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873DA9-179C-4B37-A170-106019E0B4A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C4F929F-7C80-4778-BDB4-6D71B25F945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2DDE461-A03F-4BEE-BF46-D8DFC5DA13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5F9B57-0070-48B3-BD02-49AA2C1B56A5}" type="datetimeFigureOut">
              <a:rPr lang="en-GB" smtClean="0"/>
              <a:t>09/10/2023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6A16D5B-D065-48EC-826F-C4437D2637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DB535F5-990E-4803-8E99-B48246FAE5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387C67-75A9-4253-833B-7E0CCA844D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04656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32EE8B-CBCC-4460-9FFC-DD6E43BCF2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BBB1D62-972A-4CC6-ABC1-09F9142BE2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7FC320C-D1AD-4364-9725-802714AC3DA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3C64788-A6F3-488E-9561-490D0BFEA98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8F840FF-4FE7-4993-BD09-618A3E5BEF7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8380152-E08C-427C-A773-33F91AF512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5F9B57-0070-48B3-BD02-49AA2C1B56A5}" type="datetimeFigureOut">
              <a:rPr lang="en-GB" smtClean="0"/>
              <a:t>09/10/2023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6D099C8-ED69-4AB1-BFF0-F2768CF853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5D078E1-6C2F-4AD8-90FA-4F5DEFDA4A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387C67-75A9-4253-833B-7E0CCA844D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74724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445BA5-76F1-4105-8870-6AB0903269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5F53171-43AB-4BC2-A985-19046E47C4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5F9B57-0070-48B3-BD02-49AA2C1B56A5}" type="datetimeFigureOut">
              <a:rPr lang="en-GB" smtClean="0"/>
              <a:t>09/10/2023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8E6EAFB-DE43-4CB5-A990-811DFE7F32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2A5A9D-7126-4E62-9183-F94456A654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387C67-75A9-4253-833B-7E0CCA844D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57850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F5712AE-0A65-49ED-B1E2-8BFFB8E450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5F9B57-0070-48B3-BD02-49AA2C1B56A5}" type="datetimeFigureOut">
              <a:rPr lang="en-GB" smtClean="0"/>
              <a:t>09/10/2023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9881182-C00C-4709-BE05-5542B2B23A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1B27675-3176-4E53-A543-51950B76D6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387C67-75A9-4253-833B-7E0CCA844D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78801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B2601C-979E-40CC-9480-081F140E23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20B667-6E5C-4C3F-A211-A7F6618FDF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AE4305D-FCDD-4047-98D6-2130D9DA28A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978DA2E-6E64-4FB0-BBEF-95FD8D2017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5F9B57-0070-48B3-BD02-49AA2C1B56A5}" type="datetimeFigureOut">
              <a:rPr lang="en-GB" smtClean="0"/>
              <a:t>09/10/2023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90ACA6B-EC59-4BBE-A03E-44CE4AF65D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018DE3D-1252-49DF-B3DE-5F6B09E2F8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387C67-75A9-4253-833B-7E0CCA844D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18140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18D5F7-7FAB-4C3B-BE87-5B238CC620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B5E258B-DE1F-4C79-83D4-ADF4B92CCC8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5C7135B-541B-43BB-BA7C-06A2FADF374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BBF4164-88EB-478A-A8F2-D72464EE7B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5F9B57-0070-48B3-BD02-49AA2C1B56A5}" type="datetimeFigureOut">
              <a:rPr lang="en-GB" smtClean="0"/>
              <a:t>09/10/2023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11CECB4-9824-4294-B703-C6DF02D254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858D5B2-ECAD-473F-AC1C-896BE8C3AE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387C67-75A9-4253-833B-7E0CCA844D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80244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7E2CA6-344E-4EB0-BCD7-813F3D9D43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94CF821-6D34-4EEF-A02F-04582827F68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D12B44-5D4C-4CFB-8EB6-0C2C3074B6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5F9B57-0070-48B3-BD02-49AA2C1B56A5}" type="datetimeFigureOut">
              <a:rPr lang="en-GB" smtClean="0"/>
              <a:t>09/10/2023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B3DA4B-935C-41EA-B8AB-9E695F925F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936969-5DF6-416D-BC3E-91B78574DC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387C67-75A9-4253-833B-7E0CCA844D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88584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CE7D119-94C8-4211-A1D2-402A478127C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F233732-582B-45D2-ACE8-D428F9CB5A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DE016E-FC3F-482F-911E-A0D492D7E0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5F9B57-0070-48B3-BD02-49AA2C1B56A5}" type="datetimeFigureOut">
              <a:rPr lang="en-GB" smtClean="0"/>
              <a:t>09/10/2023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CE3F17-0267-4258-ACD4-D0895EFCDC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2FD1F2-B59E-4DEA-8784-25D871D31E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387C67-75A9-4253-833B-7E0CCA844D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33645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55CDE0E-2DA0-4242-8988-D5D35FED2F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0237DF3-F291-4CD1-BE5C-8FEAE5ED91F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6E24D4-8466-466E-A914-D7371BB587F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5F9B57-0070-48B3-BD02-49AA2C1B56A5}" type="datetimeFigureOut">
              <a:rPr lang="en-GB" smtClean="0"/>
              <a:t>09/10/2023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D258566-7FE8-4E13-AB4E-58FF6B8BBAD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C029A4-A162-44FA-8090-C60FC9E1459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387C67-75A9-4253-833B-7E0CCA844D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07255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Xi7ma8SJ5tg?feature=oembed" TargetMode="Externa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9KhCSwY-8Zc?feature=oembed" TargetMode="Externa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zm_sOv1AZgc?feature=oembed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erriam-webster.com/dictionary/seminal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britannica.com/science/epidemiology" TargetMode="External"/><Relationship Id="rId4" Type="http://schemas.openxmlformats.org/officeDocument/2006/relationships/hyperlink" Target="https://www.britannica.com/science/cholera" TargetMode="Externa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SJn3CTNrc88?feature=oembed" TargetMode="Externa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49CD2D09-B1BB-4DF5-9E1C-3D21B21EDE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20431" y="0"/>
            <a:ext cx="6271569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83355637-BA71-4F63-94C9-E77BF81BDF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E23DF3E3-8720-4059-8458-AA747D4134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998" y="798445"/>
            <a:ext cx="4803636" cy="1311664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0000"/>
                </a:solidFill>
              </a:rPr>
              <a:t>History of public health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8BAF120-8360-44AE-AF39-CC072399F6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997" y="2272143"/>
            <a:ext cx="4706803" cy="3788830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2000" dirty="0">
                <a:solidFill>
                  <a:srgbClr val="000000"/>
                </a:solidFill>
              </a:rPr>
              <a:t>“Life is short, the art long, opportunity fleeting, experience treacherous and judgment difficult.” Hippocrates</a:t>
            </a:r>
            <a:endParaRPr lang="en-GB" sz="2000" dirty="0">
              <a:solidFill>
                <a:srgbClr val="000000"/>
              </a:solidFill>
            </a:endParaRPr>
          </a:p>
        </p:txBody>
      </p:sp>
      <p:sp>
        <p:nvSpPr>
          <p:cNvPr id="15" name="Freeform 49">
            <a:extLst>
              <a:ext uri="{FF2B5EF4-FFF2-40B4-BE49-F238E27FC236}">
                <a16:creationId xmlns:a16="http://schemas.microsoft.com/office/drawing/2014/main" id="{967C29FE-FD32-4AFB-AD20-DBDF5864B2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713915" y="590635"/>
            <a:ext cx="5478085" cy="6276841"/>
          </a:xfrm>
          <a:custGeom>
            <a:avLst/>
            <a:gdLst>
              <a:gd name="connsiteX0" fmla="*/ 2178155 w 5478085"/>
              <a:gd name="connsiteY0" fmla="*/ 0 h 6276841"/>
              <a:gd name="connsiteX1" fmla="*/ 5478085 w 5478085"/>
              <a:gd name="connsiteY1" fmla="*/ 3299930 h 6276841"/>
              <a:gd name="connsiteX2" fmla="*/ 3751098 w 5478085"/>
              <a:gd name="connsiteY2" fmla="*/ 6201577 h 6276841"/>
              <a:gd name="connsiteX3" fmla="*/ 3594858 w 5478085"/>
              <a:gd name="connsiteY3" fmla="*/ 6276841 h 6276841"/>
              <a:gd name="connsiteX4" fmla="*/ 761453 w 5478085"/>
              <a:gd name="connsiteY4" fmla="*/ 6276841 h 6276841"/>
              <a:gd name="connsiteX5" fmla="*/ 605213 w 5478085"/>
              <a:gd name="connsiteY5" fmla="*/ 6201577 h 6276841"/>
              <a:gd name="connsiteX6" fmla="*/ 79093 w 5478085"/>
              <a:gd name="connsiteY6" fmla="*/ 5846317 h 6276841"/>
              <a:gd name="connsiteX7" fmla="*/ 0 w 5478085"/>
              <a:gd name="connsiteY7" fmla="*/ 5774432 h 6276841"/>
              <a:gd name="connsiteX8" fmla="*/ 0 w 5478085"/>
              <a:gd name="connsiteY8" fmla="*/ 825429 h 6276841"/>
              <a:gd name="connsiteX9" fmla="*/ 79093 w 5478085"/>
              <a:gd name="connsiteY9" fmla="*/ 753544 h 6276841"/>
              <a:gd name="connsiteX10" fmla="*/ 2178155 w 5478085"/>
              <a:gd name="connsiteY10" fmla="*/ 0 h 6276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478085" h="6276841">
                <a:moveTo>
                  <a:pt x="2178155" y="0"/>
                </a:moveTo>
                <a:cubicBezTo>
                  <a:pt x="4000656" y="0"/>
                  <a:pt x="5478085" y="1477429"/>
                  <a:pt x="5478085" y="3299930"/>
                </a:cubicBezTo>
                <a:cubicBezTo>
                  <a:pt x="5478085" y="4552900"/>
                  <a:pt x="4779769" y="5642769"/>
                  <a:pt x="3751098" y="6201577"/>
                </a:cubicBezTo>
                <a:lnTo>
                  <a:pt x="3594858" y="6276841"/>
                </a:lnTo>
                <a:lnTo>
                  <a:pt x="761453" y="6276841"/>
                </a:lnTo>
                <a:lnTo>
                  <a:pt x="605213" y="6201577"/>
                </a:lnTo>
                <a:cubicBezTo>
                  <a:pt x="418182" y="6099975"/>
                  <a:pt x="242071" y="5980818"/>
                  <a:pt x="79093" y="5846317"/>
                </a:cubicBezTo>
                <a:lnTo>
                  <a:pt x="0" y="5774432"/>
                </a:lnTo>
                <a:lnTo>
                  <a:pt x="0" y="825429"/>
                </a:lnTo>
                <a:lnTo>
                  <a:pt x="79093" y="753544"/>
                </a:lnTo>
                <a:cubicBezTo>
                  <a:pt x="649516" y="282789"/>
                  <a:pt x="1380811" y="0"/>
                  <a:pt x="2178155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accent3"/>
                </a:gs>
                <a:gs pos="100000">
                  <a:schemeClr val="accent3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91092E6-14DD-4A52-B456-36F0AD0C416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9827" r="32168" b="1"/>
          <a:stretch/>
        </p:blipFill>
        <p:spPr>
          <a:xfrm>
            <a:off x="6893318" y="770037"/>
            <a:ext cx="5298683" cy="6097438"/>
          </a:xfrm>
          <a:custGeom>
            <a:avLst/>
            <a:gdLst/>
            <a:ahLst/>
            <a:cxnLst/>
            <a:rect l="l" t="t" r="r" b="b"/>
            <a:pathLst>
              <a:path w="5298683" h="6097438">
                <a:moveTo>
                  <a:pt x="3120528" y="0"/>
                </a:moveTo>
                <a:cubicBezTo>
                  <a:pt x="3874524" y="0"/>
                  <a:pt x="4566062" y="267415"/>
                  <a:pt x="5105473" y="712577"/>
                </a:cubicBezTo>
                <a:lnTo>
                  <a:pt x="5298683" y="888178"/>
                </a:lnTo>
                <a:lnTo>
                  <a:pt x="5298683" y="5352876"/>
                </a:lnTo>
                <a:lnTo>
                  <a:pt x="5105473" y="5528477"/>
                </a:lnTo>
                <a:cubicBezTo>
                  <a:pt x="4874296" y="5719261"/>
                  <a:pt x="4615179" y="5877397"/>
                  <a:pt x="4335177" y="5995828"/>
                </a:cubicBezTo>
                <a:lnTo>
                  <a:pt x="4057556" y="6097438"/>
                </a:lnTo>
                <a:lnTo>
                  <a:pt x="2183499" y="6097438"/>
                </a:lnTo>
                <a:lnTo>
                  <a:pt x="1905878" y="5995828"/>
                </a:lnTo>
                <a:cubicBezTo>
                  <a:pt x="785873" y="5522106"/>
                  <a:pt x="0" y="4413092"/>
                  <a:pt x="0" y="3120527"/>
                </a:cubicBezTo>
                <a:cubicBezTo>
                  <a:pt x="0" y="1397108"/>
                  <a:pt x="1397108" y="0"/>
                  <a:pt x="3120528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81259130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418736-C534-4ABE-98A3-0598A1A943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Public health in Ancient times the Greeks the founders of modern medicine. </a:t>
            </a:r>
            <a:endParaRPr lang="en-GB" dirty="0"/>
          </a:p>
        </p:txBody>
      </p:sp>
      <p:pic>
        <p:nvPicPr>
          <p:cNvPr id="4" name="Online Media 3" title="What can we learn from Ancient Greek medicine?">
            <a:hlinkClick r:id="" action="ppaction://media"/>
            <a:extLst>
              <a:ext uri="{FF2B5EF4-FFF2-40B4-BE49-F238E27FC236}">
                <a16:creationId xmlns:a16="http://schemas.microsoft.com/office/drawing/2014/main" id="{A2FF03C8-98DC-470A-9610-E1DD513C9E80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246313" y="1825625"/>
            <a:ext cx="7700962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40444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42BFDC7-9BA6-4CFE-88CC-1F3AAB5C25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Public Health in Ancient Times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8B5EB1-D939-4B1A-A90C-114ACB9C80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anchor="ctr">
            <a:normAutofit/>
          </a:bodyPr>
          <a:lstStyle/>
          <a:p>
            <a:r>
              <a:rPr lang="en-US" sz="2400" dirty="0">
                <a:solidFill>
                  <a:srgbClr val="000000"/>
                </a:solidFill>
              </a:rPr>
              <a:t>Romans inherited the theory from Greeks Sewage disposal Keen sense of sanitation Baths, sewers and aqueducts were constructed Reporting system in place </a:t>
            </a:r>
          </a:p>
          <a:p>
            <a:r>
              <a:rPr lang="en-US" sz="2400" dirty="0">
                <a:solidFill>
                  <a:srgbClr val="000000"/>
                </a:solidFill>
              </a:rPr>
              <a:t>Galen (130-205 AD) </a:t>
            </a:r>
          </a:p>
          <a:p>
            <a:r>
              <a:rPr lang="en-US" sz="2400" dirty="0">
                <a:solidFill>
                  <a:srgbClr val="000000"/>
                </a:solidFill>
              </a:rPr>
              <a:t>Disease is due to predisposing, exciting and environmental factors (Epidemiological triad) </a:t>
            </a:r>
          </a:p>
          <a:p>
            <a:r>
              <a:rPr lang="en-US" sz="2400" dirty="0">
                <a:solidFill>
                  <a:srgbClr val="000000"/>
                </a:solidFill>
              </a:rPr>
              <a:t>His teachings remained unquestioned for 1400 years</a:t>
            </a:r>
            <a:endParaRPr lang="en-GB" sz="24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56194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72392A3-7A15-4CC7-A843-6EF2C875B2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Indian system of medicine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C4DF3E-78DA-4C1B-95AC-19561949CC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anchor="ctr">
            <a:normAutofit/>
          </a:bodyPr>
          <a:lstStyle/>
          <a:p>
            <a:r>
              <a:rPr lang="en-US" sz="2400" dirty="0">
                <a:solidFill>
                  <a:srgbClr val="000000"/>
                </a:solidFill>
              </a:rPr>
              <a:t>Indus valley civilization (3500BC to 1500 BC) </a:t>
            </a:r>
          </a:p>
          <a:p>
            <a:r>
              <a:rPr lang="en-US" sz="2400" dirty="0">
                <a:solidFill>
                  <a:srgbClr val="000000"/>
                </a:solidFill>
              </a:rPr>
              <a:t>First Urban sanitation systems </a:t>
            </a:r>
          </a:p>
          <a:p>
            <a:r>
              <a:rPr lang="en-US" sz="2400" dirty="0">
                <a:solidFill>
                  <a:srgbClr val="000000"/>
                </a:solidFill>
              </a:rPr>
              <a:t> Elaborate drainage systems were built </a:t>
            </a:r>
          </a:p>
          <a:p>
            <a:r>
              <a:rPr lang="en-US" sz="2400" dirty="0">
                <a:solidFill>
                  <a:srgbClr val="000000"/>
                </a:solidFill>
              </a:rPr>
              <a:t> Drains were covered with slabs </a:t>
            </a:r>
          </a:p>
          <a:p>
            <a:r>
              <a:rPr lang="en-US" sz="2400" dirty="0">
                <a:solidFill>
                  <a:srgbClr val="000000"/>
                </a:solidFill>
              </a:rPr>
              <a:t>Wells and baths in houses </a:t>
            </a:r>
          </a:p>
          <a:p>
            <a:r>
              <a:rPr lang="en-US" sz="2400" dirty="0">
                <a:solidFill>
                  <a:srgbClr val="000000"/>
                </a:solidFill>
              </a:rPr>
              <a:t>Knowledge of dentistry</a:t>
            </a:r>
            <a:endParaRPr lang="en-GB" sz="24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50231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2223159-CB91-41BA-9B17-1802B5B6B1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Vedic times: Ayurveda originated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388D87-3279-44A2-912E-7391978A61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anchor="ctr">
            <a:normAutofit/>
          </a:bodyPr>
          <a:lstStyle/>
          <a:p>
            <a:r>
              <a:rPr lang="en-GB" sz="2400" dirty="0" err="1">
                <a:solidFill>
                  <a:srgbClr val="000000"/>
                </a:solidFill>
              </a:rPr>
              <a:t>Charaka</a:t>
            </a:r>
            <a:r>
              <a:rPr lang="en-GB" sz="2400" dirty="0">
                <a:solidFill>
                  <a:srgbClr val="000000"/>
                </a:solidFill>
              </a:rPr>
              <a:t> </a:t>
            </a:r>
            <a:r>
              <a:rPr lang="en-GB" sz="2400" dirty="0" err="1">
                <a:solidFill>
                  <a:srgbClr val="000000"/>
                </a:solidFill>
              </a:rPr>
              <a:t>samhita</a:t>
            </a:r>
            <a:r>
              <a:rPr lang="en-GB" sz="2400" dirty="0">
                <a:solidFill>
                  <a:srgbClr val="000000"/>
                </a:solidFill>
              </a:rPr>
              <a:t>: Over 500 drugs </a:t>
            </a:r>
          </a:p>
          <a:p>
            <a:r>
              <a:rPr lang="en-GB" sz="2400" dirty="0">
                <a:solidFill>
                  <a:srgbClr val="000000"/>
                </a:solidFill>
              </a:rPr>
              <a:t>Purity and cleanliness central to Indian medicine (Manu </a:t>
            </a:r>
            <a:r>
              <a:rPr lang="en-GB" sz="2400" dirty="0" err="1">
                <a:solidFill>
                  <a:srgbClr val="000000"/>
                </a:solidFill>
              </a:rPr>
              <a:t>samhita</a:t>
            </a:r>
            <a:r>
              <a:rPr lang="en-GB" sz="2400" dirty="0">
                <a:solidFill>
                  <a:srgbClr val="000000"/>
                </a:solidFill>
              </a:rPr>
              <a:t>)  </a:t>
            </a:r>
            <a:r>
              <a:rPr lang="en-GB" sz="2400" dirty="0" err="1">
                <a:solidFill>
                  <a:srgbClr val="000000"/>
                </a:solidFill>
              </a:rPr>
              <a:t>Dehashuddhi</a:t>
            </a:r>
            <a:r>
              <a:rPr lang="en-GB" sz="2400" dirty="0">
                <a:solidFill>
                  <a:srgbClr val="000000"/>
                </a:solidFill>
              </a:rPr>
              <a:t>, </a:t>
            </a:r>
            <a:r>
              <a:rPr lang="en-GB" sz="2400" dirty="0" err="1">
                <a:solidFill>
                  <a:srgbClr val="000000"/>
                </a:solidFill>
              </a:rPr>
              <a:t>Manashuddhi</a:t>
            </a:r>
            <a:r>
              <a:rPr lang="en-GB" sz="2400" dirty="0">
                <a:solidFill>
                  <a:srgbClr val="000000"/>
                </a:solidFill>
              </a:rPr>
              <a:t>, </a:t>
            </a:r>
            <a:r>
              <a:rPr lang="en-GB" sz="2400" dirty="0" err="1">
                <a:solidFill>
                  <a:srgbClr val="000000"/>
                </a:solidFill>
              </a:rPr>
              <a:t>Desashuddhi</a:t>
            </a:r>
            <a:r>
              <a:rPr lang="en-GB" sz="2400" dirty="0">
                <a:solidFill>
                  <a:srgbClr val="000000"/>
                </a:solidFill>
              </a:rPr>
              <a:t> </a:t>
            </a:r>
          </a:p>
          <a:p>
            <a:r>
              <a:rPr lang="en-GB" sz="2400" dirty="0">
                <a:solidFill>
                  <a:srgbClr val="000000"/>
                </a:solidFill>
              </a:rPr>
              <a:t>Indian medicine had a profound impact on Asia </a:t>
            </a:r>
          </a:p>
          <a:p>
            <a:r>
              <a:rPr lang="en-GB" sz="2400" dirty="0">
                <a:solidFill>
                  <a:srgbClr val="000000"/>
                </a:solidFill>
              </a:rPr>
              <a:t> </a:t>
            </a:r>
            <a:r>
              <a:rPr lang="en-GB" sz="2400" dirty="0" err="1">
                <a:solidFill>
                  <a:srgbClr val="000000"/>
                </a:solidFill>
              </a:rPr>
              <a:t>Charaka</a:t>
            </a:r>
            <a:r>
              <a:rPr lang="en-GB" sz="2400" dirty="0">
                <a:solidFill>
                  <a:srgbClr val="000000"/>
                </a:solidFill>
              </a:rPr>
              <a:t> has described the objective of medicine as two-fold; preservation of good health and combating disease. Was this the start of public health? </a:t>
            </a:r>
          </a:p>
        </p:txBody>
      </p:sp>
    </p:spTree>
    <p:extLst>
      <p:ext uri="{BB962C8B-B14F-4D97-AF65-F5344CB8AC3E}">
        <p14:creationId xmlns:p14="http://schemas.microsoft.com/office/powerpoint/2010/main" val="10053180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E8E3B7E-B969-4CEC-BEE4-04F83A4E8A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Post Vedic times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473B79-8B78-427F-8861-49BC3E4C5C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anchor="ctr">
            <a:normAutofit/>
          </a:bodyPr>
          <a:lstStyle/>
          <a:p>
            <a:r>
              <a:rPr lang="en-GB" sz="2400" dirty="0">
                <a:solidFill>
                  <a:srgbClr val="000000"/>
                </a:solidFill>
              </a:rPr>
              <a:t>Ayurveda continued </a:t>
            </a:r>
          </a:p>
          <a:p>
            <a:r>
              <a:rPr lang="en-GB" sz="2400" dirty="0">
                <a:solidFill>
                  <a:srgbClr val="000000"/>
                </a:solidFill>
              </a:rPr>
              <a:t> Dominated by Buddhist and Jain teachings</a:t>
            </a:r>
          </a:p>
          <a:p>
            <a:r>
              <a:rPr lang="en-GB" sz="2400" dirty="0">
                <a:solidFill>
                  <a:srgbClr val="000000"/>
                </a:solidFill>
              </a:rPr>
              <a:t>Surgery suffered a setback </a:t>
            </a:r>
          </a:p>
          <a:p>
            <a:r>
              <a:rPr lang="en-GB" sz="2400" dirty="0">
                <a:solidFill>
                  <a:srgbClr val="000000"/>
                </a:solidFill>
              </a:rPr>
              <a:t> Institutional setup was strengthened </a:t>
            </a:r>
          </a:p>
          <a:p>
            <a:r>
              <a:rPr lang="en-GB" sz="2400" dirty="0">
                <a:solidFill>
                  <a:srgbClr val="000000"/>
                </a:solidFill>
              </a:rPr>
              <a:t>Hospital system was established: Ashokan inscriptions </a:t>
            </a:r>
          </a:p>
          <a:p>
            <a:r>
              <a:rPr lang="en-GB" sz="2400" dirty="0">
                <a:solidFill>
                  <a:srgbClr val="000000"/>
                </a:solidFill>
              </a:rPr>
              <a:t> Fa Hsien (337–422 AD) described the institutional approach of Indian medicine </a:t>
            </a:r>
          </a:p>
          <a:p>
            <a:r>
              <a:rPr lang="en-GB" sz="2400" dirty="0">
                <a:solidFill>
                  <a:srgbClr val="000000"/>
                </a:solidFill>
              </a:rPr>
              <a:t> Medical education in Universities</a:t>
            </a:r>
          </a:p>
        </p:txBody>
      </p:sp>
    </p:spTree>
    <p:extLst>
      <p:ext uri="{BB962C8B-B14F-4D97-AF65-F5344CB8AC3E}">
        <p14:creationId xmlns:p14="http://schemas.microsoft.com/office/powerpoint/2010/main" val="42452315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CAD67D0-AA9D-470A-B07D-44CEE7B9BC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Public health in middle ages</a:t>
            </a:r>
            <a:endParaRPr lang="en-GB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7E26F3-6826-48BA-B10A-B2C9C58936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anchor="ctr">
            <a:normAutofit/>
          </a:bodyPr>
          <a:lstStyle/>
          <a:p>
            <a:r>
              <a:rPr lang="en-US" sz="2400" dirty="0">
                <a:solidFill>
                  <a:srgbClr val="000000"/>
                </a:solidFill>
              </a:rPr>
              <a:t>Saw deterioration of Roman infrastructure </a:t>
            </a:r>
          </a:p>
          <a:p>
            <a:r>
              <a:rPr lang="en-US" sz="2400" dirty="0">
                <a:solidFill>
                  <a:srgbClr val="000000"/>
                </a:solidFill>
              </a:rPr>
              <a:t>No new knowledge was added </a:t>
            </a:r>
          </a:p>
          <a:p>
            <a:r>
              <a:rPr lang="en-US" sz="2400" dirty="0">
                <a:solidFill>
                  <a:srgbClr val="000000"/>
                </a:solidFill>
              </a:rPr>
              <a:t> Epidemic of plague (black death) in 14th century </a:t>
            </a:r>
          </a:p>
          <a:p>
            <a:r>
              <a:rPr lang="en-US" sz="2400" dirty="0">
                <a:solidFill>
                  <a:srgbClr val="000000"/>
                </a:solidFill>
              </a:rPr>
              <a:t> Diseases were widely viewed as inescapable </a:t>
            </a:r>
          </a:p>
          <a:p>
            <a:r>
              <a:rPr lang="en-US" sz="2400" dirty="0">
                <a:solidFill>
                  <a:srgbClr val="000000"/>
                </a:solidFill>
              </a:rPr>
              <a:t> Response was a manifestation of survival of health </a:t>
            </a:r>
          </a:p>
          <a:p>
            <a:r>
              <a:rPr lang="en-US" sz="2400" dirty="0">
                <a:solidFill>
                  <a:srgbClr val="000000"/>
                </a:solidFill>
              </a:rPr>
              <a:t> Italy was an example of successful measures for epidemic control </a:t>
            </a:r>
          </a:p>
          <a:p>
            <a:r>
              <a:rPr lang="en-US" sz="2400" dirty="0">
                <a:solidFill>
                  <a:srgbClr val="000000"/>
                </a:solidFill>
              </a:rPr>
              <a:t>Isolation of patients, cleaning of areas with lime, burning of rat infested areas</a:t>
            </a:r>
            <a:endParaRPr lang="en-GB" sz="24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618947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F7F3CB-FA42-47EE-BB4A-7FA9CEFF58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Public Health In Middle ages </a:t>
            </a:r>
          </a:p>
        </p:txBody>
      </p:sp>
      <p:pic>
        <p:nvPicPr>
          <p:cNvPr id="4" name="Online Media 3" title="Horrible Histories - Historical Paramedics: Medieval Paramedics | Measly Middle Ages">
            <a:hlinkClick r:id="" action="ppaction://media"/>
            <a:extLst>
              <a:ext uri="{FF2B5EF4-FFF2-40B4-BE49-F238E27FC236}">
                <a16:creationId xmlns:a16="http://schemas.microsoft.com/office/drawing/2014/main" id="{F5C6C686-D33F-4189-BC15-936F318E1C0D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246313" y="1825625"/>
            <a:ext cx="7700962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79073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7">
            <a:extLst>
              <a:ext uri="{FF2B5EF4-FFF2-40B4-BE49-F238E27FC236}">
                <a16:creationId xmlns:a16="http://schemas.microsoft.com/office/drawing/2014/main" id="{0D7B6173-1D58-48E2-83CF-37350F315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9">
            <a:extLst>
              <a:ext uri="{FF2B5EF4-FFF2-40B4-BE49-F238E27FC236}">
                <a16:creationId xmlns:a16="http://schemas.microsoft.com/office/drawing/2014/main" id="{3D4464D8-FD41-4EA2-9094-791BB1112F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8" name="Picture 11">
            <a:extLst>
              <a:ext uri="{FF2B5EF4-FFF2-40B4-BE49-F238E27FC236}">
                <a16:creationId xmlns:a16="http://schemas.microsoft.com/office/drawing/2014/main" id="{B0DAC8FB-A162-44E3-A606-C855A03A5B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952" cy="686238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21BDEC81-16A7-4451-B893-C15000083B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9DF772F-A79B-48F9-8B22-3B11AB3068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8542" y="729175"/>
            <a:ext cx="7456962" cy="5399650"/>
          </a:xfrm>
          <a:prstGeom prst="rect">
            <a:avLst/>
          </a:prstGeom>
          <a:solidFill>
            <a:schemeClr val="bg1"/>
          </a:solidFill>
          <a:ln w="349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AA851A-9453-41F5-85E1-3F93D38BE8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1966" y="900622"/>
            <a:ext cx="6611012" cy="1893524"/>
          </a:xfrm>
        </p:spPr>
        <p:txBody>
          <a:bodyPr anchor="b">
            <a:normAutofit/>
          </a:bodyPr>
          <a:lstStyle/>
          <a:p>
            <a:r>
              <a:rPr lang="en-US" sz="4800"/>
              <a:t>Birth of modern Public health-</a:t>
            </a:r>
            <a:r>
              <a:rPr lang="en-GB" sz="4800"/>
              <a:t> Renaissance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F781E0-7B28-4ADA-A303-DC651969C0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91966" y="2965593"/>
            <a:ext cx="6611012" cy="2941544"/>
          </a:xfrm>
        </p:spPr>
        <p:txBody>
          <a:bodyPr>
            <a:normAutofit/>
          </a:bodyPr>
          <a:lstStyle/>
          <a:p>
            <a:r>
              <a:rPr lang="en-GB" sz="1800" dirty="0"/>
              <a:t>Theory of contagion </a:t>
            </a:r>
          </a:p>
          <a:p>
            <a:r>
              <a:rPr lang="en-GB" sz="1800" dirty="0"/>
              <a:t> Anatomical discoveries by Vesalius </a:t>
            </a:r>
          </a:p>
          <a:p>
            <a:r>
              <a:rPr lang="en-GB" sz="1800" dirty="0"/>
              <a:t> William Harvey: physiology </a:t>
            </a:r>
          </a:p>
          <a:p>
            <a:r>
              <a:rPr lang="en-GB" sz="1800" dirty="0"/>
              <a:t> Thomas </a:t>
            </a:r>
            <a:r>
              <a:rPr lang="en-GB" sz="1800" dirty="0" err="1"/>
              <a:t>Syndenham</a:t>
            </a:r>
            <a:r>
              <a:rPr lang="en-GB" sz="1800" dirty="0"/>
              <a:t> (first distinguished epidemiologist) </a:t>
            </a:r>
          </a:p>
          <a:p>
            <a:r>
              <a:rPr lang="en-GB" sz="1800" dirty="0"/>
              <a:t>Semmelweis- antiseptic procedures. </a:t>
            </a:r>
          </a:p>
          <a:p>
            <a:r>
              <a:rPr lang="en-GB" sz="1800" dirty="0"/>
              <a:t> Edward Jenner – small pox vaccine </a:t>
            </a:r>
          </a:p>
          <a:p>
            <a:r>
              <a:rPr lang="en-GB" sz="1800" dirty="0"/>
              <a:t>  Discovery of micro-organisms by </a:t>
            </a:r>
            <a:r>
              <a:rPr lang="en-GB" sz="1800" dirty="0" err="1"/>
              <a:t>Leewenhoek</a:t>
            </a:r>
            <a:r>
              <a:rPr lang="en-GB" sz="1800" dirty="0"/>
              <a:t> led to the grounding of Germ theory of disease</a:t>
            </a:r>
          </a:p>
        </p:txBody>
      </p:sp>
    </p:spTree>
    <p:extLst>
      <p:ext uri="{BB962C8B-B14F-4D97-AF65-F5344CB8AC3E}">
        <p14:creationId xmlns:p14="http://schemas.microsoft.com/office/powerpoint/2010/main" val="12475077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9B9966-6105-4477-B5BA-081B5B0D44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The sanitary awakening Renaissance- Industrial revolution pictures paint a thousand words </a:t>
            </a:r>
          </a:p>
        </p:txBody>
      </p:sp>
      <p:pic>
        <p:nvPicPr>
          <p:cNvPr id="4" name="Online Media 3" title="The Industrial Revolution and Public Health">
            <a:hlinkClick r:id="" action="ppaction://media"/>
            <a:extLst>
              <a:ext uri="{FF2B5EF4-FFF2-40B4-BE49-F238E27FC236}">
                <a16:creationId xmlns:a16="http://schemas.microsoft.com/office/drawing/2014/main" id="{097AE9FC-9E05-4254-9B51-DFED50DBE0A8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246313" y="1825625"/>
            <a:ext cx="7700962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97568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2" name="Picture 1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2BCBF24-013C-4BB8-836F-E616310933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US" sz="3700">
                <a:solidFill>
                  <a:srgbClr val="FFFFFF"/>
                </a:solidFill>
              </a:rPr>
              <a:t>Birth of Epidemiological investigation John Snow and Cholera</a:t>
            </a:r>
            <a:endParaRPr lang="en-GB" sz="37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2BFDE1-80C6-4556-A2C9-141CF94E80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anchor="ctr">
            <a:normAutofit/>
          </a:bodyPr>
          <a:lstStyle/>
          <a:p>
            <a:r>
              <a:rPr lang="en-US" sz="2400" b="0" i="0" dirty="0">
                <a:solidFill>
                  <a:srgbClr val="000000"/>
                </a:solidFill>
                <a:effectLst/>
                <a:latin typeface="Georgia" panose="02040502050405020303" pitchFamily="18" charset="0"/>
              </a:rPr>
              <a:t>English physician known for his </a:t>
            </a:r>
            <a:r>
              <a:rPr lang="en-US" sz="2400" b="0" i="0" u="none" strike="noStrike" dirty="0">
                <a:solidFill>
                  <a:srgbClr val="000000"/>
                </a:solidFill>
                <a:effectLst/>
                <a:latin typeface="Georgia" panose="02040502050405020303" pitchFamily="18" charset="0"/>
                <a:hlinkClick r:id="rId3"/>
              </a:rPr>
              <a:t>seminal</a:t>
            </a:r>
            <a:r>
              <a:rPr lang="en-US" sz="2400" b="0" i="0" dirty="0">
                <a:solidFill>
                  <a:srgbClr val="000000"/>
                </a:solidFill>
                <a:effectLst/>
                <a:latin typeface="Georgia" panose="02040502050405020303" pitchFamily="18" charset="0"/>
              </a:rPr>
              <a:t> studies of </a:t>
            </a:r>
            <a:r>
              <a:rPr lang="en-US" sz="2400" b="0" i="0" u="none" strike="noStrike" dirty="0">
                <a:solidFill>
                  <a:srgbClr val="000000"/>
                </a:solidFill>
                <a:effectLst/>
                <a:latin typeface="Georgia" panose="02040502050405020303" pitchFamily="18" charset="0"/>
                <a:hlinkClick r:id="rId4"/>
              </a:rPr>
              <a:t>cholera</a:t>
            </a:r>
            <a:r>
              <a:rPr lang="en-US" sz="2400" b="0" i="0" dirty="0">
                <a:solidFill>
                  <a:srgbClr val="000000"/>
                </a:solidFill>
                <a:effectLst/>
                <a:latin typeface="Georgia" panose="02040502050405020303" pitchFamily="18" charset="0"/>
              </a:rPr>
              <a:t> and widely viewed as the father of contemporary </a:t>
            </a:r>
            <a:r>
              <a:rPr lang="en-US" sz="2400" b="0" i="0" u="none" strike="noStrike" dirty="0">
                <a:solidFill>
                  <a:srgbClr val="000000"/>
                </a:solidFill>
                <a:effectLst/>
                <a:latin typeface="Georgia" panose="02040502050405020303" pitchFamily="18" charset="0"/>
                <a:hlinkClick r:id="rId5"/>
              </a:rPr>
              <a:t>epidemiology</a:t>
            </a:r>
            <a:r>
              <a:rPr lang="en-US" sz="2400" b="0" i="0" dirty="0">
                <a:solidFill>
                  <a:srgbClr val="000000"/>
                </a:solidFill>
                <a:effectLst/>
                <a:latin typeface="Georgia" panose="02040502050405020303" pitchFamily="18" charset="0"/>
              </a:rPr>
              <a:t>.</a:t>
            </a:r>
          </a:p>
          <a:p>
            <a:r>
              <a:rPr lang="en-US" sz="2400" b="0" i="0" dirty="0">
                <a:solidFill>
                  <a:srgbClr val="000000"/>
                </a:solidFill>
                <a:effectLst/>
                <a:latin typeface="Georgia" panose="02040502050405020303" pitchFamily="18" charset="0"/>
              </a:rPr>
              <a:t> His best-known studies include his investigation of London’s Broad Street pump outbreak, which occurred in 1854, and his “Grand Experiment,” a study comparing waterborne cholera cases in two regions of the city—one receiving sewage-contaminated water and the other receiving relatively clean water. </a:t>
            </a:r>
            <a:endParaRPr lang="en-GB" sz="24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524098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191D12A-CEF4-41C7-A587-D4C57EAD8A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Birth of social medicine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0528BD-582B-488C-8223-6454BA7DF7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anchor="ctr">
            <a:normAutofit/>
          </a:bodyPr>
          <a:lstStyle/>
          <a:p>
            <a:r>
              <a:rPr lang="en-US" sz="2400" dirty="0">
                <a:solidFill>
                  <a:srgbClr val="000000"/>
                </a:solidFill>
              </a:rPr>
              <a:t>Development of germ theory by Pasteur and Koch </a:t>
            </a:r>
          </a:p>
          <a:p>
            <a:r>
              <a:rPr lang="en-US" sz="2400" dirty="0">
                <a:solidFill>
                  <a:srgbClr val="000000"/>
                </a:solidFill>
              </a:rPr>
              <a:t>Virchow proposed social condition as root cause of typhus epidemic  Social pathology concept revived by Alfred </a:t>
            </a:r>
            <a:r>
              <a:rPr lang="en-US" sz="2400" dirty="0" err="1">
                <a:solidFill>
                  <a:srgbClr val="000000"/>
                </a:solidFill>
              </a:rPr>
              <a:t>Grotjahn</a:t>
            </a:r>
            <a:r>
              <a:rPr lang="en-US" sz="2400" dirty="0">
                <a:solidFill>
                  <a:srgbClr val="000000"/>
                </a:solidFill>
              </a:rPr>
              <a:t> (1911) </a:t>
            </a:r>
          </a:p>
          <a:p>
            <a:r>
              <a:rPr lang="en-US" sz="2400" dirty="0">
                <a:solidFill>
                  <a:srgbClr val="000000"/>
                </a:solidFill>
              </a:rPr>
              <a:t>Disease has social causes, social consequences and social therapy </a:t>
            </a:r>
          </a:p>
          <a:p>
            <a:r>
              <a:rPr lang="en-US" sz="2400" dirty="0">
                <a:solidFill>
                  <a:srgbClr val="000000"/>
                </a:solidFill>
              </a:rPr>
              <a:t> Was visualized as the evolution of medicine</a:t>
            </a:r>
            <a:endParaRPr lang="en-GB" sz="24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7903575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3" name="Freeform: Shape 72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9" name="Freeform: Shape 78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81" name="Isosceles Triangle 80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CF789863-60BC-4034-BCFA-3A4232EDDA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381957" y="643467"/>
            <a:ext cx="7428086" cy="55710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3" name="Isosceles Triangle 82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526278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6CF9EED-DC38-42DE-81B1-1D97372907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The Birth of public health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47CAAC-1443-4458-9F96-5F3AC17155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anchor="ctr">
            <a:normAutofit/>
          </a:bodyPr>
          <a:lstStyle/>
          <a:p>
            <a:r>
              <a:rPr lang="en-US" sz="2400" dirty="0">
                <a:solidFill>
                  <a:srgbClr val="000000"/>
                </a:solidFill>
              </a:rPr>
              <a:t>The science and art of preventing disease, prolonging life and promoting health and efficiency through organized community effort” CEA Winslow (1920)</a:t>
            </a:r>
            <a:endParaRPr lang="en-GB" sz="24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337690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2" name="Picture 1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7D6D6FC-5C1F-4218-A28E-E5DC39DE54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Eradication of smallpox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DDEFC6-2220-4DE8-9E34-5BD0BEAC1D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anchor="ctr">
            <a:normAutofit/>
          </a:bodyPr>
          <a:lstStyle/>
          <a:p>
            <a:r>
              <a:rPr lang="en-US" sz="2400" dirty="0">
                <a:solidFill>
                  <a:srgbClr val="000000"/>
                </a:solidFill>
              </a:rPr>
              <a:t>WHO advocated world-wide smallpox control in 1958 </a:t>
            </a:r>
          </a:p>
          <a:p>
            <a:r>
              <a:rPr lang="en-US" sz="2400" dirty="0">
                <a:solidFill>
                  <a:srgbClr val="000000"/>
                </a:solidFill>
              </a:rPr>
              <a:t>Last case in Somalia in 1977 </a:t>
            </a:r>
          </a:p>
          <a:p>
            <a:r>
              <a:rPr lang="en-US" sz="2400" dirty="0">
                <a:solidFill>
                  <a:srgbClr val="000000"/>
                </a:solidFill>
              </a:rPr>
              <a:t> World declared free in 1980</a:t>
            </a:r>
          </a:p>
          <a:p>
            <a:r>
              <a:rPr lang="en-US" sz="2400" dirty="0">
                <a:solidFill>
                  <a:srgbClr val="000000"/>
                </a:solidFill>
              </a:rPr>
              <a:t>As a result of widespread international cooperation and multi-sectoral approach</a:t>
            </a:r>
            <a:endParaRPr lang="en-GB" sz="24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784548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FD0BF3-8F17-40DC-AEAC-2F4AA93855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the World Health Organisation </a:t>
            </a:r>
          </a:p>
        </p:txBody>
      </p:sp>
      <p:pic>
        <p:nvPicPr>
          <p:cNvPr id="4" name="Online Media 3" title="What is the WHO?">
            <a:hlinkClick r:id="" action="ppaction://media"/>
            <a:extLst>
              <a:ext uri="{FF2B5EF4-FFF2-40B4-BE49-F238E27FC236}">
                <a16:creationId xmlns:a16="http://schemas.microsoft.com/office/drawing/2014/main" id="{8890469C-C789-45F8-995D-FFBC1A7C8264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246313" y="1825625"/>
            <a:ext cx="7700962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57417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98702C9-5048-4287-9105-B14BDD6951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Class 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797C9C-61BC-4F2D-8CCF-EB23890003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anchor="ctr">
            <a:normAutofit/>
          </a:bodyPr>
          <a:lstStyle/>
          <a:p>
            <a:r>
              <a:rPr lang="en-US" sz="2400" b="0" i="0" dirty="0">
                <a:solidFill>
                  <a:srgbClr val="000000"/>
                </a:solidFill>
                <a:effectLst/>
                <a:latin typeface="Merriweather"/>
              </a:rPr>
              <a:t>Diseases You Almost Forgot About (Thanks to Vaccines)</a:t>
            </a:r>
          </a:p>
          <a:p>
            <a:pPr marL="0" indent="0">
              <a:buNone/>
            </a:pPr>
            <a:r>
              <a:rPr lang="en-GB" sz="2400" dirty="0">
                <a:solidFill>
                  <a:srgbClr val="000000"/>
                </a:solidFill>
              </a:rPr>
              <a:t>In your groups research some of the diseases that you been either eradicated or nearly eradicated due to vaccination be prepared to feedback. </a:t>
            </a:r>
          </a:p>
        </p:txBody>
      </p:sp>
    </p:spTree>
    <p:extLst>
      <p:ext uri="{BB962C8B-B14F-4D97-AF65-F5344CB8AC3E}">
        <p14:creationId xmlns:p14="http://schemas.microsoft.com/office/powerpoint/2010/main" val="295595317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34</TotalTime>
  <Words>605</Words>
  <Application>Microsoft Office PowerPoint</Application>
  <PresentationFormat>Widescreen</PresentationFormat>
  <Paragraphs>65</Paragraphs>
  <Slides>17</Slides>
  <Notes>0</Notes>
  <HiddenSlides>0</HiddenSlides>
  <MMClips>4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3" baseType="lpstr">
      <vt:lpstr>Arial</vt:lpstr>
      <vt:lpstr>Calibri</vt:lpstr>
      <vt:lpstr>Calibri Light</vt:lpstr>
      <vt:lpstr>Georgia</vt:lpstr>
      <vt:lpstr>Merriweather</vt:lpstr>
      <vt:lpstr>Office Theme</vt:lpstr>
      <vt:lpstr>History of public health </vt:lpstr>
      <vt:lpstr>Public health in Ancient times the Greeks the founders of modern medicine. </vt:lpstr>
      <vt:lpstr>Public Health in Ancient Times </vt:lpstr>
      <vt:lpstr>Indian system of medicine</vt:lpstr>
      <vt:lpstr>Vedic times: Ayurveda originated</vt:lpstr>
      <vt:lpstr>Post Vedic times</vt:lpstr>
      <vt:lpstr>Public health in middle ages</vt:lpstr>
      <vt:lpstr>Public Health In Middle ages </vt:lpstr>
      <vt:lpstr>Birth of modern Public health- Renaissance </vt:lpstr>
      <vt:lpstr>The sanitary awakening Renaissance- Industrial revolution pictures paint a thousand words </vt:lpstr>
      <vt:lpstr>Birth of Epidemiological investigation John Snow and Cholera</vt:lpstr>
      <vt:lpstr>Birth of social medicine</vt:lpstr>
      <vt:lpstr>PowerPoint Presentation</vt:lpstr>
      <vt:lpstr>The Birth of public health </vt:lpstr>
      <vt:lpstr>Eradication of smallpox </vt:lpstr>
      <vt:lpstr>What is the World Health Organisation </vt:lpstr>
      <vt:lpstr>Class task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History of public health</dc:title>
  <dc:creator>Felicity Page</dc:creator>
  <cp:lastModifiedBy>Rachael Rivers</cp:lastModifiedBy>
  <cp:revision>1</cp:revision>
  <dcterms:created xsi:type="dcterms:W3CDTF">2021-01-14T13:37:16Z</dcterms:created>
  <dcterms:modified xsi:type="dcterms:W3CDTF">2023-10-09T14:13:20Z</dcterms:modified>
</cp:coreProperties>
</file>