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83" r:id="rId23"/>
    <p:sldId id="284" r:id="rId24"/>
    <p:sldId id="285"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0101D7-A2FD-32A9-2903-E2128E4521E9}" v="33" dt="2022-11-09T16:41:35.822"/>
    <p1510:client id="{5A9C6ACF-94BC-65FD-25AC-2A4CCEE9FC1C}" v="1" dt="2022-11-23T14:17:00.473"/>
    <p1510:client id="{781E2BCC-E811-368A-9627-CE5B8EC43AD6}" v="331" dt="2022-11-11T20:28:56.083"/>
    <p1510:client id="{7EB871E3-D516-5E47-1ED1-A8FE0A3E80A0}" v="747" dt="2022-11-16T13:17:55.287"/>
    <p1510:client id="{A77B7A5A-166E-4F2E-A74C-C8B9B1B5640D}" v="238" dt="2022-11-07T13:16:17.8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5337" autoAdjust="0"/>
  </p:normalViewPr>
  <p:slideViewPr>
    <p:cSldViewPr snapToGrid="0">
      <p:cViewPr varScale="1">
        <p:scale>
          <a:sx n="54" d="100"/>
          <a:sy n="54" d="100"/>
        </p:scale>
        <p:origin x="1579" y="48"/>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DA13E8-4737-4721-BE48-E87F8777532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131BAEC-F699-4280-B78F-512FEDAE653B}">
      <dgm:prSet/>
      <dgm:spPr/>
      <dgm:t>
        <a:bodyPr/>
        <a:lstStyle/>
        <a:p>
          <a:r>
            <a:rPr lang="en-GB"/>
            <a:t>The aim of today's lesson is to recap the lecture content. </a:t>
          </a:r>
          <a:endParaRPr lang="en-US"/>
        </a:p>
      </dgm:t>
    </dgm:pt>
    <dgm:pt modelId="{EFA43AB8-864E-4FBD-A716-520C886C0FBD}" type="parTrans" cxnId="{27533820-5D6D-4B0F-8FB5-013BF973FEC0}">
      <dgm:prSet/>
      <dgm:spPr/>
      <dgm:t>
        <a:bodyPr/>
        <a:lstStyle/>
        <a:p>
          <a:endParaRPr lang="en-US"/>
        </a:p>
      </dgm:t>
    </dgm:pt>
    <dgm:pt modelId="{7BA10628-BB90-480C-86E0-B36F79273B5D}" type="sibTrans" cxnId="{27533820-5D6D-4B0F-8FB5-013BF973FEC0}">
      <dgm:prSet/>
      <dgm:spPr/>
      <dgm:t>
        <a:bodyPr/>
        <a:lstStyle/>
        <a:p>
          <a:endParaRPr lang="en-US"/>
        </a:p>
      </dgm:t>
    </dgm:pt>
    <dgm:pt modelId="{C95CD742-AD41-4D09-8A03-B9F6CCE8AFBA}">
      <dgm:prSet/>
      <dgm:spPr/>
      <dgm:t>
        <a:bodyPr/>
        <a:lstStyle/>
        <a:p>
          <a:r>
            <a:rPr lang="en-GB"/>
            <a:t>By the end of today's lesson student should be able to demonstrate that they understand the executive and their role.</a:t>
          </a:r>
          <a:endParaRPr lang="en-US"/>
        </a:p>
      </dgm:t>
    </dgm:pt>
    <dgm:pt modelId="{B4BF4D07-97B7-43CD-94EE-4950A1A31318}" type="parTrans" cxnId="{A2056F9C-B283-4FA2-94E3-E6618B9D9A5A}">
      <dgm:prSet/>
      <dgm:spPr/>
      <dgm:t>
        <a:bodyPr/>
        <a:lstStyle/>
        <a:p>
          <a:endParaRPr lang="en-US"/>
        </a:p>
      </dgm:t>
    </dgm:pt>
    <dgm:pt modelId="{0F048C22-6C20-43C5-ACD6-14FCE859C2B1}" type="sibTrans" cxnId="{A2056F9C-B283-4FA2-94E3-E6618B9D9A5A}">
      <dgm:prSet/>
      <dgm:spPr/>
      <dgm:t>
        <a:bodyPr/>
        <a:lstStyle/>
        <a:p>
          <a:endParaRPr lang="en-US"/>
        </a:p>
      </dgm:t>
    </dgm:pt>
    <dgm:pt modelId="{79320F47-45B2-4844-9153-7DBF0BCED4BF}" type="pres">
      <dgm:prSet presAssocID="{D5DA13E8-4737-4721-BE48-E87F87775328}" presName="hierChild1" presStyleCnt="0">
        <dgm:presLayoutVars>
          <dgm:chPref val="1"/>
          <dgm:dir/>
          <dgm:animOne val="branch"/>
          <dgm:animLvl val="lvl"/>
          <dgm:resizeHandles/>
        </dgm:presLayoutVars>
      </dgm:prSet>
      <dgm:spPr/>
    </dgm:pt>
    <dgm:pt modelId="{D2C643A4-C4E9-43D0-A319-F2202CDA5245}" type="pres">
      <dgm:prSet presAssocID="{7131BAEC-F699-4280-B78F-512FEDAE653B}" presName="hierRoot1" presStyleCnt="0"/>
      <dgm:spPr/>
    </dgm:pt>
    <dgm:pt modelId="{410DC4BF-F38F-4061-A2B3-05251B028153}" type="pres">
      <dgm:prSet presAssocID="{7131BAEC-F699-4280-B78F-512FEDAE653B}" presName="composite" presStyleCnt="0"/>
      <dgm:spPr/>
    </dgm:pt>
    <dgm:pt modelId="{69E75F40-6467-49D8-97E7-2A9585B61AE6}" type="pres">
      <dgm:prSet presAssocID="{7131BAEC-F699-4280-B78F-512FEDAE653B}" presName="background" presStyleLbl="node0" presStyleIdx="0" presStyleCnt="2"/>
      <dgm:spPr/>
    </dgm:pt>
    <dgm:pt modelId="{BE6FBF58-9F0A-4E53-B04E-BCAB89970E5D}" type="pres">
      <dgm:prSet presAssocID="{7131BAEC-F699-4280-B78F-512FEDAE653B}" presName="text" presStyleLbl="fgAcc0" presStyleIdx="0" presStyleCnt="2">
        <dgm:presLayoutVars>
          <dgm:chPref val="3"/>
        </dgm:presLayoutVars>
      </dgm:prSet>
      <dgm:spPr/>
    </dgm:pt>
    <dgm:pt modelId="{3237FE6B-AC2C-4663-872D-35F8A460599A}" type="pres">
      <dgm:prSet presAssocID="{7131BAEC-F699-4280-B78F-512FEDAE653B}" presName="hierChild2" presStyleCnt="0"/>
      <dgm:spPr/>
    </dgm:pt>
    <dgm:pt modelId="{EFBEA522-A935-40CC-A8D8-624C9613A0B4}" type="pres">
      <dgm:prSet presAssocID="{C95CD742-AD41-4D09-8A03-B9F6CCE8AFBA}" presName="hierRoot1" presStyleCnt="0"/>
      <dgm:spPr/>
    </dgm:pt>
    <dgm:pt modelId="{6E55505A-8D2E-4EE9-8498-F4072E8B2A20}" type="pres">
      <dgm:prSet presAssocID="{C95CD742-AD41-4D09-8A03-B9F6CCE8AFBA}" presName="composite" presStyleCnt="0"/>
      <dgm:spPr/>
    </dgm:pt>
    <dgm:pt modelId="{E458437F-B73A-4008-AEC3-A28FEF592679}" type="pres">
      <dgm:prSet presAssocID="{C95CD742-AD41-4D09-8A03-B9F6CCE8AFBA}" presName="background" presStyleLbl="node0" presStyleIdx="1" presStyleCnt="2"/>
      <dgm:spPr/>
    </dgm:pt>
    <dgm:pt modelId="{7E688154-DEC8-4DC3-BBBE-3FAF723B2DD8}" type="pres">
      <dgm:prSet presAssocID="{C95CD742-AD41-4D09-8A03-B9F6CCE8AFBA}" presName="text" presStyleLbl="fgAcc0" presStyleIdx="1" presStyleCnt="2">
        <dgm:presLayoutVars>
          <dgm:chPref val="3"/>
        </dgm:presLayoutVars>
      </dgm:prSet>
      <dgm:spPr/>
    </dgm:pt>
    <dgm:pt modelId="{98CE247C-D8DD-4439-8317-62816305D51C}" type="pres">
      <dgm:prSet presAssocID="{C95CD742-AD41-4D09-8A03-B9F6CCE8AFBA}" presName="hierChild2" presStyleCnt="0"/>
      <dgm:spPr/>
    </dgm:pt>
  </dgm:ptLst>
  <dgm:cxnLst>
    <dgm:cxn modelId="{27533820-5D6D-4B0F-8FB5-013BF973FEC0}" srcId="{D5DA13E8-4737-4721-BE48-E87F87775328}" destId="{7131BAEC-F699-4280-B78F-512FEDAE653B}" srcOrd="0" destOrd="0" parTransId="{EFA43AB8-864E-4FBD-A716-520C886C0FBD}" sibTransId="{7BA10628-BB90-480C-86E0-B36F79273B5D}"/>
    <dgm:cxn modelId="{74496293-690E-42EE-9C6A-9DD7C51BB717}" type="presOf" srcId="{7131BAEC-F699-4280-B78F-512FEDAE653B}" destId="{BE6FBF58-9F0A-4E53-B04E-BCAB89970E5D}" srcOrd="0" destOrd="0" presId="urn:microsoft.com/office/officeart/2005/8/layout/hierarchy1"/>
    <dgm:cxn modelId="{A2056F9C-B283-4FA2-94E3-E6618B9D9A5A}" srcId="{D5DA13E8-4737-4721-BE48-E87F87775328}" destId="{C95CD742-AD41-4D09-8A03-B9F6CCE8AFBA}" srcOrd="1" destOrd="0" parTransId="{B4BF4D07-97B7-43CD-94EE-4950A1A31318}" sibTransId="{0F048C22-6C20-43C5-ACD6-14FCE859C2B1}"/>
    <dgm:cxn modelId="{F3DCA6DB-043A-4559-BCBF-E151A2424EFB}" type="presOf" srcId="{D5DA13E8-4737-4721-BE48-E87F87775328}" destId="{79320F47-45B2-4844-9153-7DBF0BCED4BF}" srcOrd="0" destOrd="0" presId="urn:microsoft.com/office/officeart/2005/8/layout/hierarchy1"/>
    <dgm:cxn modelId="{F01B25F8-B4AA-4E01-A9CA-C1CF17223572}" type="presOf" srcId="{C95CD742-AD41-4D09-8A03-B9F6CCE8AFBA}" destId="{7E688154-DEC8-4DC3-BBBE-3FAF723B2DD8}" srcOrd="0" destOrd="0" presId="urn:microsoft.com/office/officeart/2005/8/layout/hierarchy1"/>
    <dgm:cxn modelId="{D5B66E5D-C078-4536-8861-64C700875135}" type="presParOf" srcId="{79320F47-45B2-4844-9153-7DBF0BCED4BF}" destId="{D2C643A4-C4E9-43D0-A319-F2202CDA5245}" srcOrd="0" destOrd="0" presId="urn:microsoft.com/office/officeart/2005/8/layout/hierarchy1"/>
    <dgm:cxn modelId="{CD416DCD-0634-40C4-B3ED-A7A23BAC467F}" type="presParOf" srcId="{D2C643A4-C4E9-43D0-A319-F2202CDA5245}" destId="{410DC4BF-F38F-4061-A2B3-05251B028153}" srcOrd="0" destOrd="0" presId="urn:microsoft.com/office/officeart/2005/8/layout/hierarchy1"/>
    <dgm:cxn modelId="{48142376-9836-437F-BAC4-24589962C853}" type="presParOf" srcId="{410DC4BF-F38F-4061-A2B3-05251B028153}" destId="{69E75F40-6467-49D8-97E7-2A9585B61AE6}" srcOrd="0" destOrd="0" presId="urn:microsoft.com/office/officeart/2005/8/layout/hierarchy1"/>
    <dgm:cxn modelId="{7A624D8C-800F-4762-B568-E3EBB2B253BA}" type="presParOf" srcId="{410DC4BF-F38F-4061-A2B3-05251B028153}" destId="{BE6FBF58-9F0A-4E53-B04E-BCAB89970E5D}" srcOrd="1" destOrd="0" presId="urn:microsoft.com/office/officeart/2005/8/layout/hierarchy1"/>
    <dgm:cxn modelId="{6627C1CE-1C63-4C78-AB4A-59133971D762}" type="presParOf" srcId="{D2C643A4-C4E9-43D0-A319-F2202CDA5245}" destId="{3237FE6B-AC2C-4663-872D-35F8A460599A}" srcOrd="1" destOrd="0" presId="urn:microsoft.com/office/officeart/2005/8/layout/hierarchy1"/>
    <dgm:cxn modelId="{22EC0F51-DA40-4985-B919-B72FED483341}" type="presParOf" srcId="{79320F47-45B2-4844-9153-7DBF0BCED4BF}" destId="{EFBEA522-A935-40CC-A8D8-624C9613A0B4}" srcOrd="1" destOrd="0" presId="urn:microsoft.com/office/officeart/2005/8/layout/hierarchy1"/>
    <dgm:cxn modelId="{7598E3A0-EE87-4014-87BE-55B8DCF26106}" type="presParOf" srcId="{EFBEA522-A935-40CC-A8D8-624C9613A0B4}" destId="{6E55505A-8D2E-4EE9-8498-F4072E8B2A20}" srcOrd="0" destOrd="0" presId="urn:microsoft.com/office/officeart/2005/8/layout/hierarchy1"/>
    <dgm:cxn modelId="{93BDA1E3-0959-4520-8912-E1DBBB49E3E5}" type="presParOf" srcId="{6E55505A-8D2E-4EE9-8498-F4072E8B2A20}" destId="{E458437F-B73A-4008-AEC3-A28FEF592679}" srcOrd="0" destOrd="0" presId="urn:microsoft.com/office/officeart/2005/8/layout/hierarchy1"/>
    <dgm:cxn modelId="{A9E42611-4A56-411A-AAE1-903DAA49DDC9}" type="presParOf" srcId="{6E55505A-8D2E-4EE9-8498-F4072E8B2A20}" destId="{7E688154-DEC8-4DC3-BBBE-3FAF723B2DD8}" srcOrd="1" destOrd="0" presId="urn:microsoft.com/office/officeart/2005/8/layout/hierarchy1"/>
    <dgm:cxn modelId="{0765CAC2-DEA2-4DA8-B56E-3B834D5D9568}" type="presParOf" srcId="{EFBEA522-A935-40CC-A8D8-624C9613A0B4}" destId="{98CE247C-D8DD-4439-8317-62816305D51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971E0D-A611-4B55-88CD-3DFE8ECBEA35}"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4966FCBE-733A-49A4-88C8-62665CCB161B}">
      <dgm:prSet/>
      <dgm:spPr/>
      <dgm:t>
        <a:bodyPr/>
        <a:lstStyle/>
        <a:p>
          <a:pPr>
            <a:lnSpc>
              <a:spcPct val="100000"/>
            </a:lnSpc>
            <a:defRPr cap="all"/>
          </a:pPr>
          <a:r>
            <a:rPr lang="en-GB"/>
            <a:t>Collective cabinet responsibility.</a:t>
          </a:r>
          <a:endParaRPr lang="en-US"/>
        </a:p>
      </dgm:t>
    </dgm:pt>
    <dgm:pt modelId="{F41436D9-4DEB-48AB-B8CE-EA3F923ED6C3}" type="parTrans" cxnId="{D6844C3A-0762-443C-BF4D-EAC0A656CC96}">
      <dgm:prSet/>
      <dgm:spPr/>
      <dgm:t>
        <a:bodyPr/>
        <a:lstStyle/>
        <a:p>
          <a:endParaRPr lang="en-US"/>
        </a:p>
      </dgm:t>
    </dgm:pt>
    <dgm:pt modelId="{DE9A12EA-23BD-46FA-ABCB-E0CAC42A29FD}" type="sibTrans" cxnId="{D6844C3A-0762-443C-BF4D-EAC0A656CC96}">
      <dgm:prSet/>
      <dgm:spPr/>
      <dgm:t>
        <a:bodyPr/>
        <a:lstStyle/>
        <a:p>
          <a:endParaRPr lang="en-US"/>
        </a:p>
      </dgm:t>
    </dgm:pt>
    <dgm:pt modelId="{2144F87D-1A9F-4763-9FB3-71C874C3709C}">
      <dgm:prSet/>
      <dgm:spPr/>
      <dgm:t>
        <a:bodyPr/>
        <a:lstStyle/>
        <a:p>
          <a:pPr>
            <a:lnSpc>
              <a:spcPct val="100000"/>
            </a:lnSpc>
            <a:defRPr cap="all"/>
          </a:pPr>
          <a:r>
            <a:rPr lang="en-GB"/>
            <a:t>Cabinet solidarity. </a:t>
          </a:r>
          <a:endParaRPr lang="en-US"/>
        </a:p>
      </dgm:t>
    </dgm:pt>
    <dgm:pt modelId="{18A1FCA5-06AF-45BD-9D96-7AB961A9DFD4}" type="parTrans" cxnId="{5BB4501C-A42D-41E7-86A9-7FC1C4DC48FE}">
      <dgm:prSet/>
      <dgm:spPr/>
      <dgm:t>
        <a:bodyPr/>
        <a:lstStyle/>
        <a:p>
          <a:endParaRPr lang="en-US"/>
        </a:p>
      </dgm:t>
    </dgm:pt>
    <dgm:pt modelId="{AFE26F3A-9B9C-4FAF-93A6-5B5DBF6D59F0}" type="sibTrans" cxnId="{5BB4501C-A42D-41E7-86A9-7FC1C4DC48FE}">
      <dgm:prSet/>
      <dgm:spPr/>
      <dgm:t>
        <a:bodyPr/>
        <a:lstStyle/>
        <a:p>
          <a:endParaRPr lang="en-US"/>
        </a:p>
      </dgm:t>
    </dgm:pt>
    <dgm:pt modelId="{61CD9A2A-FF2B-4819-9783-DAFF50C8259E}">
      <dgm:prSet/>
      <dgm:spPr/>
      <dgm:t>
        <a:bodyPr/>
        <a:lstStyle/>
        <a:p>
          <a:pPr>
            <a:lnSpc>
              <a:spcPct val="100000"/>
            </a:lnSpc>
            <a:defRPr cap="all"/>
          </a:pPr>
          <a:r>
            <a:rPr lang="en-GB"/>
            <a:t>Cabinet confidentiality. </a:t>
          </a:r>
          <a:endParaRPr lang="en-US"/>
        </a:p>
      </dgm:t>
    </dgm:pt>
    <dgm:pt modelId="{AAC54194-21E4-4BE6-B31F-D338E028CFED}" type="parTrans" cxnId="{A2F4DD2A-1FBF-4941-98EE-E2ACFBCD0927}">
      <dgm:prSet/>
      <dgm:spPr/>
      <dgm:t>
        <a:bodyPr/>
        <a:lstStyle/>
        <a:p>
          <a:endParaRPr lang="en-US"/>
        </a:p>
      </dgm:t>
    </dgm:pt>
    <dgm:pt modelId="{F958D7F6-21E4-4F33-BE27-03DCAB1D8560}" type="sibTrans" cxnId="{A2F4DD2A-1FBF-4941-98EE-E2ACFBCD0927}">
      <dgm:prSet/>
      <dgm:spPr/>
      <dgm:t>
        <a:bodyPr/>
        <a:lstStyle/>
        <a:p>
          <a:endParaRPr lang="en-US"/>
        </a:p>
      </dgm:t>
    </dgm:pt>
    <dgm:pt modelId="{F4BEC2F4-41CC-48B5-8BF2-D05642FBC3A7}" type="pres">
      <dgm:prSet presAssocID="{38971E0D-A611-4B55-88CD-3DFE8ECBEA35}" presName="root" presStyleCnt="0">
        <dgm:presLayoutVars>
          <dgm:dir/>
          <dgm:resizeHandles val="exact"/>
        </dgm:presLayoutVars>
      </dgm:prSet>
      <dgm:spPr/>
    </dgm:pt>
    <dgm:pt modelId="{5904600A-35B8-4D10-B25D-FD1CF639A51D}" type="pres">
      <dgm:prSet presAssocID="{4966FCBE-733A-49A4-88C8-62665CCB161B}" presName="compNode" presStyleCnt="0"/>
      <dgm:spPr/>
    </dgm:pt>
    <dgm:pt modelId="{C99982F9-9AA5-42CB-BAFC-8075A22EAAE6}" type="pres">
      <dgm:prSet presAssocID="{4966FCBE-733A-49A4-88C8-62665CCB161B}" presName="iconBgRect" presStyleLbl="bgShp" presStyleIdx="0" presStyleCnt="3"/>
      <dgm:spPr/>
    </dgm:pt>
    <dgm:pt modelId="{C6EAEBE7-D675-411E-8CDD-85BF6775FD1A}" type="pres">
      <dgm:prSet presAssocID="{4966FCBE-733A-49A4-88C8-62665CCB16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F9024783-0F53-4757-895E-69DA81885565}" type="pres">
      <dgm:prSet presAssocID="{4966FCBE-733A-49A4-88C8-62665CCB161B}" presName="spaceRect" presStyleCnt="0"/>
      <dgm:spPr/>
    </dgm:pt>
    <dgm:pt modelId="{0E1C2310-CE11-4E04-958A-1801FD9CD4A7}" type="pres">
      <dgm:prSet presAssocID="{4966FCBE-733A-49A4-88C8-62665CCB161B}" presName="textRect" presStyleLbl="revTx" presStyleIdx="0" presStyleCnt="3">
        <dgm:presLayoutVars>
          <dgm:chMax val="1"/>
          <dgm:chPref val="1"/>
        </dgm:presLayoutVars>
      </dgm:prSet>
      <dgm:spPr/>
    </dgm:pt>
    <dgm:pt modelId="{C7AA76DD-6F37-479D-A522-A364372AFE5C}" type="pres">
      <dgm:prSet presAssocID="{DE9A12EA-23BD-46FA-ABCB-E0CAC42A29FD}" presName="sibTrans" presStyleCnt="0"/>
      <dgm:spPr/>
    </dgm:pt>
    <dgm:pt modelId="{7A3C98CF-E275-45A1-A1B3-013D1A023D97}" type="pres">
      <dgm:prSet presAssocID="{2144F87D-1A9F-4763-9FB3-71C874C3709C}" presName="compNode" presStyleCnt="0"/>
      <dgm:spPr/>
    </dgm:pt>
    <dgm:pt modelId="{AD201FB0-43FC-4D36-926C-E359A014D323}" type="pres">
      <dgm:prSet presAssocID="{2144F87D-1A9F-4763-9FB3-71C874C3709C}" presName="iconBgRect" presStyleLbl="bgShp" presStyleIdx="1" presStyleCnt="3"/>
      <dgm:spPr/>
    </dgm:pt>
    <dgm:pt modelId="{C9951264-94B0-4097-AA75-24971B23C9AC}" type="pres">
      <dgm:prSet presAssocID="{2144F87D-1A9F-4763-9FB3-71C874C370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nk"/>
        </a:ext>
      </dgm:extLst>
    </dgm:pt>
    <dgm:pt modelId="{30D949A9-0DD2-4783-ADFB-41B3B921556C}" type="pres">
      <dgm:prSet presAssocID="{2144F87D-1A9F-4763-9FB3-71C874C3709C}" presName="spaceRect" presStyleCnt="0"/>
      <dgm:spPr/>
    </dgm:pt>
    <dgm:pt modelId="{31D977F1-151D-4D70-8BE0-8E130C5200CC}" type="pres">
      <dgm:prSet presAssocID="{2144F87D-1A9F-4763-9FB3-71C874C3709C}" presName="textRect" presStyleLbl="revTx" presStyleIdx="1" presStyleCnt="3">
        <dgm:presLayoutVars>
          <dgm:chMax val="1"/>
          <dgm:chPref val="1"/>
        </dgm:presLayoutVars>
      </dgm:prSet>
      <dgm:spPr/>
    </dgm:pt>
    <dgm:pt modelId="{ACFEBB3B-7939-48F3-8887-FE5B79A9CD8F}" type="pres">
      <dgm:prSet presAssocID="{AFE26F3A-9B9C-4FAF-93A6-5B5DBF6D59F0}" presName="sibTrans" presStyleCnt="0"/>
      <dgm:spPr/>
    </dgm:pt>
    <dgm:pt modelId="{B308CF2D-2BD8-4F86-8D41-712B77926626}" type="pres">
      <dgm:prSet presAssocID="{61CD9A2A-FF2B-4819-9783-DAFF50C8259E}" presName="compNode" presStyleCnt="0"/>
      <dgm:spPr/>
    </dgm:pt>
    <dgm:pt modelId="{75685A79-CEE1-47F2-B287-9C0D8070DCCB}" type="pres">
      <dgm:prSet presAssocID="{61CD9A2A-FF2B-4819-9783-DAFF50C8259E}" presName="iconBgRect" presStyleLbl="bgShp" presStyleIdx="2" presStyleCnt="3"/>
      <dgm:spPr/>
    </dgm:pt>
    <dgm:pt modelId="{44265F4D-10EB-4330-89A2-D229F855E3F7}" type="pres">
      <dgm:prSet presAssocID="{61CD9A2A-FF2B-4819-9783-DAFF50C825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08DA9800-0420-4164-9119-B80EB5220704}" type="pres">
      <dgm:prSet presAssocID="{61CD9A2A-FF2B-4819-9783-DAFF50C8259E}" presName="spaceRect" presStyleCnt="0"/>
      <dgm:spPr/>
    </dgm:pt>
    <dgm:pt modelId="{7929EED5-BF19-4D18-AB46-AF2B043A6441}" type="pres">
      <dgm:prSet presAssocID="{61CD9A2A-FF2B-4819-9783-DAFF50C8259E}" presName="textRect" presStyleLbl="revTx" presStyleIdx="2" presStyleCnt="3">
        <dgm:presLayoutVars>
          <dgm:chMax val="1"/>
          <dgm:chPref val="1"/>
        </dgm:presLayoutVars>
      </dgm:prSet>
      <dgm:spPr/>
    </dgm:pt>
  </dgm:ptLst>
  <dgm:cxnLst>
    <dgm:cxn modelId="{5BB4501C-A42D-41E7-86A9-7FC1C4DC48FE}" srcId="{38971E0D-A611-4B55-88CD-3DFE8ECBEA35}" destId="{2144F87D-1A9F-4763-9FB3-71C874C3709C}" srcOrd="1" destOrd="0" parTransId="{18A1FCA5-06AF-45BD-9D96-7AB961A9DFD4}" sibTransId="{AFE26F3A-9B9C-4FAF-93A6-5B5DBF6D59F0}"/>
    <dgm:cxn modelId="{A2F4DD2A-1FBF-4941-98EE-E2ACFBCD0927}" srcId="{38971E0D-A611-4B55-88CD-3DFE8ECBEA35}" destId="{61CD9A2A-FF2B-4819-9783-DAFF50C8259E}" srcOrd="2" destOrd="0" parTransId="{AAC54194-21E4-4BE6-B31F-D338E028CFED}" sibTransId="{F958D7F6-21E4-4F33-BE27-03DCAB1D8560}"/>
    <dgm:cxn modelId="{D6844C3A-0762-443C-BF4D-EAC0A656CC96}" srcId="{38971E0D-A611-4B55-88CD-3DFE8ECBEA35}" destId="{4966FCBE-733A-49A4-88C8-62665CCB161B}" srcOrd="0" destOrd="0" parTransId="{F41436D9-4DEB-48AB-B8CE-EA3F923ED6C3}" sibTransId="{DE9A12EA-23BD-46FA-ABCB-E0CAC42A29FD}"/>
    <dgm:cxn modelId="{7B20D03F-02F4-4FEF-AC45-B06FD9FDC84E}" type="presOf" srcId="{61CD9A2A-FF2B-4819-9783-DAFF50C8259E}" destId="{7929EED5-BF19-4D18-AB46-AF2B043A6441}" srcOrd="0" destOrd="0" presId="urn:microsoft.com/office/officeart/2018/5/layout/IconCircleLabelList"/>
    <dgm:cxn modelId="{B5B92A61-DB6C-4A39-812C-A45EF3E8EA28}" type="presOf" srcId="{2144F87D-1A9F-4763-9FB3-71C874C3709C}" destId="{31D977F1-151D-4D70-8BE0-8E130C5200CC}" srcOrd="0" destOrd="0" presId="urn:microsoft.com/office/officeart/2018/5/layout/IconCircleLabelList"/>
    <dgm:cxn modelId="{F0BBD0B7-6A95-4718-BF9E-2539CBD3BE7D}" type="presOf" srcId="{4966FCBE-733A-49A4-88C8-62665CCB161B}" destId="{0E1C2310-CE11-4E04-958A-1801FD9CD4A7}" srcOrd="0" destOrd="0" presId="urn:microsoft.com/office/officeart/2018/5/layout/IconCircleLabelList"/>
    <dgm:cxn modelId="{1592C8CB-B069-425B-9D46-121C6346CEA7}" type="presOf" srcId="{38971E0D-A611-4B55-88CD-3DFE8ECBEA35}" destId="{F4BEC2F4-41CC-48B5-8BF2-D05642FBC3A7}" srcOrd="0" destOrd="0" presId="urn:microsoft.com/office/officeart/2018/5/layout/IconCircleLabelList"/>
    <dgm:cxn modelId="{439636AE-DEFF-477B-B7B0-C81B4E27AD7E}" type="presParOf" srcId="{F4BEC2F4-41CC-48B5-8BF2-D05642FBC3A7}" destId="{5904600A-35B8-4D10-B25D-FD1CF639A51D}" srcOrd="0" destOrd="0" presId="urn:microsoft.com/office/officeart/2018/5/layout/IconCircleLabelList"/>
    <dgm:cxn modelId="{B35C076F-4BDB-4497-B112-117B08EBF2C9}" type="presParOf" srcId="{5904600A-35B8-4D10-B25D-FD1CF639A51D}" destId="{C99982F9-9AA5-42CB-BAFC-8075A22EAAE6}" srcOrd="0" destOrd="0" presId="urn:microsoft.com/office/officeart/2018/5/layout/IconCircleLabelList"/>
    <dgm:cxn modelId="{1EEF7382-E3A0-43D0-AC6A-FF6ABAB29C8D}" type="presParOf" srcId="{5904600A-35B8-4D10-B25D-FD1CF639A51D}" destId="{C6EAEBE7-D675-411E-8CDD-85BF6775FD1A}" srcOrd="1" destOrd="0" presId="urn:microsoft.com/office/officeart/2018/5/layout/IconCircleLabelList"/>
    <dgm:cxn modelId="{BF000078-130B-4DB1-967F-15B0007E05A0}" type="presParOf" srcId="{5904600A-35B8-4D10-B25D-FD1CF639A51D}" destId="{F9024783-0F53-4757-895E-69DA81885565}" srcOrd="2" destOrd="0" presId="urn:microsoft.com/office/officeart/2018/5/layout/IconCircleLabelList"/>
    <dgm:cxn modelId="{F48F9662-58D1-4E7E-B762-2CB49AD2B4F2}" type="presParOf" srcId="{5904600A-35B8-4D10-B25D-FD1CF639A51D}" destId="{0E1C2310-CE11-4E04-958A-1801FD9CD4A7}" srcOrd="3" destOrd="0" presId="urn:microsoft.com/office/officeart/2018/5/layout/IconCircleLabelList"/>
    <dgm:cxn modelId="{963F7852-707E-421D-888B-2F8F01B511E4}" type="presParOf" srcId="{F4BEC2F4-41CC-48B5-8BF2-D05642FBC3A7}" destId="{C7AA76DD-6F37-479D-A522-A364372AFE5C}" srcOrd="1" destOrd="0" presId="urn:microsoft.com/office/officeart/2018/5/layout/IconCircleLabelList"/>
    <dgm:cxn modelId="{E45D4A3B-49E4-470F-A008-EF8FC6E5546D}" type="presParOf" srcId="{F4BEC2F4-41CC-48B5-8BF2-D05642FBC3A7}" destId="{7A3C98CF-E275-45A1-A1B3-013D1A023D97}" srcOrd="2" destOrd="0" presId="urn:microsoft.com/office/officeart/2018/5/layout/IconCircleLabelList"/>
    <dgm:cxn modelId="{1BD9F4A1-9B99-4C14-82F6-F219762901A2}" type="presParOf" srcId="{7A3C98CF-E275-45A1-A1B3-013D1A023D97}" destId="{AD201FB0-43FC-4D36-926C-E359A014D323}" srcOrd="0" destOrd="0" presId="urn:microsoft.com/office/officeart/2018/5/layout/IconCircleLabelList"/>
    <dgm:cxn modelId="{4E9D3B25-A752-4FDE-B40E-BC49D62B4889}" type="presParOf" srcId="{7A3C98CF-E275-45A1-A1B3-013D1A023D97}" destId="{C9951264-94B0-4097-AA75-24971B23C9AC}" srcOrd="1" destOrd="0" presId="urn:microsoft.com/office/officeart/2018/5/layout/IconCircleLabelList"/>
    <dgm:cxn modelId="{4600EAA7-AC3E-47AD-A99C-56C2685CDED1}" type="presParOf" srcId="{7A3C98CF-E275-45A1-A1B3-013D1A023D97}" destId="{30D949A9-0DD2-4783-ADFB-41B3B921556C}" srcOrd="2" destOrd="0" presId="urn:microsoft.com/office/officeart/2018/5/layout/IconCircleLabelList"/>
    <dgm:cxn modelId="{9DDBE4DB-CDFA-4BD8-B479-070E6481C991}" type="presParOf" srcId="{7A3C98CF-E275-45A1-A1B3-013D1A023D97}" destId="{31D977F1-151D-4D70-8BE0-8E130C5200CC}" srcOrd="3" destOrd="0" presId="urn:microsoft.com/office/officeart/2018/5/layout/IconCircleLabelList"/>
    <dgm:cxn modelId="{A82E8770-1154-4D1E-8DA7-F818B3EEF52D}" type="presParOf" srcId="{F4BEC2F4-41CC-48B5-8BF2-D05642FBC3A7}" destId="{ACFEBB3B-7939-48F3-8887-FE5B79A9CD8F}" srcOrd="3" destOrd="0" presId="urn:microsoft.com/office/officeart/2018/5/layout/IconCircleLabelList"/>
    <dgm:cxn modelId="{2C749498-AB06-46CD-9B4E-BC1EDBFF951C}" type="presParOf" srcId="{F4BEC2F4-41CC-48B5-8BF2-D05642FBC3A7}" destId="{B308CF2D-2BD8-4F86-8D41-712B77926626}" srcOrd="4" destOrd="0" presId="urn:microsoft.com/office/officeart/2018/5/layout/IconCircleLabelList"/>
    <dgm:cxn modelId="{DCE3909A-E295-4B75-8CA9-F112B03C282C}" type="presParOf" srcId="{B308CF2D-2BD8-4F86-8D41-712B77926626}" destId="{75685A79-CEE1-47F2-B287-9C0D8070DCCB}" srcOrd="0" destOrd="0" presId="urn:microsoft.com/office/officeart/2018/5/layout/IconCircleLabelList"/>
    <dgm:cxn modelId="{6249D9B4-9C93-476C-9411-A29482F747F1}" type="presParOf" srcId="{B308CF2D-2BD8-4F86-8D41-712B77926626}" destId="{44265F4D-10EB-4330-89A2-D229F855E3F7}" srcOrd="1" destOrd="0" presId="urn:microsoft.com/office/officeart/2018/5/layout/IconCircleLabelList"/>
    <dgm:cxn modelId="{B359A88E-8055-4162-ABC9-21D23985889D}" type="presParOf" srcId="{B308CF2D-2BD8-4F86-8D41-712B77926626}" destId="{08DA9800-0420-4164-9119-B80EB5220704}" srcOrd="2" destOrd="0" presId="urn:microsoft.com/office/officeart/2018/5/layout/IconCircleLabelList"/>
    <dgm:cxn modelId="{D81357A2-5034-41E4-BDFE-C41CDC507AF7}" type="presParOf" srcId="{B308CF2D-2BD8-4F86-8D41-712B77926626}" destId="{7929EED5-BF19-4D18-AB46-AF2B043A644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7E0CE1-0021-4016-B7B2-9EA00A821C04}" type="doc">
      <dgm:prSet loTypeId="urn:microsoft.com/office/officeart/2005/8/layout/vList2" loCatId="list" qsTypeId="urn:microsoft.com/office/officeart/2005/8/quickstyle/simple1" qsCatId="simple" csTypeId="urn:microsoft.com/office/officeart/2005/8/colors/accent2_3" csCatId="accent2"/>
      <dgm:spPr/>
      <dgm:t>
        <a:bodyPr/>
        <a:lstStyle/>
        <a:p>
          <a:endParaRPr lang="en-US"/>
        </a:p>
      </dgm:t>
    </dgm:pt>
    <dgm:pt modelId="{9E57F767-10FB-48D1-ACCA-7F5686644068}">
      <dgm:prSet/>
      <dgm:spPr/>
      <dgm:t>
        <a:bodyPr/>
        <a:lstStyle/>
        <a:p>
          <a:r>
            <a:rPr lang="en-GB"/>
            <a:t>Select committees </a:t>
          </a:r>
          <a:endParaRPr lang="en-US"/>
        </a:p>
      </dgm:t>
    </dgm:pt>
    <dgm:pt modelId="{A112C648-67BC-44EB-ABBF-AD1EA44BB5E8}" type="parTrans" cxnId="{362191F9-B08B-4EB6-8F0B-A4CBC0C457F9}">
      <dgm:prSet/>
      <dgm:spPr/>
      <dgm:t>
        <a:bodyPr/>
        <a:lstStyle/>
        <a:p>
          <a:endParaRPr lang="en-US"/>
        </a:p>
      </dgm:t>
    </dgm:pt>
    <dgm:pt modelId="{3AC2F3AB-298F-4A07-9BF6-72759BCF3B29}" type="sibTrans" cxnId="{362191F9-B08B-4EB6-8F0B-A4CBC0C457F9}">
      <dgm:prSet/>
      <dgm:spPr/>
      <dgm:t>
        <a:bodyPr/>
        <a:lstStyle/>
        <a:p>
          <a:endParaRPr lang="en-US"/>
        </a:p>
      </dgm:t>
    </dgm:pt>
    <dgm:pt modelId="{1DA8C466-4BB2-4C0E-B7B9-7D60C6E7E7C4}">
      <dgm:prSet/>
      <dgm:spPr/>
      <dgm:t>
        <a:bodyPr/>
        <a:lstStyle/>
        <a:p>
          <a:r>
            <a:rPr lang="en-GB"/>
            <a:t>Debates </a:t>
          </a:r>
          <a:endParaRPr lang="en-US"/>
        </a:p>
      </dgm:t>
    </dgm:pt>
    <dgm:pt modelId="{F2B2B905-280D-4152-A075-EF76DAB05C3A}" type="parTrans" cxnId="{1928DAC1-E899-4DD0-8BC6-136CB9369FA1}">
      <dgm:prSet/>
      <dgm:spPr/>
      <dgm:t>
        <a:bodyPr/>
        <a:lstStyle/>
        <a:p>
          <a:endParaRPr lang="en-US"/>
        </a:p>
      </dgm:t>
    </dgm:pt>
    <dgm:pt modelId="{492C5F6C-0F9F-4DD8-9945-FF3E6B052D24}" type="sibTrans" cxnId="{1928DAC1-E899-4DD0-8BC6-136CB9369FA1}">
      <dgm:prSet/>
      <dgm:spPr/>
      <dgm:t>
        <a:bodyPr/>
        <a:lstStyle/>
        <a:p>
          <a:endParaRPr lang="en-US"/>
        </a:p>
      </dgm:t>
    </dgm:pt>
    <dgm:pt modelId="{5907B9EA-BDEE-42B4-9E4A-980540961DFF}">
      <dgm:prSet/>
      <dgm:spPr/>
      <dgm:t>
        <a:bodyPr/>
        <a:lstStyle/>
        <a:p>
          <a:r>
            <a:rPr lang="en-GB"/>
            <a:t>Parliament questions </a:t>
          </a:r>
          <a:endParaRPr lang="en-US"/>
        </a:p>
      </dgm:t>
    </dgm:pt>
    <dgm:pt modelId="{4424B297-2C60-4067-9844-70538A1DADAE}" type="parTrans" cxnId="{BC2023AD-BA41-403D-A6A5-12CB536EA765}">
      <dgm:prSet/>
      <dgm:spPr/>
      <dgm:t>
        <a:bodyPr/>
        <a:lstStyle/>
        <a:p>
          <a:endParaRPr lang="en-US"/>
        </a:p>
      </dgm:t>
    </dgm:pt>
    <dgm:pt modelId="{17F7C6F1-5D06-4774-8BF9-252D10D16F88}" type="sibTrans" cxnId="{BC2023AD-BA41-403D-A6A5-12CB536EA765}">
      <dgm:prSet/>
      <dgm:spPr/>
      <dgm:t>
        <a:bodyPr/>
        <a:lstStyle/>
        <a:p>
          <a:endParaRPr lang="en-US"/>
        </a:p>
      </dgm:t>
    </dgm:pt>
    <dgm:pt modelId="{8D360D52-155F-4AAC-9B09-F1B3B1B02702}" type="pres">
      <dgm:prSet presAssocID="{F27E0CE1-0021-4016-B7B2-9EA00A821C04}" presName="linear" presStyleCnt="0">
        <dgm:presLayoutVars>
          <dgm:animLvl val="lvl"/>
          <dgm:resizeHandles val="exact"/>
        </dgm:presLayoutVars>
      </dgm:prSet>
      <dgm:spPr/>
    </dgm:pt>
    <dgm:pt modelId="{DF3F509B-ECFA-42A0-AF7E-928D1B447127}" type="pres">
      <dgm:prSet presAssocID="{9E57F767-10FB-48D1-ACCA-7F5686644068}" presName="parentText" presStyleLbl="node1" presStyleIdx="0" presStyleCnt="3">
        <dgm:presLayoutVars>
          <dgm:chMax val="0"/>
          <dgm:bulletEnabled val="1"/>
        </dgm:presLayoutVars>
      </dgm:prSet>
      <dgm:spPr/>
    </dgm:pt>
    <dgm:pt modelId="{789F9C38-5F9A-4E47-B1BD-20919D4EF54A}" type="pres">
      <dgm:prSet presAssocID="{3AC2F3AB-298F-4A07-9BF6-72759BCF3B29}" presName="spacer" presStyleCnt="0"/>
      <dgm:spPr/>
    </dgm:pt>
    <dgm:pt modelId="{891B68E3-5004-4F9E-8688-95A0BD376CFA}" type="pres">
      <dgm:prSet presAssocID="{1DA8C466-4BB2-4C0E-B7B9-7D60C6E7E7C4}" presName="parentText" presStyleLbl="node1" presStyleIdx="1" presStyleCnt="3">
        <dgm:presLayoutVars>
          <dgm:chMax val="0"/>
          <dgm:bulletEnabled val="1"/>
        </dgm:presLayoutVars>
      </dgm:prSet>
      <dgm:spPr/>
    </dgm:pt>
    <dgm:pt modelId="{81DD4BE3-42F0-4D0D-9221-237D12B251A3}" type="pres">
      <dgm:prSet presAssocID="{492C5F6C-0F9F-4DD8-9945-FF3E6B052D24}" presName="spacer" presStyleCnt="0"/>
      <dgm:spPr/>
    </dgm:pt>
    <dgm:pt modelId="{AD18008C-9094-401B-B987-C87B379D03BD}" type="pres">
      <dgm:prSet presAssocID="{5907B9EA-BDEE-42B4-9E4A-980540961DFF}" presName="parentText" presStyleLbl="node1" presStyleIdx="2" presStyleCnt="3">
        <dgm:presLayoutVars>
          <dgm:chMax val="0"/>
          <dgm:bulletEnabled val="1"/>
        </dgm:presLayoutVars>
      </dgm:prSet>
      <dgm:spPr/>
    </dgm:pt>
  </dgm:ptLst>
  <dgm:cxnLst>
    <dgm:cxn modelId="{6DF7D492-B4BB-4C52-AFD1-BD9078F9F4E6}" type="presOf" srcId="{5907B9EA-BDEE-42B4-9E4A-980540961DFF}" destId="{AD18008C-9094-401B-B987-C87B379D03BD}" srcOrd="0" destOrd="0" presId="urn:microsoft.com/office/officeart/2005/8/layout/vList2"/>
    <dgm:cxn modelId="{BC2023AD-BA41-403D-A6A5-12CB536EA765}" srcId="{F27E0CE1-0021-4016-B7B2-9EA00A821C04}" destId="{5907B9EA-BDEE-42B4-9E4A-980540961DFF}" srcOrd="2" destOrd="0" parTransId="{4424B297-2C60-4067-9844-70538A1DADAE}" sibTransId="{17F7C6F1-5D06-4774-8BF9-252D10D16F88}"/>
    <dgm:cxn modelId="{96C96CBE-ABBB-4D32-B582-E0BA7C440516}" type="presOf" srcId="{9E57F767-10FB-48D1-ACCA-7F5686644068}" destId="{DF3F509B-ECFA-42A0-AF7E-928D1B447127}" srcOrd="0" destOrd="0" presId="urn:microsoft.com/office/officeart/2005/8/layout/vList2"/>
    <dgm:cxn modelId="{1928DAC1-E899-4DD0-8BC6-136CB9369FA1}" srcId="{F27E0CE1-0021-4016-B7B2-9EA00A821C04}" destId="{1DA8C466-4BB2-4C0E-B7B9-7D60C6E7E7C4}" srcOrd="1" destOrd="0" parTransId="{F2B2B905-280D-4152-A075-EF76DAB05C3A}" sibTransId="{492C5F6C-0F9F-4DD8-9945-FF3E6B052D24}"/>
    <dgm:cxn modelId="{4E04A3C8-CC68-48A7-B037-7C931A8E7B10}" type="presOf" srcId="{1DA8C466-4BB2-4C0E-B7B9-7D60C6E7E7C4}" destId="{891B68E3-5004-4F9E-8688-95A0BD376CFA}" srcOrd="0" destOrd="0" presId="urn:microsoft.com/office/officeart/2005/8/layout/vList2"/>
    <dgm:cxn modelId="{28B025E7-59C0-4E72-B7BA-70E28B6C3172}" type="presOf" srcId="{F27E0CE1-0021-4016-B7B2-9EA00A821C04}" destId="{8D360D52-155F-4AAC-9B09-F1B3B1B02702}" srcOrd="0" destOrd="0" presId="urn:microsoft.com/office/officeart/2005/8/layout/vList2"/>
    <dgm:cxn modelId="{362191F9-B08B-4EB6-8F0B-A4CBC0C457F9}" srcId="{F27E0CE1-0021-4016-B7B2-9EA00A821C04}" destId="{9E57F767-10FB-48D1-ACCA-7F5686644068}" srcOrd="0" destOrd="0" parTransId="{A112C648-67BC-44EB-ABBF-AD1EA44BB5E8}" sibTransId="{3AC2F3AB-298F-4A07-9BF6-72759BCF3B29}"/>
    <dgm:cxn modelId="{D34663C0-7DA1-458B-BD72-E87044756DF4}" type="presParOf" srcId="{8D360D52-155F-4AAC-9B09-F1B3B1B02702}" destId="{DF3F509B-ECFA-42A0-AF7E-928D1B447127}" srcOrd="0" destOrd="0" presId="urn:microsoft.com/office/officeart/2005/8/layout/vList2"/>
    <dgm:cxn modelId="{9CE3A7A0-5218-4D47-B5F6-DFE177272F09}" type="presParOf" srcId="{8D360D52-155F-4AAC-9B09-F1B3B1B02702}" destId="{789F9C38-5F9A-4E47-B1BD-20919D4EF54A}" srcOrd="1" destOrd="0" presId="urn:microsoft.com/office/officeart/2005/8/layout/vList2"/>
    <dgm:cxn modelId="{9573C332-805B-47F6-AEE7-AAB17A105196}" type="presParOf" srcId="{8D360D52-155F-4AAC-9B09-F1B3B1B02702}" destId="{891B68E3-5004-4F9E-8688-95A0BD376CFA}" srcOrd="2" destOrd="0" presId="urn:microsoft.com/office/officeart/2005/8/layout/vList2"/>
    <dgm:cxn modelId="{BDB4C3A2-BFDE-46DA-8E69-F966E7ABB03C}" type="presParOf" srcId="{8D360D52-155F-4AAC-9B09-F1B3B1B02702}" destId="{81DD4BE3-42F0-4D0D-9221-237D12B251A3}" srcOrd="3" destOrd="0" presId="urn:microsoft.com/office/officeart/2005/8/layout/vList2"/>
    <dgm:cxn modelId="{9D00F79B-8455-4036-B5D1-5F5DA43F5D73}" type="presParOf" srcId="{8D360D52-155F-4AAC-9B09-F1B3B1B02702}" destId="{AD18008C-9094-401B-B987-C87B379D03B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F7D542-98C0-4B19-80D6-0FB08E68A64F}"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8433659E-410B-40F3-B62B-C2A1BA8C2EE0}">
      <dgm:prSet/>
      <dgm:spPr/>
      <dgm:t>
        <a:bodyPr/>
        <a:lstStyle/>
        <a:p>
          <a:r>
            <a:rPr lang="en-GB"/>
            <a:t>Government/ Executive. </a:t>
          </a:r>
          <a:endParaRPr lang="en-US"/>
        </a:p>
      </dgm:t>
    </dgm:pt>
    <dgm:pt modelId="{BABFBA1D-DB97-4542-B4AA-207D2E0AA8AD}" type="parTrans" cxnId="{0D759792-919E-4E70-8458-BF40C0468CA8}">
      <dgm:prSet/>
      <dgm:spPr/>
      <dgm:t>
        <a:bodyPr/>
        <a:lstStyle/>
        <a:p>
          <a:endParaRPr lang="en-US"/>
        </a:p>
      </dgm:t>
    </dgm:pt>
    <dgm:pt modelId="{FD719313-4E99-4AB5-A02C-A23F560DB6B2}" type="sibTrans" cxnId="{0D759792-919E-4E70-8458-BF40C0468CA8}">
      <dgm:prSet/>
      <dgm:spPr/>
      <dgm:t>
        <a:bodyPr/>
        <a:lstStyle/>
        <a:p>
          <a:endParaRPr lang="en-US"/>
        </a:p>
      </dgm:t>
    </dgm:pt>
    <dgm:pt modelId="{44C69356-D58B-4810-B426-1D4ED2775E39}">
      <dgm:prSet/>
      <dgm:spPr/>
      <dgm:t>
        <a:bodyPr/>
        <a:lstStyle/>
        <a:p>
          <a:r>
            <a:rPr lang="en-GB"/>
            <a:t>Includes the prime minister / The Cabinet / Wider Government. </a:t>
          </a:r>
          <a:endParaRPr lang="en-US"/>
        </a:p>
      </dgm:t>
    </dgm:pt>
    <dgm:pt modelId="{2F51461F-6980-4E2D-9ECE-6159A2BF0FEC}" type="parTrans" cxnId="{279E40D0-6754-4E13-AB09-6F1761AD74BF}">
      <dgm:prSet/>
      <dgm:spPr/>
      <dgm:t>
        <a:bodyPr/>
        <a:lstStyle/>
        <a:p>
          <a:endParaRPr lang="en-US"/>
        </a:p>
      </dgm:t>
    </dgm:pt>
    <dgm:pt modelId="{C10B36B7-C1D4-4C41-8F7D-613041A16689}" type="sibTrans" cxnId="{279E40D0-6754-4E13-AB09-6F1761AD74BF}">
      <dgm:prSet/>
      <dgm:spPr/>
      <dgm:t>
        <a:bodyPr/>
        <a:lstStyle/>
        <a:p>
          <a:endParaRPr lang="en-US"/>
        </a:p>
      </dgm:t>
    </dgm:pt>
    <dgm:pt modelId="{695AADDB-16B8-4C54-8672-706A6E0C02B7}">
      <dgm:prSet/>
      <dgm:spPr/>
      <dgm:t>
        <a:bodyPr/>
        <a:lstStyle/>
        <a:p>
          <a:r>
            <a:rPr lang="en-GB"/>
            <a:t>Monarchy. </a:t>
          </a:r>
          <a:endParaRPr lang="en-US"/>
        </a:p>
      </dgm:t>
    </dgm:pt>
    <dgm:pt modelId="{A87B898D-C9BA-400C-A3E2-91008D482EAD}" type="parTrans" cxnId="{1FB1F0D8-DE0E-4C2D-AF97-ADDE408742F7}">
      <dgm:prSet/>
      <dgm:spPr/>
      <dgm:t>
        <a:bodyPr/>
        <a:lstStyle/>
        <a:p>
          <a:endParaRPr lang="en-US"/>
        </a:p>
      </dgm:t>
    </dgm:pt>
    <dgm:pt modelId="{84964D59-F4C6-48F2-91F9-167559134777}" type="sibTrans" cxnId="{1FB1F0D8-DE0E-4C2D-AF97-ADDE408742F7}">
      <dgm:prSet/>
      <dgm:spPr/>
      <dgm:t>
        <a:bodyPr/>
        <a:lstStyle/>
        <a:p>
          <a:endParaRPr lang="en-US"/>
        </a:p>
      </dgm:t>
    </dgm:pt>
    <dgm:pt modelId="{2F9D5F34-8333-40C3-AECF-E93EE8FA2BC4}">
      <dgm:prSet/>
      <dgm:spPr/>
      <dgm:t>
        <a:bodyPr/>
        <a:lstStyle/>
        <a:p>
          <a:r>
            <a:rPr lang="en-GB"/>
            <a:t>Powers of the Crown. </a:t>
          </a:r>
          <a:endParaRPr lang="en-US"/>
        </a:p>
      </dgm:t>
    </dgm:pt>
    <dgm:pt modelId="{B11CF998-81A7-4951-8D9F-85263311DB7B}" type="parTrans" cxnId="{AC5BD634-BCCE-43A7-877A-6D57780CC69A}">
      <dgm:prSet/>
      <dgm:spPr/>
      <dgm:t>
        <a:bodyPr/>
        <a:lstStyle/>
        <a:p>
          <a:endParaRPr lang="en-US"/>
        </a:p>
      </dgm:t>
    </dgm:pt>
    <dgm:pt modelId="{19B7904F-5459-49A8-827C-FB26120D871E}" type="sibTrans" cxnId="{AC5BD634-BCCE-43A7-877A-6D57780CC69A}">
      <dgm:prSet/>
      <dgm:spPr/>
      <dgm:t>
        <a:bodyPr/>
        <a:lstStyle/>
        <a:p>
          <a:endParaRPr lang="en-US"/>
        </a:p>
      </dgm:t>
    </dgm:pt>
    <dgm:pt modelId="{2C202F44-6330-40A2-8C88-25A03AAC2BA2}">
      <dgm:prSet/>
      <dgm:spPr/>
      <dgm:t>
        <a:bodyPr/>
        <a:lstStyle/>
        <a:p>
          <a:r>
            <a:rPr lang="en-GB"/>
            <a:t>Ministerial Code. </a:t>
          </a:r>
          <a:endParaRPr lang="en-US"/>
        </a:p>
      </dgm:t>
    </dgm:pt>
    <dgm:pt modelId="{A6E206B5-D2EB-4C8C-A908-7C58E09F8D6C}" type="parTrans" cxnId="{98CF87D7-2222-4790-BFB1-06713844BAC0}">
      <dgm:prSet/>
      <dgm:spPr/>
      <dgm:t>
        <a:bodyPr/>
        <a:lstStyle/>
        <a:p>
          <a:endParaRPr lang="en-US"/>
        </a:p>
      </dgm:t>
    </dgm:pt>
    <dgm:pt modelId="{803A982A-659B-4C66-86E6-94716C3A3C30}" type="sibTrans" cxnId="{98CF87D7-2222-4790-BFB1-06713844BAC0}">
      <dgm:prSet/>
      <dgm:spPr/>
      <dgm:t>
        <a:bodyPr/>
        <a:lstStyle/>
        <a:p>
          <a:endParaRPr lang="en-US"/>
        </a:p>
      </dgm:t>
    </dgm:pt>
    <dgm:pt modelId="{E58F679B-46DC-4EE2-A7C4-3E71D8ACF30A}" type="pres">
      <dgm:prSet presAssocID="{36F7D542-98C0-4B19-80D6-0FB08E68A64F}" presName="diagram" presStyleCnt="0">
        <dgm:presLayoutVars>
          <dgm:dir/>
          <dgm:resizeHandles val="exact"/>
        </dgm:presLayoutVars>
      </dgm:prSet>
      <dgm:spPr/>
    </dgm:pt>
    <dgm:pt modelId="{529B6F42-B03F-4F96-B84B-58F87670A1C9}" type="pres">
      <dgm:prSet presAssocID="{8433659E-410B-40F3-B62B-C2A1BA8C2EE0}" presName="node" presStyleLbl="node1" presStyleIdx="0" presStyleCnt="5">
        <dgm:presLayoutVars>
          <dgm:bulletEnabled val="1"/>
        </dgm:presLayoutVars>
      </dgm:prSet>
      <dgm:spPr/>
    </dgm:pt>
    <dgm:pt modelId="{54E1CF63-B862-40F9-B853-9ABDAA611D30}" type="pres">
      <dgm:prSet presAssocID="{FD719313-4E99-4AB5-A02C-A23F560DB6B2}" presName="sibTrans" presStyleLbl="sibTrans2D1" presStyleIdx="0" presStyleCnt="4"/>
      <dgm:spPr/>
    </dgm:pt>
    <dgm:pt modelId="{79702B04-DD01-45F4-BF6F-DC8991284670}" type="pres">
      <dgm:prSet presAssocID="{FD719313-4E99-4AB5-A02C-A23F560DB6B2}" presName="connectorText" presStyleLbl="sibTrans2D1" presStyleIdx="0" presStyleCnt="4"/>
      <dgm:spPr/>
    </dgm:pt>
    <dgm:pt modelId="{CF0AF8DD-AE9C-4C68-927B-5C0FF9C98795}" type="pres">
      <dgm:prSet presAssocID="{44C69356-D58B-4810-B426-1D4ED2775E39}" presName="node" presStyleLbl="node1" presStyleIdx="1" presStyleCnt="5">
        <dgm:presLayoutVars>
          <dgm:bulletEnabled val="1"/>
        </dgm:presLayoutVars>
      </dgm:prSet>
      <dgm:spPr/>
    </dgm:pt>
    <dgm:pt modelId="{B85EEB9B-EF1F-4654-94C5-68F4FF497AEC}" type="pres">
      <dgm:prSet presAssocID="{C10B36B7-C1D4-4C41-8F7D-613041A16689}" presName="sibTrans" presStyleLbl="sibTrans2D1" presStyleIdx="1" presStyleCnt="4"/>
      <dgm:spPr/>
    </dgm:pt>
    <dgm:pt modelId="{EA2E337E-0BFA-47C4-9797-DB825055866F}" type="pres">
      <dgm:prSet presAssocID="{C10B36B7-C1D4-4C41-8F7D-613041A16689}" presName="connectorText" presStyleLbl="sibTrans2D1" presStyleIdx="1" presStyleCnt="4"/>
      <dgm:spPr/>
    </dgm:pt>
    <dgm:pt modelId="{B90FD4A2-9210-4C70-A7F5-2004DE017D8A}" type="pres">
      <dgm:prSet presAssocID="{695AADDB-16B8-4C54-8672-706A6E0C02B7}" presName="node" presStyleLbl="node1" presStyleIdx="2" presStyleCnt="5">
        <dgm:presLayoutVars>
          <dgm:bulletEnabled val="1"/>
        </dgm:presLayoutVars>
      </dgm:prSet>
      <dgm:spPr/>
    </dgm:pt>
    <dgm:pt modelId="{2541EFD1-225A-42E6-9BE8-874DC5E44A9C}" type="pres">
      <dgm:prSet presAssocID="{84964D59-F4C6-48F2-91F9-167559134777}" presName="sibTrans" presStyleLbl="sibTrans2D1" presStyleIdx="2" presStyleCnt="4"/>
      <dgm:spPr/>
    </dgm:pt>
    <dgm:pt modelId="{976C26FA-046B-4CB7-83A7-B0FC51D4D0B8}" type="pres">
      <dgm:prSet presAssocID="{84964D59-F4C6-48F2-91F9-167559134777}" presName="connectorText" presStyleLbl="sibTrans2D1" presStyleIdx="2" presStyleCnt="4"/>
      <dgm:spPr/>
    </dgm:pt>
    <dgm:pt modelId="{39096862-A950-4D75-9235-E1958F197BBA}" type="pres">
      <dgm:prSet presAssocID="{2F9D5F34-8333-40C3-AECF-E93EE8FA2BC4}" presName="node" presStyleLbl="node1" presStyleIdx="3" presStyleCnt="5">
        <dgm:presLayoutVars>
          <dgm:bulletEnabled val="1"/>
        </dgm:presLayoutVars>
      </dgm:prSet>
      <dgm:spPr/>
    </dgm:pt>
    <dgm:pt modelId="{393B44F9-9840-4867-87BA-91832AE7F6C4}" type="pres">
      <dgm:prSet presAssocID="{19B7904F-5459-49A8-827C-FB26120D871E}" presName="sibTrans" presStyleLbl="sibTrans2D1" presStyleIdx="3" presStyleCnt="4"/>
      <dgm:spPr/>
    </dgm:pt>
    <dgm:pt modelId="{946E02FE-A84F-4780-A93C-C09FF5F14FB9}" type="pres">
      <dgm:prSet presAssocID="{19B7904F-5459-49A8-827C-FB26120D871E}" presName="connectorText" presStyleLbl="sibTrans2D1" presStyleIdx="3" presStyleCnt="4"/>
      <dgm:spPr/>
    </dgm:pt>
    <dgm:pt modelId="{37A28AEA-EE60-4009-8679-9165CD557ABA}" type="pres">
      <dgm:prSet presAssocID="{2C202F44-6330-40A2-8C88-25A03AAC2BA2}" presName="node" presStyleLbl="node1" presStyleIdx="4" presStyleCnt="5">
        <dgm:presLayoutVars>
          <dgm:bulletEnabled val="1"/>
        </dgm:presLayoutVars>
      </dgm:prSet>
      <dgm:spPr/>
    </dgm:pt>
  </dgm:ptLst>
  <dgm:cxnLst>
    <dgm:cxn modelId="{74FB6104-3118-4AF7-BF14-E55D645827FE}" type="presOf" srcId="{C10B36B7-C1D4-4C41-8F7D-613041A16689}" destId="{EA2E337E-0BFA-47C4-9797-DB825055866F}" srcOrd="1" destOrd="0" presId="urn:microsoft.com/office/officeart/2005/8/layout/process5"/>
    <dgm:cxn modelId="{5EBB1F0F-00D3-4DA5-B7EB-A6E124441B67}" type="presOf" srcId="{84964D59-F4C6-48F2-91F9-167559134777}" destId="{2541EFD1-225A-42E6-9BE8-874DC5E44A9C}" srcOrd="0" destOrd="0" presId="urn:microsoft.com/office/officeart/2005/8/layout/process5"/>
    <dgm:cxn modelId="{D7AEDB15-A0B5-461C-BF64-3613AB16D722}" type="presOf" srcId="{19B7904F-5459-49A8-827C-FB26120D871E}" destId="{946E02FE-A84F-4780-A93C-C09FF5F14FB9}" srcOrd="1" destOrd="0" presId="urn:microsoft.com/office/officeart/2005/8/layout/process5"/>
    <dgm:cxn modelId="{9EEB3B17-B416-4859-9822-6F2ABEB4C22C}" type="presOf" srcId="{FD719313-4E99-4AB5-A02C-A23F560DB6B2}" destId="{79702B04-DD01-45F4-BF6F-DC8991284670}" srcOrd="1" destOrd="0" presId="urn:microsoft.com/office/officeart/2005/8/layout/process5"/>
    <dgm:cxn modelId="{10AFE017-6760-4D33-9A9F-1D0CD153756F}" type="presOf" srcId="{C10B36B7-C1D4-4C41-8F7D-613041A16689}" destId="{B85EEB9B-EF1F-4654-94C5-68F4FF497AEC}" srcOrd="0" destOrd="0" presId="urn:microsoft.com/office/officeart/2005/8/layout/process5"/>
    <dgm:cxn modelId="{5E6AEA1C-7FAB-4964-B6C3-23B0DCD217F8}" type="presOf" srcId="{2C202F44-6330-40A2-8C88-25A03AAC2BA2}" destId="{37A28AEA-EE60-4009-8679-9165CD557ABA}" srcOrd="0" destOrd="0" presId="urn:microsoft.com/office/officeart/2005/8/layout/process5"/>
    <dgm:cxn modelId="{A0999829-EAF0-4A96-953C-C826E3F499C4}" type="presOf" srcId="{84964D59-F4C6-48F2-91F9-167559134777}" destId="{976C26FA-046B-4CB7-83A7-B0FC51D4D0B8}" srcOrd="1" destOrd="0" presId="urn:microsoft.com/office/officeart/2005/8/layout/process5"/>
    <dgm:cxn modelId="{A195F429-DD46-4767-9118-B9D068F2E5C7}" type="presOf" srcId="{19B7904F-5459-49A8-827C-FB26120D871E}" destId="{393B44F9-9840-4867-87BA-91832AE7F6C4}" srcOrd="0" destOrd="0" presId="urn:microsoft.com/office/officeart/2005/8/layout/process5"/>
    <dgm:cxn modelId="{AC5BD634-BCCE-43A7-877A-6D57780CC69A}" srcId="{36F7D542-98C0-4B19-80D6-0FB08E68A64F}" destId="{2F9D5F34-8333-40C3-AECF-E93EE8FA2BC4}" srcOrd="3" destOrd="0" parTransId="{B11CF998-81A7-4951-8D9F-85263311DB7B}" sibTransId="{19B7904F-5459-49A8-827C-FB26120D871E}"/>
    <dgm:cxn modelId="{CE5B623E-3597-4718-B8FA-12193BC4C5A3}" type="presOf" srcId="{FD719313-4E99-4AB5-A02C-A23F560DB6B2}" destId="{54E1CF63-B862-40F9-B853-9ABDAA611D30}" srcOrd="0" destOrd="0" presId="urn:microsoft.com/office/officeart/2005/8/layout/process5"/>
    <dgm:cxn modelId="{0D759792-919E-4E70-8458-BF40C0468CA8}" srcId="{36F7D542-98C0-4B19-80D6-0FB08E68A64F}" destId="{8433659E-410B-40F3-B62B-C2A1BA8C2EE0}" srcOrd="0" destOrd="0" parTransId="{BABFBA1D-DB97-4542-B4AA-207D2E0AA8AD}" sibTransId="{FD719313-4E99-4AB5-A02C-A23F560DB6B2}"/>
    <dgm:cxn modelId="{1552BC9F-D6E9-4662-8A9D-6D5839DB59C3}" type="presOf" srcId="{695AADDB-16B8-4C54-8672-706A6E0C02B7}" destId="{B90FD4A2-9210-4C70-A7F5-2004DE017D8A}" srcOrd="0" destOrd="0" presId="urn:microsoft.com/office/officeart/2005/8/layout/process5"/>
    <dgm:cxn modelId="{865C01BC-0D62-4EC2-9806-3EFA7E05FADA}" type="presOf" srcId="{2F9D5F34-8333-40C3-AECF-E93EE8FA2BC4}" destId="{39096862-A950-4D75-9235-E1958F197BBA}" srcOrd="0" destOrd="0" presId="urn:microsoft.com/office/officeart/2005/8/layout/process5"/>
    <dgm:cxn modelId="{279E40D0-6754-4E13-AB09-6F1761AD74BF}" srcId="{36F7D542-98C0-4B19-80D6-0FB08E68A64F}" destId="{44C69356-D58B-4810-B426-1D4ED2775E39}" srcOrd="1" destOrd="0" parTransId="{2F51461F-6980-4E2D-9ECE-6159A2BF0FEC}" sibTransId="{C10B36B7-C1D4-4C41-8F7D-613041A16689}"/>
    <dgm:cxn modelId="{98CF87D7-2222-4790-BFB1-06713844BAC0}" srcId="{36F7D542-98C0-4B19-80D6-0FB08E68A64F}" destId="{2C202F44-6330-40A2-8C88-25A03AAC2BA2}" srcOrd="4" destOrd="0" parTransId="{A6E206B5-D2EB-4C8C-A908-7C58E09F8D6C}" sibTransId="{803A982A-659B-4C66-86E6-94716C3A3C30}"/>
    <dgm:cxn modelId="{1FB1F0D8-DE0E-4C2D-AF97-ADDE408742F7}" srcId="{36F7D542-98C0-4B19-80D6-0FB08E68A64F}" destId="{695AADDB-16B8-4C54-8672-706A6E0C02B7}" srcOrd="2" destOrd="0" parTransId="{A87B898D-C9BA-400C-A3E2-91008D482EAD}" sibTransId="{84964D59-F4C6-48F2-91F9-167559134777}"/>
    <dgm:cxn modelId="{2BF03AE7-C70F-4512-ABC9-CC39540C2340}" type="presOf" srcId="{8433659E-410B-40F3-B62B-C2A1BA8C2EE0}" destId="{529B6F42-B03F-4F96-B84B-58F87670A1C9}" srcOrd="0" destOrd="0" presId="urn:microsoft.com/office/officeart/2005/8/layout/process5"/>
    <dgm:cxn modelId="{EA0618EB-AA76-4E07-82E7-833D3306F9A9}" type="presOf" srcId="{44C69356-D58B-4810-B426-1D4ED2775E39}" destId="{CF0AF8DD-AE9C-4C68-927B-5C0FF9C98795}" srcOrd="0" destOrd="0" presId="urn:microsoft.com/office/officeart/2005/8/layout/process5"/>
    <dgm:cxn modelId="{FBBEE7FE-F46C-4165-810A-1FC4FD0EC3B3}" type="presOf" srcId="{36F7D542-98C0-4B19-80D6-0FB08E68A64F}" destId="{E58F679B-46DC-4EE2-A7C4-3E71D8ACF30A}" srcOrd="0" destOrd="0" presId="urn:microsoft.com/office/officeart/2005/8/layout/process5"/>
    <dgm:cxn modelId="{E1F4DF81-B51B-41BA-AA78-59C217AF4677}" type="presParOf" srcId="{E58F679B-46DC-4EE2-A7C4-3E71D8ACF30A}" destId="{529B6F42-B03F-4F96-B84B-58F87670A1C9}" srcOrd="0" destOrd="0" presId="urn:microsoft.com/office/officeart/2005/8/layout/process5"/>
    <dgm:cxn modelId="{D490B238-AEC9-4D40-9B94-BCE97B74E7C6}" type="presParOf" srcId="{E58F679B-46DC-4EE2-A7C4-3E71D8ACF30A}" destId="{54E1CF63-B862-40F9-B853-9ABDAA611D30}" srcOrd="1" destOrd="0" presId="urn:microsoft.com/office/officeart/2005/8/layout/process5"/>
    <dgm:cxn modelId="{04C47BF5-6F7C-4D59-995A-16AFCBE51C85}" type="presParOf" srcId="{54E1CF63-B862-40F9-B853-9ABDAA611D30}" destId="{79702B04-DD01-45F4-BF6F-DC8991284670}" srcOrd="0" destOrd="0" presId="urn:microsoft.com/office/officeart/2005/8/layout/process5"/>
    <dgm:cxn modelId="{CF0E299B-11C2-468F-9EA8-774193454D6E}" type="presParOf" srcId="{E58F679B-46DC-4EE2-A7C4-3E71D8ACF30A}" destId="{CF0AF8DD-AE9C-4C68-927B-5C0FF9C98795}" srcOrd="2" destOrd="0" presId="urn:microsoft.com/office/officeart/2005/8/layout/process5"/>
    <dgm:cxn modelId="{A063BE78-502F-4292-9ABB-EC9E6247CAEF}" type="presParOf" srcId="{E58F679B-46DC-4EE2-A7C4-3E71D8ACF30A}" destId="{B85EEB9B-EF1F-4654-94C5-68F4FF497AEC}" srcOrd="3" destOrd="0" presId="urn:microsoft.com/office/officeart/2005/8/layout/process5"/>
    <dgm:cxn modelId="{2D71BC9D-196D-4458-B1DD-62E616C70926}" type="presParOf" srcId="{B85EEB9B-EF1F-4654-94C5-68F4FF497AEC}" destId="{EA2E337E-0BFA-47C4-9797-DB825055866F}" srcOrd="0" destOrd="0" presId="urn:microsoft.com/office/officeart/2005/8/layout/process5"/>
    <dgm:cxn modelId="{323FC0EE-F2FB-42D6-B813-640C0430F441}" type="presParOf" srcId="{E58F679B-46DC-4EE2-A7C4-3E71D8ACF30A}" destId="{B90FD4A2-9210-4C70-A7F5-2004DE017D8A}" srcOrd="4" destOrd="0" presId="urn:microsoft.com/office/officeart/2005/8/layout/process5"/>
    <dgm:cxn modelId="{CC68E61A-5165-4160-8181-5DF7E4413B55}" type="presParOf" srcId="{E58F679B-46DC-4EE2-A7C4-3E71D8ACF30A}" destId="{2541EFD1-225A-42E6-9BE8-874DC5E44A9C}" srcOrd="5" destOrd="0" presId="urn:microsoft.com/office/officeart/2005/8/layout/process5"/>
    <dgm:cxn modelId="{FAAD9743-F085-4BC6-9356-2BB3614AC79A}" type="presParOf" srcId="{2541EFD1-225A-42E6-9BE8-874DC5E44A9C}" destId="{976C26FA-046B-4CB7-83A7-B0FC51D4D0B8}" srcOrd="0" destOrd="0" presId="urn:microsoft.com/office/officeart/2005/8/layout/process5"/>
    <dgm:cxn modelId="{0D52E199-7E3D-463D-BBD3-0A3CC17E9F14}" type="presParOf" srcId="{E58F679B-46DC-4EE2-A7C4-3E71D8ACF30A}" destId="{39096862-A950-4D75-9235-E1958F197BBA}" srcOrd="6" destOrd="0" presId="urn:microsoft.com/office/officeart/2005/8/layout/process5"/>
    <dgm:cxn modelId="{E38CDA4E-4D13-4A6C-B2F9-CCC1ABA908AF}" type="presParOf" srcId="{E58F679B-46DC-4EE2-A7C4-3E71D8ACF30A}" destId="{393B44F9-9840-4867-87BA-91832AE7F6C4}" srcOrd="7" destOrd="0" presId="urn:microsoft.com/office/officeart/2005/8/layout/process5"/>
    <dgm:cxn modelId="{45A94795-735D-4206-9DF9-DA9EABC6B21B}" type="presParOf" srcId="{393B44F9-9840-4867-87BA-91832AE7F6C4}" destId="{946E02FE-A84F-4780-A93C-C09FF5F14FB9}" srcOrd="0" destOrd="0" presId="urn:microsoft.com/office/officeart/2005/8/layout/process5"/>
    <dgm:cxn modelId="{114237FB-EDD6-42B6-B04D-16D81F8323B4}" type="presParOf" srcId="{E58F679B-46DC-4EE2-A7C4-3E71D8ACF30A}" destId="{37A28AEA-EE60-4009-8679-9165CD557AB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75F40-6467-49D8-97E7-2A9585B61AE6}">
      <dsp:nvSpPr>
        <dsp:cNvPr id="0" name=""/>
        <dsp:cNvSpPr/>
      </dsp:nvSpPr>
      <dsp:spPr>
        <a:xfrm>
          <a:off x="1283" y="457661"/>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6FBF58-9F0A-4E53-B04E-BCAB89970E5D}">
      <dsp:nvSpPr>
        <dsp:cNvPr id="0" name=""/>
        <dsp:cNvSpPr/>
      </dsp:nvSpPr>
      <dsp:spPr>
        <a:xfrm>
          <a:off x="501904" y="933251"/>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The aim of today's lesson is to recap the lecture content. </a:t>
          </a:r>
          <a:endParaRPr lang="en-US" sz="4000" kern="1200"/>
        </a:p>
      </dsp:txBody>
      <dsp:txXfrm>
        <a:off x="585701" y="1017048"/>
        <a:ext cx="4337991" cy="2693452"/>
      </dsp:txXfrm>
    </dsp:sp>
    <dsp:sp modelId="{E458437F-B73A-4008-AEC3-A28FEF592679}">
      <dsp:nvSpPr>
        <dsp:cNvPr id="0" name=""/>
        <dsp:cNvSpPr/>
      </dsp:nvSpPr>
      <dsp:spPr>
        <a:xfrm>
          <a:off x="5508110" y="457661"/>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688154-DEC8-4DC3-BBBE-3FAF723B2DD8}">
      <dsp:nvSpPr>
        <dsp:cNvPr id="0" name=""/>
        <dsp:cNvSpPr/>
      </dsp:nvSpPr>
      <dsp:spPr>
        <a:xfrm>
          <a:off x="6008730" y="933251"/>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a:t>By the end of today's lesson student should be able to demonstrate that they understand the executive and their role.</a:t>
          </a:r>
          <a:endParaRPr lang="en-US" sz="4000" kern="1200"/>
        </a:p>
      </dsp:txBody>
      <dsp:txXfrm>
        <a:off x="6092527" y="1017048"/>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982F9-9AA5-42CB-BAFC-8075A22EAAE6}">
      <dsp:nvSpPr>
        <dsp:cNvPr id="0" name=""/>
        <dsp:cNvSpPr/>
      </dsp:nvSpPr>
      <dsp:spPr>
        <a:xfrm>
          <a:off x="679050"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AEBE7-D675-411E-8CDD-85BF6775FD1A}">
      <dsp:nvSpPr>
        <dsp:cNvPr id="0" name=""/>
        <dsp:cNvSpPr/>
      </dsp:nvSpPr>
      <dsp:spPr>
        <a:xfrm>
          <a:off x="1081237" y="930667"/>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1C2310-CE11-4E04-958A-1801FD9CD4A7}">
      <dsp:nvSpPr>
        <dsp:cNvPr id="0" name=""/>
        <dsp:cNvSpPr/>
      </dsp:nvSpPr>
      <dsp:spPr>
        <a:xfrm>
          <a:off x="75768"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defRPr cap="all"/>
          </a:pPr>
          <a:r>
            <a:rPr lang="en-GB" sz="2900" kern="1200"/>
            <a:t>Collective cabinet responsibility.</a:t>
          </a:r>
          <a:endParaRPr lang="en-US" sz="2900" kern="1200"/>
        </a:p>
      </dsp:txBody>
      <dsp:txXfrm>
        <a:off x="75768" y="3003480"/>
        <a:ext cx="3093750" cy="720000"/>
      </dsp:txXfrm>
    </dsp:sp>
    <dsp:sp modelId="{AD201FB0-43FC-4D36-926C-E359A014D323}">
      <dsp:nvSpPr>
        <dsp:cNvPr id="0" name=""/>
        <dsp:cNvSpPr/>
      </dsp:nvSpPr>
      <dsp:spPr>
        <a:xfrm>
          <a:off x="4314206"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951264-94B0-4097-AA75-24971B23C9AC}">
      <dsp:nvSpPr>
        <dsp:cNvPr id="0" name=""/>
        <dsp:cNvSpPr/>
      </dsp:nvSpPr>
      <dsp:spPr>
        <a:xfrm>
          <a:off x="4716393" y="930667"/>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D977F1-151D-4D70-8BE0-8E130C5200CC}">
      <dsp:nvSpPr>
        <dsp:cNvPr id="0" name=""/>
        <dsp:cNvSpPr/>
      </dsp:nvSpPr>
      <dsp:spPr>
        <a:xfrm>
          <a:off x="3710925"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defRPr cap="all"/>
          </a:pPr>
          <a:r>
            <a:rPr lang="en-GB" sz="2900" kern="1200"/>
            <a:t>Cabinet solidarity. </a:t>
          </a:r>
          <a:endParaRPr lang="en-US" sz="2900" kern="1200"/>
        </a:p>
      </dsp:txBody>
      <dsp:txXfrm>
        <a:off x="3710925" y="3003480"/>
        <a:ext cx="3093750" cy="720000"/>
      </dsp:txXfrm>
    </dsp:sp>
    <dsp:sp modelId="{75685A79-CEE1-47F2-B287-9C0D8070DCCB}">
      <dsp:nvSpPr>
        <dsp:cNvPr id="0" name=""/>
        <dsp:cNvSpPr/>
      </dsp:nvSpPr>
      <dsp:spPr>
        <a:xfrm>
          <a:off x="7949362" y="52847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65F4D-10EB-4330-89A2-D229F855E3F7}">
      <dsp:nvSpPr>
        <dsp:cNvPr id="0" name=""/>
        <dsp:cNvSpPr/>
      </dsp:nvSpPr>
      <dsp:spPr>
        <a:xfrm>
          <a:off x="8351550" y="930667"/>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29EED5-BF19-4D18-AB46-AF2B043A6441}">
      <dsp:nvSpPr>
        <dsp:cNvPr id="0" name=""/>
        <dsp:cNvSpPr/>
      </dsp:nvSpPr>
      <dsp:spPr>
        <a:xfrm>
          <a:off x="7346081" y="3003480"/>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defRPr cap="all"/>
          </a:pPr>
          <a:r>
            <a:rPr lang="en-GB" sz="2900" kern="1200"/>
            <a:t>Cabinet confidentiality. </a:t>
          </a:r>
          <a:endParaRPr lang="en-US" sz="2900" kern="1200"/>
        </a:p>
      </dsp:txBody>
      <dsp:txXfrm>
        <a:off x="7346081" y="3003480"/>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F509B-ECFA-42A0-AF7E-928D1B447127}">
      <dsp:nvSpPr>
        <dsp:cNvPr id="0" name=""/>
        <dsp:cNvSpPr/>
      </dsp:nvSpPr>
      <dsp:spPr>
        <a:xfrm>
          <a:off x="0" y="27674"/>
          <a:ext cx="10515600" cy="1295190"/>
        </a:xfrm>
        <a:prstGeom prst="round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Select committees </a:t>
          </a:r>
          <a:endParaRPr lang="en-US" sz="5400" kern="1200"/>
        </a:p>
      </dsp:txBody>
      <dsp:txXfrm>
        <a:off x="63226" y="90900"/>
        <a:ext cx="10389148" cy="1168738"/>
      </dsp:txXfrm>
    </dsp:sp>
    <dsp:sp modelId="{891B68E3-5004-4F9E-8688-95A0BD376CFA}">
      <dsp:nvSpPr>
        <dsp:cNvPr id="0" name=""/>
        <dsp:cNvSpPr/>
      </dsp:nvSpPr>
      <dsp:spPr>
        <a:xfrm>
          <a:off x="0" y="1478384"/>
          <a:ext cx="10515600" cy="1295190"/>
        </a:xfrm>
        <a:prstGeom prst="roundRect">
          <a:avLst/>
        </a:prstGeom>
        <a:solidFill>
          <a:schemeClr val="accent2">
            <a:shade val="80000"/>
            <a:hueOff val="52051"/>
            <a:satOff val="-33661"/>
            <a:lumOff val="19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Debates </a:t>
          </a:r>
          <a:endParaRPr lang="en-US" sz="5400" kern="1200"/>
        </a:p>
      </dsp:txBody>
      <dsp:txXfrm>
        <a:off x="63226" y="1541610"/>
        <a:ext cx="10389148" cy="1168738"/>
      </dsp:txXfrm>
    </dsp:sp>
    <dsp:sp modelId="{AD18008C-9094-401B-B987-C87B379D03BD}">
      <dsp:nvSpPr>
        <dsp:cNvPr id="0" name=""/>
        <dsp:cNvSpPr/>
      </dsp:nvSpPr>
      <dsp:spPr>
        <a:xfrm>
          <a:off x="0" y="2929095"/>
          <a:ext cx="10515600" cy="1295190"/>
        </a:xfrm>
        <a:prstGeom prst="roundRect">
          <a:avLst/>
        </a:prstGeom>
        <a:solidFill>
          <a:schemeClr val="accent2">
            <a:shade val="80000"/>
            <a:hueOff val="104103"/>
            <a:satOff val="-67322"/>
            <a:lumOff val="383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Parliament questions </a:t>
          </a:r>
          <a:endParaRPr lang="en-US" sz="5400" kern="1200"/>
        </a:p>
      </dsp:txBody>
      <dsp:txXfrm>
        <a:off x="63226" y="2992321"/>
        <a:ext cx="10389148" cy="11687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B6F42-B03F-4F96-B84B-58F87670A1C9}">
      <dsp:nvSpPr>
        <dsp:cNvPr id="0" name=""/>
        <dsp:cNvSpPr/>
      </dsp:nvSpPr>
      <dsp:spPr>
        <a:xfrm>
          <a:off x="565316" y="870"/>
          <a:ext cx="2469728" cy="1481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Government/ Executive. </a:t>
          </a:r>
          <a:endParaRPr lang="en-US" sz="2800" kern="1200"/>
        </a:p>
      </dsp:txBody>
      <dsp:txXfrm>
        <a:off x="608717" y="44271"/>
        <a:ext cx="2382926" cy="1395034"/>
      </dsp:txXfrm>
    </dsp:sp>
    <dsp:sp modelId="{54E1CF63-B862-40F9-B853-9ABDAA611D30}">
      <dsp:nvSpPr>
        <dsp:cNvPr id="0" name=""/>
        <dsp:cNvSpPr/>
      </dsp:nvSpPr>
      <dsp:spPr>
        <a:xfrm>
          <a:off x="3252380" y="435543"/>
          <a:ext cx="523582" cy="612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3252380" y="558041"/>
        <a:ext cx="366507" cy="367496"/>
      </dsp:txXfrm>
    </dsp:sp>
    <dsp:sp modelId="{CF0AF8DD-AE9C-4C68-927B-5C0FF9C98795}">
      <dsp:nvSpPr>
        <dsp:cNvPr id="0" name=""/>
        <dsp:cNvSpPr/>
      </dsp:nvSpPr>
      <dsp:spPr>
        <a:xfrm>
          <a:off x="4022935" y="870"/>
          <a:ext cx="2469728" cy="1481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Includes the prime minister / The Cabinet / Wider Government. </a:t>
          </a:r>
          <a:endParaRPr lang="en-US" sz="2800" kern="1200"/>
        </a:p>
      </dsp:txBody>
      <dsp:txXfrm>
        <a:off x="4066336" y="44271"/>
        <a:ext cx="2382926" cy="1395034"/>
      </dsp:txXfrm>
    </dsp:sp>
    <dsp:sp modelId="{B85EEB9B-EF1F-4654-94C5-68F4FF497AEC}">
      <dsp:nvSpPr>
        <dsp:cNvPr id="0" name=""/>
        <dsp:cNvSpPr/>
      </dsp:nvSpPr>
      <dsp:spPr>
        <a:xfrm>
          <a:off x="6710000" y="435543"/>
          <a:ext cx="523582" cy="612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6710000" y="558041"/>
        <a:ext cx="366507" cy="367496"/>
      </dsp:txXfrm>
    </dsp:sp>
    <dsp:sp modelId="{B90FD4A2-9210-4C70-A7F5-2004DE017D8A}">
      <dsp:nvSpPr>
        <dsp:cNvPr id="0" name=""/>
        <dsp:cNvSpPr/>
      </dsp:nvSpPr>
      <dsp:spPr>
        <a:xfrm>
          <a:off x="7480555" y="870"/>
          <a:ext cx="2469728" cy="1481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Monarchy. </a:t>
          </a:r>
          <a:endParaRPr lang="en-US" sz="2800" kern="1200"/>
        </a:p>
      </dsp:txBody>
      <dsp:txXfrm>
        <a:off x="7523956" y="44271"/>
        <a:ext cx="2382926" cy="1395034"/>
      </dsp:txXfrm>
    </dsp:sp>
    <dsp:sp modelId="{2541EFD1-225A-42E6-9BE8-874DC5E44A9C}">
      <dsp:nvSpPr>
        <dsp:cNvPr id="0" name=""/>
        <dsp:cNvSpPr/>
      </dsp:nvSpPr>
      <dsp:spPr>
        <a:xfrm rot="5400000">
          <a:off x="8453628" y="1655588"/>
          <a:ext cx="523582" cy="612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8531672" y="1700043"/>
        <a:ext cx="367496" cy="366507"/>
      </dsp:txXfrm>
    </dsp:sp>
    <dsp:sp modelId="{39096862-A950-4D75-9235-E1958F197BBA}">
      <dsp:nvSpPr>
        <dsp:cNvPr id="0" name=""/>
        <dsp:cNvSpPr/>
      </dsp:nvSpPr>
      <dsp:spPr>
        <a:xfrm>
          <a:off x="7480555" y="2470599"/>
          <a:ext cx="2469728" cy="1481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Powers of the Crown. </a:t>
          </a:r>
          <a:endParaRPr lang="en-US" sz="2800" kern="1200"/>
        </a:p>
      </dsp:txBody>
      <dsp:txXfrm>
        <a:off x="7523956" y="2514000"/>
        <a:ext cx="2382926" cy="1395034"/>
      </dsp:txXfrm>
    </dsp:sp>
    <dsp:sp modelId="{393B44F9-9840-4867-87BA-91832AE7F6C4}">
      <dsp:nvSpPr>
        <dsp:cNvPr id="0" name=""/>
        <dsp:cNvSpPr/>
      </dsp:nvSpPr>
      <dsp:spPr>
        <a:xfrm rot="10800000">
          <a:off x="6739636" y="2905271"/>
          <a:ext cx="523582" cy="61249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10800000">
        <a:off x="6896711" y="3027769"/>
        <a:ext cx="366507" cy="367496"/>
      </dsp:txXfrm>
    </dsp:sp>
    <dsp:sp modelId="{37A28AEA-EE60-4009-8679-9165CD557ABA}">
      <dsp:nvSpPr>
        <dsp:cNvPr id="0" name=""/>
        <dsp:cNvSpPr/>
      </dsp:nvSpPr>
      <dsp:spPr>
        <a:xfrm>
          <a:off x="4022935" y="2470599"/>
          <a:ext cx="2469728" cy="14818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Ministerial Code. </a:t>
          </a:r>
          <a:endParaRPr lang="en-US" sz="2800" kern="1200"/>
        </a:p>
      </dsp:txBody>
      <dsp:txXfrm>
        <a:off x="4066336" y="2514000"/>
        <a:ext cx="2382926" cy="139503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761CF1-ADB1-48F5-8BDA-F3B6676B177B}" type="datetimeFigureOut">
              <a:rPr lang="en-GB" smtClean="0"/>
              <a:t>13/11/2024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183DB1-5E36-4572-977F-9E7B96422345}" type="slidenum">
              <a:rPr lang="en-GB" smtClean="0"/>
              <a:t>‹#›</a:t>
            </a:fld>
            <a:endParaRPr lang="en-GB"/>
          </a:p>
        </p:txBody>
      </p:sp>
    </p:spTree>
    <p:extLst>
      <p:ext uri="{BB962C8B-B14F-4D97-AF65-F5344CB8AC3E}">
        <p14:creationId xmlns:p14="http://schemas.microsoft.com/office/powerpoint/2010/main" val="3312494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moodle.uwtsd.ac.uk/mod/scorm/player.php?a=6648&amp;currentorg=B0&amp;scoid=14299&amp;sesskey=XuiADVcHYH&amp;display=popup&amp;mode=norma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We will recap on the nature of executive power and the persons/bodies which compromise the executive.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executive comprises those bodies which deal with government policy, and its implementation is the government. This includes the Prime Minister and the Cabinet, but also non-Cabinet ministers. The civil service and other bodies which are concerned with implementing government policy are also part of the executive.</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Chapter 7 considers the persons and institutions which comprise the government. It also examines the powers and role of the Crown. It considers the legal and political mechanisms by which the executive (especially ministers) are held accountable.</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3</a:t>
            </a:fld>
            <a:endParaRPr lang="en-GB"/>
          </a:p>
        </p:txBody>
      </p:sp>
    </p:spTree>
    <p:extLst>
      <p:ext uri="{BB962C8B-B14F-4D97-AF65-F5344CB8AC3E}">
        <p14:creationId xmlns:p14="http://schemas.microsoft.com/office/powerpoint/2010/main" val="14348833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PM is head of government in the UK.</a:t>
            </a:r>
          </a:p>
          <a:p>
            <a:endParaRPr lang="en-GB" b="0" i="0" dirty="0">
              <a:solidFill>
                <a:srgbClr val="313537"/>
              </a:solidFill>
              <a:effectLst/>
              <a:latin typeface="Inter"/>
            </a:endParaRPr>
          </a:p>
          <a:p>
            <a:r>
              <a:rPr lang="en-GB" b="0" i="0" dirty="0">
                <a:solidFill>
                  <a:srgbClr val="313537"/>
                </a:solidFill>
                <a:effectLst/>
                <a:latin typeface="Inter"/>
              </a:rPr>
              <a:t>In constitutional terms, the PM is appointed by the monarch, and the choice is theirs. However, in practice, the monarch’s choice of Prime Minister is strongly controlled by convention, to prevent them being drawn into political controversy.</a:t>
            </a:r>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4</a:t>
            </a:fld>
            <a:endParaRPr lang="en-GB"/>
          </a:p>
        </p:txBody>
      </p:sp>
    </p:spTree>
    <p:extLst>
      <p:ext uri="{BB962C8B-B14F-4D97-AF65-F5344CB8AC3E}">
        <p14:creationId xmlns:p14="http://schemas.microsoft.com/office/powerpoint/2010/main" val="2324117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Prime Minister’s role and functions will, to an extent, depend on the character and style of leadership of each Prime Minister, though the main function is to form a government and preside over the Cabinet.</a:t>
            </a:r>
          </a:p>
          <a:p>
            <a:endParaRPr lang="en-GB" b="0" i="0" dirty="0">
              <a:solidFill>
                <a:srgbClr val="313537"/>
              </a:solidFill>
              <a:effectLst/>
              <a:latin typeface="Inter"/>
            </a:endParaRPr>
          </a:p>
          <a:p>
            <a:pPr algn="l" fontAlgn="base">
              <a:buFont typeface="Arial" panose="020B0604020202020204" pitchFamily="34" charset="0"/>
              <a:buChar char="•"/>
            </a:pPr>
            <a:r>
              <a:rPr lang="en-GB" b="0" i="0" dirty="0">
                <a:solidFill>
                  <a:srgbClr val="313537"/>
                </a:solidFill>
                <a:effectLst/>
                <a:latin typeface="var(--font-family-body)"/>
              </a:rPr>
              <a:t>making appointments to ministerial office;</a:t>
            </a:r>
          </a:p>
          <a:p>
            <a:pPr algn="l" fontAlgn="base">
              <a:buFont typeface="Arial" panose="020B0604020202020204" pitchFamily="34" charset="0"/>
              <a:buChar char="•"/>
            </a:pPr>
            <a:r>
              <a:rPr lang="en-GB" b="0" i="0" dirty="0">
                <a:solidFill>
                  <a:srgbClr val="313537"/>
                </a:solidFill>
                <a:effectLst/>
                <a:latin typeface="var(--font-family-body)"/>
              </a:rPr>
              <a:t>allocation of the tasks of government to various departments;</a:t>
            </a:r>
          </a:p>
          <a:p>
            <a:pPr algn="l" fontAlgn="base">
              <a:buFont typeface="Arial" panose="020B0604020202020204" pitchFamily="34" charset="0"/>
              <a:buChar char="•"/>
            </a:pPr>
            <a:r>
              <a:rPr lang="en-GB" b="0" i="0" dirty="0">
                <a:solidFill>
                  <a:srgbClr val="313537"/>
                </a:solidFill>
                <a:effectLst/>
                <a:latin typeface="var(--font-family-body)"/>
              </a:rPr>
              <a:t>presiding over Cabinet meetings;</a:t>
            </a:r>
          </a:p>
          <a:p>
            <a:pPr algn="l" fontAlgn="base">
              <a:buFont typeface="Arial" panose="020B0604020202020204" pitchFamily="34" charset="0"/>
              <a:buChar char="•"/>
            </a:pPr>
            <a:r>
              <a:rPr lang="en-GB" b="0" i="0" dirty="0">
                <a:solidFill>
                  <a:srgbClr val="313537"/>
                </a:solidFill>
                <a:effectLst/>
                <a:latin typeface="var(--font-family-body)"/>
              </a:rPr>
              <a:t>representing the government in Parliament;</a:t>
            </a:r>
          </a:p>
          <a:p>
            <a:pPr algn="l" fontAlgn="base">
              <a:buFont typeface="Arial" panose="020B0604020202020204" pitchFamily="34" charset="0"/>
              <a:buChar char="•"/>
            </a:pPr>
            <a:r>
              <a:rPr lang="en-GB" b="0" i="0" dirty="0">
                <a:solidFill>
                  <a:srgbClr val="313537"/>
                </a:solidFill>
                <a:effectLst/>
                <a:latin typeface="var(--font-family-body)"/>
              </a:rPr>
              <a:t>leading the party and keeping control through government whips;</a:t>
            </a:r>
          </a:p>
          <a:p>
            <a:pPr algn="l" fontAlgn="base">
              <a:buFont typeface="Arial" panose="020B0604020202020204" pitchFamily="34" charset="0"/>
              <a:buChar char="•"/>
            </a:pPr>
            <a:r>
              <a:rPr lang="en-GB" b="0" i="0" dirty="0">
                <a:solidFill>
                  <a:srgbClr val="313537"/>
                </a:solidFill>
                <a:effectLst/>
                <a:latin typeface="var(--font-family-body)"/>
              </a:rPr>
              <a:t>keeping the monarch informed of government affairs through a weekly audience;</a:t>
            </a:r>
          </a:p>
          <a:p>
            <a:pPr algn="l" fontAlgn="base">
              <a:buFont typeface="Arial" panose="020B0604020202020204" pitchFamily="34" charset="0"/>
              <a:buChar char="•"/>
            </a:pPr>
            <a:r>
              <a:rPr lang="en-GB" b="0" i="0" dirty="0">
                <a:solidFill>
                  <a:srgbClr val="313537"/>
                </a:solidFill>
                <a:effectLst/>
                <a:latin typeface="var(--font-family-body)"/>
              </a:rPr>
              <a:t>supervising security and intelligence matters; and</a:t>
            </a:r>
          </a:p>
          <a:p>
            <a:pPr algn="l" fontAlgn="base">
              <a:buFont typeface="Arial" panose="020B0604020202020204" pitchFamily="34" charset="0"/>
              <a:buChar char="•"/>
            </a:pPr>
            <a:r>
              <a:rPr lang="en-GB" b="0" i="0" dirty="0">
                <a:solidFill>
                  <a:srgbClr val="313537"/>
                </a:solidFill>
                <a:effectLst/>
                <a:latin typeface="var(--font-family-body)"/>
              </a:rPr>
              <a:t>making or recommending appointments, including life peers and top civil servants</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5</a:t>
            </a:fld>
            <a:endParaRPr lang="en-GB"/>
          </a:p>
        </p:txBody>
      </p:sp>
    </p:spTree>
    <p:extLst>
      <p:ext uri="{BB962C8B-B14F-4D97-AF65-F5344CB8AC3E}">
        <p14:creationId xmlns:p14="http://schemas.microsoft.com/office/powerpoint/2010/main" val="2476939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1400" b="0" i="0" dirty="0">
                <a:solidFill>
                  <a:srgbClr val="313537"/>
                </a:solidFill>
                <a:effectLst/>
                <a:latin typeface="Inter"/>
              </a:rPr>
              <a:t>The Cabinet comprises the Prime Minister and other senior ministers (most heading government departments) appointed by the King upon the advice of the Prime Minister. The Cabinet, assisted by junior ministers and civil servants, essentially runs the country. It is the forum where major policy decisions are decided, and it controls the legislative agenda of Parliament. The Cabinet, like the Prime Minister, must enjoy the confidence of a majority in Parliament and is thus accountable to Parliament.</a:t>
            </a:r>
          </a:p>
          <a:p>
            <a:pPr algn="l" fontAlgn="base"/>
            <a:endParaRPr lang="en-GB" sz="1400" b="0" i="0" dirty="0">
              <a:solidFill>
                <a:srgbClr val="313537"/>
              </a:solidFill>
              <a:effectLst/>
              <a:latin typeface="Inter"/>
            </a:endParaRPr>
          </a:p>
          <a:p>
            <a:pPr algn="l" fontAlgn="base"/>
            <a:r>
              <a:rPr lang="en-GB" sz="1400" b="0" i="0" dirty="0">
                <a:solidFill>
                  <a:srgbClr val="313537"/>
                </a:solidFill>
                <a:effectLst/>
                <a:latin typeface="Inter"/>
              </a:rPr>
              <a:t>In recent years, membership has consisted of between about 18 and 23 ministers who fill the major posts of government. The Prime Minister decides which offices will form the Cabinet, and these may vary from one government to another. Certain offices – such as the Home Secretary, Foreign Secretary and Chancellor of the Exchequer – are always included. These are usually supplemented by the other Secretaries of State and ministers in charge of the major departments. Other non-Cabinet ministers and, for example, the Law Officers of the Crown, may attend Cabinet meetings for particular matters. Practical and political considerations in the main determine the composition. By convention, a Cabinet member must be a member of the House of Commons or House of Lords (unless the person is seeking election at a by-election or is to be created a life peer).</a:t>
            </a:r>
          </a:p>
          <a:p>
            <a:pPr algn="l" fontAlgn="base"/>
            <a:endParaRPr lang="en-GB" sz="1400" b="0" i="0" dirty="0">
              <a:solidFill>
                <a:srgbClr val="313537"/>
              </a:solidFill>
              <a:effectLst/>
              <a:latin typeface="Inter"/>
            </a:endParaRPr>
          </a:p>
          <a:p>
            <a:pPr algn="l" fontAlgn="base"/>
            <a:r>
              <a:rPr lang="en-GB" sz="1400" b="0" i="0" dirty="0">
                <a:solidFill>
                  <a:srgbClr val="313537"/>
                </a:solidFill>
                <a:effectLst/>
                <a:latin typeface="Inter"/>
              </a:rPr>
              <a:t>The leader of the majority opposition party in the House of Commons, currently the Labour Party, appoints senior politicians to shadow, post for post, the Cabinet itself. These shadow ministers will take the lead in parliamentary debates relating to their role and in developing party policy.</a:t>
            </a:r>
          </a:p>
          <a:p>
            <a:endParaRPr lang="en-GB" sz="1400" dirty="0"/>
          </a:p>
        </p:txBody>
      </p:sp>
      <p:sp>
        <p:nvSpPr>
          <p:cNvPr id="4" name="Slide Number Placeholder 3"/>
          <p:cNvSpPr>
            <a:spLocks noGrp="1"/>
          </p:cNvSpPr>
          <p:nvPr>
            <p:ph type="sldNum" sz="quarter" idx="5"/>
          </p:nvPr>
        </p:nvSpPr>
        <p:spPr/>
        <p:txBody>
          <a:bodyPr/>
          <a:lstStyle/>
          <a:p>
            <a:fld id="{C0183DB1-5E36-4572-977F-9E7B96422345}" type="slidenum">
              <a:rPr lang="en-GB" smtClean="0"/>
              <a:t>7</a:t>
            </a:fld>
            <a:endParaRPr lang="en-GB"/>
          </a:p>
        </p:txBody>
      </p:sp>
    </p:spTree>
    <p:extLst>
      <p:ext uri="{BB962C8B-B14F-4D97-AF65-F5344CB8AC3E}">
        <p14:creationId xmlns:p14="http://schemas.microsoft.com/office/powerpoint/2010/main" val="1543842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Crown discharges most of its functions through ministers. A Minister of the Crown is a member or supporter of the party in power who holds political office in the government. They are appointed by the Crown on the advice of the Prime Minister. By convention ministers must be Members of Parliament (either House of Commons or House of Lords).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There is an upper limit on the number of ministers who can be members of the House of Commons (95) and on the number of ministers who can receive a salary (109). The limits aim to reduce the influence the executive has over Parliament, the thinking being that otherwise the executive could “buy” support from MPs by offering jobs as ministers.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There are several grades of minister:</a:t>
            </a:r>
          </a:p>
          <a:p>
            <a:pPr algn="l" fontAlgn="base"/>
            <a:r>
              <a:rPr lang="en-GB" b="0" i="0" dirty="0">
                <a:solidFill>
                  <a:srgbClr val="313537"/>
                </a:solidFill>
                <a:effectLst/>
                <a:latin typeface="Inter"/>
              </a:rPr>
              <a:t>Cabinet</a:t>
            </a:r>
          </a:p>
          <a:p>
            <a:pPr algn="l" fontAlgn="base"/>
            <a:r>
              <a:rPr lang="en-GB" b="0" i="0" dirty="0">
                <a:solidFill>
                  <a:srgbClr val="313537"/>
                </a:solidFill>
                <a:effectLst/>
                <a:latin typeface="Inter"/>
              </a:rPr>
              <a:t>Secretaries of State</a:t>
            </a:r>
          </a:p>
          <a:p>
            <a:pPr algn="l" fontAlgn="base"/>
            <a:r>
              <a:rPr lang="en-GB" b="0" i="0" dirty="0">
                <a:solidFill>
                  <a:srgbClr val="313537"/>
                </a:solidFill>
                <a:effectLst/>
                <a:latin typeface="Inter"/>
              </a:rPr>
              <a:t>Parliamentary Undersecretaries of State</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9</a:t>
            </a:fld>
            <a:endParaRPr lang="en-GB"/>
          </a:p>
        </p:txBody>
      </p:sp>
    </p:spTree>
    <p:extLst>
      <p:ext uri="{BB962C8B-B14F-4D97-AF65-F5344CB8AC3E}">
        <p14:creationId xmlns:p14="http://schemas.microsoft.com/office/powerpoint/2010/main" val="26164209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Prime Minister may wish to appoint a minister from outside Parliament; in such a case he or she will usually recommend that that person be given a life peerage in order that their functions can be fulfilled.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Prime Minister appoints ministers for political reasons. Although ministers are Crown servants, they clearly are not civil servants. They can remain in office for the duration of the government, but, during the lifetime of the government, there may be a number of reshuffles. The Prime Minister also has power by an Order in Council to reorganise the functions of the various ministers.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Prime Minister can actually change the format of the department itself. The structure and organisation of government departments is thus constantly evolving to reflect the needs and priorities of the state. For many years, issues relating to farming and food production were the responsibility of the Ministry of Agriculture, Fisheries and Food (MAFF). Following successive food safety scandals, MAFF was replaced by the Department for Environment, Food and Rural Affairs. New departments have been created, such as the Department of Digital, Culture, Media and Sport, and the Department for Exiting the European Union.</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11</a:t>
            </a:fld>
            <a:endParaRPr lang="en-GB"/>
          </a:p>
        </p:txBody>
      </p:sp>
    </p:spTree>
    <p:extLst>
      <p:ext uri="{BB962C8B-B14F-4D97-AF65-F5344CB8AC3E}">
        <p14:creationId xmlns:p14="http://schemas.microsoft.com/office/powerpoint/2010/main" val="308108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Civil Servants are government staff employed in a civil capacity. Judges are employed by the government, but their independence is protected, and they are not civil servants. Civil servants include administrative, professional, technical and public officials. Senior civil servants advise ministers on policy options, provide them with information (which will be used when there are questions in Parliament) and brief them on how to deal with the media.</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civil service is designed to be politically neutral, and its personnel does not change when the government changes. </a:t>
            </a:r>
          </a:p>
          <a:p>
            <a:pPr algn="l" fontAlgn="base"/>
            <a:endParaRPr lang="en-GB" b="0" i="0" dirty="0">
              <a:solidFill>
                <a:srgbClr val="313537"/>
              </a:solidFill>
              <a:effectLst/>
              <a:latin typeface="Inter"/>
            </a:endParaRPr>
          </a:p>
          <a:p>
            <a:pPr algn="l" fontAlgn="base"/>
            <a:r>
              <a:rPr lang="en-GB" b="1" i="0" dirty="0">
                <a:solidFill>
                  <a:srgbClr val="313537"/>
                </a:solidFill>
                <a:effectLst/>
                <a:latin typeface="var(--font-family-body)"/>
              </a:rPr>
              <a:t>Positive neutrality</a:t>
            </a:r>
            <a:r>
              <a:rPr lang="en-GB" b="0" i="0" dirty="0">
                <a:solidFill>
                  <a:srgbClr val="313537"/>
                </a:solidFill>
                <a:effectLst/>
                <a:latin typeface="Inter"/>
              </a:rPr>
              <a:t> is an important underlying principle of the civil service. Civil servants have a sometimes difficult balancing act between giving support to ministers and still providing independent advice. The effectiveness of a government department is strongly influenced by the degree of trust between individual ministers and their civil servants.</a:t>
            </a:r>
          </a:p>
          <a:p>
            <a:pPr algn="l" fontAlgn="base"/>
            <a:endParaRPr lang="en-GB" b="0" i="0" dirty="0">
              <a:solidFill>
                <a:srgbClr val="313537"/>
              </a:solidFill>
              <a:effectLst/>
              <a:latin typeface="Inter"/>
            </a:endParaRPr>
          </a:p>
          <a:p>
            <a:pPr algn="l" fontAlgn="base" latinLnBrk="0"/>
            <a:r>
              <a:rPr lang="en-GB" b="0" i="0" dirty="0">
                <a:solidFill>
                  <a:srgbClr val="313537"/>
                </a:solidFill>
                <a:effectLst/>
                <a:latin typeface="merriweather" panose="00000500000000000000" pitchFamily="2" charset="0"/>
              </a:rPr>
              <a:t>In addition to the government and civil service there are a range of other types of public body and organisations which make up the executive. </a:t>
            </a:r>
            <a:r>
              <a:rPr lang="en-GB" b="0" i="0" dirty="0">
                <a:solidFill>
                  <a:srgbClr val="313537"/>
                </a:solidFill>
                <a:effectLst/>
                <a:latin typeface="var(--font-family-head)"/>
              </a:rPr>
              <a:t>Public corporations and Executive agency.</a:t>
            </a:r>
          </a:p>
        </p:txBody>
      </p:sp>
      <p:sp>
        <p:nvSpPr>
          <p:cNvPr id="4" name="Slide Number Placeholder 3"/>
          <p:cNvSpPr>
            <a:spLocks noGrp="1"/>
          </p:cNvSpPr>
          <p:nvPr>
            <p:ph type="sldNum" sz="quarter" idx="5"/>
          </p:nvPr>
        </p:nvSpPr>
        <p:spPr/>
        <p:txBody>
          <a:bodyPr/>
          <a:lstStyle/>
          <a:p>
            <a:fld id="{C0183DB1-5E36-4572-977F-9E7B96422345}" type="slidenum">
              <a:rPr lang="en-GB" smtClean="0"/>
              <a:t>13</a:t>
            </a:fld>
            <a:endParaRPr lang="en-GB"/>
          </a:p>
        </p:txBody>
      </p:sp>
    </p:spTree>
    <p:extLst>
      <p:ext uri="{BB962C8B-B14F-4D97-AF65-F5344CB8AC3E}">
        <p14:creationId xmlns:p14="http://schemas.microsoft.com/office/powerpoint/2010/main" val="3570542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15</a:t>
            </a:fld>
            <a:endParaRPr lang="en-GB"/>
          </a:p>
        </p:txBody>
      </p:sp>
    </p:spTree>
    <p:extLst>
      <p:ext uri="{BB962C8B-B14F-4D97-AF65-F5344CB8AC3E}">
        <p14:creationId xmlns:p14="http://schemas.microsoft.com/office/powerpoint/2010/main" val="25283137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Various political mechanisms through which the executive is held to account. These include the constitutional conventions of individual ministerial responsibility and collective cabinet responsibility, as well as the Ministerial Code and the Parliamentary and Health Service Ombudsman</a:t>
            </a:r>
          </a:p>
          <a:p>
            <a:endParaRPr lang="en-GB" b="0" i="0" dirty="0">
              <a:solidFill>
                <a:srgbClr val="313537"/>
              </a:solidFill>
              <a:effectLst/>
              <a:latin typeface="Inter"/>
            </a:endParaRPr>
          </a:p>
          <a:p>
            <a:pPr algn="l" fontAlgn="base"/>
            <a:r>
              <a:rPr lang="en-GB" b="0" i="0" dirty="0">
                <a:solidFill>
                  <a:srgbClr val="313537"/>
                </a:solidFill>
                <a:effectLst/>
                <a:latin typeface="Inter"/>
              </a:rPr>
              <a:t>Ministers are accountable for their department and civil servants, but are not responsible for all wrongdoing by a civil servant. A minister will be responsible:</a:t>
            </a:r>
          </a:p>
          <a:p>
            <a:pPr algn="l" fontAlgn="base">
              <a:buFont typeface="Arial" panose="020B0604020202020204" pitchFamily="34" charset="0"/>
              <a:buChar char="•"/>
            </a:pPr>
            <a:r>
              <a:rPr lang="en-GB" b="0" i="0" dirty="0">
                <a:solidFill>
                  <a:srgbClr val="313537"/>
                </a:solidFill>
                <a:effectLst/>
                <a:latin typeface="var(--font-family-body)"/>
              </a:rPr>
              <a:t>when the civil servant has carried out the minister’s explicit order;</a:t>
            </a:r>
          </a:p>
          <a:p>
            <a:pPr algn="l" fontAlgn="base">
              <a:buFont typeface="Arial" panose="020B0604020202020204" pitchFamily="34" charset="0"/>
              <a:buChar char="•"/>
            </a:pPr>
            <a:r>
              <a:rPr lang="en-GB" b="0" i="0" dirty="0">
                <a:solidFill>
                  <a:srgbClr val="313537"/>
                </a:solidFill>
                <a:effectLst/>
                <a:latin typeface="var(--font-family-body)"/>
              </a:rPr>
              <a:t>when the civil servant acts in accordance with policy laid down by the minister; and</a:t>
            </a:r>
          </a:p>
          <a:p>
            <a:pPr algn="l" fontAlgn="base">
              <a:buFont typeface="Arial" panose="020B0604020202020204" pitchFamily="34" charset="0"/>
              <a:buChar char="•"/>
            </a:pPr>
            <a:r>
              <a:rPr lang="en-GB" b="0" i="0" dirty="0">
                <a:solidFill>
                  <a:srgbClr val="313537"/>
                </a:solidFill>
                <a:effectLst/>
                <a:latin typeface="var(--font-family-body)"/>
              </a:rPr>
              <a:t>when the civil servant makes a mistake or causes a delay. </a:t>
            </a:r>
          </a:p>
          <a:p>
            <a:pPr algn="l" fontAlgn="base"/>
            <a:r>
              <a:rPr lang="en-GB" b="0" i="0" dirty="0">
                <a:solidFill>
                  <a:srgbClr val="313537"/>
                </a:solidFill>
                <a:effectLst/>
                <a:latin typeface="Inter"/>
              </a:rPr>
              <a:t>The minister is</a:t>
            </a:r>
            <a:r>
              <a:rPr lang="en-GB" b="1" i="0" dirty="0">
                <a:solidFill>
                  <a:srgbClr val="313537"/>
                </a:solidFill>
                <a:effectLst/>
                <a:latin typeface="var(--font-family-body)"/>
              </a:rPr>
              <a:t> not</a:t>
            </a:r>
            <a:r>
              <a:rPr lang="en-GB" b="0" i="0" dirty="0">
                <a:solidFill>
                  <a:srgbClr val="313537"/>
                </a:solidFill>
                <a:effectLst/>
                <a:latin typeface="Inter"/>
              </a:rPr>
              <a:t>, however, responsible where the civil servant takes action of which the minister was not aware (or could not reasonably be expected to be aware) and of which the minister disapprove</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16</a:t>
            </a:fld>
            <a:endParaRPr lang="en-GB"/>
          </a:p>
        </p:txBody>
      </p:sp>
    </p:spTree>
    <p:extLst>
      <p:ext uri="{BB962C8B-B14F-4D97-AF65-F5344CB8AC3E}">
        <p14:creationId xmlns:p14="http://schemas.microsoft.com/office/powerpoint/2010/main" val="2234073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conventions concerning ministers are supplemented by the written rules of behaviour set out in the Ministerial Code, the most recent version of which was published in August 2019. The code is not legally binding, but a minister who breaches it may be expected to resign. The decision about this however, rests not with Parliament, but with the Prime Minister. Arguably, the Prime Minister may be influenced by inappropriate political considerations in their unchecked decision: put bluntly, they might retain or sack a colleague depending on what is politically expedient. John Prescott, when Deputy Prime Minister, was not obliged to resign for indiscretions including an affair with a secretary of his department.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Ministerial Code includes the principles of collective and individual responsibility, but also contains other key principles. Importantly the Ministerial Code requires that ministers be accurate and truthful to Parliament and correct any errors of fact as soon as possible. A minister who knowingly misleads Parliament is expected to resign. Ministers should also disclose as much information to Parliament and the public as possible, subject to public interest and relevant law, including the </a:t>
            </a:r>
            <a:r>
              <a:rPr lang="en-GB" b="1" i="0" dirty="0">
                <a:solidFill>
                  <a:srgbClr val="313537"/>
                </a:solidFill>
                <a:effectLst/>
                <a:latin typeface="var(--font-family-body)"/>
              </a:rPr>
              <a:t>Freedom of Information Act 2000.</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Provisions of the code also cover financial interests of ministers. Ministers have access to a range of confidential information, which potentially might be used for financial benefit. A minister must avoid acting (or appearing to act) so as to favour themselves or personal associates. There are also rules concerning the receipt of gifts, and efficient use of official cars and other publicly funded travel.</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Ministerial Code is enforced by the Independent Adviser on Ministers’ Interests, who will investigate and report on complaints about ministers’ behaviour. The Independent Adviser on Ministers’ Interests is appointed by the Prime Minister.</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19</a:t>
            </a:fld>
            <a:endParaRPr lang="en-GB"/>
          </a:p>
        </p:txBody>
      </p:sp>
    </p:spTree>
    <p:extLst>
      <p:ext uri="{BB962C8B-B14F-4D97-AF65-F5344CB8AC3E}">
        <p14:creationId xmlns:p14="http://schemas.microsoft.com/office/powerpoint/2010/main" val="10504297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convention of ministerial responsibility is also supplemented by the work of the Parliamentary and Health Service Ombudsman (PHSO). The function of the PHSO is to safeguard citizens against the abuse or misuse of administrative power. The PHSO’s terms of reference under the </a:t>
            </a:r>
            <a:r>
              <a:rPr lang="en-GB" b="1" i="0" dirty="0">
                <a:solidFill>
                  <a:srgbClr val="313537"/>
                </a:solidFill>
                <a:effectLst/>
                <a:latin typeface="var(--font-family-body)"/>
              </a:rPr>
              <a:t>Parliamentary Commissioner Act 1967 (PCA 1967)</a:t>
            </a:r>
            <a:r>
              <a:rPr lang="en-GB" b="0" i="0" dirty="0">
                <a:solidFill>
                  <a:srgbClr val="313537"/>
                </a:solidFill>
                <a:effectLst/>
                <a:latin typeface="Inter"/>
              </a:rPr>
              <a:t> (as amended) are to investigate complaints by individuals and bodies corporate who claim to have sustained injustice in consequence of maladministration while they were in the United Kingdom, at the hands of scheduled central government departments or persons or bodies acting on their behalf in performing or failing to perform administrative functions. The PHSO is permitted only to investigate maladministration, not the merits of a decision </a:t>
            </a:r>
            <a:r>
              <a:rPr lang="en-GB" b="1" i="0" dirty="0">
                <a:solidFill>
                  <a:srgbClr val="313537"/>
                </a:solidFill>
                <a:effectLst/>
                <a:latin typeface="var(--font-family-body)"/>
              </a:rPr>
              <a:t>(s12 PCA 1967).</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A government minister, Richard Crossman, defined maladministration in a statement known as the “Crossman Catalogue” as bias, neglect, inattention, delay, incompetence, ineptitude, perversity, turpitude, arbitrariness and so on, and this definition was accepted in </a:t>
            </a:r>
            <a:r>
              <a:rPr lang="en-GB" b="1" i="1" dirty="0">
                <a:solidFill>
                  <a:srgbClr val="313537"/>
                </a:solidFill>
                <a:effectLst/>
                <a:latin typeface="var(--font-family-body)"/>
              </a:rPr>
              <a:t>Local Commissioner for Administration, ex </a:t>
            </a:r>
            <a:r>
              <a:rPr lang="en-GB" b="1" i="1" dirty="0" err="1">
                <a:solidFill>
                  <a:srgbClr val="313537"/>
                </a:solidFill>
                <a:effectLst/>
                <a:latin typeface="var(--font-family-body)"/>
              </a:rPr>
              <a:t>parte</a:t>
            </a:r>
            <a:r>
              <a:rPr lang="en-GB" b="1" i="1" dirty="0">
                <a:solidFill>
                  <a:srgbClr val="313537"/>
                </a:solidFill>
                <a:effectLst/>
                <a:latin typeface="var(--font-family-body)"/>
              </a:rPr>
              <a:t> Bradford Metropolitan City Council [</a:t>
            </a:r>
            <a:r>
              <a:rPr lang="en-GB" b="1" i="1">
                <a:solidFill>
                  <a:srgbClr val="313537"/>
                </a:solidFill>
                <a:effectLst/>
                <a:latin typeface="var(--font-family-body)"/>
              </a:rPr>
              <a:t>1979]</a:t>
            </a:r>
            <a:r>
              <a:rPr lang="en-GB" b="0" i="0">
                <a:solidFill>
                  <a:srgbClr val="313537"/>
                </a:solidFill>
                <a:effectLst/>
                <a:latin typeface="Inter"/>
              </a:rPr>
              <a: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Recent complaints handled by the PHSO include the operation of the Child Support Agency (about release of confidential information to potentially violent estranged husbands and failing to weed out obviously false paternity claims); many of these complaints led to the payment of ex gratia sums by way of compensation. The PHSO has no power to award compensation, although they can recommend ex gratia payments. Similarly, the PHSO cannot order a government department to take corrective action, although they can recommend steps that should be taken to improve procedures. If the PHSO’s recommendations are not accepted, the sanction is a special report to the Houses of Parliament.</a:t>
            </a:r>
          </a:p>
          <a:p>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21</a:t>
            </a:fld>
            <a:endParaRPr lang="en-GB"/>
          </a:p>
        </p:txBody>
      </p:sp>
    </p:spTree>
    <p:extLst>
      <p:ext uri="{BB962C8B-B14F-4D97-AF65-F5344CB8AC3E}">
        <p14:creationId xmlns:p14="http://schemas.microsoft.com/office/powerpoint/2010/main" val="3901224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moodle.uwtsd.ac.uk/mod/</a:t>
            </a:r>
            <a:r>
              <a:rPr lang="en-GB" dirty="0" err="1">
                <a:hlinkClick r:id="rId3"/>
              </a:rPr>
              <a:t>scorm</a:t>
            </a:r>
            <a:r>
              <a:rPr lang="en-GB" dirty="0">
                <a:hlinkClick r:id="rId3"/>
              </a:rPr>
              <a:t>/</a:t>
            </a:r>
            <a:r>
              <a:rPr lang="en-GB" dirty="0" err="1">
                <a:hlinkClick r:id="rId3"/>
              </a:rPr>
              <a:t>player.php?a</a:t>
            </a:r>
            <a:r>
              <a:rPr lang="en-GB" dirty="0">
                <a:hlinkClick r:id="rId3"/>
              </a:rPr>
              <a:t>=6648&amp;currentorg=B0&amp;scoid=14299&amp;sesskey=</a:t>
            </a:r>
            <a:r>
              <a:rPr lang="en-GB" dirty="0" err="1">
                <a:hlinkClick r:id="rId3"/>
              </a:rPr>
              <a:t>XuiADVcHYH&amp;display</a:t>
            </a:r>
            <a:r>
              <a:rPr lang="en-GB" dirty="0">
                <a:hlinkClick r:id="rId3"/>
              </a:rPr>
              <a:t>=</a:t>
            </a:r>
            <a:r>
              <a:rPr lang="en-GB" dirty="0" err="1">
                <a:hlinkClick r:id="rId3"/>
              </a:rPr>
              <a:t>popup&amp;mode</a:t>
            </a:r>
            <a:r>
              <a:rPr lang="en-GB" dirty="0">
                <a:hlinkClick r:id="rId3"/>
              </a:rPr>
              <a:t>=normal</a:t>
            </a:r>
            <a:endParaRPr lang="en-GB" dirty="0"/>
          </a:p>
        </p:txBody>
      </p:sp>
      <p:sp>
        <p:nvSpPr>
          <p:cNvPr id="4" name="Slide Number Placeholder 3"/>
          <p:cNvSpPr>
            <a:spLocks noGrp="1"/>
          </p:cNvSpPr>
          <p:nvPr>
            <p:ph type="sldNum" sz="quarter" idx="5"/>
          </p:nvPr>
        </p:nvSpPr>
        <p:spPr/>
        <p:txBody>
          <a:bodyPr/>
          <a:lstStyle/>
          <a:p>
            <a:fld id="{C0183DB1-5E36-4572-977F-9E7B96422345}" type="slidenum">
              <a:rPr lang="en-GB" smtClean="0"/>
              <a:t>22</a:t>
            </a:fld>
            <a:endParaRPr lang="en-GB"/>
          </a:p>
        </p:txBody>
      </p:sp>
    </p:spTree>
    <p:extLst>
      <p:ext uri="{BB962C8B-B14F-4D97-AF65-F5344CB8AC3E}">
        <p14:creationId xmlns:p14="http://schemas.microsoft.com/office/powerpoint/2010/main" val="395353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11/13/2024</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27779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11/13/2024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37529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11/13/2024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73217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11/13/2024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42778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11/13/2024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25262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11/13/2024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9578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11/13/2024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01671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11/13/2024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9959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11/13/2024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065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11/13/2024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006759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11/13/2024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59096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11/13/2024</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511223538"/>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5mYDyxMDwaw?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commons.wikimedia.org/wiki/File:First_meeting_of_Salmond_government_Cabinet.jp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members.parliament.uk/Government/Cabinet"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picpedia.org/highway-signs/g/government.html"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www.instituteforgovernment.org.uk/explainers/government-ministe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flickr.com/photos/mauricedb/2706292588/"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instituteforgovernment.org.uk/explainers/direct-ministerial-appointments-house-lord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4.xml.rels><?xml version="1.0" encoding="UTF-8" standalone="yes"?>
<Relationships xmlns="http://schemas.openxmlformats.org/package/2006/relationships"><Relationship Id="rId3" Type="http://schemas.openxmlformats.org/officeDocument/2006/relationships/hyperlink" Target="http://theconversation.com/the-writings-on-the-wall-for-prince-charles-he-has-to-learn-not-to-meddle-in-politics-39397"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antiquesandteacups.info/2015/11/happy-birthday-prince-charles-november.html" TargetMode="Externa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theguardian.com/politics/2020/nov/20/priti-patel-bullying-inquiry-why-was-it-held-and-what-did-it-find"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3.png"/><Relationship Id="rId4" Type="http://schemas.openxmlformats.org/officeDocument/2006/relationships/notesSlide" Target="../notesSlides/notesSlid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060B73F3-F8D4-9A02-67BE-50AE8FF1EDE0}"/>
              </a:ext>
            </a:extLst>
          </p:cNvPr>
          <p:cNvPicPr>
            <a:picLocks noChangeAspect="1"/>
          </p:cNvPicPr>
          <p:nvPr/>
        </p:nvPicPr>
        <p:blipFill>
          <a:blip r:embed="rId2">
            <a:alphaModFix amt="50000"/>
          </a:blip>
          <a:srcRect l="25"/>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pPr algn="ctr"/>
            <a:r>
              <a:rPr lang="en-GB" sz="10800"/>
              <a:t>Executive power</a:t>
            </a:r>
          </a:p>
        </p:txBody>
      </p:sp>
      <p:sp>
        <p:nvSpPr>
          <p:cNvPr id="36"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03348A-660C-30E7-940A-2995AFF8F467}"/>
              </a:ext>
            </a:extLst>
          </p:cNvPr>
          <p:cNvSpPr>
            <a:spLocks noGrp="1"/>
          </p:cNvSpPr>
          <p:nvPr>
            <p:ph type="title"/>
          </p:nvPr>
        </p:nvSpPr>
        <p:spPr>
          <a:xfrm>
            <a:off x="841248" y="643467"/>
            <a:ext cx="3840480" cy="5571066"/>
          </a:xfrm>
        </p:spPr>
        <p:txBody>
          <a:bodyPr anchor="ctr">
            <a:normAutofit/>
          </a:bodyPr>
          <a:lstStyle/>
          <a:p>
            <a:r>
              <a:rPr lang="en-GB" sz="6600" b="1" i="1" u="sng">
                <a:solidFill>
                  <a:schemeClr val="accent1"/>
                </a:solidFill>
              </a:rPr>
              <a:t>Content </a:t>
            </a:r>
            <a:endParaRPr lang="en-US" sz="6600">
              <a:solidFill>
                <a:schemeClr val="accent1"/>
              </a:solidFill>
            </a:endParaRPr>
          </a:p>
        </p:txBody>
      </p:sp>
      <p:sp>
        <p:nvSpPr>
          <p:cNvPr id="10" name="Freeform: Shape 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637B963-7C74-07FF-6392-AFC8C976A583}"/>
              </a:ext>
            </a:extLst>
          </p:cNvPr>
          <p:cNvSpPr>
            <a:spLocks noGrp="1"/>
          </p:cNvSpPr>
          <p:nvPr>
            <p:ph idx="1"/>
          </p:nvPr>
        </p:nvSpPr>
        <p:spPr>
          <a:xfrm>
            <a:off x="5568696" y="643467"/>
            <a:ext cx="5788152" cy="5571066"/>
          </a:xfrm>
        </p:spPr>
        <p:txBody>
          <a:bodyPr vert="horz" lIns="91440" tIns="45720" rIns="91440" bIns="45720" rtlCol="0" anchor="ctr">
            <a:normAutofit/>
          </a:bodyPr>
          <a:lstStyle/>
          <a:p>
            <a:r>
              <a:rPr lang="en-GB">
                <a:solidFill>
                  <a:schemeClr val="bg1"/>
                </a:solidFill>
              </a:rPr>
              <a:t>Aims and Learning Objectives </a:t>
            </a:r>
            <a:endParaRPr lang="en-US">
              <a:solidFill>
                <a:schemeClr val="bg1"/>
              </a:solidFill>
            </a:endParaRPr>
          </a:p>
          <a:p>
            <a:r>
              <a:rPr lang="en-GB">
                <a:solidFill>
                  <a:schemeClr val="bg1"/>
                </a:solidFill>
              </a:rPr>
              <a:t>Who is the executive?</a:t>
            </a:r>
          </a:p>
          <a:p>
            <a:r>
              <a:rPr lang="en-GB">
                <a:solidFill>
                  <a:schemeClr val="bg1"/>
                </a:solidFill>
              </a:rPr>
              <a:t>How are they appointed?</a:t>
            </a:r>
          </a:p>
          <a:p>
            <a:r>
              <a:rPr lang="en-GB">
                <a:solidFill>
                  <a:schemeClr val="bg1"/>
                </a:solidFill>
              </a:rPr>
              <a:t>Digital content recap. </a:t>
            </a:r>
          </a:p>
          <a:p>
            <a:r>
              <a:rPr lang="en-GB">
                <a:solidFill>
                  <a:schemeClr val="bg1"/>
                </a:solidFill>
              </a:rPr>
              <a:t>Activities </a:t>
            </a:r>
          </a:p>
          <a:p>
            <a:r>
              <a:rPr lang="en-GB">
                <a:solidFill>
                  <a:schemeClr val="bg1"/>
                </a:solidFill>
              </a:rPr>
              <a:t>Summary </a:t>
            </a:r>
          </a:p>
          <a:p>
            <a:r>
              <a:rPr lang="en-GB">
                <a:solidFill>
                  <a:schemeClr val="bg1"/>
                </a:solidFill>
              </a:rPr>
              <a:t>Aims and Learning Objectives</a:t>
            </a:r>
          </a:p>
        </p:txBody>
      </p:sp>
    </p:spTree>
    <p:extLst>
      <p:ext uri="{BB962C8B-B14F-4D97-AF65-F5344CB8AC3E}">
        <p14:creationId xmlns:p14="http://schemas.microsoft.com/office/powerpoint/2010/main" val="1285284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94873-7733-2506-C120-B2F9C94D7C9C}"/>
              </a:ext>
            </a:extLst>
          </p:cNvPr>
          <p:cNvSpPr>
            <a:spLocks noGrp="1"/>
          </p:cNvSpPr>
          <p:nvPr>
            <p:ph type="title"/>
          </p:nvPr>
        </p:nvSpPr>
        <p:spPr/>
        <p:txBody>
          <a:bodyPr>
            <a:normAutofit/>
          </a:bodyPr>
          <a:lstStyle/>
          <a:p>
            <a:pPr algn="ctr"/>
            <a:r>
              <a:rPr lang="en-GB" sz="6600" b="1" i="1" u="sng" dirty="0"/>
              <a:t>Aims and learning objectives</a:t>
            </a:r>
            <a:endParaRPr lang="en-US" dirty="0"/>
          </a:p>
        </p:txBody>
      </p:sp>
      <p:graphicFrame>
        <p:nvGraphicFramePr>
          <p:cNvPr id="6" name="Content Placeholder 2">
            <a:extLst>
              <a:ext uri="{FF2B5EF4-FFF2-40B4-BE49-F238E27FC236}">
                <a16:creationId xmlns:a16="http://schemas.microsoft.com/office/drawing/2014/main" id="{FDAB5A40-53C3-5EBD-A908-FB8CA3C9269A}"/>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Graphic 4" descr="Bullseye with solid fill">
            <a:extLst>
              <a:ext uri="{FF2B5EF4-FFF2-40B4-BE49-F238E27FC236}">
                <a16:creationId xmlns:a16="http://schemas.microsoft.com/office/drawing/2014/main" id="{F6C8E03F-35D9-1B20-293B-D30E65BC2B0D}"/>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054493" y="168032"/>
            <a:ext cx="1412630" cy="1402861"/>
          </a:xfrm>
          <a:prstGeom prst="rect">
            <a:avLst/>
          </a:prstGeom>
        </p:spPr>
      </p:pic>
    </p:spTree>
    <p:extLst>
      <p:ext uri="{BB962C8B-B14F-4D97-AF65-F5344CB8AC3E}">
        <p14:creationId xmlns:p14="http://schemas.microsoft.com/office/powerpoint/2010/main" val="2251737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139826-0A03-5DBA-AA51-1FC122984CA8}"/>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b="1" i="1" u="sng" dirty="0"/>
              <a:t>Who is the executive?</a:t>
            </a:r>
            <a:endParaRPr lang="en-GB" sz="6600"/>
          </a:p>
        </p:txBody>
      </p:sp>
      <p:sp>
        <p:nvSpPr>
          <p:cNvPr id="2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C8D80"/>
          </a:solidFill>
          <a:ln w="38100" cap="rnd">
            <a:solidFill>
              <a:srgbClr val="DC8D8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59AA3E8A-C53C-8F07-94CF-B55D0534557E}"/>
              </a:ext>
            </a:extLst>
          </p:cNvPr>
          <p:cNvSpPr>
            <a:spLocks noGrp="1"/>
          </p:cNvSpPr>
          <p:nvPr>
            <p:ph idx="1"/>
          </p:nvPr>
        </p:nvSpPr>
        <p:spPr>
          <a:xfrm>
            <a:off x="640080" y="2872899"/>
            <a:ext cx="4243589" cy="3320668"/>
          </a:xfrm>
        </p:spPr>
        <p:txBody>
          <a:bodyPr vert="horz" lIns="91440" tIns="45720" rIns="91440" bIns="45720" rtlCol="0">
            <a:normAutofit/>
          </a:bodyPr>
          <a:lstStyle/>
          <a:p>
            <a:r>
              <a:rPr lang="en-US" dirty="0"/>
              <a:t>The Government.</a:t>
            </a:r>
            <a:endParaRPr lang="en-US"/>
          </a:p>
          <a:p>
            <a:r>
              <a:rPr lang="en-US" dirty="0"/>
              <a:t>Cabinet. </a:t>
            </a:r>
            <a:endParaRPr lang="en-US"/>
          </a:p>
          <a:p>
            <a:r>
              <a:rPr lang="en-US" dirty="0"/>
              <a:t>Prime minister – head of the government. </a:t>
            </a:r>
            <a:endParaRPr lang="en-US"/>
          </a:p>
          <a:p>
            <a:r>
              <a:rPr lang="en-US" dirty="0"/>
              <a:t>Wider government.</a:t>
            </a:r>
            <a:endParaRPr lang="en-US"/>
          </a:p>
        </p:txBody>
      </p:sp>
      <p:pic>
        <p:nvPicPr>
          <p:cNvPr id="7" name="Picture 6">
            <a:extLst>
              <a:ext uri="{FF2B5EF4-FFF2-40B4-BE49-F238E27FC236}">
                <a16:creationId xmlns:a16="http://schemas.microsoft.com/office/drawing/2014/main" id="{0D2C1CD1-DEBA-315B-B073-5B4B8328AC33}"/>
              </a:ext>
            </a:extLst>
          </p:cNvPr>
          <p:cNvPicPr>
            <a:picLocks noChangeAspect="1"/>
          </p:cNvPicPr>
          <p:nvPr/>
        </p:nvPicPr>
        <p:blipFill>
          <a:blip r:embed="rId3"/>
          <a:srcRect l="15772" r="1602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85790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98BFB-325C-CC5C-BCAE-0221A0007E29}"/>
              </a:ext>
            </a:extLst>
          </p:cNvPr>
          <p:cNvSpPr>
            <a:spLocks noGrp="1"/>
          </p:cNvSpPr>
          <p:nvPr>
            <p:ph type="title"/>
          </p:nvPr>
        </p:nvSpPr>
        <p:spPr>
          <a:xfrm>
            <a:off x="5297762" y="329184"/>
            <a:ext cx="6251110" cy="1783080"/>
          </a:xfrm>
        </p:spPr>
        <p:txBody>
          <a:bodyPr anchor="b">
            <a:normAutofit/>
          </a:bodyPr>
          <a:lstStyle/>
          <a:p>
            <a:r>
              <a:rPr lang="en-GB" sz="7200" b="1" i="1" u="sng"/>
              <a:t>Prime Minister </a:t>
            </a:r>
          </a:p>
        </p:txBody>
      </p:sp>
      <p:sp>
        <p:nvSpPr>
          <p:cNvPr id="2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DC8D80"/>
          </a:solidFill>
          <a:ln w="38100" cap="rnd">
            <a:solidFill>
              <a:srgbClr val="DC8D8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772252-BBDB-0DCB-28BC-7318AE1E551E}"/>
              </a:ext>
            </a:extLst>
          </p:cNvPr>
          <p:cNvSpPr>
            <a:spLocks noGrp="1"/>
          </p:cNvSpPr>
          <p:nvPr>
            <p:ph idx="1"/>
          </p:nvPr>
        </p:nvSpPr>
        <p:spPr>
          <a:xfrm>
            <a:off x="5297762" y="2706624"/>
            <a:ext cx="6251110" cy="3483864"/>
          </a:xfrm>
        </p:spPr>
        <p:txBody>
          <a:bodyPr vert="horz" lIns="91440" tIns="45720" rIns="91440" bIns="45720" rtlCol="0">
            <a:normAutofit/>
          </a:bodyPr>
          <a:lstStyle/>
          <a:p>
            <a:pPr>
              <a:lnSpc>
                <a:spcPct val="100000"/>
              </a:lnSpc>
            </a:pPr>
            <a:r>
              <a:rPr lang="en-GB" sz="2400" dirty="0"/>
              <a:t>Kier Starmer - several responsibilities </a:t>
            </a:r>
          </a:p>
          <a:p>
            <a:pPr>
              <a:lnSpc>
                <a:spcPct val="100000"/>
              </a:lnSpc>
            </a:pPr>
            <a:r>
              <a:rPr lang="en-GB" sz="2400" dirty="0"/>
              <a:t>Can be appointed in a number of ways. </a:t>
            </a:r>
          </a:p>
          <a:p>
            <a:pPr>
              <a:lnSpc>
                <a:spcPct val="100000"/>
              </a:lnSpc>
            </a:pPr>
            <a:r>
              <a:rPr lang="en-GB" sz="2400" dirty="0"/>
              <a:t>In the past it would be the choice of the Monarchy. </a:t>
            </a:r>
          </a:p>
          <a:p>
            <a:pPr>
              <a:lnSpc>
                <a:spcPct val="100000"/>
              </a:lnSpc>
            </a:pPr>
            <a:r>
              <a:rPr lang="en-GB" sz="2400" dirty="0"/>
              <a:t>But now; General elections and then appointed by the King. </a:t>
            </a:r>
          </a:p>
          <a:p>
            <a:pPr>
              <a:lnSpc>
                <a:spcPct val="100000"/>
              </a:lnSpc>
            </a:pPr>
            <a:r>
              <a:rPr lang="en-GB" sz="2400" dirty="0"/>
              <a:t>Cabinet manual </a:t>
            </a:r>
          </a:p>
          <a:p>
            <a:pPr>
              <a:lnSpc>
                <a:spcPct val="100000"/>
              </a:lnSpc>
            </a:pPr>
            <a:r>
              <a:rPr lang="en-GB" sz="2400" dirty="0"/>
              <a:t>Hug parliament. </a:t>
            </a:r>
          </a:p>
          <a:p>
            <a:pPr>
              <a:lnSpc>
                <a:spcPct val="100000"/>
              </a:lnSpc>
            </a:pPr>
            <a:r>
              <a:rPr lang="en-GB" sz="2400" dirty="0"/>
              <a:t>Leaving – Resign / then party choose next leader. </a:t>
            </a:r>
          </a:p>
          <a:p>
            <a:pPr marL="0" indent="0">
              <a:lnSpc>
                <a:spcPct val="100000"/>
              </a:lnSpc>
              <a:buNone/>
            </a:pPr>
            <a:endParaRPr lang="en-GB" sz="2400" dirty="0"/>
          </a:p>
        </p:txBody>
      </p:sp>
      <p:pic>
        <p:nvPicPr>
          <p:cNvPr id="6" name="Picture 5">
            <a:extLst>
              <a:ext uri="{FF2B5EF4-FFF2-40B4-BE49-F238E27FC236}">
                <a16:creationId xmlns:a16="http://schemas.microsoft.com/office/drawing/2014/main" id="{CC98181D-8A58-DE9A-94B9-CA20D4A3070D}"/>
              </a:ext>
            </a:extLst>
          </p:cNvPr>
          <p:cNvPicPr>
            <a:picLocks noChangeAspect="1"/>
          </p:cNvPicPr>
          <p:nvPr/>
        </p:nvPicPr>
        <p:blipFill>
          <a:blip r:embed="rId3"/>
          <a:srcRect l="26785" r="2703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04568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UK Prime Minister Boris Johnson delivers resignation speech - BBC News">
            <a:hlinkClick r:id="" action="ppaction://media"/>
            <a:extLst>
              <a:ext uri="{FF2B5EF4-FFF2-40B4-BE49-F238E27FC236}">
                <a16:creationId xmlns:a16="http://schemas.microsoft.com/office/drawing/2014/main" id="{79BB8F1C-4D13-C95F-5BD5-56ED2ECAD26B}"/>
              </a:ext>
            </a:extLst>
          </p:cNvPr>
          <p:cNvPicPr>
            <a:picLocks noRot="1" noChangeAspect="1"/>
          </p:cNvPicPr>
          <p:nvPr>
            <a:videoFile r:link="rId1"/>
          </p:nvPr>
        </p:nvPicPr>
        <p:blipFill>
          <a:blip r:embed="rId3"/>
          <a:stretch>
            <a:fillRect/>
          </a:stretch>
        </p:blipFill>
        <p:spPr>
          <a:xfrm>
            <a:off x="813594" y="56356"/>
            <a:ext cx="10469561" cy="6757193"/>
          </a:xfrm>
          <a:prstGeom prst="rect">
            <a:avLst/>
          </a:prstGeom>
        </p:spPr>
      </p:pic>
    </p:spTree>
    <p:extLst>
      <p:ext uri="{BB962C8B-B14F-4D97-AF65-F5344CB8AC3E}">
        <p14:creationId xmlns:p14="http://schemas.microsoft.com/office/powerpoint/2010/main" val="2584169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8F362-8D51-464A-97AF-2C671460521E}"/>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Who is the cabinet?</a:t>
            </a:r>
            <a:endParaRPr lang="en-US" sz="660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6694C9"/>
          </a:solidFill>
          <a:ln w="38100" cap="rnd">
            <a:solidFill>
              <a:srgbClr val="6694C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66E848-56E1-FF9B-0E6A-9F9DA6A1897F}"/>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600"/>
              <a:t>Prime Ministers and senior ministers. </a:t>
            </a:r>
          </a:p>
          <a:p>
            <a:r>
              <a:rPr lang="en-GB" sz="2600"/>
              <a:t>Queen appoints on the Prime ministers say so. </a:t>
            </a:r>
          </a:p>
          <a:p>
            <a:r>
              <a:rPr lang="en-GB" sz="2600"/>
              <a:t>All + Junior ministers and civil servants- help run the country. </a:t>
            </a:r>
          </a:p>
          <a:p>
            <a:r>
              <a:rPr lang="en-GB" sz="2600"/>
              <a:t>Convention – house of commons / house of lords- member. </a:t>
            </a:r>
          </a:p>
          <a:p>
            <a:pPr marL="0" indent="0">
              <a:buNone/>
            </a:pPr>
            <a:endParaRPr lang="en-GB" sz="2600"/>
          </a:p>
        </p:txBody>
      </p:sp>
      <p:pic>
        <p:nvPicPr>
          <p:cNvPr id="4" name="Picture 4">
            <a:extLst>
              <a:ext uri="{FF2B5EF4-FFF2-40B4-BE49-F238E27FC236}">
                <a16:creationId xmlns:a16="http://schemas.microsoft.com/office/drawing/2014/main" id="{3567F409-C524-A1E7-A522-197CBB1E64C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2319" r="2098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1956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1B317-28F7-A3EA-0E8D-9B10BA5BD37A}"/>
              </a:ext>
            </a:extLst>
          </p:cNvPr>
          <p:cNvSpPr>
            <a:spLocks noGrp="1"/>
          </p:cNvSpPr>
          <p:nvPr>
            <p:ph type="title"/>
          </p:nvPr>
        </p:nvSpPr>
        <p:spPr>
          <a:xfrm>
            <a:off x="7034585" y="703293"/>
            <a:ext cx="4584921" cy="1949815"/>
          </a:xfrm>
        </p:spPr>
        <p:txBody>
          <a:bodyPr anchor="b">
            <a:normAutofit/>
          </a:bodyPr>
          <a:lstStyle/>
          <a:p>
            <a:r>
              <a:rPr lang="en-GB" sz="6000" b="1" i="1" u="sng"/>
              <a:t>Activity </a:t>
            </a:r>
            <a:endParaRPr lang="en-US" sz="6000"/>
          </a:p>
        </p:txBody>
      </p:sp>
      <p:pic>
        <p:nvPicPr>
          <p:cNvPr id="6" name="Picture 5">
            <a:extLst>
              <a:ext uri="{FF2B5EF4-FFF2-40B4-BE49-F238E27FC236}">
                <a16:creationId xmlns:a16="http://schemas.microsoft.com/office/drawing/2014/main" id="{EAADBB85-899C-C305-C0E8-D655754E62D9}"/>
              </a:ext>
            </a:extLst>
          </p:cNvPr>
          <p:cNvPicPr>
            <a:picLocks noChangeAspect="1"/>
          </p:cNvPicPr>
          <p:nvPr/>
        </p:nvPicPr>
        <p:blipFill>
          <a:blip r:embed="rId2"/>
          <a:srcRect l="9625" r="7125"/>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19"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DC8D80"/>
          </a:solidFill>
          <a:ln w="38100" cap="rnd">
            <a:solidFill>
              <a:srgbClr val="DC8D8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C5F9E7-F7DF-1486-53D9-7AEAF228A4E2}"/>
              </a:ext>
            </a:extLst>
          </p:cNvPr>
          <p:cNvSpPr>
            <a:spLocks noGrp="1"/>
          </p:cNvSpPr>
          <p:nvPr>
            <p:ph idx="1"/>
          </p:nvPr>
        </p:nvSpPr>
        <p:spPr>
          <a:xfrm>
            <a:off x="7034585" y="3164618"/>
            <a:ext cx="4584921" cy="3021497"/>
          </a:xfrm>
        </p:spPr>
        <p:txBody>
          <a:bodyPr vert="horz" lIns="91440" tIns="45720" rIns="91440" bIns="45720" rtlCol="0" anchor="t">
            <a:normAutofit/>
          </a:bodyPr>
          <a:lstStyle/>
          <a:p>
            <a:pPr>
              <a:lnSpc>
                <a:spcPct val="100000"/>
              </a:lnSpc>
            </a:pPr>
            <a:r>
              <a:rPr lang="en-GB" sz="2400" dirty="0">
                <a:ea typeface="+mn-lt"/>
                <a:cs typeface="+mn-lt"/>
              </a:rPr>
              <a:t>Find the current Secretary of State for Business and Trade in the list of Cabinet ministers at </a:t>
            </a:r>
            <a:r>
              <a:rPr lang="en-GB" sz="2400" dirty="0">
                <a:ea typeface="+mn-lt"/>
                <a:cs typeface="+mn-lt"/>
                <a:hlinkClick r:id="rId3"/>
              </a:rPr>
              <a:t>https://members.parliament.uk/Government/Cabinet</a:t>
            </a:r>
            <a:endParaRPr lang="en-GB" sz="2400" dirty="0">
              <a:ea typeface="+mn-lt"/>
              <a:cs typeface="+mn-lt"/>
            </a:endParaRPr>
          </a:p>
          <a:p>
            <a:pPr>
              <a:lnSpc>
                <a:spcPct val="100000"/>
              </a:lnSpc>
            </a:pPr>
            <a:r>
              <a:rPr lang="en-GB" sz="2400" dirty="0">
                <a:ea typeface="+mn-lt"/>
                <a:cs typeface="+mn-lt"/>
              </a:rPr>
              <a:t>Which constituency does he or she represent?</a:t>
            </a:r>
          </a:p>
          <a:p>
            <a:pPr>
              <a:lnSpc>
                <a:spcPct val="100000"/>
              </a:lnSpc>
            </a:pPr>
            <a:r>
              <a:rPr lang="en-GB" sz="2400" dirty="0">
                <a:ea typeface="+mn-lt"/>
                <a:cs typeface="+mn-lt"/>
              </a:rPr>
              <a:t>Are there any members of the House of Lords in the current Cabinet?</a:t>
            </a:r>
          </a:p>
          <a:p>
            <a:pPr marL="0" indent="0">
              <a:lnSpc>
                <a:spcPct val="100000"/>
              </a:lnSpc>
              <a:buNone/>
            </a:pPr>
            <a:endParaRPr lang="en-GB" sz="2400" dirty="0"/>
          </a:p>
        </p:txBody>
      </p:sp>
    </p:spTree>
    <p:extLst>
      <p:ext uri="{BB962C8B-B14F-4D97-AF65-F5344CB8AC3E}">
        <p14:creationId xmlns:p14="http://schemas.microsoft.com/office/powerpoint/2010/main" val="1101504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47A59-B0F2-A083-33B6-BB97043E9201}"/>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Wider government </a:t>
            </a:r>
            <a:endParaRPr lang="en-US" sz="6600" dirty="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467FC1"/>
          </a:solidFill>
          <a:ln w="38100" cap="rnd">
            <a:solidFill>
              <a:srgbClr val="467FC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8EA1F3-FFDA-F8B4-B101-4887EB263E5C}"/>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pPr>
              <a:lnSpc>
                <a:spcPct val="100000"/>
              </a:lnSpc>
            </a:pPr>
            <a:r>
              <a:rPr lang="en-GB" sz="1800" b="1" dirty="0"/>
              <a:t>Mp's </a:t>
            </a:r>
          </a:p>
          <a:p>
            <a:pPr>
              <a:lnSpc>
                <a:spcPct val="100000"/>
              </a:lnSpc>
            </a:pPr>
            <a:r>
              <a:rPr lang="en-GB" sz="1800" b="1" dirty="0"/>
              <a:t>Appointed by Crown. </a:t>
            </a:r>
          </a:p>
          <a:p>
            <a:pPr>
              <a:lnSpc>
                <a:spcPct val="100000"/>
              </a:lnSpc>
            </a:pPr>
            <a:r>
              <a:rPr lang="en-GB" sz="1800" b="1" dirty="0"/>
              <a:t>Limit is 95 in the House of commons.</a:t>
            </a:r>
          </a:p>
          <a:p>
            <a:pPr>
              <a:lnSpc>
                <a:spcPct val="100000"/>
              </a:lnSpc>
            </a:pPr>
            <a:r>
              <a:rPr lang="en-GB" sz="1800" b="1" dirty="0"/>
              <a:t>109 can receive pay. </a:t>
            </a:r>
          </a:p>
          <a:p>
            <a:pPr>
              <a:lnSpc>
                <a:spcPct val="100000"/>
              </a:lnSpc>
            </a:pPr>
            <a:r>
              <a:rPr lang="en-GB" sz="1800" b="1" dirty="0"/>
              <a:t>Grades; </a:t>
            </a:r>
          </a:p>
          <a:p>
            <a:pPr>
              <a:lnSpc>
                <a:spcPct val="100000"/>
              </a:lnSpc>
            </a:pPr>
            <a:r>
              <a:rPr lang="en-GB" sz="1800" b="1" dirty="0"/>
              <a:t>1. Cabinet </a:t>
            </a:r>
          </a:p>
          <a:p>
            <a:pPr>
              <a:lnSpc>
                <a:spcPct val="100000"/>
              </a:lnSpc>
            </a:pPr>
            <a:r>
              <a:rPr lang="en-GB" sz="1800" b="1" dirty="0"/>
              <a:t>2. Secretaries of State</a:t>
            </a:r>
          </a:p>
          <a:p>
            <a:pPr>
              <a:lnSpc>
                <a:spcPct val="100000"/>
              </a:lnSpc>
            </a:pPr>
            <a:r>
              <a:rPr lang="en-GB" sz="1800" b="1" dirty="0"/>
              <a:t>3.</a:t>
            </a:r>
            <a:r>
              <a:rPr lang="en-GB" sz="1800" b="1" dirty="0">
                <a:ea typeface="+mn-lt"/>
                <a:cs typeface="+mn-lt"/>
              </a:rPr>
              <a:t> Parliamentary Undersecretaries of State</a:t>
            </a:r>
            <a:endParaRPr lang="en-GB" sz="1800" b="1" dirty="0"/>
          </a:p>
        </p:txBody>
      </p:sp>
      <p:pic>
        <p:nvPicPr>
          <p:cNvPr id="4" name="Picture 4">
            <a:extLst>
              <a:ext uri="{FF2B5EF4-FFF2-40B4-BE49-F238E27FC236}">
                <a16:creationId xmlns:a16="http://schemas.microsoft.com/office/drawing/2014/main" id="{88594D68-7396-7ECF-0429-EB7E65157A2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5672" r="1762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91724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F1D92A9-586C-299B-6D2C-980DC8E3A5FE}"/>
              </a:ext>
            </a:extLst>
          </p:cNvPr>
          <p:cNvSpPr>
            <a:spLocks noGrp="1"/>
          </p:cNvSpPr>
          <p:nvPr>
            <p:ph type="title"/>
          </p:nvPr>
        </p:nvSpPr>
        <p:spPr>
          <a:xfrm>
            <a:off x="841248" y="644652"/>
            <a:ext cx="3182112" cy="5568696"/>
          </a:xfrm>
        </p:spPr>
        <p:txBody>
          <a:bodyPr>
            <a:normAutofit/>
          </a:bodyPr>
          <a:lstStyle/>
          <a:p>
            <a:r>
              <a:rPr lang="en-GB" sz="6600" b="1" i="1" u="sng">
                <a:solidFill>
                  <a:srgbClr val="FFFFFF"/>
                </a:solidFill>
              </a:rPr>
              <a:t>Activity</a:t>
            </a:r>
            <a:endParaRPr lang="en-US" sz="6600">
              <a:solidFill>
                <a:srgbClr val="FFFFFF"/>
              </a:solidFill>
            </a:endParaRPr>
          </a:p>
        </p:txBody>
      </p:sp>
      <p:sp>
        <p:nvSpPr>
          <p:cNvPr id="3" name="Content Placeholder 2">
            <a:extLst>
              <a:ext uri="{FF2B5EF4-FFF2-40B4-BE49-F238E27FC236}">
                <a16:creationId xmlns:a16="http://schemas.microsoft.com/office/drawing/2014/main" id="{019C4341-48C1-CBAC-C5B2-17DA4DEC46C2}"/>
              </a:ext>
            </a:extLst>
          </p:cNvPr>
          <p:cNvSpPr>
            <a:spLocks noGrp="1"/>
          </p:cNvSpPr>
          <p:nvPr>
            <p:ph idx="1"/>
          </p:nvPr>
        </p:nvSpPr>
        <p:spPr>
          <a:xfrm>
            <a:off x="5494350" y="644652"/>
            <a:ext cx="5856401" cy="5568696"/>
          </a:xfrm>
        </p:spPr>
        <p:txBody>
          <a:bodyPr vert="horz" lIns="91440" tIns="45720" rIns="91440" bIns="45720" rtlCol="0" anchor="ctr">
            <a:normAutofit/>
          </a:bodyPr>
          <a:lstStyle/>
          <a:p>
            <a:pPr>
              <a:lnSpc>
                <a:spcPct val="100000"/>
              </a:lnSpc>
            </a:pPr>
            <a:r>
              <a:rPr lang="en-GB" sz="2600" dirty="0">
                <a:ea typeface="+mn-lt"/>
                <a:cs typeface="+mn-lt"/>
              </a:rPr>
              <a:t>Read the Institute for Government “explainer” on government ministers at </a:t>
            </a:r>
            <a:r>
              <a:rPr lang="en-GB" sz="2600" dirty="0">
                <a:ea typeface="+mn-lt"/>
                <a:cs typeface="+mn-lt"/>
                <a:hlinkClick r:id="rId2"/>
              </a:rPr>
              <a:t>https://www.instituteforgovernment.org.uk/explainers/government-ministers</a:t>
            </a:r>
            <a:r>
              <a:rPr lang="en-GB" sz="2600" dirty="0">
                <a:ea typeface="+mn-lt"/>
                <a:cs typeface="+mn-lt"/>
              </a:rPr>
              <a:t>.</a:t>
            </a:r>
            <a:endParaRPr lang="en-GB" sz="2600" dirty="0"/>
          </a:p>
          <a:p>
            <a:pPr>
              <a:lnSpc>
                <a:spcPct val="100000"/>
              </a:lnSpc>
            </a:pPr>
            <a:r>
              <a:rPr lang="en-GB" sz="2600" dirty="0">
                <a:ea typeface="+mn-lt"/>
                <a:cs typeface="+mn-lt"/>
              </a:rPr>
              <a:t>What is the work of junior ministers?</a:t>
            </a:r>
            <a:endParaRPr lang="en-GB" sz="2600" dirty="0"/>
          </a:p>
          <a:p>
            <a:pPr>
              <a:lnSpc>
                <a:spcPct val="100000"/>
              </a:lnSpc>
            </a:pPr>
            <a:r>
              <a:rPr lang="en-GB" sz="2600" dirty="0">
                <a:ea typeface="+mn-lt"/>
                <a:cs typeface="+mn-lt"/>
              </a:rPr>
              <a:t>Why do many departments include a minister from the House of Lords?</a:t>
            </a:r>
            <a:endParaRPr lang="en-GB" sz="2600" dirty="0"/>
          </a:p>
          <a:p>
            <a:pPr>
              <a:lnSpc>
                <a:spcPct val="100000"/>
              </a:lnSpc>
            </a:pPr>
            <a:r>
              <a:rPr lang="en-GB" sz="2600" dirty="0">
                <a:ea typeface="+mn-lt"/>
                <a:cs typeface="+mn-lt"/>
              </a:rPr>
              <a:t>Often, statutes confer duties simply on a Secretary of State. This means that any Secretary of State may perform those duties, but in practice the powers will be exercised by the particular ministers chosen to discharge those functions.</a:t>
            </a:r>
            <a:endParaRPr lang="en-GB" sz="2600" dirty="0"/>
          </a:p>
        </p:txBody>
      </p:sp>
    </p:spTree>
    <p:extLst>
      <p:ext uri="{BB962C8B-B14F-4D97-AF65-F5344CB8AC3E}">
        <p14:creationId xmlns:p14="http://schemas.microsoft.com/office/powerpoint/2010/main" val="625773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7E8A2-BCB3-53D9-62D8-CF3B34BD977F}"/>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Parliament continued</a:t>
            </a:r>
            <a:endParaRPr lang="en-US" sz="660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9AD32"/>
          </a:solidFill>
          <a:ln w="38100" cap="rnd">
            <a:solidFill>
              <a:srgbClr val="F9AD3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70A19B-3378-2A38-75EE-4A114E1DDCC0}"/>
              </a:ext>
            </a:extLst>
          </p:cNvPr>
          <p:cNvSpPr>
            <a:spLocks noGrp="1"/>
          </p:cNvSpPr>
          <p:nvPr>
            <p:ph idx="1"/>
          </p:nvPr>
        </p:nvSpPr>
        <p:spPr>
          <a:xfrm>
            <a:off x="640080" y="2872899"/>
            <a:ext cx="4243589" cy="3320668"/>
          </a:xfrm>
        </p:spPr>
        <p:txBody>
          <a:bodyPr vert="horz" lIns="91440" tIns="45720" rIns="91440" bIns="45720" rtlCol="0">
            <a:normAutofit/>
          </a:bodyPr>
          <a:lstStyle/>
          <a:p>
            <a:r>
              <a:rPr lang="en-GB" dirty="0"/>
              <a:t>Outside of parliament member- life peerage. </a:t>
            </a:r>
            <a:endParaRPr lang="en-US"/>
          </a:p>
          <a:p>
            <a:r>
              <a:rPr lang="en-GB" dirty="0"/>
              <a:t>Can be reshuffled. </a:t>
            </a:r>
            <a:endParaRPr lang="en-GB"/>
          </a:p>
          <a:p>
            <a:r>
              <a:rPr lang="en-GB" dirty="0"/>
              <a:t>MAFF example. </a:t>
            </a:r>
            <a:endParaRPr lang="en-GB"/>
          </a:p>
          <a:p>
            <a:r>
              <a:rPr lang="en-GB" dirty="0"/>
              <a:t>New departments of the government created when needed. </a:t>
            </a:r>
            <a:endParaRPr lang="en-GB"/>
          </a:p>
        </p:txBody>
      </p:sp>
      <p:pic>
        <p:nvPicPr>
          <p:cNvPr id="4" name="Picture 4">
            <a:extLst>
              <a:ext uri="{FF2B5EF4-FFF2-40B4-BE49-F238E27FC236}">
                <a16:creationId xmlns:a16="http://schemas.microsoft.com/office/drawing/2014/main" id="{C4886637-FD91-B68E-C432-3821A753AA8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9501" r="2404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15232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B13063F-1525-94A0-BD08-9B781B1287CE}"/>
              </a:ext>
            </a:extLst>
          </p:cNvPr>
          <p:cNvSpPr>
            <a:spLocks noGrp="1"/>
          </p:cNvSpPr>
          <p:nvPr>
            <p:ph type="title"/>
          </p:nvPr>
        </p:nvSpPr>
        <p:spPr>
          <a:xfrm>
            <a:off x="841248" y="644652"/>
            <a:ext cx="3182112" cy="5568696"/>
          </a:xfrm>
        </p:spPr>
        <p:txBody>
          <a:bodyPr>
            <a:normAutofit/>
          </a:bodyPr>
          <a:lstStyle/>
          <a:p>
            <a:r>
              <a:rPr lang="en-GB" sz="6600" b="1" i="1" u="sng">
                <a:solidFill>
                  <a:srgbClr val="FFFFFF"/>
                </a:solidFill>
              </a:rPr>
              <a:t>Activity</a:t>
            </a:r>
            <a:endParaRPr lang="en-US" sz="6600">
              <a:solidFill>
                <a:srgbClr val="FFFFFF"/>
              </a:solidFill>
            </a:endParaRPr>
          </a:p>
        </p:txBody>
      </p:sp>
      <p:sp>
        <p:nvSpPr>
          <p:cNvPr id="3" name="Content Placeholder 2">
            <a:extLst>
              <a:ext uri="{FF2B5EF4-FFF2-40B4-BE49-F238E27FC236}">
                <a16:creationId xmlns:a16="http://schemas.microsoft.com/office/drawing/2014/main" id="{44C8BFDD-E803-2544-BC45-ABCD6713C969}"/>
              </a:ext>
            </a:extLst>
          </p:cNvPr>
          <p:cNvSpPr>
            <a:spLocks noGrp="1"/>
          </p:cNvSpPr>
          <p:nvPr>
            <p:ph idx="1"/>
          </p:nvPr>
        </p:nvSpPr>
        <p:spPr>
          <a:xfrm>
            <a:off x="5494350" y="644652"/>
            <a:ext cx="5856401" cy="5568696"/>
          </a:xfrm>
        </p:spPr>
        <p:txBody>
          <a:bodyPr vert="horz" lIns="91440" tIns="45720" rIns="91440" bIns="45720" rtlCol="0" anchor="ctr">
            <a:normAutofit/>
          </a:bodyPr>
          <a:lstStyle/>
          <a:p>
            <a:r>
              <a:rPr lang="en-GB" dirty="0">
                <a:ea typeface="+mn-lt"/>
                <a:cs typeface="+mn-lt"/>
              </a:rPr>
              <a:t>Read the Institute for Government discussion on direct ministerial appointments to the House of Lords at </a:t>
            </a:r>
            <a:r>
              <a:rPr lang="en-GB" dirty="0">
                <a:ea typeface="+mn-lt"/>
                <a:cs typeface="+mn-lt"/>
                <a:hlinkClick r:id="rId2"/>
              </a:rPr>
              <a:t>https://www.instituteforgovernment.org.uk/explainers/direct-ministerial-appointments-house-lords</a:t>
            </a:r>
            <a:r>
              <a:rPr lang="en-GB" dirty="0">
                <a:ea typeface="+mn-lt"/>
                <a:cs typeface="+mn-lt"/>
              </a:rPr>
              <a:t> , noting, in particular, the criticisms of this practice. </a:t>
            </a:r>
          </a:p>
          <a:p>
            <a:endParaRPr lang="en-GB" dirty="0">
              <a:ea typeface="+mn-lt"/>
              <a:cs typeface="+mn-lt"/>
            </a:endParaRPr>
          </a:p>
          <a:p>
            <a:r>
              <a:rPr lang="en-GB" dirty="0">
                <a:ea typeface="+mn-lt"/>
                <a:cs typeface="+mn-lt"/>
              </a:rPr>
              <a:t>Do you think individuals who have not been elected should be appointed to the House of Lords to enable the Prime Minister to appoint them ministers?</a:t>
            </a:r>
            <a:endParaRPr lang="en-GB" dirty="0"/>
          </a:p>
        </p:txBody>
      </p:sp>
    </p:spTree>
    <p:extLst>
      <p:ext uri="{BB962C8B-B14F-4D97-AF65-F5344CB8AC3E}">
        <p14:creationId xmlns:p14="http://schemas.microsoft.com/office/powerpoint/2010/main" val="1893679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79D82B-674B-1734-2672-E65A4723AF3F}"/>
              </a:ext>
            </a:extLst>
          </p:cNvPr>
          <p:cNvSpPr>
            <a:spLocks noGrp="1"/>
          </p:cNvSpPr>
          <p:nvPr>
            <p:ph type="title"/>
          </p:nvPr>
        </p:nvSpPr>
        <p:spPr>
          <a:xfrm>
            <a:off x="841248" y="644652"/>
            <a:ext cx="3182112" cy="5568696"/>
          </a:xfrm>
        </p:spPr>
        <p:txBody>
          <a:bodyPr>
            <a:normAutofit/>
          </a:bodyPr>
          <a:lstStyle/>
          <a:p>
            <a:r>
              <a:rPr lang="en-GB" sz="6600" b="1" i="1" u="sng">
                <a:solidFill>
                  <a:srgbClr val="FFFFFF"/>
                </a:solidFill>
              </a:rPr>
              <a:t>Civil service</a:t>
            </a:r>
            <a:endParaRPr lang="en-US" sz="6600">
              <a:solidFill>
                <a:srgbClr val="FFFFFF"/>
              </a:solidFill>
            </a:endParaRPr>
          </a:p>
        </p:txBody>
      </p:sp>
      <p:sp>
        <p:nvSpPr>
          <p:cNvPr id="3" name="Content Placeholder 2">
            <a:extLst>
              <a:ext uri="{FF2B5EF4-FFF2-40B4-BE49-F238E27FC236}">
                <a16:creationId xmlns:a16="http://schemas.microsoft.com/office/drawing/2014/main" id="{B4F08760-E7C6-073F-8311-190709E9DB47}"/>
              </a:ext>
            </a:extLst>
          </p:cNvPr>
          <p:cNvSpPr>
            <a:spLocks noGrp="1"/>
          </p:cNvSpPr>
          <p:nvPr>
            <p:ph idx="1"/>
          </p:nvPr>
        </p:nvSpPr>
        <p:spPr>
          <a:xfrm>
            <a:off x="5494350" y="644652"/>
            <a:ext cx="5856401" cy="5568696"/>
          </a:xfrm>
        </p:spPr>
        <p:txBody>
          <a:bodyPr vert="horz" lIns="91440" tIns="45720" rIns="91440" bIns="45720" rtlCol="0" anchor="ctr">
            <a:normAutofit lnSpcReduction="10000"/>
          </a:bodyPr>
          <a:lstStyle/>
          <a:p>
            <a:pPr>
              <a:lnSpc>
                <a:spcPct val="200000"/>
              </a:lnSpc>
            </a:pPr>
            <a:r>
              <a:rPr lang="en-GB" b="1" dirty="0"/>
              <a:t>Run day to day functions. </a:t>
            </a:r>
          </a:p>
          <a:p>
            <a:pPr>
              <a:lnSpc>
                <a:spcPct val="200000"/>
              </a:lnSpc>
            </a:pPr>
            <a:r>
              <a:rPr lang="en-GB" b="1" dirty="0"/>
              <a:t>Not change when the government change. </a:t>
            </a:r>
          </a:p>
          <a:p>
            <a:pPr>
              <a:lnSpc>
                <a:spcPct val="200000"/>
              </a:lnSpc>
            </a:pPr>
            <a:r>
              <a:rPr lang="en-GB" b="1" dirty="0"/>
              <a:t>Positive neutrality</a:t>
            </a:r>
          </a:p>
          <a:p>
            <a:pPr>
              <a:lnSpc>
                <a:spcPct val="200000"/>
              </a:lnSpc>
            </a:pPr>
            <a:r>
              <a:rPr lang="en-GB" b="1" dirty="0"/>
              <a:t>Other public bodies; </a:t>
            </a:r>
          </a:p>
          <a:p>
            <a:pPr>
              <a:lnSpc>
                <a:spcPct val="200000"/>
              </a:lnSpc>
            </a:pPr>
            <a:r>
              <a:rPr lang="en-GB" b="1" dirty="0"/>
              <a:t>Public corporations. </a:t>
            </a:r>
          </a:p>
          <a:p>
            <a:endParaRPr lang="en-GB" dirty="0"/>
          </a:p>
        </p:txBody>
      </p:sp>
      <p:pic>
        <p:nvPicPr>
          <p:cNvPr id="4" name="Graphic 4" descr="Woman Shrugging with solid fill">
            <a:extLst>
              <a:ext uri="{FF2B5EF4-FFF2-40B4-BE49-F238E27FC236}">
                <a16:creationId xmlns:a16="http://schemas.microsoft.com/office/drawing/2014/main" id="{C46037A1-92E9-511F-55F6-47CE494CE5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54629" y="5982630"/>
            <a:ext cx="914400" cy="914400"/>
          </a:xfrm>
          <a:prstGeom prst="rect">
            <a:avLst/>
          </a:prstGeom>
        </p:spPr>
      </p:pic>
      <p:pic>
        <p:nvPicPr>
          <p:cNvPr id="5" name="Graphic 5" descr="Walk with solid fill">
            <a:extLst>
              <a:ext uri="{FF2B5EF4-FFF2-40B4-BE49-F238E27FC236}">
                <a16:creationId xmlns:a16="http://schemas.microsoft.com/office/drawing/2014/main" id="{DF889AE2-1D1B-52EA-835E-A4C3BA97562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223702" y="5982629"/>
            <a:ext cx="914400" cy="914400"/>
          </a:xfrm>
          <a:prstGeom prst="rect">
            <a:avLst/>
          </a:prstGeom>
        </p:spPr>
      </p:pic>
    </p:spTree>
    <p:extLst>
      <p:ext uri="{BB962C8B-B14F-4D97-AF65-F5344CB8AC3E}">
        <p14:creationId xmlns:p14="http://schemas.microsoft.com/office/powerpoint/2010/main" val="1172566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27795-AEBD-BB3E-8E87-01505729E7EE}"/>
              </a:ext>
            </a:extLst>
          </p:cNvPr>
          <p:cNvSpPr>
            <a:spLocks noGrp="1"/>
          </p:cNvSpPr>
          <p:nvPr>
            <p:ph type="title"/>
          </p:nvPr>
        </p:nvSpPr>
        <p:spPr>
          <a:xfrm>
            <a:off x="640080" y="4777739"/>
            <a:ext cx="3418990" cy="1412119"/>
          </a:xfrm>
        </p:spPr>
        <p:txBody>
          <a:bodyPr>
            <a:normAutofit/>
          </a:bodyPr>
          <a:lstStyle/>
          <a:p>
            <a:r>
              <a:rPr lang="en-GB" sz="4800" b="1" i="1" u="sng"/>
              <a:t>The crown </a:t>
            </a:r>
            <a:endParaRPr lang="en-US" sz="4800"/>
          </a:p>
        </p:txBody>
      </p:sp>
      <p:pic>
        <p:nvPicPr>
          <p:cNvPr id="4" name="Picture 4">
            <a:extLst>
              <a:ext uri="{FF2B5EF4-FFF2-40B4-BE49-F238E27FC236}">
                <a16:creationId xmlns:a16="http://schemas.microsoft.com/office/drawing/2014/main" id="{4B3B13ED-4EBC-D959-405C-DDF70ED58C5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271" b="21813"/>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2" name="Rectangle 6">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56733" y="5463634"/>
            <a:ext cx="1371600" cy="27432"/>
          </a:xfrm>
          <a:custGeom>
            <a:avLst/>
            <a:gdLst>
              <a:gd name="connsiteX0" fmla="*/ 0 w 1371600"/>
              <a:gd name="connsiteY0" fmla="*/ 0 h 27432"/>
              <a:gd name="connsiteX1" fmla="*/ 713232 w 1371600"/>
              <a:gd name="connsiteY1" fmla="*/ 0 h 27432"/>
              <a:gd name="connsiteX2" fmla="*/ 1371600 w 1371600"/>
              <a:gd name="connsiteY2" fmla="*/ 0 h 27432"/>
              <a:gd name="connsiteX3" fmla="*/ 1371600 w 1371600"/>
              <a:gd name="connsiteY3" fmla="*/ 27432 h 27432"/>
              <a:gd name="connsiteX4" fmla="*/ 699516 w 1371600"/>
              <a:gd name="connsiteY4" fmla="*/ 27432 h 27432"/>
              <a:gd name="connsiteX5" fmla="*/ 0 w 1371600"/>
              <a:gd name="connsiteY5" fmla="*/ 27432 h 27432"/>
              <a:gd name="connsiteX6" fmla="*/ 0 w 1371600"/>
              <a:gd name="connsiteY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27432" fill="none" extrusionOk="0">
                <a:moveTo>
                  <a:pt x="0" y="0"/>
                </a:moveTo>
                <a:cubicBezTo>
                  <a:pt x="196943" y="-1146"/>
                  <a:pt x="408267" y="-21226"/>
                  <a:pt x="713232" y="0"/>
                </a:cubicBezTo>
                <a:cubicBezTo>
                  <a:pt x="1018197" y="21226"/>
                  <a:pt x="1176465" y="-24520"/>
                  <a:pt x="1371600" y="0"/>
                </a:cubicBezTo>
                <a:cubicBezTo>
                  <a:pt x="1372004" y="8629"/>
                  <a:pt x="1371042" y="13798"/>
                  <a:pt x="1371600" y="27432"/>
                </a:cubicBezTo>
                <a:cubicBezTo>
                  <a:pt x="1106086" y="14473"/>
                  <a:pt x="951335" y="17231"/>
                  <a:pt x="699516" y="27432"/>
                </a:cubicBezTo>
                <a:cubicBezTo>
                  <a:pt x="447697" y="37633"/>
                  <a:pt x="283433" y="6518"/>
                  <a:pt x="0" y="27432"/>
                </a:cubicBezTo>
                <a:cubicBezTo>
                  <a:pt x="-583" y="21140"/>
                  <a:pt x="532" y="8001"/>
                  <a:pt x="0" y="0"/>
                </a:cubicBezTo>
                <a:close/>
              </a:path>
              <a:path w="1371600" h="27432" stroke="0" extrusionOk="0">
                <a:moveTo>
                  <a:pt x="0" y="0"/>
                </a:moveTo>
                <a:cubicBezTo>
                  <a:pt x="220136" y="-18051"/>
                  <a:pt x="430173" y="10591"/>
                  <a:pt x="672084" y="0"/>
                </a:cubicBezTo>
                <a:cubicBezTo>
                  <a:pt x="913995" y="-10591"/>
                  <a:pt x="1164723" y="30754"/>
                  <a:pt x="1371600" y="0"/>
                </a:cubicBezTo>
                <a:cubicBezTo>
                  <a:pt x="1372182" y="10360"/>
                  <a:pt x="1371123" y="21444"/>
                  <a:pt x="1371600" y="27432"/>
                </a:cubicBezTo>
                <a:cubicBezTo>
                  <a:pt x="1072365" y="46142"/>
                  <a:pt x="961528" y="35455"/>
                  <a:pt x="685800" y="27432"/>
                </a:cubicBezTo>
                <a:cubicBezTo>
                  <a:pt x="410072" y="19409"/>
                  <a:pt x="276398" y="11099"/>
                  <a:pt x="0" y="27432"/>
                </a:cubicBezTo>
                <a:cubicBezTo>
                  <a:pt x="1155" y="18353"/>
                  <a:pt x="-485" y="9869"/>
                  <a:pt x="0" y="0"/>
                </a:cubicBezTo>
                <a:close/>
              </a:path>
            </a:pathLst>
          </a:custGeom>
          <a:solidFill>
            <a:srgbClr val="BCB464"/>
          </a:solidFill>
          <a:ln w="38100" cap="rnd">
            <a:solidFill>
              <a:srgbClr val="BCB46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FAD411-0DDA-7D9B-A159-8B64B7E41C2F}"/>
              </a:ext>
            </a:extLst>
          </p:cNvPr>
          <p:cNvSpPr>
            <a:spLocks noGrp="1"/>
          </p:cNvSpPr>
          <p:nvPr>
            <p:ph idx="1"/>
          </p:nvPr>
        </p:nvSpPr>
        <p:spPr>
          <a:xfrm>
            <a:off x="4576140" y="5012201"/>
            <a:ext cx="6897626" cy="1399223"/>
          </a:xfrm>
        </p:spPr>
        <p:txBody>
          <a:bodyPr vert="horz" lIns="91440" tIns="45720" rIns="91440" bIns="45720" rtlCol="0" anchor="ctr">
            <a:normAutofit fontScale="92500"/>
          </a:bodyPr>
          <a:lstStyle/>
          <a:p>
            <a:pPr>
              <a:lnSpc>
                <a:spcPct val="100000"/>
              </a:lnSpc>
            </a:pPr>
            <a:r>
              <a:rPr lang="en-GB" sz="1700" b="1" dirty="0"/>
              <a:t>''Minister of the crown''</a:t>
            </a:r>
            <a:endParaRPr lang="en-US" sz="1700" b="1"/>
          </a:p>
          <a:p>
            <a:pPr>
              <a:lnSpc>
                <a:spcPct val="100000"/>
              </a:lnSpc>
            </a:pPr>
            <a:r>
              <a:rPr lang="en-GB" sz="1700" b="1" dirty="0"/>
              <a:t>No new prerogative powers; </a:t>
            </a:r>
          </a:p>
          <a:p>
            <a:pPr>
              <a:lnSpc>
                <a:spcPct val="100000"/>
              </a:lnSpc>
            </a:pPr>
            <a:r>
              <a:rPr lang="en-GB" sz="1700" b="1" dirty="0">
                <a:ea typeface="+mn-lt"/>
                <a:cs typeface="+mn-lt"/>
              </a:rPr>
              <a:t>''In the Case of Proclamations [1611] Chief Justice Coke confirmed that “the King hath no prerogative, but that which the law of the land allows him”</a:t>
            </a:r>
            <a:endParaRPr lang="en-GB" sz="1700"/>
          </a:p>
          <a:p>
            <a:pPr marL="0" indent="0">
              <a:lnSpc>
                <a:spcPct val="100000"/>
              </a:lnSpc>
              <a:buNone/>
            </a:pPr>
            <a:endParaRPr lang="en-GB" sz="1700"/>
          </a:p>
        </p:txBody>
      </p:sp>
    </p:spTree>
    <p:extLst>
      <p:ext uri="{BB962C8B-B14F-4D97-AF65-F5344CB8AC3E}">
        <p14:creationId xmlns:p14="http://schemas.microsoft.com/office/powerpoint/2010/main" val="1574877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0634C-F481-8FC7-CD88-7AE79DF4B3EB}"/>
              </a:ext>
            </a:extLst>
          </p:cNvPr>
          <p:cNvSpPr>
            <a:spLocks noGrp="1"/>
          </p:cNvSpPr>
          <p:nvPr>
            <p:ph type="title"/>
          </p:nvPr>
        </p:nvSpPr>
        <p:spPr>
          <a:xfrm>
            <a:off x="640080" y="325369"/>
            <a:ext cx="4368602" cy="1956841"/>
          </a:xfrm>
        </p:spPr>
        <p:txBody>
          <a:bodyPr anchor="b">
            <a:normAutofit/>
          </a:bodyPr>
          <a:lstStyle/>
          <a:p>
            <a:pPr algn="ctr">
              <a:lnSpc>
                <a:spcPct val="90000"/>
              </a:lnSpc>
            </a:pPr>
            <a:r>
              <a:rPr lang="en-GB" sz="6600" b="1" i="1" u="sng" dirty="0"/>
              <a:t>Prerogative powers </a:t>
            </a:r>
            <a:endParaRPr lang="en-US" sz="6600" dirty="0"/>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78C45"/>
          </a:solidFill>
          <a:ln w="38100" cap="rnd">
            <a:solidFill>
              <a:srgbClr val="B78C4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765F530-ABAD-40CE-F6EF-B2F20980A77B}"/>
              </a:ext>
            </a:extLst>
          </p:cNvPr>
          <p:cNvSpPr>
            <a:spLocks noGrp="1"/>
          </p:cNvSpPr>
          <p:nvPr>
            <p:ph idx="1"/>
          </p:nvPr>
        </p:nvSpPr>
        <p:spPr>
          <a:xfrm>
            <a:off x="640080" y="2872899"/>
            <a:ext cx="4243589" cy="3320668"/>
          </a:xfrm>
        </p:spPr>
        <p:txBody>
          <a:bodyPr vert="horz" lIns="91440" tIns="45720" rIns="91440" bIns="45720" rtlCol="0">
            <a:normAutofit/>
          </a:bodyPr>
          <a:lstStyle/>
          <a:p>
            <a:pPr>
              <a:lnSpc>
                <a:spcPct val="100000"/>
              </a:lnSpc>
            </a:pPr>
            <a:r>
              <a:rPr lang="en-GB" sz="1800" dirty="0"/>
              <a:t>Legislative – Includes suspend/Prerogative powers </a:t>
            </a:r>
          </a:p>
          <a:p>
            <a:pPr>
              <a:lnSpc>
                <a:spcPct val="100000"/>
              </a:lnSpc>
            </a:pPr>
            <a:endParaRPr lang="en-GB" sz="1800" dirty="0"/>
          </a:p>
          <a:p>
            <a:pPr>
              <a:lnSpc>
                <a:spcPct val="100000"/>
              </a:lnSpc>
            </a:pPr>
            <a:r>
              <a:rPr lang="en-GB" sz="1800" dirty="0"/>
              <a:t>Executive- Appointing Prime Minister and Cabinet. (You're Fired) </a:t>
            </a:r>
          </a:p>
          <a:p>
            <a:pPr>
              <a:lnSpc>
                <a:spcPct val="100000"/>
              </a:lnSpc>
            </a:pPr>
            <a:endParaRPr lang="en-GB" sz="1800" dirty="0"/>
          </a:p>
          <a:p>
            <a:pPr>
              <a:lnSpc>
                <a:spcPct val="100000"/>
              </a:lnSpc>
            </a:pPr>
            <a:r>
              <a:rPr lang="en-GB" sz="1800" dirty="0"/>
              <a:t>Judicial Prerogative- Operate in the Crowns name. Case examples R V R 1991. </a:t>
            </a:r>
          </a:p>
          <a:p>
            <a:pPr>
              <a:lnSpc>
                <a:spcPct val="100000"/>
              </a:lnSpc>
            </a:pPr>
            <a:endParaRPr lang="en-GB" sz="1800" dirty="0"/>
          </a:p>
          <a:p>
            <a:pPr>
              <a:lnSpc>
                <a:spcPct val="100000"/>
              </a:lnSpc>
            </a:pPr>
            <a:r>
              <a:rPr lang="en-GB" sz="1800" dirty="0"/>
              <a:t>R v A- case where letter is used instead of a name, why? </a:t>
            </a:r>
          </a:p>
        </p:txBody>
      </p:sp>
      <p:pic>
        <p:nvPicPr>
          <p:cNvPr id="4" name="Picture 4" descr="A picture containing person, red&#10;&#10;Description automatically generated">
            <a:extLst>
              <a:ext uri="{FF2B5EF4-FFF2-40B4-BE49-F238E27FC236}">
                <a16:creationId xmlns:a16="http://schemas.microsoft.com/office/drawing/2014/main" id="{623A0BBD-2F67-DE99-57ED-FEB4DA87A9D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9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1086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EEB4B-92E7-38E8-2A94-F208BA6243C9}"/>
              </a:ext>
            </a:extLst>
          </p:cNvPr>
          <p:cNvSpPr>
            <a:spLocks noGrp="1"/>
          </p:cNvSpPr>
          <p:nvPr>
            <p:ph type="title"/>
          </p:nvPr>
        </p:nvSpPr>
        <p:spPr/>
        <p:txBody>
          <a:bodyPr>
            <a:normAutofit/>
          </a:bodyPr>
          <a:lstStyle/>
          <a:p>
            <a:pPr algn="ctr"/>
            <a:r>
              <a:rPr lang="en-GB" sz="6600" b="1" i="1" u="sng" dirty="0"/>
              <a:t>Holding the executive to account</a:t>
            </a:r>
            <a:endParaRPr lang="en-US"/>
          </a:p>
        </p:txBody>
      </p:sp>
      <p:graphicFrame>
        <p:nvGraphicFramePr>
          <p:cNvPr id="9" name="Content Placeholder 2">
            <a:extLst>
              <a:ext uri="{FF2B5EF4-FFF2-40B4-BE49-F238E27FC236}">
                <a16:creationId xmlns:a16="http://schemas.microsoft.com/office/drawing/2014/main" id="{37B7CF9B-8FEF-FCBF-D498-24D166DE040F}"/>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977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DE473-D965-C09B-33AF-A657DCC25D2B}"/>
              </a:ext>
            </a:extLst>
          </p:cNvPr>
          <p:cNvSpPr>
            <a:spLocks noGrp="1"/>
          </p:cNvSpPr>
          <p:nvPr>
            <p:ph type="title"/>
          </p:nvPr>
        </p:nvSpPr>
        <p:spPr>
          <a:xfrm>
            <a:off x="5297762" y="329184"/>
            <a:ext cx="6251110" cy="1783080"/>
          </a:xfrm>
        </p:spPr>
        <p:txBody>
          <a:bodyPr anchor="b">
            <a:normAutofit/>
          </a:bodyPr>
          <a:lstStyle/>
          <a:p>
            <a:r>
              <a:rPr lang="en-GB" sz="7200" b="1" i="1" u="sng" dirty="0"/>
              <a:t>Resignation </a:t>
            </a:r>
            <a:endParaRPr lang="en-US" sz="72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0787E8"/>
          </a:solidFill>
          <a:ln w="38100" cap="rnd">
            <a:solidFill>
              <a:srgbClr val="0787E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A5F319-0E0D-F24F-BC13-85E44D44B0AE}"/>
              </a:ext>
            </a:extLst>
          </p:cNvPr>
          <p:cNvSpPr>
            <a:spLocks noGrp="1"/>
          </p:cNvSpPr>
          <p:nvPr>
            <p:ph idx="1"/>
          </p:nvPr>
        </p:nvSpPr>
        <p:spPr>
          <a:xfrm>
            <a:off x="5297762" y="2706624"/>
            <a:ext cx="6251110" cy="3483864"/>
          </a:xfrm>
        </p:spPr>
        <p:txBody>
          <a:bodyPr vert="horz" lIns="91440" tIns="45720" rIns="91440" bIns="45720" rtlCol="0" anchor="t">
            <a:normAutofit/>
          </a:bodyPr>
          <a:lstStyle/>
          <a:p>
            <a:pPr>
              <a:lnSpc>
                <a:spcPct val="200000"/>
              </a:lnSpc>
            </a:pPr>
            <a:r>
              <a:rPr lang="en-GB" dirty="0"/>
              <a:t>Rare for departmental failures. </a:t>
            </a:r>
            <a:endParaRPr lang="en-US"/>
          </a:p>
          <a:p>
            <a:pPr>
              <a:lnSpc>
                <a:spcPct val="200000"/>
              </a:lnSpc>
            </a:pPr>
            <a:r>
              <a:rPr lang="en-GB" dirty="0"/>
              <a:t>Reluctant to resign. </a:t>
            </a:r>
            <a:endParaRPr lang="en-GB"/>
          </a:p>
          <a:p>
            <a:pPr>
              <a:lnSpc>
                <a:spcPct val="200000"/>
              </a:lnSpc>
            </a:pPr>
            <a:r>
              <a:rPr lang="en-GB" dirty="0"/>
              <a:t>Questioning individual responsibility. </a:t>
            </a:r>
            <a:endParaRPr lang="en-GB"/>
          </a:p>
          <a:p>
            <a:pPr marL="0" indent="0">
              <a:buNone/>
            </a:pPr>
            <a:endParaRPr lang="en-GB" dirty="0"/>
          </a:p>
        </p:txBody>
      </p:sp>
      <p:pic>
        <p:nvPicPr>
          <p:cNvPr id="5" name="Picture 4" descr="Domino effect white cut-outs and one blue cutout">
            <a:extLst>
              <a:ext uri="{FF2B5EF4-FFF2-40B4-BE49-F238E27FC236}">
                <a16:creationId xmlns:a16="http://schemas.microsoft.com/office/drawing/2014/main" id="{0234C8B4-7C9B-CAB1-E1F1-F814270F6586}"/>
              </a:ext>
            </a:extLst>
          </p:cNvPr>
          <p:cNvPicPr>
            <a:picLocks noChangeAspect="1"/>
          </p:cNvPicPr>
          <p:nvPr/>
        </p:nvPicPr>
        <p:blipFill rotWithShape="1">
          <a:blip r:embed="rId2"/>
          <a:srcRect l="46175" r="8524" b="-1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669475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62359-BB9D-A133-52A1-5906A16D9B2B}"/>
              </a:ext>
            </a:extLst>
          </p:cNvPr>
          <p:cNvSpPr>
            <a:spLocks noGrp="1"/>
          </p:cNvSpPr>
          <p:nvPr>
            <p:ph type="title"/>
          </p:nvPr>
        </p:nvSpPr>
        <p:spPr/>
        <p:txBody>
          <a:bodyPr>
            <a:normAutofit/>
          </a:bodyPr>
          <a:lstStyle/>
          <a:p>
            <a:pPr algn="ctr"/>
            <a:r>
              <a:rPr lang="en-GB" sz="6600" b="1" i="1" u="sng" dirty="0"/>
              <a:t>Holding ministers to account</a:t>
            </a:r>
            <a:endParaRPr lang="en-US"/>
          </a:p>
        </p:txBody>
      </p:sp>
      <p:graphicFrame>
        <p:nvGraphicFramePr>
          <p:cNvPr id="5" name="Content Placeholder 2">
            <a:extLst>
              <a:ext uri="{FF2B5EF4-FFF2-40B4-BE49-F238E27FC236}">
                <a16:creationId xmlns:a16="http://schemas.microsoft.com/office/drawing/2014/main" id="{586F8766-7DF2-7329-FA5F-F2D9C11B8E3D}"/>
              </a:ext>
            </a:extLst>
          </p:cNvPr>
          <p:cNvGraphicFramePr>
            <a:graphicFrameLocks noGrp="1"/>
          </p:cNvGraphicFramePr>
          <p:nvPr>
            <p:ph idx="1"/>
            <p:extLst>
              <p:ext uri="{D42A27DB-BD31-4B8C-83A1-F6EECF244321}">
                <p14:modId xmlns:p14="http://schemas.microsoft.com/office/powerpoint/2010/main" val="3305218299"/>
              </p:ext>
            </p:extLst>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12294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1">
            <a:extLst>
              <a:ext uri="{FF2B5EF4-FFF2-40B4-BE49-F238E27FC236}">
                <a16:creationId xmlns:a16="http://schemas.microsoft.com/office/drawing/2014/main" id="{5E0D0E5A-6E97-46A9-AF74-EAEA1E044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9417" y="6756322"/>
            <a:ext cx="5657849" cy="101678"/>
          </a:xfrm>
          <a:custGeom>
            <a:avLst/>
            <a:gdLst>
              <a:gd name="connsiteX0" fmla="*/ 0 w 2374107"/>
              <a:gd name="connsiteY0" fmla="*/ 0 h 45719"/>
              <a:gd name="connsiteX1" fmla="*/ 2374107 w 2374107"/>
              <a:gd name="connsiteY1" fmla="*/ 0 h 45719"/>
              <a:gd name="connsiteX2" fmla="*/ 2374107 w 2374107"/>
              <a:gd name="connsiteY2" fmla="*/ 45719 h 45719"/>
              <a:gd name="connsiteX3" fmla="*/ 0 w 2374107"/>
              <a:gd name="connsiteY3" fmla="*/ 45719 h 45719"/>
              <a:gd name="connsiteX4" fmla="*/ 0 w 2374107"/>
              <a:gd name="connsiteY4" fmla="*/ 0 h 45719"/>
              <a:gd name="connsiteX0" fmla="*/ 0 w 2430067"/>
              <a:gd name="connsiteY0" fmla="*/ 0 h 64769"/>
              <a:gd name="connsiteX1" fmla="*/ 2430067 w 2430067"/>
              <a:gd name="connsiteY1" fmla="*/ 19050 h 64769"/>
              <a:gd name="connsiteX2" fmla="*/ 2430067 w 2430067"/>
              <a:gd name="connsiteY2" fmla="*/ 64769 h 64769"/>
              <a:gd name="connsiteX3" fmla="*/ 55960 w 2430067"/>
              <a:gd name="connsiteY3" fmla="*/ 64769 h 64769"/>
              <a:gd name="connsiteX4" fmla="*/ 0 w 2430067"/>
              <a:gd name="connsiteY4" fmla="*/ 0 h 64769"/>
              <a:gd name="connsiteX0" fmla="*/ 0 w 2431088"/>
              <a:gd name="connsiteY0" fmla="*/ 0 h 94534"/>
              <a:gd name="connsiteX1" fmla="*/ 2431088 w 2431088"/>
              <a:gd name="connsiteY1" fmla="*/ 48815 h 94534"/>
              <a:gd name="connsiteX2" fmla="*/ 2431088 w 2431088"/>
              <a:gd name="connsiteY2" fmla="*/ 94534 h 94534"/>
              <a:gd name="connsiteX3" fmla="*/ 56981 w 2431088"/>
              <a:gd name="connsiteY3" fmla="*/ 94534 h 94534"/>
              <a:gd name="connsiteX4" fmla="*/ 0 w 2431088"/>
              <a:gd name="connsiteY4" fmla="*/ 0 h 94534"/>
              <a:gd name="connsiteX0" fmla="*/ 0 w 2425473"/>
              <a:gd name="connsiteY0" fmla="*/ 0 h 101678"/>
              <a:gd name="connsiteX1" fmla="*/ 2425473 w 2425473"/>
              <a:gd name="connsiteY1" fmla="*/ 55959 h 101678"/>
              <a:gd name="connsiteX2" fmla="*/ 2425473 w 2425473"/>
              <a:gd name="connsiteY2" fmla="*/ 101678 h 101678"/>
              <a:gd name="connsiteX3" fmla="*/ 51366 w 2425473"/>
              <a:gd name="connsiteY3" fmla="*/ 101678 h 101678"/>
              <a:gd name="connsiteX4" fmla="*/ 0 w 2425473"/>
              <a:gd name="connsiteY4" fmla="*/ 0 h 1016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473" h="101678">
                <a:moveTo>
                  <a:pt x="0" y="0"/>
                </a:moveTo>
                <a:lnTo>
                  <a:pt x="2425473" y="55959"/>
                </a:lnTo>
                <a:lnTo>
                  <a:pt x="2425473" y="101678"/>
                </a:lnTo>
                <a:lnTo>
                  <a:pt x="51366" y="101678"/>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2">
            <a:extLst>
              <a:ext uri="{FF2B5EF4-FFF2-40B4-BE49-F238E27FC236}">
                <a16:creationId xmlns:a16="http://schemas.microsoft.com/office/drawing/2014/main" id="{E197A7FD-CD8D-4609-AE35-64C89063E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8697" y="6809135"/>
            <a:ext cx="160496" cy="48864"/>
          </a:xfrm>
          <a:custGeom>
            <a:avLst/>
            <a:gdLst>
              <a:gd name="connsiteX0" fmla="*/ 0 w 91440"/>
              <a:gd name="connsiteY0" fmla="*/ 0 h 27432"/>
              <a:gd name="connsiteX1" fmla="*/ 91440 w 91440"/>
              <a:gd name="connsiteY1" fmla="*/ 0 h 27432"/>
              <a:gd name="connsiteX2" fmla="*/ 91440 w 91440"/>
              <a:gd name="connsiteY2" fmla="*/ 27432 h 27432"/>
              <a:gd name="connsiteX3" fmla="*/ 0 w 91440"/>
              <a:gd name="connsiteY3" fmla="*/ 27432 h 27432"/>
              <a:gd name="connsiteX4" fmla="*/ 0 w 91440"/>
              <a:gd name="connsiteY4" fmla="*/ 0 h 27432"/>
              <a:gd name="connsiteX0" fmla="*/ 0 w 128350"/>
              <a:gd name="connsiteY0" fmla="*/ 0 h 36957"/>
              <a:gd name="connsiteX1" fmla="*/ 128350 w 128350"/>
              <a:gd name="connsiteY1" fmla="*/ 9525 h 36957"/>
              <a:gd name="connsiteX2" fmla="*/ 128350 w 128350"/>
              <a:gd name="connsiteY2" fmla="*/ 36957 h 36957"/>
              <a:gd name="connsiteX3" fmla="*/ 36910 w 128350"/>
              <a:gd name="connsiteY3" fmla="*/ 36957 h 36957"/>
              <a:gd name="connsiteX4" fmla="*/ 0 w 128350"/>
              <a:gd name="connsiteY4" fmla="*/ 0 h 36957"/>
              <a:gd name="connsiteX0" fmla="*/ 0 w 128350"/>
              <a:gd name="connsiteY0" fmla="*/ 0 h 36957"/>
              <a:gd name="connsiteX1" fmla="*/ 83106 w 128350"/>
              <a:gd name="connsiteY1" fmla="*/ 11906 h 36957"/>
              <a:gd name="connsiteX2" fmla="*/ 128350 w 128350"/>
              <a:gd name="connsiteY2" fmla="*/ 36957 h 36957"/>
              <a:gd name="connsiteX3" fmla="*/ 36910 w 128350"/>
              <a:gd name="connsiteY3" fmla="*/ 36957 h 36957"/>
              <a:gd name="connsiteX4" fmla="*/ 0 w 128350"/>
              <a:gd name="connsiteY4" fmla="*/ 0 h 36957"/>
              <a:gd name="connsiteX0" fmla="*/ 0 w 162878"/>
              <a:gd name="connsiteY0" fmla="*/ 0 h 44101"/>
              <a:gd name="connsiteX1" fmla="*/ 117634 w 162878"/>
              <a:gd name="connsiteY1" fmla="*/ 19050 h 44101"/>
              <a:gd name="connsiteX2" fmla="*/ 162878 w 162878"/>
              <a:gd name="connsiteY2" fmla="*/ 44101 h 44101"/>
              <a:gd name="connsiteX3" fmla="*/ 71438 w 162878"/>
              <a:gd name="connsiteY3" fmla="*/ 44101 h 44101"/>
              <a:gd name="connsiteX4" fmla="*/ 0 w 162878"/>
              <a:gd name="connsiteY4" fmla="*/ 0 h 44101"/>
              <a:gd name="connsiteX0" fmla="*/ 0 w 160496"/>
              <a:gd name="connsiteY0" fmla="*/ 0 h 48864"/>
              <a:gd name="connsiteX1" fmla="*/ 115252 w 160496"/>
              <a:gd name="connsiteY1" fmla="*/ 23813 h 48864"/>
              <a:gd name="connsiteX2" fmla="*/ 160496 w 160496"/>
              <a:gd name="connsiteY2" fmla="*/ 48864 h 48864"/>
              <a:gd name="connsiteX3" fmla="*/ 69056 w 160496"/>
              <a:gd name="connsiteY3" fmla="*/ 48864 h 48864"/>
              <a:gd name="connsiteX4" fmla="*/ 0 w 160496"/>
              <a:gd name="connsiteY4" fmla="*/ 0 h 48864"/>
              <a:gd name="connsiteX0" fmla="*/ 0 w 160496"/>
              <a:gd name="connsiteY0" fmla="*/ 0 h 48864"/>
              <a:gd name="connsiteX1" fmla="*/ 115252 w 160496"/>
              <a:gd name="connsiteY1" fmla="*/ 23813 h 48864"/>
              <a:gd name="connsiteX2" fmla="*/ 160496 w 160496"/>
              <a:gd name="connsiteY2" fmla="*/ 48864 h 48864"/>
              <a:gd name="connsiteX3" fmla="*/ 61912 w 160496"/>
              <a:gd name="connsiteY3" fmla="*/ 48864 h 48864"/>
              <a:gd name="connsiteX4" fmla="*/ 0 w 160496"/>
              <a:gd name="connsiteY4" fmla="*/ 0 h 488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496" h="48864">
                <a:moveTo>
                  <a:pt x="0" y="0"/>
                </a:moveTo>
                <a:lnTo>
                  <a:pt x="115252" y="23813"/>
                </a:lnTo>
                <a:lnTo>
                  <a:pt x="160496" y="48864"/>
                </a:lnTo>
                <a:lnTo>
                  <a:pt x="61912" y="48864"/>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8417"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1"/>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312352D-FB8A-BB2F-D59D-E5373A76347A}"/>
              </a:ext>
            </a:extLst>
          </p:cNvPr>
          <p:cNvSpPr>
            <a:spLocks noGrp="1"/>
          </p:cNvSpPr>
          <p:nvPr>
            <p:ph type="title"/>
          </p:nvPr>
        </p:nvSpPr>
        <p:spPr>
          <a:xfrm>
            <a:off x="2558716" y="955309"/>
            <a:ext cx="7074568" cy="2898975"/>
          </a:xfrm>
        </p:spPr>
        <p:txBody>
          <a:bodyPr vert="horz" lIns="91440" tIns="45720" rIns="91440" bIns="45720" rtlCol="0" anchor="b">
            <a:normAutofit/>
          </a:bodyPr>
          <a:lstStyle/>
          <a:p>
            <a:pPr algn="ctr"/>
            <a:r>
              <a:rPr lang="en-US" sz="8800" b="1" i="1" u="sng">
                <a:solidFill>
                  <a:srgbClr val="FFFFFF"/>
                </a:solidFill>
              </a:rPr>
              <a:t>Ministerial code</a:t>
            </a:r>
            <a:endParaRPr lang="en-US" sz="8800">
              <a:solidFill>
                <a:srgbClr val="FFFFFF"/>
              </a:solidFill>
            </a:endParaRPr>
          </a:p>
        </p:txBody>
      </p:sp>
      <p:sp>
        <p:nvSpPr>
          <p:cNvPr id="3" name="Content Placeholder 2">
            <a:extLst>
              <a:ext uri="{FF2B5EF4-FFF2-40B4-BE49-F238E27FC236}">
                <a16:creationId xmlns:a16="http://schemas.microsoft.com/office/drawing/2014/main" id="{970FAB9A-3B20-15BA-CEE9-E4570BF9640C}"/>
              </a:ext>
            </a:extLst>
          </p:cNvPr>
          <p:cNvSpPr>
            <a:spLocks noGrp="1"/>
          </p:cNvSpPr>
          <p:nvPr>
            <p:ph idx="1"/>
          </p:nvPr>
        </p:nvSpPr>
        <p:spPr>
          <a:xfrm>
            <a:off x="2634916" y="4533813"/>
            <a:ext cx="6930189" cy="938463"/>
          </a:xfrm>
        </p:spPr>
        <p:txBody>
          <a:bodyPr vert="horz" lIns="91440" tIns="45720" rIns="91440" bIns="45720" rtlCol="0">
            <a:normAutofit/>
          </a:bodyPr>
          <a:lstStyle/>
          <a:p>
            <a:pPr marL="0" indent="0" algn="ctr">
              <a:buNone/>
            </a:pPr>
            <a:r>
              <a:rPr lang="en-US" sz="3200">
                <a:solidFill>
                  <a:srgbClr val="FFFFFF"/>
                </a:solidFill>
              </a:rPr>
              <a:t>Has to be abided by my ministers. </a:t>
            </a:r>
          </a:p>
        </p:txBody>
      </p:sp>
      <p:sp>
        <p:nvSpPr>
          <p:cNvPr id="18" name="Rectangle 6">
            <a:extLst>
              <a:ext uri="{FF2B5EF4-FFF2-40B4-BE49-F238E27FC236}">
                <a16:creationId xmlns:a16="http://schemas.microsoft.com/office/drawing/2014/main" id="{C0B64B74-19BE-47D9-8BB8-7081BF0E0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1333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76844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39B82A8-F411-B510-EC28-62ED3EBC4221}"/>
              </a:ext>
            </a:extLst>
          </p:cNvPr>
          <p:cNvSpPr>
            <a:spLocks noGrp="1"/>
          </p:cNvSpPr>
          <p:nvPr>
            <p:ph type="title"/>
          </p:nvPr>
        </p:nvSpPr>
        <p:spPr>
          <a:xfrm>
            <a:off x="841248" y="644652"/>
            <a:ext cx="3182112" cy="5568696"/>
          </a:xfrm>
        </p:spPr>
        <p:txBody>
          <a:bodyPr>
            <a:normAutofit/>
          </a:bodyPr>
          <a:lstStyle/>
          <a:p>
            <a:r>
              <a:rPr lang="en-GB" sz="6600" b="1" i="1" u="sng">
                <a:solidFill>
                  <a:srgbClr val="FFFFFF"/>
                </a:solidFill>
              </a:rPr>
              <a:t>Activity </a:t>
            </a:r>
            <a:endParaRPr lang="en-US" sz="6600">
              <a:solidFill>
                <a:srgbClr val="FFFFFF"/>
              </a:solidFill>
            </a:endParaRPr>
          </a:p>
        </p:txBody>
      </p:sp>
      <p:sp>
        <p:nvSpPr>
          <p:cNvPr id="3" name="Content Placeholder 2">
            <a:extLst>
              <a:ext uri="{FF2B5EF4-FFF2-40B4-BE49-F238E27FC236}">
                <a16:creationId xmlns:a16="http://schemas.microsoft.com/office/drawing/2014/main" id="{8F17F265-8C98-E209-E523-90821B84EE2B}"/>
              </a:ext>
            </a:extLst>
          </p:cNvPr>
          <p:cNvSpPr>
            <a:spLocks noGrp="1"/>
          </p:cNvSpPr>
          <p:nvPr>
            <p:ph idx="1"/>
          </p:nvPr>
        </p:nvSpPr>
        <p:spPr>
          <a:xfrm>
            <a:off x="5494350" y="644652"/>
            <a:ext cx="5856401" cy="5568696"/>
          </a:xfrm>
        </p:spPr>
        <p:txBody>
          <a:bodyPr vert="horz" lIns="91440" tIns="45720" rIns="91440" bIns="45720" rtlCol="0" anchor="ctr">
            <a:normAutofit/>
          </a:bodyPr>
          <a:lstStyle/>
          <a:p>
            <a:r>
              <a:rPr lang="en-GB" dirty="0">
                <a:ea typeface="+mn-lt"/>
                <a:cs typeface="+mn-lt"/>
              </a:rPr>
              <a:t>Read the following Guardian article about the breach of the Ministerial Code by the Home Secretary Priti Patel at </a:t>
            </a:r>
            <a:r>
              <a:rPr lang="en-GB" dirty="0">
                <a:ea typeface="+mn-lt"/>
                <a:cs typeface="+mn-lt"/>
                <a:hlinkClick r:id="rId2"/>
              </a:rPr>
              <a:t>https://www.theguardian.com/politics/2020/nov/20/priti-patel-bullying-inquiry-why-was-it-held-and-what-did-it-find</a:t>
            </a:r>
            <a:r>
              <a:rPr lang="en-GB" dirty="0">
                <a:ea typeface="+mn-lt"/>
                <a:cs typeface="+mn-lt"/>
              </a:rPr>
              <a:t>.</a:t>
            </a:r>
            <a:endParaRPr lang="en-GB"/>
          </a:p>
          <a:p>
            <a:pPr marL="0" indent="0">
              <a:buNone/>
            </a:pPr>
            <a:endParaRPr lang="en-GB"/>
          </a:p>
          <a:p>
            <a:r>
              <a:rPr lang="en-GB" dirty="0">
                <a:ea typeface="+mn-lt"/>
                <a:cs typeface="+mn-lt"/>
              </a:rPr>
              <a:t>What breaches of the code did she commit?</a:t>
            </a:r>
            <a:endParaRPr lang="en-GB" dirty="0"/>
          </a:p>
          <a:p>
            <a:endParaRPr lang="en-GB"/>
          </a:p>
          <a:p>
            <a:r>
              <a:rPr lang="en-GB" dirty="0">
                <a:ea typeface="+mn-lt"/>
                <a:cs typeface="+mn-lt"/>
              </a:rPr>
              <a:t>What was the decision of the Prime Minister?</a:t>
            </a:r>
            <a:endParaRPr lang="en-GB" dirty="0"/>
          </a:p>
        </p:txBody>
      </p:sp>
    </p:spTree>
    <p:extLst>
      <p:ext uri="{BB962C8B-B14F-4D97-AF65-F5344CB8AC3E}">
        <p14:creationId xmlns:p14="http://schemas.microsoft.com/office/powerpoint/2010/main" val="30273202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79E66-5B79-0151-C2C2-1BCBE41270E3}"/>
              </a:ext>
            </a:extLst>
          </p:cNvPr>
          <p:cNvSpPr>
            <a:spLocks noGrp="1"/>
          </p:cNvSpPr>
          <p:nvPr>
            <p:ph type="title"/>
          </p:nvPr>
        </p:nvSpPr>
        <p:spPr>
          <a:xfrm>
            <a:off x="890338" y="640080"/>
            <a:ext cx="3734014" cy="3566160"/>
          </a:xfrm>
        </p:spPr>
        <p:txBody>
          <a:bodyPr vert="horz" lIns="91440" tIns="45720" rIns="91440" bIns="45720" rtlCol="0" anchor="b">
            <a:normAutofit/>
          </a:bodyPr>
          <a:lstStyle/>
          <a:p>
            <a:pPr algn="ctr">
              <a:lnSpc>
                <a:spcPct val="90000"/>
              </a:lnSpc>
            </a:pPr>
            <a:r>
              <a:rPr lang="en-US" sz="5000" b="1" i="1" u="sng" dirty="0"/>
              <a:t>The Parliamentary and Health service ombudsman </a:t>
            </a:r>
            <a:endParaRPr lang="en-US" sz="5000" dirty="0"/>
          </a:p>
        </p:txBody>
      </p:sp>
      <p:sp>
        <p:nvSpPr>
          <p:cNvPr id="12"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4FC0B"/>
          </a:solidFill>
          <a:ln w="38100" cap="rnd">
            <a:solidFill>
              <a:srgbClr val="F4FC0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3F56387-1CC1-1B23-6AE5-D525E243678D}"/>
              </a:ext>
            </a:extLst>
          </p:cNvPr>
          <p:cNvPicPr>
            <a:picLocks noChangeAspect="1"/>
          </p:cNvPicPr>
          <p:nvPr/>
        </p:nvPicPr>
        <p:blipFill rotWithShape="1">
          <a:blip r:embed="rId3"/>
          <a:srcRect l="17385" r="25269" b="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78355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4" name="Video 13" descr="Neon Pink Question Mark">
            <a:extLst>
              <a:ext uri="{FF2B5EF4-FFF2-40B4-BE49-F238E27FC236}">
                <a16:creationId xmlns:a16="http://schemas.microsoft.com/office/drawing/2014/main" id="{B18DFFCD-CDA6-0D14-07DA-91272E55C997}"/>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1" b="285"/>
          <a:stretch/>
        </p:blipFill>
        <p:spPr>
          <a:xfrm>
            <a:off x="-3047" y="10"/>
            <a:ext cx="12191999" cy="6857990"/>
          </a:xfrm>
          <a:prstGeom prst="rect">
            <a:avLst/>
          </a:prstGeom>
        </p:spPr>
      </p:pic>
      <p:sp>
        <p:nvSpPr>
          <p:cNvPr id="20" name="Rectangle 1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59C44E-1A06-D2AF-8A5A-222F4F7B799F}"/>
              </a:ext>
            </a:extLst>
          </p:cNvPr>
          <p:cNvSpPr>
            <a:spLocks noGrp="1"/>
          </p:cNvSpPr>
          <p:nvPr>
            <p:ph type="title"/>
          </p:nvPr>
        </p:nvSpPr>
        <p:spPr>
          <a:xfrm>
            <a:off x="643466" y="1322616"/>
            <a:ext cx="10905059" cy="2651204"/>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5400" b="1" i="1" u="sng" dirty="0">
                <a:solidFill>
                  <a:schemeClr val="bg1"/>
                </a:solidFill>
              </a:rPr>
              <a:t>quiz</a:t>
            </a:r>
          </a:p>
        </p:txBody>
      </p:sp>
      <p:cxnSp>
        <p:nvCxnSpPr>
          <p:cNvPr id="22" name="Straight Connector 2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508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mute="1">
                <p:cTn id="12" repeatCount="indefinite" fill="hold" display="0">
                  <p:stCondLst>
                    <p:cond delay="indefinite"/>
                  </p:stCondLst>
                </p:cTn>
                <p:tgtEl>
                  <p:spTgt spid="1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C10CBC8-7837-4750-8EE9-B4C3D5048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9014793-11D4-4A17-9261-1A2E683AD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104482" y="-5104482"/>
            <a:ext cx="1983037" cy="12192001"/>
          </a:xfrm>
          <a:custGeom>
            <a:avLst/>
            <a:gdLst>
              <a:gd name="connsiteX0" fmla="*/ 0 w 1983037"/>
              <a:gd name="connsiteY0" fmla="*/ 0 h 12192001"/>
              <a:gd name="connsiteX1" fmla="*/ 0 w 1983037"/>
              <a:gd name="connsiteY1" fmla="*/ 12192001 h 12192001"/>
              <a:gd name="connsiteX2" fmla="*/ 1945626 w 1983037"/>
              <a:gd name="connsiteY2" fmla="*/ 12192001 h 12192001"/>
              <a:gd name="connsiteX3" fmla="*/ 1914883 w 1983037"/>
              <a:gd name="connsiteY3" fmla="*/ 11926947 h 12192001"/>
              <a:gd name="connsiteX4" fmla="*/ 1887405 w 1983037"/>
              <a:gd name="connsiteY4" fmla="*/ 10882179 h 12192001"/>
              <a:gd name="connsiteX5" fmla="*/ 1955094 w 1983037"/>
              <a:gd name="connsiteY5" fmla="*/ 9717835 h 12192001"/>
              <a:gd name="connsiteX6" fmla="*/ 1955094 w 1983037"/>
              <a:gd name="connsiteY6" fmla="*/ 9338013 h 12192001"/>
              <a:gd name="connsiteX7" fmla="*/ 1947423 w 1983037"/>
              <a:gd name="connsiteY7" fmla="*/ 8936699 h 12192001"/>
              <a:gd name="connsiteX8" fmla="*/ 1949002 w 1983037"/>
              <a:gd name="connsiteY8" fmla="*/ 7709920 h 12192001"/>
              <a:gd name="connsiteX9" fmla="*/ 1930276 w 1983037"/>
              <a:gd name="connsiteY9" fmla="*/ 6277504 h 12192001"/>
              <a:gd name="connsiteX10" fmla="*/ 1954643 w 1983037"/>
              <a:gd name="connsiteY10" fmla="*/ 5307481 h 12192001"/>
              <a:gd name="connsiteX11" fmla="*/ 1944941 w 1983037"/>
              <a:gd name="connsiteY11" fmla="*/ 4949831 h 12192001"/>
              <a:gd name="connsiteX12" fmla="*/ 1961187 w 1983037"/>
              <a:gd name="connsiteY12" fmla="*/ 4137481 h 12192001"/>
              <a:gd name="connsiteX13" fmla="*/ 1964118 w 1983037"/>
              <a:gd name="connsiteY13" fmla="*/ 3194148 h 12192001"/>
              <a:gd name="connsiteX14" fmla="*/ 1914708 w 1983037"/>
              <a:gd name="connsiteY14" fmla="*/ 1979808 h 12192001"/>
              <a:gd name="connsiteX15" fmla="*/ 1949679 w 1983037"/>
              <a:gd name="connsiteY15" fmla="*/ 1443897 h 12192001"/>
              <a:gd name="connsiteX16" fmla="*/ 1942685 w 1983037"/>
              <a:gd name="connsiteY16" fmla="*/ 749860 h 12192001"/>
              <a:gd name="connsiteX17" fmla="*/ 1933706 w 1983037"/>
              <a:gd name="connsiteY17" fmla="*/ 168558 h 12192001"/>
              <a:gd name="connsiteX18" fmla="*/ 1950785 w 1983037"/>
              <a:gd name="connsiteY18" fmla="*/ 0 h 12192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83037" h="12192001">
                <a:moveTo>
                  <a:pt x="0" y="0"/>
                </a:moveTo>
                <a:lnTo>
                  <a:pt x="0" y="12192001"/>
                </a:lnTo>
                <a:lnTo>
                  <a:pt x="1945626" y="12192001"/>
                </a:lnTo>
                <a:lnTo>
                  <a:pt x="1914883" y="11926947"/>
                </a:lnTo>
                <a:cubicBezTo>
                  <a:pt x="1884529" y="11579709"/>
                  <a:pt x="1881652" y="11231009"/>
                  <a:pt x="1887405" y="10882179"/>
                </a:cubicBezTo>
                <a:cubicBezTo>
                  <a:pt x="1893725" y="10493309"/>
                  <a:pt x="1911547" y="10104667"/>
                  <a:pt x="1955094" y="9717835"/>
                </a:cubicBezTo>
                <a:cubicBezTo>
                  <a:pt x="1966715" y="9591491"/>
                  <a:pt x="1966715" y="9464357"/>
                  <a:pt x="1955094" y="9338013"/>
                </a:cubicBezTo>
                <a:cubicBezTo>
                  <a:pt x="1945663" y="9204453"/>
                  <a:pt x="1943091" y="9070511"/>
                  <a:pt x="1947423" y="8936699"/>
                </a:cubicBezTo>
                <a:cubicBezTo>
                  <a:pt x="1960283" y="8527701"/>
                  <a:pt x="1930726" y="8118470"/>
                  <a:pt x="1949002" y="7709920"/>
                </a:cubicBezTo>
                <a:cubicBezTo>
                  <a:pt x="1970436" y="7231918"/>
                  <a:pt x="1945393" y="6755049"/>
                  <a:pt x="1930276" y="6277504"/>
                </a:cubicBezTo>
                <a:cubicBezTo>
                  <a:pt x="1920123" y="5954014"/>
                  <a:pt x="1913803" y="5630292"/>
                  <a:pt x="1954643" y="5307481"/>
                </a:cubicBezTo>
                <a:cubicBezTo>
                  <a:pt x="1969761" y="5188718"/>
                  <a:pt x="1956899" y="5068596"/>
                  <a:pt x="1944941" y="4949831"/>
                </a:cubicBezTo>
                <a:cubicBezTo>
                  <a:pt x="1917866" y="4678139"/>
                  <a:pt x="1932758" y="4407584"/>
                  <a:pt x="1961187" y="4137481"/>
                </a:cubicBezTo>
                <a:cubicBezTo>
                  <a:pt x="1994579" y="3823035"/>
                  <a:pt x="1984877" y="3508818"/>
                  <a:pt x="1964118" y="3194148"/>
                </a:cubicBezTo>
                <a:cubicBezTo>
                  <a:pt x="1937270" y="2789895"/>
                  <a:pt x="1903424" y="2387003"/>
                  <a:pt x="1914708" y="1979808"/>
                </a:cubicBezTo>
                <a:cubicBezTo>
                  <a:pt x="1919446" y="1800868"/>
                  <a:pt x="1935466" y="1622384"/>
                  <a:pt x="1949679" y="1443897"/>
                </a:cubicBezTo>
                <a:cubicBezTo>
                  <a:pt x="1964278" y="1212701"/>
                  <a:pt x="1961931" y="980722"/>
                  <a:pt x="1942685" y="749860"/>
                </a:cubicBezTo>
                <a:cubicBezTo>
                  <a:pt x="1929825" y="555933"/>
                  <a:pt x="1921533" y="362007"/>
                  <a:pt x="1933706" y="168558"/>
                </a:cubicBezTo>
                <a:lnTo>
                  <a:pt x="1950785"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77C327-ECFA-9FEC-FC00-973A564A3F21}"/>
              </a:ext>
            </a:extLst>
          </p:cNvPr>
          <p:cNvSpPr>
            <a:spLocks noGrp="1"/>
          </p:cNvSpPr>
          <p:nvPr>
            <p:ph type="title"/>
          </p:nvPr>
        </p:nvSpPr>
        <p:spPr>
          <a:xfrm>
            <a:off x="838200" y="365125"/>
            <a:ext cx="10515600" cy="1325563"/>
          </a:xfrm>
        </p:spPr>
        <p:txBody>
          <a:bodyPr>
            <a:normAutofit/>
          </a:bodyPr>
          <a:lstStyle/>
          <a:p>
            <a:pPr algn="ctr"/>
            <a:r>
              <a:rPr lang="en-GB" sz="8000" b="1" i="1" u="sng" dirty="0">
                <a:solidFill>
                  <a:schemeClr val="bg1"/>
                </a:solidFill>
              </a:rPr>
              <a:t>Summary</a:t>
            </a:r>
            <a:endParaRPr lang="en-US" sz="8000" dirty="0">
              <a:solidFill>
                <a:schemeClr val="bg1"/>
              </a:solidFill>
            </a:endParaRPr>
          </a:p>
        </p:txBody>
      </p:sp>
      <p:graphicFrame>
        <p:nvGraphicFramePr>
          <p:cNvPr id="5" name="Content Placeholder 2">
            <a:extLst>
              <a:ext uri="{FF2B5EF4-FFF2-40B4-BE49-F238E27FC236}">
                <a16:creationId xmlns:a16="http://schemas.microsoft.com/office/drawing/2014/main" id="{72DF1771-9FBE-24DD-FAB1-CFB8EE30338C}"/>
              </a:ext>
            </a:extLst>
          </p:cNvPr>
          <p:cNvGraphicFramePr>
            <a:graphicFrameLocks noGrp="1"/>
          </p:cNvGraphicFramePr>
          <p:nvPr>
            <p:ph idx="1"/>
            <p:extLst>
              <p:ext uri="{D42A27DB-BD31-4B8C-83A1-F6EECF244321}">
                <p14:modId xmlns:p14="http://schemas.microsoft.com/office/powerpoint/2010/main" val="1060987663"/>
              </p:ext>
            </p:extLst>
          </p:nvPr>
        </p:nvGraphicFramePr>
        <p:xfrm>
          <a:off x="838200" y="2223655"/>
          <a:ext cx="10515600" cy="39533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2249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02E53-894D-8936-7418-1ACB4FF13523}"/>
              </a:ext>
            </a:extLst>
          </p:cNvPr>
          <p:cNvSpPr>
            <a:spLocks noGrp="1"/>
          </p:cNvSpPr>
          <p:nvPr>
            <p:ph type="ctrTitle"/>
          </p:nvPr>
        </p:nvSpPr>
        <p:spPr>
          <a:xfrm>
            <a:off x="638882" y="3577456"/>
            <a:ext cx="10909640" cy="1687814"/>
          </a:xfrm>
        </p:spPr>
        <p:txBody>
          <a:bodyPr anchor="b">
            <a:normAutofit/>
          </a:bodyPr>
          <a:lstStyle/>
          <a:p>
            <a:pPr algn="ctr"/>
            <a:r>
              <a:rPr lang="en-GB" sz="10000" b="1" i="1" u="sng"/>
              <a:t>Thank you!</a:t>
            </a:r>
          </a:p>
        </p:txBody>
      </p:sp>
      <p:sp>
        <p:nvSpPr>
          <p:cNvPr id="3" name="Content Placeholder 2">
            <a:extLst>
              <a:ext uri="{FF2B5EF4-FFF2-40B4-BE49-F238E27FC236}">
                <a16:creationId xmlns:a16="http://schemas.microsoft.com/office/drawing/2014/main" id="{2A0934B4-8EC9-F5B5-90FA-349558401F84}"/>
              </a:ext>
            </a:extLst>
          </p:cNvPr>
          <p:cNvSpPr>
            <a:spLocks noGrp="1"/>
          </p:cNvSpPr>
          <p:nvPr>
            <p:ph type="subTitle" idx="1"/>
          </p:nvPr>
        </p:nvSpPr>
        <p:spPr>
          <a:xfrm>
            <a:off x="638881" y="5660607"/>
            <a:ext cx="10909643" cy="552659"/>
          </a:xfrm>
        </p:spPr>
        <p:txBody>
          <a:bodyPr vert="horz" lIns="91440" tIns="45720" rIns="91440" bIns="45720" rtlCol="0" anchor="t">
            <a:normAutofit/>
          </a:bodyPr>
          <a:lstStyle/>
          <a:p>
            <a:pPr algn="ctr"/>
            <a:r>
              <a:rPr lang="en-GB" sz="2400" b="1" i="1"/>
              <a:t>Any Questions?</a:t>
            </a:r>
          </a:p>
        </p:txBody>
      </p:sp>
      <p:pic>
        <p:nvPicPr>
          <p:cNvPr id="7" name="Graphic 6" descr="Handshake">
            <a:extLst>
              <a:ext uri="{FF2B5EF4-FFF2-40B4-BE49-F238E27FC236}">
                <a16:creationId xmlns:a16="http://schemas.microsoft.com/office/drawing/2014/main" id="{9D7FC0D4-E86F-21CB-5BBE-C01CE55F9E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63826" y="294304"/>
            <a:ext cx="4129238" cy="4129238"/>
          </a:xfrm>
          <a:prstGeom prst="rect">
            <a:avLst/>
          </a:prstGeom>
        </p:spPr>
      </p:pic>
      <p:sp>
        <p:nvSpPr>
          <p:cNvPr id="12"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8"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461640302"/>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2666</Words>
  <Application>Microsoft Office PowerPoint</Application>
  <PresentationFormat>Widescreen</PresentationFormat>
  <Paragraphs>180</Paragraphs>
  <Slides>24</Slides>
  <Notes>12</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Aptos</vt:lpstr>
      <vt:lpstr>Arial</vt:lpstr>
      <vt:lpstr>Inter</vt:lpstr>
      <vt:lpstr>merriweather</vt:lpstr>
      <vt:lpstr>The Hand Bold</vt:lpstr>
      <vt:lpstr>The Serif Hand Black</vt:lpstr>
      <vt:lpstr>var(--font-family-body)</vt:lpstr>
      <vt:lpstr>var(--font-family-head)</vt:lpstr>
      <vt:lpstr>SketchyVTI</vt:lpstr>
      <vt:lpstr>Executive power</vt:lpstr>
      <vt:lpstr>Content </vt:lpstr>
      <vt:lpstr>Aims and learning objectives</vt:lpstr>
      <vt:lpstr>Who is the executive?</vt:lpstr>
      <vt:lpstr>Prime Minister </vt:lpstr>
      <vt:lpstr>PowerPoint Presentation</vt:lpstr>
      <vt:lpstr>Who is the cabinet?</vt:lpstr>
      <vt:lpstr>Activity </vt:lpstr>
      <vt:lpstr>Wider government </vt:lpstr>
      <vt:lpstr>Activity</vt:lpstr>
      <vt:lpstr>Parliament continued</vt:lpstr>
      <vt:lpstr>Activity</vt:lpstr>
      <vt:lpstr>Civil service</vt:lpstr>
      <vt:lpstr>The crown </vt:lpstr>
      <vt:lpstr>Prerogative powers </vt:lpstr>
      <vt:lpstr>Holding the executive to account</vt:lpstr>
      <vt:lpstr>Resignation </vt:lpstr>
      <vt:lpstr>Holding ministers to account</vt:lpstr>
      <vt:lpstr>Ministerial code</vt:lpstr>
      <vt:lpstr>Activity </vt:lpstr>
      <vt:lpstr>The Parliamentary and Health service ombudsman </vt:lpstr>
      <vt:lpstr>quiz</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Brown</dc:creator>
  <cp:lastModifiedBy>Ellie Brown</cp:lastModifiedBy>
  <cp:revision>393</cp:revision>
  <dcterms:created xsi:type="dcterms:W3CDTF">2022-11-07T13:03:37Z</dcterms:created>
  <dcterms:modified xsi:type="dcterms:W3CDTF">2024-11-13T14:17:38Z</dcterms:modified>
</cp:coreProperties>
</file>