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02BC6A-12DC-86DE-63EB-36DB29696AAC}" v="1416" dt="2022-08-17T08:11:38.6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8/16/2022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98CC35-D674-BF9C-40E8-14EB3D06C1AD}"/>
              </a:ext>
            </a:extLst>
          </p:cNvPr>
          <p:cNvSpPr txBox="1"/>
          <p:nvPr/>
        </p:nvSpPr>
        <p:spPr>
          <a:xfrm>
            <a:off x="1981200" y="1899920"/>
            <a:ext cx="8402320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latin typeface="Arial"/>
                <a:cs typeface="Segoe UI"/>
              </a:rPr>
              <a:t>Student Name: Jay Johnson – Student ID: 1920319</a:t>
            </a:r>
            <a:r>
              <a:rPr lang="en-US" sz="2400" dirty="0">
                <a:latin typeface="Arial"/>
                <a:cs typeface="Arial"/>
              </a:rPr>
              <a:t> </a:t>
            </a:r>
          </a:p>
          <a:p>
            <a:pPr algn="ctr"/>
            <a:endParaRPr lang="en-US" sz="2400" dirty="0">
              <a:latin typeface="Arial"/>
              <a:cs typeface="Arial"/>
            </a:endParaRPr>
          </a:p>
          <a:p>
            <a:pPr algn="ctr"/>
            <a:r>
              <a:rPr lang="en-US" sz="2400" dirty="0">
                <a:latin typeface="Arial"/>
                <a:cs typeface="Segoe UI"/>
              </a:rPr>
              <a:t>Module code: (BMSW5104_BIRM)</a:t>
            </a:r>
            <a:r>
              <a:rPr lang="en-US" sz="2400" dirty="0">
                <a:latin typeface="Arial"/>
                <a:cs typeface="Arial"/>
              </a:rPr>
              <a:t> </a:t>
            </a:r>
          </a:p>
          <a:p>
            <a:pPr algn="ctr"/>
            <a:endParaRPr lang="en-US" sz="2400" dirty="0">
              <a:latin typeface="Arial"/>
              <a:cs typeface="Arial"/>
            </a:endParaRPr>
          </a:p>
          <a:p>
            <a:pPr algn="ctr"/>
            <a:r>
              <a:rPr lang="en-US" sz="2400" dirty="0">
                <a:latin typeface="Arial"/>
                <a:cs typeface="Segoe UI"/>
              </a:rPr>
              <a:t>Assessment Title: Managing Projects in the Workplace</a:t>
            </a:r>
            <a:r>
              <a:rPr lang="en-US" sz="2400" dirty="0">
                <a:latin typeface="Arial"/>
                <a:cs typeface="Arial"/>
              </a:rPr>
              <a:t> </a:t>
            </a:r>
          </a:p>
          <a:p>
            <a:pPr algn="ctr"/>
            <a:endParaRPr lang="en-US" sz="2400" dirty="0">
              <a:latin typeface="Arial"/>
              <a:cs typeface="Arial"/>
            </a:endParaRPr>
          </a:p>
          <a:p>
            <a:r>
              <a:rPr lang="en-US" sz="2400" dirty="0">
                <a:latin typeface="Arial"/>
                <a:cs typeface="Segoe UI"/>
              </a:rPr>
              <a:t>               Lecturer's name: Dr. </a:t>
            </a:r>
            <a:r>
              <a:rPr lang="en-US" sz="2400" dirty="0" err="1">
                <a:latin typeface="Arial"/>
                <a:cs typeface="Segoe UI"/>
              </a:rPr>
              <a:t>Daminabo</a:t>
            </a:r>
            <a:r>
              <a:rPr lang="en-US" sz="2400" dirty="0">
                <a:latin typeface="Arial"/>
                <a:cs typeface="Segoe UI"/>
              </a:rPr>
              <a:t> </a:t>
            </a:r>
            <a:r>
              <a:rPr lang="en-US" sz="2400" dirty="0" err="1">
                <a:latin typeface="Arial"/>
                <a:cs typeface="Segoe UI"/>
              </a:rPr>
              <a:t>Pokubo</a:t>
            </a:r>
            <a:r>
              <a:rPr lang="en-US" sz="2400" dirty="0">
                <a:latin typeface="Arial"/>
                <a:cs typeface="Segoe UI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9D968EF5-D115-18F9-1EAF-9C0FFE66A0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866" y="806026"/>
            <a:ext cx="5571067" cy="5571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ED6060-0173-78E3-7D93-4C5E523BA3F7}"/>
              </a:ext>
            </a:extLst>
          </p:cNvPr>
          <p:cNvSpPr txBox="1"/>
          <p:nvPr/>
        </p:nvSpPr>
        <p:spPr>
          <a:xfrm>
            <a:off x="1272032" y="6380480"/>
            <a:ext cx="5029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dirty="0">
                <a:solidFill>
                  <a:srgbClr val="0070C0"/>
                </a:solidFill>
                <a:latin typeface="Arial"/>
                <a:ea typeface="+mn-lt"/>
                <a:cs typeface="+mn-lt"/>
              </a:rPr>
              <a:t>ashoreapp.com/design-project-management/</a:t>
            </a:r>
            <a:endParaRPr lang="en-US" sz="1600" dirty="0">
              <a:solidFill>
                <a:srgbClr val="0070C0"/>
              </a:solidFill>
              <a:latin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72E354-1E20-F772-1850-63A973746B64}"/>
              </a:ext>
            </a:extLst>
          </p:cNvPr>
          <p:cNvSpPr txBox="1"/>
          <p:nvPr/>
        </p:nvSpPr>
        <p:spPr>
          <a:xfrm>
            <a:off x="2135632" y="223520"/>
            <a:ext cx="357022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 dirty="0">
                <a:latin typeface="Arial"/>
                <a:cs typeface="Calibri"/>
              </a:rPr>
              <a:t>The Iron Triangle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707E8B4-94F0-91D9-95A6-D90150AA052C}"/>
              </a:ext>
            </a:extLst>
          </p:cNvPr>
          <p:cNvSpPr txBox="1"/>
          <p:nvPr/>
        </p:nvSpPr>
        <p:spPr>
          <a:xfrm>
            <a:off x="6669024" y="1233424"/>
            <a:ext cx="41229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assist project managers balance and evaluate the demands of Time, cost and Quality within a project</a:t>
            </a:r>
            <a:endParaRPr lang="en-US" dirty="0">
              <a:ea typeface="+mn-lt"/>
              <a:cs typeface="+mn-lt"/>
            </a:endParaRPr>
          </a:p>
          <a:p>
            <a:pPr algn="l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720726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8CF2D0B6-B2D2-59C8-C4BC-51A3A5E2AF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368" y="877146"/>
            <a:ext cx="7354543" cy="5571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C425753-6F28-349A-8088-E590C54D2AA5}"/>
              </a:ext>
            </a:extLst>
          </p:cNvPr>
          <p:cNvSpPr txBox="1"/>
          <p:nvPr/>
        </p:nvSpPr>
        <p:spPr>
          <a:xfrm>
            <a:off x="1983232" y="284480"/>
            <a:ext cx="42428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Calibri"/>
              </a:rPr>
              <a:t>Project management Quad chart </a:t>
            </a:r>
            <a:endParaRPr lang="en-US" sz="20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1D26FC-99F2-7987-EE8E-355695E9E67F}"/>
              </a:ext>
            </a:extLst>
          </p:cNvPr>
          <p:cNvSpPr txBox="1"/>
          <p:nvPr/>
        </p:nvSpPr>
        <p:spPr>
          <a:xfrm>
            <a:off x="7705344" y="1184656"/>
            <a:ext cx="436067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comprised of four components that represent the project and is a visual aid with a descriptive understanding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93B296-B484-D732-FC7C-F9B264D3DF60}"/>
              </a:ext>
            </a:extLst>
          </p:cNvPr>
          <p:cNvSpPr txBox="1"/>
          <p:nvPr/>
        </p:nvSpPr>
        <p:spPr>
          <a:xfrm>
            <a:off x="7654544" y="2887472"/>
            <a:ext cx="398678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advise the team what the project is about and helps structure the ideas and concepts that are easier to manage workflow</a:t>
            </a:r>
            <a:endParaRPr lang="en-US">
              <a:latin typeface="Arial"/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D52B21-8397-5D25-EF16-425D056ACA09}"/>
              </a:ext>
            </a:extLst>
          </p:cNvPr>
          <p:cNvSpPr txBox="1"/>
          <p:nvPr/>
        </p:nvSpPr>
        <p:spPr>
          <a:xfrm>
            <a:off x="7707376" y="4704080"/>
            <a:ext cx="41452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Provides a better understanding of where and what job will need to be started first</a:t>
            </a:r>
            <a:endParaRPr lang="en-US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200618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C4F1F81B-B9D9-F9D6-9867-8D118743D1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63" y="887306"/>
            <a:ext cx="7679313" cy="48192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3FE0678-4D56-638B-A0D5-48CCC680CC63}"/>
              </a:ext>
            </a:extLst>
          </p:cNvPr>
          <p:cNvSpPr txBox="1"/>
          <p:nvPr/>
        </p:nvSpPr>
        <p:spPr>
          <a:xfrm>
            <a:off x="7770368" y="1499616"/>
            <a:ext cx="407822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Project scope holds all information of a project that is compressed from the beginning to the end.</a:t>
            </a:r>
            <a:endParaRPr lang="en-US" dirty="0">
              <a:latin typeface="Arial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9B01A8-E8EE-143C-822D-D64F2979A9CD}"/>
              </a:ext>
            </a:extLst>
          </p:cNvPr>
          <p:cNvSpPr txBox="1"/>
          <p:nvPr/>
        </p:nvSpPr>
        <p:spPr>
          <a:xfrm>
            <a:off x="7774432" y="2964688"/>
            <a:ext cx="39624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various requirement checks are needed throughout the process the scope</a:t>
            </a:r>
            <a:endParaRPr lang="en-US">
              <a:latin typeface="Arial"/>
              <a:cs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40DA9F-CFD9-ED06-9675-26CA61EF78A2}"/>
              </a:ext>
            </a:extLst>
          </p:cNvPr>
          <p:cNvSpPr txBox="1"/>
          <p:nvPr/>
        </p:nvSpPr>
        <p:spPr>
          <a:xfrm>
            <a:off x="7768335" y="4435856"/>
            <a:ext cx="4305935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This will range from document collection to work breakdown structures, project deliverables, project statement, project scope validation and scope control</a:t>
            </a:r>
            <a:endParaRPr lang="en-US">
              <a:latin typeface="Arial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625528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6D39DDFB-D272-641D-38CA-AFD106A91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706" y="1070186"/>
            <a:ext cx="7958668" cy="5571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7BB23B-BEE4-AC01-BD11-3A755B157D73}"/>
              </a:ext>
            </a:extLst>
          </p:cNvPr>
          <p:cNvSpPr txBox="1"/>
          <p:nvPr/>
        </p:nvSpPr>
        <p:spPr>
          <a:xfrm>
            <a:off x="2824480" y="392176"/>
            <a:ext cx="287731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Calibri"/>
              </a:rPr>
              <a:t>PESTEL Analysis </a:t>
            </a:r>
            <a:endParaRPr lang="en-US" sz="2000" b="1" dirty="0"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976CE2-A33B-E1D9-6E76-CEA5D3C2B294}"/>
              </a:ext>
            </a:extLst>
          </p:cNvPr>
          <p:cNvSpPr txBox="1"/>
          <p:nvPr/>
        </p:nvSpPr>
        <p:spPr>
          <a:xfrm>
            <a:off x="8406384" y="2310384"/>
            <a:ext cx="32430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External risk review.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0F7526-8B9E-AFCE-B009-0E06580A1B54}"/>
              </a:ext>
            </a:extLst>
          </p:cNvPr>
          <p:cNvSpPr txBox="1"/>
          <p:nvPr/>
        </p:nvSpPr>
        <p:spPr>
          <a:xfrm>
            <a:off x="8408416" y="3147568"/>
            <a:ext cx="321868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Threat and opportunity analysis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05DED9-C86C-FB28-C4F0-CDAA45E660BA}"/>
              </a:ext>
            </a:extLst>
          </p:cNvPr>
          <p:cNvSpPr txBox="1"/>
          <p:nvPr/>
        </p:nvSpPr>
        <p:spPr>
          <a:xfrm>
            <a:off x="8404352" y="3921760"/>
            <a:ext cx="31699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Structured format for better understanding 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141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C5E8DD88-4BFB-AADA-0B57-1C1BEDC50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0" y="1141306"/>
            <a:ext cx="7874300" cy="5571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6B9DAE-98CB-208B-39ED-EE4A708E0A80}"/>
              </a:ext>
            </a:extLst>
          </p:cNvPr>
          <p:cNvSpPr txBox="1"/>
          <p:nvPr/>
        </p:nvSpPr>
        <p:spPr>
          <a:xfrm>
            <a:off x="2684272" y="477520"/>
            <a:ext cx="290982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cs typeface="Calibri"/>
              </a:rPr>
              <a:t>Stakeholder importance</a:t>
            </a:r>
            <a:endParaRPr lang="en-US" sz="2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50FA3FD-768D-9E10-2347-D1611F85B1EC}"/>
              </a:ext>
            </a:extLst>
          </p:cNvPr>
          <p:cNvSpPr txBox="1"/>
          <p:nvPr/>
        </p:nvSpPr>
        <p:spPr>
          <a:xfrm>
            <a:off x="8101584" y="1767840"/>
            <a:ext cx="35844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Assess the importance of stakeholders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AE1E225-DA66-247F-6825-F28296E5B724}"/>
              </a:ext>
            </a:extLst>
          </p:cNvPr>
          <p:cNvSpPr txBox="1"/>
          <p:nvPr/>
        </p:nvSpPr>
        <p:spPr>
          <a:xfrm>
            <a:off x="8101584" y="2631440"/>
            <a:ext cx="34625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Tool that can build strong stakeholder relationships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9C89BD-BC4E-21C3-E401-308FEFC4C827}"/>
              </a:ext>
            </a:extLst>
          </p:cNvPr>
          <p:cNvSpPr txBox="1"/>
          <p:nvPr/>
        </p:nvSpPr>
        <p:spPr>
          <a:xfrm>
            <a:off x="8105648" y="3495040"/>
            <a:ext cx="31455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Calibri"/>
              </a:rPr>
              <a:t>Structured stakeholder format and responsibilities 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7F012E-8B82-B366-490E-2914D43A7FBC}"/>
              </a:ext>
            </a:extLst>
          </p:cNvPr>
          <p:cNvSpPr txBox="1"/>
          <p:nvPr/>
        </p:nvSpPr>
        <p:spPr>
          <a:xfrm>
            <a:off x="8083296" y="4486656"/>
            <a:ext cx="330809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cs typeface="Calibri"/>
              </a:rPr>
              <a:t>Will display influence of stakeholders</a:t>
            </a:r>
          </a:p>
        </p:txBody>
      </p:sp>
    </p:spTree>
    <p:extLst>
      <p:ext uri="{BB962C8B-B14F-4D97-AF65-F5344CB8AC3E}">
        <p14:creationId xmlns:p14="http://schemas.microsoft.com/office/powerpoint/2010/main" val="3184554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3A3182E5-AF8F-CB64-1EE5-03944D368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811784"/>
            <a:ext cx="10905066" cy="52344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E91E26-829B-41D7-9D0E-0069818921C9}"/>
              </a:ext>
            </a:extLst>
          </p:cNvPr>
          <p:cNvSpPr txBox="1"/>
          <p:nvPr/>
        </p:nvSpPr>
        <p:spPr>
          <a:xfrm>
            <a:off x="4159504" y="170688"/>
            <a:ext cx="40944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rial"/>
                <a:cs typeface="Calibri"/>
              </a:rPr>
              <a:t>Project Risk Management process</a:t>
            </a:r>
            <a:endParaRPr lang="en-US" b="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97416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47E3EC61-5583-F9C6-FF58-57AC3AF9B7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7" y="755226"/>
            <a:ext cx="8132945" cy="55710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A10746-BD97-3BF4-84B5-48DE00E942ED}"/>
              </a:ext>
            </a:extLst>
          </p:cNvPr>
          <p:cNvSpPr txBox="1"/>
          <p:nvPr/>
        </p:nvSpPr>
        <p:spPr>
          <a:xfrm>
            <a:off x="8384032" y="1564640"/>
            <a:ext cx="374091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The WBS displays duties and tasks each department will need to complete within the project scope </a:t>
            </a:r>
            <a:endParaRPr lang="en-US"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99A431-0AED-A03C-D457-4AF0BEC37FE8}"/>
              </a:ext>
            </a:extLst>
          </p:cNvPr>
          <p:cNvSpPr txBox="1"/>
          <p:nvPr/>
        </p:nvSpPr>
        <p:spPr>
          <a:xfrm>
            <a:off x="8375904" y="2777744"/>
            <a:ext cx="302361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Duties are structured in work order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0491D5-262D-F30D-4A56-8750F6303E21}"/>
              </a:ext>
            </a:extLst>
          </p:cNvPr>
          <p:cNvSpPr txBox="1"/>
          <p:nvPr/>
        </p:nvSpPr>
        <p:spPr>
          <a:xfrm>
            <a:off x="8729472" y="3816096"/>
            <a:ext cx="3316224" cy="5974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E09CA-7402-4F49-A589-40F926994C67}"/>
              </a:ext>
            </a:extLst>
          </p:cNvPr>
          <p:cNvSpPr txBox="1"/>
          <p:nvPr/>
        </p:nvSpPr>
        <p:spPr>
          <a:xfrm>
            <a:off x="8382000" y="3820160"/>
            <a:ext cx="30845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Good visual aid to project management team </a:t>
            </a:r>
          </a:p>
        </p:txBody>
      </p:sp>
    </p:spTree>
    <p:extLst>
      <p:ext uri="{BB962C8B-B14F-4D97-AF65-F5344CB8AC3E}">
        <p14:creationId xmlns:p14="http://schemas.microsoft.com/office/powerpoint/2010/main" val="1057864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hart, box and whisker chart&#10;&#10;Description automatically generated">
            <a:extLst>
              <a:ext uri="{FF2B5EF4-FFF2-40B4-BE49-F238E27FC236}">
                <a16:creationId xmlns:a16="http://schemas.microsoft.com/office/drawing/2014/main" id="{D527566C-986A-E2B8-EDC1-422E652E08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107" y="535968"/>
            <a:ext cx="10905066" cy="45668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D0DB583-805F-550C-03C6-F06F30871E01}"/>
              </a:ext>
            </a:extLst>
          </p:cNvPr>
          <p:cNvSpPr txBox="1"/>
          <p:nvPr/>
        </p:nvSpPr>
        <p:spPr>
          <a:xfrm>
            <a:off x="585216" y="5323840"/>
            <a:ext cx="107411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Useful visual aid for project commitments to start work and have work completed by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EF1AAD-E78D-BDB9-4F50-CE44B90810E4}"/>
              </a:ext>
            </a:extLst>
          </p:cNvPr>
          <p:cNvSpPr txBox="1"/>
          <p:nvPr/>
        </p:nvSpPr>
        <p:spPr>
          <a:xfrm>
            <a:off x="587248" y="5831840"/>
            <a:ext cx="68884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structured tasks list providing order to workflow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FCB6D2-E8E6-C2C0-7344-1E39F033FEC3}"/>
              </a:ext>
            </a:extLst>
          </p:cNvPr>
          <p:cNvSpPr txBox="1"/>
          <p:nvPr/>
        </p:nvSpPr>
        <p:spPr>
          <a:xfrm>
            <a:off x="587248" y="6445504"/>
            <a:ext cx="720547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Easy to understand format for project managers </a:t>
            </a:r>
          </a:p>
        </p:txBody>
      </p:sp>
    </p:spTree>
    <p:extLst>
      <p:ext uri="{BB962C8B-B14F-4D97-AF65-F5344CB8AC3E}">
        <p14:creationId xmlns:p14="http://schemas.microsoft.com/office/powerpoint/2010/main" val="1536606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437A6534-8A03-77FD-782B-DF3E27EE3A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6" b="58"/>
          <a:stretch/>
        </p:blipFill>
        <p:spPr>
          <a:xfrm>
            <a:off x="152420" y="1250962"/>
            <a:ext cx="8605500" cy="52514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F63D0C-2D33-B20F-56D2-62A998D72AE4}"/>
              </a:ext>
            </a:extLst>
          </p:cNvPr>
          <p:cNvSpPr txBox="1"/>
          <p:nvPr/>
        </p:nvSpPr>
        <p:spPr>
          <a:xfrm>
            <a:off x="3050031" y="491744"/>
            <a:ext cx="314769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Calibri"/>
              </a:rPr>
              <a:t>Simple budge sheet </a:t>
            </a:r>
            <a:endParaRPr lang="en-US" sz="2000" b="1" dirty="0">
              <a:latin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CA2AE4-7EA0-C3F0-F332-B92962F99D4E}"/>
              </a:ext>
            </a:extLst>
          </p:cNvPr>
          <p:cNvSpPr txBox="1"/>
          <p:nvPr/>
        </p:nvSpPr>
        <p:spPr>
          <a:xfrm>
            <a:off x="8761984" y="1936496"/>
            <a:ext cx="32674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ea typeface="+mn-lt"/>
                <a:cs typeface="+mn-lt"/>
              </a:rPr>
              <a:t>Records all income and expenditure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8BF6AC-2472-38EE-818D-153E21AE1D9E}"/>
              </a:ext>
            </a:extLst>
          </p:cNvPr>
          <p:cNvSpPr txBox="1"/>
          <p:nvPr/>
        </p:nvSpPr>
        <p:spPr>
          <a:xfrm>
            <a:off x="8764016" y="3023616"/>
            <a:ext cx="31983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Structured breakdown of cost and commitments 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4D4FDC-5655-A776-B7EB-76645484DA6B}"/>
              </a:ext>
            </a:extLst>
          </p:cNvPr>
          <p:cNvSpPr txBox="1"/>
          <p:nvPr/>
        </p:nvSpPr>
        <p:spPr>
          <a:xfrm>
            <a:off x="8766048" y="4216400"/>
            <a:ext cx="307238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rial"/>
                <a:cs typeface="Calibri"/>
              </a:rPr>
              <a:t>Good control of monetary matters 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659410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A9D79E11-AB8F-C817-C072-DA66D52F7D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723" y="379306"/>
            <a:ext cx="9318153" cy="6211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6468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A7C525-6415-F6E4-F89D-AA245CF4B071}"/>
              </a:ext>
            </a:extLst>
          </p:cNvPr>
          <p:cNvSpPr txBox="1"/>
          <p:nvPr/>
        </p:nvSpPr>
        <p:spPr>
          <a:xfrm>
            <a:off x="1524003" y="1999615"/>
            <a:ext cx="9144000" cy="27640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8515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326</cp:revision>
  <dcterms:created xsi:type="dcterms:W3CDTF">2022-08-17T06:56:32Z</dcterms:created>
  <dcterms:modified xsi:type="dcterms:W3CDTF">2022-08-17T08:14:03Z</dcterms:modified>
</cp:coreProperties>
</file>