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7"/>
  </p:notesMasterIdLst>
  <p:handoutMasterIdLst>
    <p:handoutMasterId r:id="rId18"/>
  </p:handoutMasterIdLst>
  <p:sldIdLst>
    <p:sldId id="297" r:id="rId3"/>
    <p:sldId id="268" r:id="rId4"/>
    <p:sldId id="285" r:id="rId5"/>
    <p:sldId id="286" r:id="rId6"/>
    <p:sldId id="287" r:id="rId7"/>
    <p:sldId id="288" r:id="rId8"/>
    <p:sldId id="289" r:id="rId9"/>
    <p:sldId id="295" r:id="rId10"/>
    <p:sldId id="291" r:id="rId11"/>
    <p:sldId id="292" r:id="rId12"/>
    <p:sldId id="290" r:id="rId13"/>
    <p:sldId id="293" r:id="rId14"/>
    <p:sldId id="296" r:id="rId15"/>
    <p:sldId id="29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gzQFfNJ8LBZQAjBdU9bzgw==" hashData="pAF/jjgO/dIO1VGFT13+akdGILoMiPKYJJAOO9DwwobbhgUEychsxKUSb+i7m2ZZU/hHyDSy69gKh5Se7CLM1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ferSingleView="1">
    <p:restoredLeft sz="15002" autoAdjust="0"/>
    <p:restoredTop sz="45698" autoAdjust="0"/>
  </p:normalViewPr>
  <p:slideViewPr>
    <p:cSldViewPr snapToGrid="0">
      <p:cViewPr varScale="1">
        <p:scale>
          <a:sx n="58" d="100"/>
          <a:sy n="58" d="100"/>
        </p:scale>
        <p:origin x="1576" y="40"/>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04/07/2022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C177.htm"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C180.htm"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the lesson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offences related to Section 3 and Section 34 Road Traffic Act 1988.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what powers are available to deal with offences that contravene Section 3 and Section 34 Road Traffic Act 1988.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how evidence is recorded if a person has committed an offence of careless driving or has driven a motor vehicle off road.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Demonstrate how to issue a warning using the Notice of Seizure of Motor Vehicle ticket book (Form T323).</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130544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lnSpc>
                <a:spcPct val="100000"/>
              </a:lnSpc>
              <a:buFont typeface="Arial" panose="020B0604020202020204" pitchFamily="34" charset="0"/>
              <a:buChar char="•"/>
              <a:defRPr/>
            </a:pPr>
            <a:r>
              <a:rPr lang="en-GB" sz="1100" kern="0" dirty="0">
                <a:solidFill>
                  <a:srgbClr val="FFFF00"/>
                </a:solidFill>
                <a:latin typeface="Arial" panose="020B0604020202020204" pitchFamily="34" charset="0"/>
                <a:cs typeface="Arial" panose="020B0604020202020204" pitchFamily="34" charset="0"/>
              </a:rPr>
              <a:t>To educate driver attitudes towards road safety</a:t>
            </a:r>
          </a:p>
          <a:p>
            <a:pPr marL="171450" indent="-171450" eaLnBrk="1" hangingPunct="1">
              <a:lnSpc>
                <a:spcPct val="100000"/>
              </a:lnSpc>
              <a:buFont typeface="Arial" panose="020B0604020202020204" pitchFamily="34" charset="0"/>
              <a:buChar char="•"/>
              <a:defRPr/>
            </a:pPr>
            <a:r>
              <a:rPr lang="en-GB" sz="1100" kern="0" dirty="0">
                <a:solidFill>
                  <a:srgbClr val="FFFF00"/>
                </a:solidFill>
                <a:latin typeface="Arial" panose="020B0604020202020204" pitchFamily="34" charset="0"/>
                <a:cs typeface="Arial" panose="020B0604020202020204" pitchFamily="34" charset="0"/>
              </a:rPr>
              <a:t>To gather intelligence and information in an effort to identify persistent offenders</a:t>
            </a:r>
          </a:p>
          <a:p>
            <a:pPr marL="171450" indent="-171450" eaLnBrk="1" hangingPunct="1">
              <a:lnSpc>
                <a:spcPct val="100000"/>
              </a:lnSpc>
              <a:buFont typeface="Arial" panose="020B0604020202020204" pitchFamily="34" charset="0"/>
              <a:buChar char="•"/>
              <a:defRPr/>
            </a:pPr>
            <a:r>
              <a:rPr lang="en-GB" sz="1100" kern="0" dirty="0">
                <a:solidFill>
                  <a:srgbClr val="FFFF00"/>
                </a:solidFill>
                <a:latin typeface="Arial" panose="020B0604020202020204" pitchFamily="34" charset="0"/>
                <a:cs typeface="Arial" panose="020B0604020202020204" pitchFamily="34" charset="0"/>
              </a:rPr>
              <a:t>To use legislative Powers as a means of deterring such Anti-Social behaviour</a:t>
            </a:r>
          </a:p>
          <a:p>
            <a:pPr marL="171450" indent="-171450" eaLnBrk="1" hangingPunct="1">
              <a:lnSpc>
                <a:spcPct val="100000"/>
              </a:lnSpc>
              <a:buFont typeface="Arial" panose="020B0604020202020204" pitchFamily="34" charset="0"/>
              <a:buChar char="•"/>
              <a:defRPr/>
            </a:pPr>
            <a:r>
              <a:rPr lang="en-GB" sz="1100" kern="0" dirty="0">
                <a:solidFill>
                  <a:srgbClr val="FFFF00"/>
                </a:solidFill>
                <a:latin typeface="Arial" panose="020B0604020202020204" pitchFamily="34" charset="0"/>
                <a:cs typeface="Arial" panose="020B0604020202020204" pitchFamily="34" charset="0"/>
              </a:rPr>
              <a:t>To provide reassurance to members of the business community and the general public Anti-Social Behaviour will not be tolerated</a:t>
            </a:r>
          </a:p>
          <a:p>
            <a:pPr marL="171450" indent="-171450" eaLnBrk="1" hangingPunct="1">
              <a:lnSpc>
                <a:spcPct val="100000"/>
              </a:lnSpc>
              <a:buFont typeface="Arial" panose="020B0604020202020204" pitchFamily="34" charset="0"/>
              <a:buChar char="•"/>
              <a:defRPr/>
            </a:pPr>
            <a:r>
              <a:rPr lang="en-GB" sz="1100" kern="0" dirty="0">
                <a:solidFill>
                  <a:srgbClr val="FFFF00"/>
                </a:solidFill>
                <a:latin typeface="Arial" panose="020B0604020202020204" pitchFamily="34" charset="0"/>
                <a:cs typeface="Arial" panose="020B0604020202020204" pitchFamily="34" charset="0"/>
              </a:rPr>
              <a:t>The legislation is section 59 of the Police Reform Act 2002, which gives </a:t>
            </a:r>
            <a:r>
              <a:rPr lang="en-GB" sz="1100" i="1" u="sng" kern="0" dirty="0">
                <a:solidFill>
                  <a:srgbClr val="FFFF00"/>
                </a:solidFill>
                <a:latin typeface="Arial" panose="020B0604020202020204" pitchFamily="34" charset="0"/>
                <a:cs typeface="Arial" panose="020B0604020202020204" pitchFamily="34" charset="0"/>
              </a:rPr>
              <a:t>Constables / PCSO’s in Uniform</a:t>
            </a:r>
            <a:r>
              <a:rPr lang="en-GB" sz="1100" kern="0" dirty="0">
                <a:solidFill>
                  <a:srgbClr val="FFFF00"/>
                </a:solidFill>
                <a:latin typeface="Arial" panose="020B0604020202020204" pitchFamily="34" charset="0"/>
                <a:cs typeface="Arial" panose="020B0604020202020204" pitchFamily="34" charset="0"/>
              </a:rPr>
              <a:t> the power to seize vehicles from the drivers who persist in using motor vehicles in a manner which causing </a:t>
            </a:r>
            <a:r>
              <a:rPr lang="en-GB" sz="1100" u="sng" kern="0" dirty="0">
                <a:solidFill>
                  <a:srgbClr val="FFFF00"/>
                </a:solidFill>
                <a:latin typeface="Arial" panose="020B0604020202020204" pitchFamily="34" charset="0"/>
                <a:cs typeface="Arial" panose="020B0604020202020204" pitchFamily="34" charset="0"/>
              </a:rPr>
              <a:t>alarm, distress or annoyance to members of the public</a:t>
            </a:r>
            <a:endParaRPr lang="en-US" sz="1100" kern="0" dirty="0">
              <a:solidFill>
                <a:srgbClr val="FFFF00"/>
              </a:solidFill>
              <a:latin typeface="Arial" panose="020B0604020202020204" pitchFamily="34" charset="0"/>
              <a:cs typeface="Arial" panose="020B0604020202020204" pitchFamily="34" charset="0"/>
            </a:endParaRPr>
          </a:p>
          <a:p>
            <a:endParaRPr lang="en-GB" dirty="0"/>
          </a:p>
          <a:p>
            <a:r>
              <a:rPr lang="en-GB" sz="1200" kern="1200" dirty="0">
                <a:solidFill>
                  <a:schemeClr val="tx1"/>
                </a:solidFill>
                <a:effectLst/>
                <a:latin typeface="+mn-lt"/>
                <a:ea typeface="+mn-ea"/>
                <a:cs typeface="+mn-cs"/>
              </a:rPr>
              <a:t>Our Police Powers: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(3)Those powers are— </a:t>
            </a:r>
          </a:p>
          <a:p>
            <a:r>
              <a:rPr lang="en-GB" sz="1200" kern="1200" dirty="0">
                <a:solidFill>
                  <a:schemeClr val="tx1"/>
                </a:solidFill>
                <a:effectLst/>
                <a:latin typeface="+mn-lt"/>
                <a:ea typeface="+mn-ea"/>
                <a:cs typeface="+mn-cs"/>
              </a:rPr>
              <a:t>(a)power, if the motor vehicle is moving, to order the person driving it to stop the vehicle; </a:t>
            </a:r>
          </a:p>
          <a:p>
            <a:r>
              <a:rPr lang="en-GB" sz="1200" kern="1200" dirty="0">
                <a:solidFill>
                  <a:schemeClr val="tx1"/>
                </a:solidFill>
                <a:effectLst/>
                <a:latin typeface="+mn-lt"/>
                <a:ea typeface="+mn-ea"/>
                <a:cs typeface="+mn-cs"/>
              </a:rPr>
              <a:t>(b)power to seize and remove the motor vehicle; </a:t>
            </a:r>
          </a:p>
          <a:p>
            <a:r>
              <a:rPr lang="en-GB" sz="1200" kern="1200" dirty="0">
                <a:solidFill>
                  <a:schemeClr val="tx1"/>
                </a:solidFill>
                <a:effectLst/>
                <a:latin typeface="+mn-lt"/>
                <a:ea typeface="+mn-ea"/>
                <a:cs typeface="+mn-cs"/>
              </a:rPr>
              <a:t>(c)power, for the purposes of exercising a power falling within paragraph (a) or (b), to enter any premises on which he has reasonable grounds for believing the motor vehicle to be; </a:t>
            </a:r>
          </a:p>
          <a:p>
            <a:r>
              <a:rPr lang="en-GB" sz="1200" kern="1200" dirty="0">
                <a:solidFill>
                  <a:schemeClr val="tx1"/>
                </a:solidFill>
                <a:effectLst/>
                <a:latin typeface="+mn-lt"/>
                <a:ea typeface="+mn-ea"/>
                <a:cs typeface="+mn-cs"/>
              </a:rPr>
              <a:t>(d)power to use reasonable force, if necessary, in the exercise of any power conferred by any of paragraphs to (a) to (c).</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Subsection (3)(c) does not authorise entry into a private dwelling house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this section— </a:t>
            </a:r>
          </a:p>
          <a:p>
            <a:pPr lvl="0"/>
            <a:r>
              <a:rPr lang="en-GB" sz="1200" kern="1200" dirty="0">
                <a:solidFill>
                  <a:schemeClr val="tx1"/>
                </a:solidFill>
                <a:effectLst/>
                <a:latin typeface="+mn-lt"/>
                <a:ea typeface="+mn-ea"/>
                <a:cs typeface="+mn-cs"/>
              </a:rPr>
              <a:t> “private dwelling house” does not include any garage or other structure occupied with the dwelling house, or any land appurtenant to the dwelling house.</a:t>
            </a:r>
          </a:p>
          <a:p>
            <a:pPr lvl="0"/>
            <a:r>
              <a:rPr lang="en-GB" sz="1200" kern="1200" dirty="0">
                <a:solidFill>
                  <a:schemeClr val="tx1"/>
                </a:solidFill>
                <a:effectLst/>
                <a:latin typeface="+mn-lt"/>
                <a:ea typeface="+mn-ea"/>
                <a:cs typeface="+mn-cs"/>
              </a:rPr>
              <a:t> </a:t>
            </a:r>
          </a:p>
          <a:p>
            <a:r>
              <a:rPr lang="en-GB" sz="1200" kern="1200">
                <a:solidFill>
                  <a:schemeClr val="tx1"/>
                </a:solidFill>
                <a:effectLst/>
                <a:latin typeface="+mn-lt"/>
                <a:ea typeface="+mn-ea"/>
                <a:cs typeface="+mn-cs"/>
              </a:rPr>
              <a:t>As this reads, your power would allow you entry into free standing garages, gardens and driveways just not the dwelling itself or attached garages.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741469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014263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u="none" strike="noStrike" baseline="0" dirty="0">
                <a:latin typeface="Arial" panose="020B0604020202020204" pitchFamily="34" charset="0"/>
                <a:cs typeface="Arial" panose="020B0604020202020204" pitchFamily="34" charset="0"/>
              </a:rPr>
              <a:t>Drive</a:t>
            </a:r>
            <a:r>
              <a:rPr lang="en-GB" sz="1100" b="0" i="0" u="none" strike="noStrike" baseline="0" dirty="0">
                <a:latin typeface="Arial" panose="020B0604020202020204" pitchFamily="34" charset="0"/>
                <a:cs typeface="Arial" panose="020B0604020202020204" pitchFamily="34" charset="0"/>
              </a:rPr>
              <a:t> - that person as well as any other person engaged in the driving of the vehicle, and drive is to be interpreted accordingly</a:t>
            </a:r>
          </a:p>
          <a:p>
            <a:pPr>
              <a:lnSpc>
                <a:spcPct val="100000"/>
              </a:lnSpc>
            </a:pPr>
            <a:endParaRPr lang="en-GB" sz="1100" b="0" i="1" u="none" strike="noStrike" baseline="0" dirty="0">
              <a:latin typeface="Arial" panose="020B0604020202020204" pitchFamily="34" charset="0"/>
              <a:cs typeface="Arial" panose="020B0604020202020204" pitchFamily="34" charset="0"/>
            </a:endParaRPr>
          </a:p>
          <a:p>
            <a:pPr marL="285750" indent="-285750">
              <a:lnSpc>
                <a:spcPct val="100000"/>
              </a:lnSpc>
              <a:buAutoNum type="romanLcParenBoth"/>
            </a:pPr>
            <a:r>
              <a:rPr lang="en-GB" sz="1100" b="0" i="0" u="none" strike="noStrike" baseline="0" dirty="0">
                <a:latin typeface="Arial" panose="020B0604020202020204" pitchFamily="34" charset="0"/>
                <a:cs typeface="Arial" panose="020B0604020202020204" pitchFamily="34" charset="0"/>
              </a:rPr>
              <a:t>The terms 'drive' and 'driving' appear on numerous occasions in road traffic legislation, however, when someone is or is not 'driving' a motor vehicle is not defined by statute. There is a large volume of case law relating to this particular subject and the majority of it has appeared as a consequence of the drink/driving provisions. The subject may be summed up fairly simply -</a:t>
            </a:r>
            <a:br>
              <a:rPr lang="en-GB" sz="1100" b="0" i="0" u="none" strike="noStrike" baseline="0" dirty="0">
                <a:latin typeface="Arial" panose="020B0604020202020204" pitchFamily="34" charset="0"/>
                <a:cs typeface="Arial" panose="020B0604020202020204" pitchFamily="34" charset="0"/>
              </a:rPr>
            </a:br>
            <a:r>
              <a:rPr lang="en-GB" sz="1100" b="0" i="0" u="none" strike="noStrike" baseline="0" dirty="0">
                <a:latin typeface="Arial" panose="020B0604020202020204" pitchFamily="34" charset="0"/>
                <a:cs typeface="Arial" panose="020B0604020202020204" pitchFamily="34" charset="0"/>
              </a:rPr>
              <a:t>Whether or not someone is driving is predominantly a matter of fact and degree, and the court or jury will make the final decision in each individual case. Case law has laid down a </a:t>
            </a:r>
            <a:r>
              <a:rPr lang="en-GB" sz="1100" b="0" i="0" u="none" strike="noStrike" baseline="0" dirty="0">
                <a:solidFill>
                  <a:schemeClr val="tx1"/>
                </a:solidFill>
                <a:latin typeface="Arial" panose="020B0604020202020204" pitchFamily="34" charset="0"/>
                <a:cs typeface="Arial" panose="020B0604020202020204" pitchFamily="34" charset="0"/>
              </a:rPr>
              <a:t>test R v </a:t>
            </a:r>
            <a:r>
              <a:rPr lang="en-GB" sz="1100" b="0" i="0" u="none" strike="noStrike" kern="1200" baseline="0" dirty="0" err="1">
                <a:solidFill>
                  <a:schemeClr val="tx1"/>
                </a:solidFill>
                <a:latin typeface="Arial" panose="020B0604020202020204" pitchFamily="34" charset="0"/>
                <a:ea typeface="+mn-ea"/>
                <a:cs typeface="Arial" panose="020B0604020202020204" pitchFamily="34" charset="0"/>
                <a:hlinkClick r:id="rId3"/>
              </a:rPr>
              <a:t>McDonagh</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hlinkClick r:id="rId3"/>
              </a:rPr>
              <a:t> 1974 which states - 'the essence of driving is the use of the driver's controls for the purpose of directing the movement of the car however the movement is produced</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indent="0">
              <a:lnSpc>
                <a:spcPct val="100000"/>
              </a:lnSpc>
              <a:buNone/>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indent="0">
              <a:lnSpc>
                <a:spcPct val="100000"/>
              </a:lnSpc>
              <a:buNone/>
            </a:pPr>
            <a:r>
              <a:rPr lang="en-GB" sz="1100" b="0" i="0" u="none" strike="noStrike" baseline="0" dirty="0">
                <a:solidFill>
                  <a:schemeClr val="tx1"/>
                </a:solidFill>
                <a:latin typeface="Arial" panose="020B0604020202020204" pitchFamily="34" charset="0"/>
                <a:cs typeface="Arial" panose="020B0604020202020204" pitchFamily="34" charset="0"/>
              </a:rPr>
              <a:t>(ii) It is also possible for two people to be driving the same vehicle; see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hlinkClick r:id="rId4"/>
              </a:rPr>
              <a:t>Tyler v </a:t>
            </a:r>
            <a:r>
              <a:rPr lang="en-GB" sz="1100" b="0" i="0" u="none" strike="noStrike" kern="1200" baseline="0" dirty="0" err="1">
                <a:solidFill>
                  <a:schemeClr val="tx1"/>
                </a:solidFill>
                <a:latin typeface="Arial" panose="020B0604020202020204" pitchFamily="34" charset="0"/>
                <a:ea typeface="+mn-ea"/>
                <a:cs typeface="Arial" panose="020B0604020202020204" pitchFamily="34" charset="0"/>
                <a:hlinkClick r:id="rId4"/>
              </a:rPr>
              <a:t>Whatmore</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hlinkClick r:id="rId4"/>
              </a:rPr>
              <a:t>.</a:t>
            </a:r>
          </a:p>
          <a:p>
            <a:pPr marL="0" indent="0">
              <a:lnSpc>
                <a:spcPct val="100000"/>
              </a:lnSpc>
              <a:buNone/>
            </a:pPr>
            <a:br>
              <a:rPr lang="en-GB" sz="1100" b="0" i="0" u="none" strike="noStrike" kern="1200" baseline="0" dirty="0">
                <a:solidFill>
                  <a:schemeClr val="tx1"/>
                </a:solidFill>
                <a:latin typeface="Arial" panose="020B0604020202020204" pitchFamily="34" charset="0"/>
                <a:ea typeface="+mn-ea"/>
                <a:cs typeface="Arial" panose="020B0604020202020204" pitchFamily="34" charset="0"/>
                <a:hlinkClick r:id="rId4"/>
              </a:rPr>
            </a:br>
            <a:r>
              <a:rPr lang="en-GB" sz="1100" b="0" i="0" u="none" strike="noStrike" kern="1200" baseline="0" dirty="0">
                <a:solidFill>
                  <a:schemeClr val="tx1"/>
                </a:solidFill>
                <a:latin typeface="Arial" panose="020B0604020202020204" pitchFamily="34" charset="0"/>
                <a:ea typeface="+mn-ea"/>
                <a:cs typeface="Arial" panose="020B0604020202020204" pitchFamily="34" charset="0"/>
                <a:hlinkClick r:id="rId4"/>
              </a:rPr>
              <a:t>(iii) The law also recognises that certain vehicles, such as steam rollers, may have a 'steersman' who steers and a driver who controls the propulsion. </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MPV</a:t>
            </a:r>
            <a:r>
              <a:rPr lang="en-GB" sz="1100" baseline="0" dirty="0">
                <a:latin typeface="Arial" panose="020B0604020202020204" pitchFamily="34" charset="0"/>
                <a:cs typeface="Arial" panose="020B0604020202020204" pitchFamily="34" charset="0"/>
              </a:rPr>
              <a:t> - </a:t>
            </a:r>
            <a:r>
              <a:rPr lang="en-GB" sz="1100" b="0" i="0" u="none" strike="noStrike" baseline="0" dirty="0">
                <a:latin typeface="Arial" panose="020B0604020202020204" pitchFamily="34" charset="0"/>
                <a:cs typeface="Arial" panose="020B0604020202020204" pitchFamily="34" charset="0"/>
              </a:rPr>
              <a:t>The term mechanically propelled vehicle is not defined in the Road Traffic Acts. It is ultimately a matter of fact and degree for the court to decide. At its most basic level it is a vehicle which can be propelled by mechanical means. It can include both electrically and steam powered vehicles. </a:t>
            </a:r>
          </a:p>
          <a:p>
            <a:pPr>
              <a:lnSpc>
                <a:spcPct val="100000"/>
              </a:lnSpc>
            </a:pPr>
            <a:endParaRPr lang="en-GB" sz="1100" b="0" i="0" u="none" strike="noStrike" baseline="0" dirty="0">
              <a:latin typeface="Arial" panose="020B0604020202020204" pitchFamily="34" charset="0"/>
              <a:cs typeface="Arial" panose="020B0604020202020204" pitchFamily="34" charset="0"/>
            </a:endParaRPr>
          </a:p>
          <a:p>
            <a:pPr>
              <a:lnSpc>
                <a:spcPct val="100000"/>
              </a:lnSpc>
            </a:pPr>
            <a:r>
              <a:rPr lang="en-GB" sz="1100" b="1" i="0" u="none" strike="noStrike" baseline="0" dirty="0">
                <a:latin typeface="Arial" panose="020B0604020202020204" pitchFamily="34" charset="0"/>
                <a:cs typeface="Arial" panose="020B0604020202020204" pitchFamily="34" charset="0"/>
              </a:rPr>
              <a:t>Common Land </a:t>
            </a:r>
            <a:r>
              <a:rPr lang="en-GB" sz="1100" b="0" i="0" u="none" strike="noStrike" baseline="0" dirty="0">
                <a:latin typeface="Arial" panose="020B0604020202020204" pitchFamily="34" charset="0"/>
                <a:cs typeface="Arial" panose="020B0604020202020204" pitchFamily="34" charset="0"/>
              </a:rPr>
              <a:t>- Section 22 of the Commons Registration Act 1965 defines common land as:</a:t>
            </a:r>
          </a:p>
          <a:p>
            <a:pPr>
              <a:lnSpc>
                <a:spcPct val="100000"/>
              </a:lnSpc>
            </a:pPr>
            <a:r>
              <a:rPr lang="en-GB" sz="1100" b="0" i="0" u="none" strike="noStrike" baseline="0" dirty="0">
                <a:latin typeface="Arial" panose="020B0604020202020204" pitchFamily="34" charset="0"/>
                <a:cs typeface="Arial" panose="020B0604020202020204" pitchFamily="34" charset="0"/>
              </a:rPr>
              <a:t>- land subject to 'rights of common' (see note (ii) below) whether those rights are exercisable at all times or only during limited periods;</a:t>
            </a:r>
            <a:br>
              <a:rPr lang="en-GB" sz="1100" b="0" i="0" u="none" strike="noStrike" baseline="0" dirty="0">
                <a:latin typeface="Arial" panose="020B0604020202020204" pitchFamily="34" charset="0"/>
                <a:cs typeface="Arial" panose="020B0604020202020204" pitchFamily="34" charset="0"/>
              </a:rPr>
            </a:br>
            <a:r>
              <a:rPr lang="en-GB" sz="1100" b="0" i="0" u="none" strike="noStrike" baseline="0" dirty="0">
                <a:latin typeface="Arial" panose="020B0604020202020204" pitchFamily="34" charset="0"/>
                <a:cs typeface="Arial" panose="020B0604020202020204" pitchFamily="34" charset="0"/>
              </a:rPr>
              <a:t>- waste land of a manor not subject to rights of common;</a:t>
            </a:r>
            <a:br>
              <a:rPr lang="en-GB" sz="1100" b="0" i="0" u="none" strike="noStrike" baseline="0" dirty="0">
                <a:latin typeface="Arial" panose="020B0604020202020204" pitchFamily="34" charset="0"/>
                <a:cs typeface="Arial" panose="020B0604020202020204" pitchFamily="34" charset="0"/>
              </a:rPr>
            </a:br>
            <a:r>
              <a:rPr lang="en-GB" sz="1100" b="0" i="0" u="none" strike="noStrike" baseline="0" dirty="0">
                <a:latin typeface="Arial" panose="020B0604020202020204" pitchFamily="34" charset="0"/>
                <a:cs typeface="Arial" panose="020B0604020202020204" pitchFamily="34" charset="0"/>
              </a:rPr>
              <a:t>but does not include a town or village green or any land which forms part of a highway.</a:t>
            </a:r>
          </a:p>
          <a:p>
            <a:pPr>
              <a:lnSpc>
                <a:spcPct val="100000"/>
              </a:lnSpc>
            </a:pPr>
            <a:endParaRPr lang="en-GB" sz="1100" b="0" i="0" u="none" strike="noStrike" baseline="0" dirty="0">
              <a:latin typeface="Arial" panose="020B0604020202020204" pitchFamily="34" charset="0"/>
              <a:cs typeface="Arial" panose="020B0604020202020204" pitchFamily="34" charset="0"/>
            </a:endParaRPr>
          </a:p>
          <a:p>
            <a:pPr>
              <a:lnSpc>
                <a:spcPct val="100000"/>
              </a:lnSpc>
            </a:pPr>
            <a:r>
              <a:rPr lang="en-GB" sz="1100" b="1" i="0" u="none" strike="noStrike" baseline="0" dirty="0">
                <a:latin typeface="Arial" panose="020B0604020202020204" pitchFamily="34" charset="0"/>
                <a:cs typeface="Arial" panose="020B0604020202020204" pitchFamily="34" charset="0"/>
              </a:rPr>
              <a:t>Road</a:t>
            </a:r>
            <a:r>
              <a:rPr lang="en-GB" sz="1100" b="0" i="0" u="none" strike="noStrike" baseline="0" dirty="0">
                <a:latin typeface="Arial" panose="020B0604020202020204" pitchFamily="34" charset="0"/>
                <a:cs typeface="Arial" panose="020B0604020202020204" pitchFamily="34" charset="0"/>
              </a:rPr>
              <a:t> - means any (length of) highway and any other road to which the public has access, and includes bridges over which a road passes. </a:t>
            </a:r>
          </a:p>
          <a:p>
            <a:pPr>
              <a:lnSpc>
                <a:spcPct val="100000"/>
              </a:lnSpc>
            </a:pPr>
            <a:endParaRPr lang="en-GB" sz="1100" b="0" i="0" u="none" strike="noStrike" baseline="0" dirty="0">
              <a:latin typeface="Arial" panose="020B0604020202020204" pitchFamily="34" charset="0"/>
              <a:cs typeface="Arial" panose="020B0604020202020204" pitchFamily="34" charset="0"/>
            </a:endParaRPr>
          </a:p>
          <a:p>
            <a:pPr>
              <a:lnSpc>
                <a:spcPct val="100000"/>
              </a:lnSpc>
            </a:pPr>
            <a:r>
              <a:rPr lang="en-GB" sz="1100" b="0" i="0" u="none" strike="noStrike" baseline="0" dirty="0">
                <a:latin typeface="Arial" panose="020B0604020202020204" pitchFamily="34" charset="0"/>
                <a:cs typeface="Arial" panose="020B0604020202020204" pitchFamily="34" charset="0"/>
              </a:rPr>
              <a:t>It always includes obvious public highways, footpaths and bridle ways maintained by government agencies or local authorities. . To determine whether a place is a road raises the question of whether it is a road to which the general public have access (actual or legal). Its physical character is a defined or definable route or way with defined edges leading from one point to another which serves as a means of access enabling travellers to move conveniently from one point to another along a defined route. The question of whether a place constitutes a road is always one of fact.</a:t>
            </a:r>
          </a:p>
          <a:p>
            <a:pPr>
              <a:lnSpc>
                <a:spcPct val="100000"/>
              </a:lnSpc>
            </a:pPr>
            <a:endParaRPr lang="en-GB" sz="1100" b="0" i="0" u="none" strike="noStrike" baseline="0" dirty="0">
              <a:latin typeface="Arial" panose="020B0604020202020204" pitchFamily="34" charset="0"/>
              <a:cs typeface="Arial" panose="020B0604020202020204" pitchFamily="34" charset="0"/>
            </a:endParaRPr>
          </a:p>
          <a:p>
            <a:pPr>
              <a:lnSpc>
                <a:spcPct val="100000"/>
              </a:lnSpc>
            </a:pPr>
            <a:r>
              <a:rPr lang="en-GB" sz="1100" b="0" i="0" u="none" strike="noStrike" baseline="0" dirty="0">
                <a:latin typeface="Arial" panose="020B0604020202020204" pitchFamily="34" charset="0"/>
                <a:cs typeface="Arial" panose="020B0604020202020204" pitchFamily="34" charset="0"/>
              </a:rPr>
              <a:t>A road generally stretches between boundary fences or grass verges along its sides and this includes any pavements. </a:t>
            </a:r>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521171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u="sng" dirty="0">
                <a:latin typeface="Arial" panose="020B0604020202020204" pitchFamily="34" charset="0"/>
                <a:cs typeface="Arial" panose="020B0604020202020204" pitchFamily="34" charset="0"/>
              </a:rPr>
              <a:t>Evidence</a:t>
            </a:r>
          </a:p>
          <a:p>
            <a:pPr>
              <a:lnSpc>
                <a:spcPct val="100000"/>
              </a:lnSpc>
            </a:pPr>
            <a:endParaRPr lang="en-GB" sz="1100" dirty="0">
              <a:latin typeface="Arial" panose="020B0604020202020204" pitchFamily="34" charset="0"/>
              <a:cs typeface="Arial" panose="020B0604020202020204" pitchFamily="34" charset="0"/>
            </a:endParaRPr>
          </a:p>
          <a:p>
            <a:pPr marL="342900" indent="-342900" eaLnBrk="1" hangingPunct="1">
              <a:lnSpc>
                <a:spcPct val="100000"/>
              </a:lnSpc>
              <a:buFont typeface="Arial" panose="020B0604020202020204" pitchFamily="34" charset="0"/>
              <a:buChar char="•"/>
              <a:defRPr/>
            </a:pPr>
            <a:r>
              <a:rPr lang="en-GB" sz="1100" kern="0" dirty="0">
                <a:solidFill>
                  <a:srgbClr val="FFFF00"/>
                </a:solidFill>
                <a:latin typeface="Arial" panose="020B0604020202020204" pitchFamily="34" charset="0"/>
                <a:cs typeface="Arial" panose="020B0604020202020204" pitchFamily="34" charset="0"/>
              </a:rPr>
              <a:t>The offence of careless driving or driving a motor vehicle off road (section 3 or 34 RTA 1988) </a:t>
            </a:r>
            <a:r>
              <a:rPr lang="en-GB" sz="1100" u="sng" kern="0" dirty="0">
                <a:solidFill>
                  <a:srgbClr val="FFFF00"/>
                </a:solidFill>
                <a:latin typeface="Arial" panose="020B0604020202020204" pitchFamily="34" charset="0"/>
                <a:cs typeface="Arial" panose="020B0604020202020204" pitchFamily="34" charset="0"/>
              </a:rPr>
              <a:t>MUST</a:t>
            </a:r>
            <a:r>
              <a:rPr lang="en-GB" sz="1100" kern="0" dirty="0">
                <a:solidFill>
                  <a:srgbClr val="FFFF00"/>
                </a:solidFill>
                <a:latin typeface="Arial" panose="020B0604020202020204" pitchFamily="34" charset="0"/>
                <a:cs typeface="Arial" panose="020B0604020202020204" pitchFamily="34" charset="0"/>
              </a:rPr>
              <a:t> be committed </a:t>
            </a:r>
          </a:p>
          <a:p>
            <a:pPr marL="342900" indent="-342900" eaLnBrk="1" hangingPunct="1">
              <a:lnSpc>
                <a:spcPct val="100000"/>
              </a:lnSpc>
              <a:buFont typeface="Arial" panose="020B0604020202020204" pitchFamily="34" charset="0"/>
              <a:buChar char="•"/>
              <a:defRPr/>
            </a:pPr>
            <a:r>
              <a:rPr lang="en-GB" sz="1100" kern="0" dirty="0">
                <a:solidFill>
                  <a:srgbClr val="FFFF00"/>
                </a:solidFill>
                <a:latin typeface="Arial" panose="020B0604020202020204" pitchFamily="34" charset="0"/>
                <a:cs typeface="Arial" panose="020B0604020202020204" pitchFamily="34" charset="0"/>
              </a:rPr>
              <a:t>This can witnessed by a Police Officer or member of the public</a:t>
            </a:r>
          </a:p>
          <a:p>
            <a:pPr marL="342900" indent="-342900" eaLnBrk="1" hangingPunct="1">
              <a:lnSpc>
                <a:spcPct val="100000"/>
              </a:lnSpc>
              <a:buFont typeface="Arial" panose="020B0604020202020204" pitchFamily="34" charset="0"/>
              <a:buChar char="•"/>
              <a:defRPr/>
            </a:pPr>
            <a:r>
              <a:rPr lang="en-GB" sz="1100" kern="0" dirty="0">
                <a:solidFill>
                  <a:srgbClr val="FFFF00"/>
                </a:solidFill>
                <a:latin typeface="Arial" panose="020B0604020202020204" pitchFamily="34" charset="0"/>
                <a:cs typeface="Arial" panose="020B0604020202020204" pitchFamily="34" charset="0"/>
              </a:rPr>
              <a:t>Consider how this evidence is recorded. There are several options open to you.</a:t>
            </a:r>
          </a:p>
          <a:p>
            <a:pPr marL="2628900" lvl="6" indent="0">
              <a:lnSpc>
                <a:spcPct val="100000"/>
              </a:lnSpc>
              <a:buFontTx/>
              <a:buNone/>
              <a:defRPr/>
            </a:pPr>
            <a:r>
              <a:rPr lang="en-GB" sz="1100" kern="0" dirty="0">
                <a:solidFill>
                  <a:srgbClr val="FFFF00"/>
                </a:solidFill>
                <a:latin typeface="Arial" panose="020B0604020202020204" pitchFamily="34" charset="0"/>
                <a:cs typeface="Arial" panose="020B0604020202020204" pitchFamily="34" charset="0"/>
              </a:rPr>
              <a:t>Pocket notebook</a:t>
            </a:r>
          </a:p>
          <a:p>
            <a:pPr marL="2628900" lvl="6" indent="0">
              <a:lnSpc>
                <a:spcPct val="100000"/>
              </a:lnSpc>
              <a:buFontTx/>
              <a:buNone/>
              <a:defRPr/>
            </a:pPr>
            <a:r>
              <a:rPr lang="en-GB" sz="1100" kern="0" dirty="0">
                <a:solidFill>
                  <a:srgbClr val="FFFF00"/>
                </a:solidFill>
                <a:latin typeface="Arial" panose="020B0604020202020204" pitchFamily="34" charset="0"/>
                <a:cs typeface="Arial" panose="020B0604020202020204" pitchFamily="34" charset="0"/>
              </a:rPr>
              <a:t>The ticket booklet (rear of ticket)</a:t>
            </a:r>
          </a:p>
          <a:p>
            <a:pPr marL="2628900" lvl="6" indent="0">
              <a:lnSpc>
                <a:spcPct val="100000"/>
              </a:lnSpc>
              <a:buFontTx/>
              <a:buNone/>
              <a:defRPr/>
            </a:pPr>
            <a:r>
              <a:rPr lang="en-GB" sz="1100" kern="0" dirty="0">
                <a:solidFill>
                  <a:srgbClr val="FFFF00"/>
                </a:solidFill>
                <a:latin typeface="Arial" panose="020B0604020202020204" pitchFamily="34" charset="0"/>
                <a:cs typeface="Arial" panose="020B0604020202020204" pitchFamily="34" charset="0"/>
              </a:rPr>
              <a:t>Force command system</a:t>
            </a:r>
          </a:p>
          <a:p>
            <a:pPr marL="2628900" lvl="6" indent="0">
              <a:lnSpc>
                <a:spcPct val="100000"/>
              </a:lnSpc>
              <a:buFontTx/>
              <a:buNone/>
              <a:defRPr/>
            </a:pPr>
            <a:r>
              <a:rPr lang="en-GB" sz="1100" kern="0" dirty="0">
                <a:solidFill>
                  <a:srgbClr val="FFFF00"/>
                </a:solidFill>
                <a:latin typeface="Arial" panose="020B0604020202020204" pitchFamily="34" charset="0"/>
                <a:cs typeface="Arial" panose="020B0604020202020204" pitchFamily="34" charset="0"/>
              </a:rPr>
              <a:t>Statement</a:t>
            </a:r>
          </a:p>
          <a:p>
            <a:pPr marL="0" indent="0" eaLnBrk="1" hangingPunct="1">
              <a:lnSpc>
                <a:spcPct val="100000"/>
              </a:lnSpc>
              <a:buFontTx/>
              <a:buNone/>
              <a:defRPr/>
            </a:pPr>
            <a:endParaRPr lang="en-GB" sz="1100" kern="0" dirty="0">
              <a:solidFill>
                <a:srgbClr val="FFFF00"/>
              </a:solidFill>
              <a:latin typeface="Arial" panose="020B0604020202020204" pitchFamily="34" charset="0"/>
              <a:cs typeface="Arial" panose="020B0604020202020204" pitchFamily="34" charset="0"/>
            </a:endParaRPr>
          </a:p>
          <a:p>
            <a:pPr marL="342900" indent="-342900" eaLnBrk="1" hangingPunct="1">
              <a:lnSpc>
                <a:spcPct val="100000"/>
              </a:lnSpc>
              <a:buFont typeface="Arial" panose="020B0604020202020204" pitchFamily="34" charset="0"/>
              <a:buChar char="•"/>
              <a:defRPr/>
            </a:pPr>
            <a:r>
              <a:rPr lang="en-GB" sz="1100" kern="0" dirty="0">
                <a:solidFill>
                  <a:srgbClr val="FFFF00"/>
                </a:solidFill>
                <a:latin typeface="Arial" panose="020B0604020202020204" pitchFamily="34" charset="0"/>
                <a:cs typeface="Arial" panose="020B0604020202020204" pitchFamily="34" charset="0"/>
              </a:rPr>
              <a:t>If it is witnessed by a member of the public then best practice would be to record a brief statement or signed PNB entry to negate civil claims</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u="sng" dirty="0">
                <a:latin typeface="Arial" panose="020B0604020202020204" pitchFamily="34" charset="0"/>
                <a:cs typeface="Arial" panose="020B0604020202020204" pitchFamily="34" charset="0"/>
              </a:rPr>
              <a:t>Action to be taken </a:t>
            </a:r>
          </a:p>
          <a:p>
            <a:pPr>
              <a:lnSpc>
                <a:spcPct val="100000"/>
              </a:lnSpc>
            </a:pPr>
            <a:endParaRPr lang="en-GB" sz="1100" b="1" u="sng" dirty="0">
              <a:latin typeface="Arial" panose="020B0604020202020204" pitchFamily="34" charset="0"/>
              <a:cs typeface="Arial" panose="020B0604020202020204" pitchFamily="34" charset="0"/>
            </a:endParaRPr>
          </a:p>
          <a:p>
            <a:pPr marL="171450" indent="-171450" eaLnBrk="1" hangingPunct="1">
              <a:lnSpc>
                <a:spcPct val="100000"/>
              </a:lnSpc>
              <a:buFont typeface="Arial" panose="020B0604020202020204" pitchFamily="34" charset="0"/>
              <a:buChar char="•"/>
              <a:defRPr/>
            </a:pPr>
            <a:r>
              <a:rPr lang="en-GB" sz="1100" kern="0" dirty="0">
                <a:solidFill>
                  <a:srgbClr val="FFFF00"/>
                </a:solidFill>
                <a:latin typeface="Arial" panose="020B0604020202020204" pitchFamily="34" charset="0"/>
                <a:cs typeface="Arial" panose="020B0604020202020204" pitchFamily="34" charset="0"/>
              </a:rPr>
              <a:t>Stop vehicle (Section 163 RTA 1988)</a:t>
            </a:r>
          </a:p>
          <a:p>
            <a:pPr marL="171450" indent="-171450" eaLnBrk="1" hangingPunct="1">
              <a:lnSpc>
                <a:spcPct val="100000"/>
              </a:lnSpc>
              <a:buFont typeface="Arial" panose="020B0604020202020204" pitchFamily="34" charset="0"/>
              <a:buChar char="•"/>
              <a:defRPr/>
            </a:pPr>
            <a:r>
              <a:rPr lang="en-GB" sz="1100" kern="0" dirty="0">
                <a:solidFill>
                  <a:srgbClr val="FFFF00"/>
                </a:solidFill>
                <a:latin typeface="Arial" panose="020B0604020202020204" pitchFamily="34" charset="0"/>
                <a:cs typeface="Arial" panose="020B0604020202020204" pitchFamily="34" charset="0"/>
              </a:rPr>
              <a:t>Issue Warning using the Notice of seizure of motor vehicle ticket book ( form T.323) to the driver</a:t>
            </a:r>
          </a:p>
          <a:p>
            <a:pPr marL="171450" indent="-171450" eaLnBrk="1" hangingPunct="1">
              <a:lnSpc>
                <a:spcPct val="100000"/>
              </a:lnSpc>
              <a:buFont typeface="Arial" panose="020B0604020202020204" pitchFamily="34" charset="0"/>
              <a:buChar char="•"/>
              <a:defRPr/>
            </a:pPr>
            <a:r>
              <a:rPr lang="en-GB" sz="1100" kern="0" dirty="0">
                <a:solidFill>
                  <a:srgbClr val="FFFF00"/>
                </a:solidFill>
                <a:latin typeface="Arial" panose="020B0604020202020204" pitchFamily="34" charset="0"/>
                <a:cs typeface="Arial" panose="020B0604020202020204" pitchFamily="34" charset="0"/>
              </a:rPr>
              <a:t>Check the database (PNC) for previous  warnings</a:t>
            </a:r>
          </a:p>
          <a:p>
            <a:pPr marL="171450" indent="-171450" eaLnBrk="1" hangingPunct="1">
              <a:lnSpc>
                <a:spcPct val="100000"/>
              </a:lnSpc>
              <a:buFont typeface="Arial" panose="020B0604020202020204" pitchFamily="34" charset="0"/>
              <a:buChar char="•"/>
              <a:defRPr/>
            </a:pPr>
            <a:r>
              <a:rPr lang="en-GB" sz="1100" kern="0" dirty="0">
                <a:solidFill>
                  <a:srgbClr val="FFFF00"/>
                </a:solidFill>
                <a:latin typeface="Arial" panose="020B0604020202020204" pitchFamily="34" charset="0"/>
                <a:cs typeface="Arial" panose="020B0604020202020204" pitchFamily="34" charset="0"/>
              </a:rPr>
              <a:t>If a previous warning has been issued then issue seizure notice (bottom half of ticket) and remove vehicle under the FMG scheme by contacting the JCC                  </a:t>
            </a:r>
          </a:p>
          <a:p>
            <a:endParaRPr lang="en-GB" b="1" u="sng"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5481021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0" dirty="0">
                <a:latin typeface="Arial" panose="020B0604020202020204" pitchFamily="34" charset="0"/>
                <a:ea typeface="ＭＳ Ｐゴシック" panose="020B0600070205080204" pitchFamily="34" charset="-128"/>
              </a:rPr>
              <a:t>A warning given on a previous occasion in that previous 12 months does </a:t>
            </a:r>
            <a:r>
              <a:rPr lang="en-GB" altLang="en-US" sz="1100" b="1" i="0" dirty="0">
                <a:latin typeface="Arial" panose="020B0604020202020204" pitchFamily="34" charset="0"/>
                <a:ea typeface="ＭＳ Ｐゴシック" panose="020B0600070205080204" pitchFamily="34" charset="-128"/>
              </a:rPr>
              <a:t>NOT</a:t>
            </a:r>
            <a:r>
              <a:rPr lang="en-GB" altLang="en-US" sz="1100" i="0" dirty="0">
                <a:latin typeface="Arial" panose="020B0604020202020204" pitchFamily="34" charset="0"/>
                <a:ea typeface="ＭＳ Ｐゴシック" panose="020B0600070205080204" pitchFamily="34" charset="-128"/>
              </a:rPr>
              <a:t> have to have been given in respect of the same vehicle.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i="0"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0" dirty="0">
                <a:latin typeface="Arial" panose="020B0604020202020204" pitchFamily="34" charset="0"/>
                <a:ea typeface="ＭＳ Ｐゴシック" panose="020B0600070205080204" pitchFamily="34" charset="-128"/>
              </a:rPr>
              <a:t>The vehicle cannot be seized </a:t>
            </a:r>
            <a:r>
              <a:rPr lang="en-GB" altLang="en-US" sz="1100" b="1" i="0" dirty="0">
                <a:latin typeface="Arial" panose="020B0604020202020204" pitchFamily="34" charset="0"/>
                <a:ea typeface="ＭＳ Ｐゴシック" panose="020B0600070205080204" pitchFamily="34" charset="-128"/>
              </a:rPr>
              <a:t>unless</a:t>
            </a:r>
            <a:r>
              <a:rPr lang="en-GB" altLang="en-US" sz="1100" i="0" dirty="0">
                <a:latin typeface="Arial" panose="020B0604020202020204" pitchFamily="34" charset="0"/>
                <a:ea typeface="ＭＳ Ｐゴシック" panose="020B0600070205080204" pitchFamily="34" charset="-128"/>
              </a:rPr>
              <a:t> the warning is ignored.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i="0"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0" dirty="0">
                <a:latin typeface="Arial" panose="020B0604020202020204" pitchFamily="34" charset="0"/>
                <a:ea typeface="ＭＳ Ｐゴシック" panose="020B0600070205080204" pitchFamily="34" charset="-128"/>
              </a:rPr>
              <a:t>A previous warning given on the </a:t>
            </a:r>
            <a:r>
              <a:rPr lang="en-GB" altLang="en-US" sz="1100" b="1" i="0" dirty="0">
                <a:latin typeface="Arial" panose="020B0604020202020204" pitchFamily="34" charset="0"/>
                <a:ea typeface="ＭＳ Ｐゴシック" panose="020B0600070205080204" pitchFamily="34" charset="-128"/>
              </a:rPr>
              <a:t>same occasion</a:t>
            </a:r>
            <a:r>
              <a:rPr lang="en-GB" altLang="en-US" sz="1100" i="0" dirty="0">
                <a:latin typeface="Arial" panose="020B0604020202020204" pitchFamily="34" charset="0"/>
                <a:ea typeface="ＭＳ Ｐゴシック" panose="020B0600070205080204" pitchFamily="34" charset="-128"/>
              </a:rPr>
              <a:t> need not have been given by the same constable NOR does it have to have been given to the same person OR in respect of the same vehicle.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i="0"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0" dirty="0">
                <a:latin typeface="Arial" panose="020B0604020202020204" pitchFamily="34" charset="0"/>
                <a:ea typeface="ＭＳ Ｐゴシック" panose="020B0600070205080204" pitchFamily="34" charset="-128"/>
              </a:rPr>
              <a:t>It could have been given to the same person using another vehicle or to different person using the same vehicle.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i="0"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0" dirty="0">
                <a:latin typeface="Arial" panose="020B0604020202020204" pitchFamily="34" charset="0"/>
                <a:ea typeface="ＭＳ Ｐゴシック" panose="020B0600070205080204" pitchFamily="34" charset="-128"/>
              </a:rPr>
              <a:t>This covers the situation where a number of people gathered together are using their vehicles anti-socially and swapping them around </a:t>
            </a:r>
            <a:r>
              <a:rPr lang="en-GB" altLang="en-US" sz="1100" b="1" i="0" dirty="0">
                <a:latin typeface="Arial" panose="020B0604020202020204" pitchFamily="34" charset="0"/>
                <a:ea typeface="ＭＳ Ｐゴシック" panose="020B0600070205080204" pitchFamily="34" charset="-128"/>
              </a:rPr>
              <a:t>it also needs to be stressed that its against the driver not the vehicle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5031479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u="sng" dirty="0">
                <a:latin typeface="Arial" panose="020B0604020202020204" pitchFamily="34" charset="0"/>
                <a:cs typeface="Arial" panose="020B0604020202020204" pitchFamily="34" charset="0"/>
              </a:rPr>
              <a:t>Seizure</a:t>
            </a:r>
          </a:p>
          <a:p>
            <a:pPr>
              <a:lnSpc>
                <a:spcPct val="100000"/>
              </a:lnSpc>
            </a:pPr>
            <a:endParaRPr lang="en-GB" sz="1100" b="1" u="sng" dirty="0">
              <a:latin typeface="Arial" panose="020B0604020202020204" pitchFamily="34" charset="0"/>
              <a:cs typeface="Arial" panose="020B0604020202020204" pitchFamily="34" charset="0"/>
            </a:endParaRPr>
          </a:p>
          <a:p>
            <a:pPr marL="171450" indent="-171450" algn="l" eaLnBrk="1" hangingPunct="1">
              <a:lnSpc>
                <a:spcPct val="100000"/>
              </a:lnSpc>
              <a:buFont typeface="Arial" panose="020B0604020202020204" pitchFamily="34" charset="0"/>
              <a:buChar char="•"/>
              <a:defRPr/>
            </a:pPr>
            <a:r>
              <a:rPr lang="en-GB" sz="1100" kern="0" dirty="0">
                <a:latin typeface="Arial" panose="020B0604020202020204" pitchFamily="34" charset="0"/>
                <a:cs typeface="Arial" panose="020B0604020202020204" pitchFamily="34" charset="0"/>
              </a:rPr>
              <a:t>One warning</a:t>
            </a:r>
          </a:p>
          <a:p>
            <a:pPr marL="171450" indent="-171450" algn="l" eaLnBrk="1" hangingPunct="1">
              <a:lnSpc>
                <a:spcPct val="100000"/>
              </a:lnSpc>
              <a:buFont typeface="Arial" panose="020B0604020202020204" pitchFamily="34" charset="0"/>
              <a:buChar char="•"/>
              <a:defRPr/>
            </a:pPr>
            <a:endParaRPr lang="en-GB" sz="1100" kern="0" dirty="0">
              <a:latin typeface="Arial" panose="020B0604020202020204" pitchFamily="34" charset="0"/>
              <a:cs typeface="Arial" panose="020B0604020202020204" pitchFamily="34" charset="0"/>
            </a:endParaRPr>
          </a:p>
          <a:p>
            <a:pPr marL="171450" indent="-171450" algn="l" eaLnBrk="1" hangingPunct="1">
              <a:lnSpc>
                <a:spcPct val="100000"/>
              </a:lnSpc>
              <a:buFont typeface="Arial" panose="020B0604020202020204" pitchFamily="34" charset="0"/>
              <a:buChar char="•"/>
              <a:defRPr/>
            </a:pPr>
            <a:r>
              <a:rPr lang="en-GB" sz="1100" kern="0" dirty="0">
                <a:latin typeface="Arial" panose="020B0604020202020204" pitchFamily="34" charset="0"/>
                <a:cs typeface="Arial" panose="020B0604020202020204" pitchFamily="34" charset="0"/>
              </a:rPr>
              <a:t>On the second warning the vehicle is seized</a:t>
            </a:r>
          </a:p>
          <a:p>
            <a:pPr marL="171450" indent="-171450" algn="l" eaLnBrk="1" hangingPunct="1">
              <a:lnSpc>
                <a:spcPct val="100000"/>
              </a:lnSpc>
              <a:buFont typeface="Arial" panose="020B0604020202020204" pitchFamily="34" charset="0"/>
              <a:buChar char="•"/>
              <a:defRPr/>
            </a:pPr>
            <a:endParaRPr lang="en-GB" sz="1100" kern="0" dirty="0">
              <a:latin typeface="Arial" panose="020B0604020202020204" pitchFamily="34" charset="0"/>
              <a:cs typeface="Arial" panose="020B0604020202020204" pitchFamily="34" charset="0"/>
            </a:endParaRPr>
          </a:p>
          <a:p>
            <a:pPr marL="171450" indent="-171450" algn="l" eaLnBrk="1" hangingPunct="1">
              <a:lnSpc>
                <a:spcPct val="100000"/>
              </a:lnSpc>
              <a:buFont typeface="Arial" panose="020B0604020202020204" pitchFamily="34" charset="0"/>
              <a:buChar char="•"/>
              <a:defRPr/>
            </a:pPr>
            <a:r>
              <a:rPr lang="en-GB" sz="1100" kern="0" dirty="0">
                <a:latin typeface="Arial" panose="020B0604020202020204" pitchFamily="34" charset="0"/>
                <a:cs typeface="Arial" panose="020B0604020202020204" pitchFamily="34" charset="0"/>
              </a:rPr>
              <a:t>Costs to be paid to recovery firm before vehicle can be claimed </a:t>
            </a:r>
          </a:p>
          <a:p>
            <a:pPr marL="171450" indent="-171450" algn="l" eaLnBrk="1" hangingPunct="1">
              <a:lnSpc>
                <a:spcPct val="100000"/>
              </a:lnSpc>
              <a:buFont typeface="Arial" panose="020B0604020202020204" pitchFamily="34" charset="0"/>
              <a:buChar char="•"/>
              <a:defRPr/>
            </a:pPr>
            <a:endParaRPr lang="en-GB" sz="1100" kern="0" dirty="0">
              <a:latin typeface="Arial" panose="020B0604020202020204" pitchFamily="34" charset="0"/>
              <a:cs typeface="Arial" panose="020B0604020202020204" pitchFamily="34" charset="0"/>
            </a:endParaRPr>
          </a:p>
          <a:p>
            <a:pPr marL="171450" indent="-171450" algn="l" eaLnBrk="1" hangingPunct="1">
              <a:lnSpc>
                <a:spcPct val="100000"/>
              </a:lnSpc>
              <a:buFont typeface="Arial" panose="020B0604020202020204" pitchFamily="34" charset="0"/>
              <a:buChar char="•"/>
              <a:defRPr/>
            </a:pPr>
            <a:r>
              <a:rPr lang="en-GB" sz="1100" kern="0" dirty="0">
                <a:latin typeface="Arial" panose="020B0604020202020204" pitchFamily="34" charset="0"/>
                <a:cs typeface="Arial" panose="020B0604020202020204" pitchFamily="34" charset="0"/>
              </a:rPr>
              <a:t>If not claimed before 7 days then the vehicle is disposed of</a:t>
            </a:r>
          </a:p>
          <a:p>
            <a:pPr marL="171450" indent="-171450" algn="l" eaLnBrk="1" hangingPunct="1">
              <a:lnSpc>
                <a:spcPct val="100000"/>
              </a:lnSpc>
              <a:buFont typeface="Arial" panose="020B0604020202020204" pitchFamily="34" charset="0"/>
              <a:buChar char="•"/>
              <a:defRPr/>
            </a:pPr>
            <a:endParaRPr lang="en-GB" sz="1100" kern="0" dirty="0">
              <a:solidFill>
                <a:schemeClr val="tx1"/>
              </a:solidFill>
              <a:latin typeface="Arial" panose="020B0604020202020204" pitchFamily="34" charset="0"/>
              <a:cs typeface="Arial" panose="020B0604020202020204" pitchFamily="34" charset="0"/>
            </a:endParaRPr>
          </a:p>
          <a:p>
            <a:pPr marL="171450" indent="-171450" algn="l" eaLnBrk="1" hangingPunct="1">
              <a:lnSpc>
                <a:spcPct val="100000"/>
              </a:lnSpc>
              <a:buFont typeface="Arial" panose="020B0604020202020204" pitchFamily="34" charset="0"/>
              <a:buChar char="•"/>
              <a:defRPr/>
            </a:pPr>
            <a:r>
              <a:rPr lang="en-GB" sz="1100" kern="0" dirty="0">
                <a:solidFill>
                  <a:schemeClr val="tx1"/>
                </a:solidFill>
                <a:latin typeface="Arial" panose="020B0604020202020204" pitchFamily="34" charset="0"/>
                <a:cs typeface="Arial" panose="020B0604020202020204" pitchFamily="34" charset="0"/>
              </a:rPr>
              <a:t>The second warning restarts another 12 </a:t>
            </a:r>
            <a:r>
              <a:rPr lang="en-GB" sz="1100" kern="0" dirty="0">
                <a:latin typeface="Arial" panose="020B0604020202020204" pitchFamily="34" charset="0"/>
                <a:cs typeface="Arial" panose="020B0604020202020204" pitchFamily="34" charset="0"/>
              </a:rPr>
              <a:t>month period</a:t>
            </a:r>
          </a:p>
          <a:p>
            <a:endParaRPr lang="en-GB" b="1" u="sng"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567098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342698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u="sng" dirty="0">
                <a:latin typeface="Arial" panose="020B0604020202020204" pitchFamily="34" charset="0"/>
                <a:cs typeface="Arial" panose="020B0604020202020204" pitchFamily="34" charset="0"/>
              </a:rPr>
              <a:t>Seizing</a:t>
            </a:r>
            <a:r>
              <a:rPr lang="en-GB" sz="1100" b="1" u="sng" baseline="0" dirty="0">
                <a:latin typeface="Arial" panose="020B0604020202020204" pitchFamily="34" charset="0"/>
                <a:cs typeface="Arial" panose="020B0604020202020204" pitchFamily="34" charset="0"/>
              </a:rPr>
              <a:t> vehicles with no insurance </a:t>
            </a:r>
          </a:p>
          <a:p>
            <a:pPr>
              <a:lnSpc>
                <a:spcPct val="100000"/>
              </a:lnSpc>
            </a:pPr>
            <a:endParaRPr lang="en-GB" sz="1100" b="1" u="sng" baseline="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0" dirty="0">
                <a:latin typeface="Arial" panose="020B0604020202020204" pitchFamily="34" charset="0"/>
                <a:cs typeface="Arial" panose="020B0604020202020204" pitchFamily="34" charset="0"/>
              </a:rPr>
              <a:t>Any motor vehicle stopped on a road that you have reasonable grounds to believe is being driven without insurance or a driving licence can be seized.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0" dirty="0">
                <a:latin typeface="Arial" panose="020B0604020202020204" pitchFamily="34" charset="0"/>
                <a:cs typeface="Arial" panose="020B0604020202020204" pitchFamily="34" charset="0"/>
              </a:rPr>
              <a:t>There is also a third option with respect to failing to stop where the vehicle can also be seized.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0" dirty="0">
                <a:latin typeface="Arial" panose="020B0604020202020204" pitchFamily="34" charset="0"/>
                <a:cs typeface="Arial" panose="020B0604020202020204" pitchFamily="34" charset="0"/>
              </a:rPr>
              <a:t>However this has to be done within 24 hours and a section 165 ticket issued to the driver.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0" dirty="0">
                <a:latin typeface="Arial" panose="020B0604020202020204" pitchFamily="34" charset="0"/>
                <a:cs typeface="Arial" panose="020B0604020202020204" pitchFamily="34" charset="0"/>
              </a:rPr>
              <a:t>To have the vehicle returned the offender has to pay the recovery fees and produce proof of driving licence, insurance and possibly ownership (if required.) </a:t>
            </a:r>
            <a:endParaRPr lang="en-US" sz="1100" kern="0" dirty="0">
              <a:latin typeface="Arial" panose="020B0604020202020204" pitchFamily="34" charset="0"/>
              <a:cs typeface="Arial" panose="020B0604020202020204" pitchFamily="34" charset="0"/>
            </a:endParaRPr>
          </a:p>
          <a:p>
            <a:endParaRPr lang="en-GB" b="1" u="sng"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9532324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u="sng" dirty="0">
                <a:latin typeface="Arial" panose="020B0604020202020204" pitchFamily="34" charset="0"/>
                <a:cs typeface="Arial" panose="020B0604020202020204" pitchFamily="34" charset="0"/>
              </a:rPr>
              <a:t>Procedure</a:t>
            </a:r>
          </a:p>
          <a:p>
            <a:pPr>
              <a:lnSpc>
                <a:spcPct val="100000"/>
              </a:lnSpc>
            </a:pPr>
            <a:endParaRPr lang="en-GB" sz="1100" b="1" u="sng" dirty="0">
              <a:latin typeface="Arial" panose="020B0604020202020204" pitchFamily="34" charset="0"/>
              <a:cs typeface="Arial" panose="020B0604020202020204" pitchFamily="34" charset="0"/>
            </a:endParaRPr>
          </a:p>
          <a:p>
            <a:pPr marL="171450" indent="-171450" eaLnBrk="1" hangingPunct="1">
              <a:lnSpc>
                <a:spcPct val="100000"/>
              </a:lnSpc>
              <a:buFont typeface="Arial" panose="020B0604020202020204" pitchFamily="34" charset="0"/>
              <a:buChar char="•"/>
              <a:defRPr/>
            </a:pPr>
            <a:r>
              <a:rPr lang="en-GB" sz="1100" kern="0" dirty="0">
                <a:latin typeface="Arial" panose="020B0604020202020204" pitchFamily="34" charset="0"/>
                <a:cs typeface="Arial" panose="020B0604020202020204" pitchFamily="34" charset="0"/>
              </a:rPr>
              <a:t>THE OFFENDER WILL BE INFORMED OF THE SUSPECTED OFFENCES</a:t>
            </a:r>
          </a:p>
          <a:p>
            <a:pPr marL="171450" indent="-171450" eaLnBrk="1" hangingPunct="1">
              <a:lnSpc>
                <a:spcPct val="100000"/>
              </a:lnSpc>
              <a:buFont typeface="Arial" panose="020B0604020202020204" pitchFamily="34" charset="0"/>
              <a:buChar char="•"/>
              <a:defRPr/>
            </a:pPr>
            <a:endParaRPr lang="en-GB" sz="1100" kern="0" dirty="0">
              <a:latin typeface="Arial" panose="020B0604020202020204" pitchFamily="34" charset="0"/>
              <a:cs typeface="Arial" panose="020B0604020202020204" pitchFamily="34" charset="0"/>
            </a:endParaRPr>
          </a:p>
          <a:p>
            <a:pPr marL="171450" indent="-171450" eaLnBrk="1" hangingPunct="1">
              <a:lnSpc>
                <a:spcPct val="100000"/>
              </a:lnSpc>
              <a:buFont typeface="Arial" panose="020B0604020202020204" pitchFamily="34" charset="0"/>
              <a:buChar char="•"/>
              <a:defRPr/>
            </a:pPr>
            <a:r>
              <a:rPr lang="en-GB" sz="1100" kern="0" dirty="0">
                <a:latin typeface="Arial" panose="020B0604020202020204" pitchFamily="34" charset="0"/>
                <a:cs typeface="Arial" panose="020B0604020202020204" pitchFamily="34" charset="0"/>
              </a:rPr>
              <a:t>THE SEC 165A SEIZURE TICKET WILL BE ISSUED TO THE OFFENDER</a:t>
            </a:r>
          </a:p>
          <a:p>
            <a:pPr marL="171450" indent="-171450" eaLnBrk="1" hangingPunct="1">
              <a:lnSpc>
                <a:spcPct val="100000"/>
              </a:lnSpc>
              <a:buFont typeface="Arial" panose="020B0604020202020204" pitchFamily="34" charset="0"/>
              <a:buChar char="•"/>
              <a:defRPr/>
            </a:pPr>
            <a:endParaRPr lang="en-GB" sz="1100" kern="0" dirty="0">
              <a:latin typeface="Arial" panose="020B0604020202020204" pitchFamily="34" charset="0"/>
              <a:cs typeface="Arial" panose="020B0604020202020204" pitchFamily="34" charset="0"/>
            </a:endParaRPr>
          </a:p>
          <a:p>
            <a:pPr marL="171450" indent="-171450" eaLnBrk="1" hangingPunct="1">
              <a:lnSpc>
                <a:spcPct val="100000"/>
              </a:lnSpc>
              <a:buFont typeface="Arial" panose="020B0604020202020204" pitchFamily="34" charset="0"/>
              <a:buChar char="•"/>
              <a:defRPr/>
            </a:pPr>
            <a:r>
              <a:rPr lang="en-GB" sz="1100" kern="0" dirty="0">
                <a:latin typeface="Arial" panose="020B0604020202020204" pitchFamily="34" charset="0"/>
                <a:cs typeface="Arial" panose="020B0604020202020204" pitchFamily="34" charset="0"/>
              </a:rPr>
              <a:t>THE OFFENDER WILL BE REPORTED VIA TORS FOR ANY OFFENCES.</a:t>
            </a:r>
          </a:p>
          <a:p>
            <a:pPr marL="171450" indent="-171450" eaLnBrk="1" hangingPunct="1">
              <a:lnSpc>
                <a:spcPct val="100000"/>
              </a:lnSpc>
              <a:buFont typeface="Arial" panose="020B0604020202020204" pitchFamily="34" charset="0"/>
              <a:buChar char="•"/>
              <a:defRPr/>
            </a:pPr>
            <a:endParaRPr lang="en-GB" sz="1100" kern="0" dirty="0">
              <a:latin typeface="Arial" panose="020B0604020202020204" pitchFamily="34" charset="0"/>
              <a:cs typeface="Arial" panose="020B0604020202020204" pitchFamily="34" charset="0"/>
            </a:endParaRPr>
          </a:p>
          <a:p>
            <a:pPr marL="171450" indent="-171450" eaLnBrk="1" hangingPunct="1">
              <a:lnSpc>
                <a:spcPct val="100000"/>
              </a:lnSpc>
              <a:buFont typeface="Arial" panose="020B0604020202020204" pitchFamily="34" charset="0"/>
              <a:buChar char="•"/>
              <a:defRPr/>
            </a:pPr>
            <a:r>
              <a:rPr lang="en-GB" sz="1100" kern="0" dirty="0">
                <a:latin typeface="Arial" panose="020B0604020202020204" pitchFamily="34" charset="0"/>
                <a:cs typeface="Arial" panose="020B0604020202020204" pitchFamily="34" charset="0"/>
              </a:rPr>
              <a:t>THE VEHICLE WILL BE SEIZED</a:t>
            </a:r>
          </a:p>
          <a:p>
            <a:pPr>
              <a:lnSpc>
                <a:spcPct val="100000"/>
              </a:lnSpc>
            </a:pPr>
            <a:endParaRPr lang="en-GB" sz="1100" b="1" u="sng" dirty="0">
              <a:latin typeface="Arial" panose="020B0604020202020204" pitchFamily="34" charset="0"/>
              <a:cs typeface="Arial" panose="020B0604020202020204" pitchFamily="34" charset="0"/>
            </a:endParaRPr>
          </a:p>
          <a:p>
            <a:pPr eaLnBrk="1" hangingPunct="1">
              <a:lnSpc>
                <a:spcPct val="100000"/>
              </a:lnSpc>
              <a:buFont typeface="Courier New" panose="02070309020205020404" pitchFamily="49" charset="0"/>
              <a:buNone/>
              <a:defRPr/>
            </a:pPr>
            <a:r>
              <a:rPr lang="en-GB" sz="1100" kern="0" dirty="0">
                <a:latin typeface="Arial" panose="020B0604020202020204" pitchFamily="34" charset="0"/>
                <a:cs typeface="Arial" panose="020B0604020202020204" pitchFamily="34" charset="0"/>
              </a:rPr>
              <a:t>You only need reasonable grounds to utilise this legislation, but common sense should apply to all circumstances. </a:t>
            </a:r>
          </a:p>
          <a:p>
            <a:pPr eaLnBrk="1" hangingPunct="1">
              <a:lnSpc>
                <a:spcPct val="100000"/>
              </a:lnSpc>
              <a:buFont typeface="Courier New" panose="02070309020205020404" pitchFamily="49" charset="0"/>
              <a:buNone/>
              <a:defRPr/>
            </a:pPr>
            <a:endParaRPr lang="en-GB" sz="1100" kern="0" dirty="0">
              <a:latin typeface="Arial" panose="020B0604020202020204" pitchFamily="34" charset="0"/>
              <a:cs typeface="Arial" panose="020B0604020202020204" pitchFamily="34" charset="0"/>
            </a:endParaRPr>
          </a:p>
          <a:p>
            <a:pPr eaLnBrk="1" hangingPunct="1">
              <a:lnSpc>
                <a:spcPct val="100000"/>
              </a:lnSpc>
              <a:buFont typeface="Courier New" panose="02070309020205020404" pitchFamily="49" charset="0"/>
              <a:buNone/>
              <a:defRPr/>
            </a:pPr>
            <a:r>
              <a:rPr lang="en-GB" sz="1100" kern="0" dirty="0">
                <a:latin typeface="Arial" panose="020B0604020202020204" pitchFamily="34" charset="0"/>
                <a:cs typeface="Arial" panose="020B0604020202020204" pitchFamily="34" charset="0"/>
              </a:rPr>
              <a:t>We shouldn’t be seizing vehicles just because the driver cannot produce an insurance certificate at the time of request. Remember for no insurance purposes </a:t>
            </a:r>
            <a:r>
              <a:rPr lang="en-GB" sz="1100" u="sng" kern="0" dirty="0">
                <a:solidFill>
                  <a:schemeClr val="tx1"/>
                </a:solidFill>
                <a:latin typeface="Arial" panose="020B0604020202020204" pitchFamily="34" charset="0"/>
                <a:cs typeface="Arial" panose="020B0604020202020204" pitchFamily="34" charset="0"/>
              </a:rPr>
              <a:t>PNC is not totally reliable</a:t>
            </a:r>
            <a:r>
              <a:rPr lang="en-GB" sz="1100" kern="0" dirty="0">
                <a:latin typeface="Arial" panose="020B0604020202020204" pitchFamily="34" charset="0"/>
                <a:cs typeface="Arial" panose="020B0604020202020204" pitchFamily="34" charset="0"/>
              </a:rPr>
              <a:t>. Consider ringing the Motor Insurance Bureau who can obtain anyone’s insurance details. </a:t>
            </a:r>
          </a:p>
          <a:p>
            <a:pPr eaLnBrk="1" hangingPunct="1">
              <a:lnSpc>
                <a:spcPct val="100000"/>
              </a:lnSpc>
              <a:buFont typeface="Courier New" panose="02070309020205020404" pitchFamily="49" charset="0"/>
              <a:buChar char="o"/>
              <a:defRPr/>
            </a:pPr>
            <a:endParaRPr lang="en-GB" sz="1100" kern="0" dirty="0">
              <a:latin typeface="Arial" panose="020B0604020202020204" pitchFamily="34" charset="0"/>
              <a:cs typeface="Arial" panose="020B0604020202020204" pitchFamily="34" charset="0"/>
            </a:endParaRPr>
          </a:p>
          <a:p>
            <a:pPr eaLnBrk="1" hangingPunct="1">
              <a:lnSpc>
                <a:spcPct val="100000"/>
              </a:lnSpc>
              <a:buFont typeface="Courier New" panose="02070309020205020404" pitchFamily="49" charset="0"/>
              <a:buNone/>
              <a:defRPr/>
            </a:pPr>
            <a:r>
              <a:rPr lang="en-GB" sz="1100" kern="0" dirty="0">
                <a:latin typeface="Arial" panose="020B0604020202020204" pitchFamily="34" charset="0"/>
                <a:cs typeface="Arial" panose="020B0604020202020204" pitchFamily="34" charset="0"/>
              </a:rPr>
              <a:t>Driving licences are different due to the ability to check via PNC on the DVLA database. </a:t>
            </a:r>
          </a:p>
          <a:p>
            <a:pPr>
              <a:lnSpc>
                <a:spcPct val="100000"/>
              </a:lnSpc>
            </a:pPr>
            <a:endParaRPr lang="en-GB" sz="1100" dirty="0">
              <a:latin typeface="Arial" panose="020B0604020202020204" pitchFamily="34" charset="0"/>
              <a:cs typeface="Arial" panose="020B0604020202020204" pitchFamily="34" charset="0"/>
            </a:endParaRPr>
          </a:p>
          <a:p>
            <a:pPr eaLnBrk="1" hangingPunct="1">
              <a:lnSpc>
                <a:spcPct val="100000"/>
              </a:lnSpc>
              <a:buFont typeface="Courier New" panose="02070309020205020404" pitchFamily="49" charset="0"/>
              <a:buNone/>
              <a:defRPr/>
            </a:pPr>
            <a:r>
              <a:rPr lang="en-GB" sz="1100" kern="0" dirty="0">
                <a:latin typeface="Arial" panose="020B0604020202020204" pitchFamily="34" charset="0"/>
                <a:cs typeface="Arial" panose="020B0604020202020204" pitchFamily="34" charset="0"/>
              </a:rPr>
              <a:t>Completion of the seizure notice is self explanatory </a:t>
            </a:r>
            <a:r>
              <a:rPr lang="en-GB" sz="1100" u="sng" kern="0" dirty="0">
                <a:latin typeface="Arial" panose="020B0604020202020204" pitchFamily="34" charset="0"/>
                <a:cs typeface="Arial" panose="020B0604020202020204" pitchFamily="34" charset="0"/>
              </a:rPr>
              <a:t>please ensure</a:t>
            </a:r>
            <a:r>
              <a:rPr lang="en-GB" sz="1100" kern="0" dirty="0">
                <a:latin typeface="Arial" panose="020B0604020202020204" pitchFamily="34" charset="0"/>
                <a:cs typeface="Arial" panose="020B0604020202020204" pitchFamily="34" charset="0"/>
              </a:rPr>
              <a:t> that the details of the recovery firm are completed and the form is legible. </a:t>
            </a:r>
          </a:p>
          <a:p>
            <a:pPr eaLnBrk="1" hangingPunct="1">
              <a:lnSpc>
                <a:spcPct val="100000"/>
              </a:lnSpc>
              <a:buFont typeface="Courier New" panose="02070309020205020404" pitchFamily="49" charset="0"/>
              <a:buNone/>
              <a:defRPr/>
            </a:pPr>
            <a:endParaRPr lang="en-GB" sz="1100" kern="0" dirty="0">
              <a:solidFill>
                <a:schemeClr val="tx1"/>
              </a:solidFill>
              <a:latin typeface="Arial" panose="020B0604020202020204" pitchFamily="34" charset="0"/>
              <a:cs typeface="Arial" panose="020B0604020202020204" pitchFamily="34" charset="0"/>
            </a:endParaRPr>
          </a:p>
          <a:p>
            <a:pPr eaLnBrk="1" hangingPunct="1">
              <a:lnSpc>
                <a:spcPct val="100000"/>
              </a:lnSpc>
              <a:buFont typeface="Courier New" panose="02070309020205020404" pitchFamily="49" charset="0"/>
              <a:buNone/>
              <a:defRPr/>
            </a:pPr>
            <a:r>
              <a:rPr lang="en-GB" sz="1100" kern="0" dirty="0">
                <a:solidFill>
                  <a:schemeClr val="tx1"/>
                </a:solidFill>
                <a:latin typeface="Arial" panose="020B0604020202020204" pitchFamily="34" charset="0"/>
                <a:cs typeface="Arial" panose="020B0604020202020204" pitchFamily="34" charset="0"/>
              </a:rPr>
              <a:t>It is important that if the owner is not present at the time of seizure then the Keeper/Owner section is completed so that a notice of seizure can be sent to them by post</a:t>
            </a:r>
          </a:p>
          <a:p>
            <a:pPr eaLnBrk="1" hangingPunct="1">
              <a:lnSpc>
                <a:spcPct val="100000"/>
              </a:lnSpc>
              <a:buFont typeface="Courier New" panose="02070309020205020404" pitchFamily="49" charset="0"/>
              <a:buChar char="o"/>
              <a:defRPr/>
            </a:pPr>
            <a:endParaRPr lang="en-GB" sz="1100" kern="0" dirty="0">
              <a:solidFill>
                <a:schemeClr val="tx1"/>
              </a:solidFill>
              <a:latin typeface="Arial" panose="020B0604020202020204" pitchFamily="34" charset="0"/>
              <a:cs typeface="Arial" panose="020B0604020202020204" pitchFamily="34" charset="0"/>
            </a:endParaRPr>
          </a:p>
          <a:p>
            <a:pPr eaLnBrk="1" hangingPunct="1">
              <a:lnSpc>
                <a:spcPct val="100000"/>
              </a:lnSpc>
              <a:buFont typeface="Courier New" panose="02070309020205020404" pitchFamily="49" charset="0"/>
              <a:buNone/>
              <a:defRPr/>
            </a:pPr>
            <a:r>
              <a:rPr lang="en-GB" sz="1100" kern="0" dirty="0">
                <a:latin typeface="Arial" panose="020B0604020202020204" pitchFamily="34" charset="0"/>
                <a:cs typeface="Arial" panose="020B0604020202020204" pitchFamily="34" charset="0"/>
              </a:rPr>
              <a:t>The designated stations for production of documents are listed on the rear of the seizure ticket. The offender does not have their choice of station at which to produce other than the list of available stations on the notice.</a:t>
            </a:r>
            <a:endParaRPr lang="en-US" sz="1100" kern="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692411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611408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6705000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6504437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1794602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704964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867874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298747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000754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82489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111754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352059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7378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583861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091306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37261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9" name="TitusLabsSignature" hidden="1"/>
          <p:cNvSpPr txBox="1"/>
          <p:nvPr userDrawn="1"/>
        </p:nvSpPr>
        <p:spPr>
          <a:xfrm>
            <a:off x="0" y="0"/>
            <a:ext cx="39912978" cy="369332"/>
          </a:xfrm>
          <a:prstGeom prst="rect">
            <a:avLst/>
          </a:prstGeom>
          <a:noFill/>
        </p:spPr>
        <p:txBody>
          <a:bodyPr vert="horz" wrap="none" rtlCol="0">
            <a:spAutoFit/>
          </a:bodyPr>
          <a:lstStyle/>
          <a:p>
            <a:r>
              <a:rPr lang="en-GB"/>
              <a:t>WKDGp7co52YBsw+VK87H/V/li9dfHBrIIsEtbqpxQMJJWlLU9oADMyWSGTO6OU+83YgaAL2gY5d8pKyGmxeSCinTp0hpZ6rXH1+AUYl3tgmX27+Sel1HZtj6BD9W5p/majpIuJtdXKqctErYoNEXzHHEoZB/gSAS+osE9hE0PgEzcyp+UL+2eU5LLKaW4zXvtVqxSJqHrUvt/N0ctBf9Be567i67uyv6E0GH1SX3rRUI+RmTQ2jInzhT0uanaebC2zZO7aoaEN5TXbuc7RGFZjsOBZ3dB/9omn9j7uVoJI+mb2uh8csQmud7J4l2o23+ybqocASPFrmT+TAM3mHAyw==</a:t>
            </a:r>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4287040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hyperlink" Target="http://nwpdss01/legalweb/D3076.htm"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nwpdss01/legalweb/D699.htm" TargetMode="Externa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0" y="2031604"/>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Road Related Offences : ASB.</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62046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362200" y="1625600"/>
            <a:ext cx="7213600" cy="3881223"/>
          </a:xfrm>
          <a:prstGeom prst="rect">
            <a:avLst/>
          </a:prstGeom>
        </p:spPr>
      </p:pic>
      <p:sp>
        <p:nvSpPr>
          <p:cNvPr id="4" name="TextBox 3"/>
          <p:cNvSpPr txBox="1"/>
          <p:nvPr/>
        </p:nvSpPr>
        <p:spPr>
          <a:xfrm>
            <a:off x="1917440" y="418551"/>
            <a:ext cx="8280920" cy="584775"/>
          </a:xfrm>
          <a:prstGeom prst="rect">
            <a:avLst/>
          </a:prstGeom>
          <a:solidFill>
            <a:srgbClr val="002060"/>
          </a:solidFill>
        </p:spPr>
        <p:txBody>
          <a:bodyPr wrap="square" rtlCol="0">
            <a:spAutoFit/>
          </a:bodyPr>
          <a:lstStyle/>
          <a:p>
            <a:pPr algn="ctr"/>
            <a:r>
              <a:rPr lang="en-GB" sz="3200" b="1" dirty="0">
                <a:solidFill>
                  <a:schemeClr val="bg1"/>
                </a:solidFill>
              </a:rPr>
              <a:t>Section 59 Police Reform Act 2002</a:t>
            </a:r>
          </a:p>
        </p:txBody>
      </p:sp>
    </p:spTree>
    <p:extLst>
      <p:ext uri="{BB962C8B-B14F-4D97-AF65-F5344CB8AC3E}">
        <p14:creationId xmlns:p14="http://schemas.microsoft.com/office/powerpoint/2010/main" val="1047483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0"/>
          <p:cNvSpPr txBox="1">
            <a:spLocks noChangeArrowheads="1"/>
          </p:cNvSpPr>
          <p:nvPr/>
        </p:nvSpPr>
        <p:spPr bwMode="auto">
          <a:xfrm>
            <a:off x="1211179" y="1547228"/>
            <a:ext cx="9785684"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Blip>
                <a:blip r:embed="rId3"/>
              </a:buBlip>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80000"/>
              <a:buBlip>
                <a:blip r:embed="rId4"/>
              </a:buBlip>
              <a:defRPr sz="2800">
                <a:solidFill>
                  <a:schemeClr val="tx1"/>
                </a:solidFill>
                <a:latin typeface="+mn-lt"/>
              </a:defRPr>
            </a:lvl2pPr>
            <a:lvl3pPr marL="1143000" indent="-228600" algn="l" rtl="0" eaLnBrk="0" fontAlgn="base" hangingPunct="0">
              <a:spcBef>
                <a:spcPct val="20000"/>
              </a:spcBef>
              <a:spcAft>
                <a:spcPct val="0"/>
              </a:spcAft>
              <a:buSzPct val="70000"/>
              <a:buBlip>
                <a:blip r:embed="rId5"/>
              </a:buBlip>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80000"/>
              </a:lnSpc>
              <a:buNone/>
              <a:defRPr/>
            </a:pPr>
            <a:r>
              <a:rPr lang="en-GB" sz="2800" kern="0" dirty="0"/>
              <a:t>Where a constable in uniform has reasonable grounds for </a:t>
            </a:r>
            <a:r>
              <a:rPr lang="en-GB" sz="2800" b="1" kern="0" dirty="0">
                <a:solidFill>
                  <a:srgbClr val="FF0000"/>
                </a:solidFill>
              </a:rPr>
              <a:t>believing</a:t>
            </a:r>
            <a:r>
              <a:rPr lang="en-GB" sz="2800" kern="0" dirty="0">
                <a:solidFill>
                  <a:srgbClr val="FF0000"/>
                </a:solidFill>
              </a:rPr>
              <a:t> </a:t>
            </a:r>
            <a:r>
              <a:rPr lang="en-GB" sz="2800" kern="0" dirty="0"/>
              <a:t>that a motor vehicle is being used on any occasion in a manner which:</a:t>
            </a:r>
          </a:p>
          <a:p>
            <a:pPr marL="0" indent="0" algn="ctr" eaLnBrk="1" hangingPunct="1">
              <a:lnSpc>
                <a:spcPct val="80000"/>
              </a:lnSpc>
              <a:buFontTx/>
              <a:buNone/>
              <a:defRPr/>
            </a:pPr>
            <a:endParaRPr lang="en-GB" sz="2800" kern="0" dirty="0"/>
          </a:p>
          <a:p>
            <a:pPr marL="457200" indent="-457200" algn="ctr" eaLnBrk="1" hangingPunct="1">
              <a:lnSpc>
                <a:spcPct val="80000"/>
              </a:lnSpc>
              <a:buAutoNum type="alphaLcParenBoth"/>
              <a:defRPr/>
            </a:pPr>
            <a:r>
              <a:rPr lang="en-GB" sz="2800" kern="0" dirty="0">
                <a:cs typeface="Times New Roman" pitchFamily="18" charset="0"/>
              </a:rPr>
              <a:t> contravenes </a:t>
            </a:r>
            <a:r>
              <a:rPr lang="en-GB" sz="2800" b="1" kern="0" dirty="0">
                <a:solidFill>
                  <a:srgbClr val="FF0000"/>
                </a:solidFill>
                <a:cs typeface="Times New Roman" pitchFamily="18" charset="0"/>
                <a:hlinkClick r:id="rId6"/>
              </a:rPr>
              <a:t>section 3</a:t>
            </a:r>
            <a:r>
              <a:rPr lang="en-GB" sz="2800" b="1" kern="0" dirty="0">
                <a:solidFill>
                  <a:srgbClr val="FF0000"/>
                </a:solidFill>
                <a:cs typeface="Times New Roman" pitchFamily="18" charset="0"/>
              </a:rPr>
              <a:t> </a:t>
            </a:r>
            <a:r>
              <a:rPr lang="en-GB" sz="2800" kern="0" dirty="0">
                <a:cs typeface="Times New Roman" pitchFamily="18" charset="0"/>
              </a:rPr>
              <a:t>or </a:t>
            </a:r>
            <a:r>
              <a:rPr lang="en-GB" sz="2800" b="1" kern="0" dirty="0">
                <a:solidFill>
                  <a:srgbClr val="0070C0"/>
                </a:solidFill>
                <a:cs typeface="Times New Roman" pitchFamily="18" charset="0"/>
                <a:hlinkClick r:id="rId7"/>
              </a:rPr>
              <a:t>34</a:t>
            </a:r>
            <a:r>
              <a:rPr lang="en-GB" sz="2800" kern="0" dirty="0">
                <a:cs typeface="Times New Roman" pitchFamily="18" charset="0"/>
              </a:rPr>
              <a:t> of the road traffic act 1988 (careless and inconsiderate driving and prohibition of off-road driving), </a:t>
            </a:r>
          </a:p>
          <a:p>
            <a:pPr marL="0" indent="0" algn="ctr" eaLnBrk="1" hangingPunct="1">
              <a:lnSpc>
                <a:spcPct val="80000"/>
              </a:lnSpc>
              <a:buNone/>
              <a:defRPr/>
            </a:pPr>
            <a:r>
              <a:rPr lang="en-GB" sz="2800" u="sng" kern="0" dirty="0">
                <a:cs typeface="Times New Roman" pitchFamily="18" charset="0"/>
              </a:rPr>
              <a:t>and</a:t>
            </a:r>
          </a:p>
          <a:p>
            <a:pPr marL="0" indent="0" algn="ctr" eaLnBrk="1" hangingPunct="1">
              <a:lnSpc>
                <a:spcPct val="80000"/>
              </a:lnSpc>
              <a:buNone/>
              <a:defRPr/>
            </a:pPr>
            <a:r>
              <a:rPr lang="en-GB" sz="2800" kern="0" dirty="0">
                <a:cs typeface="Times New Roman" pitchFamily="18" charset="0"/>
              </a:rPr>
              <a:t>(b) is causing, or is likely to cause, alarm, distress or annoyance to members of the public </a:t>
            </a:r>
          </a:p>
        </p:txBody>
      </p:sp>
      <p:sp>
        <p:nvSpPr>
          <p:cNvPr id="4" name="TextBox 3"/>
          <p:cNvSpPr txBox="1"/>
          <p:nvPr/>
        </p:nvSpPr>
        <p:spPr>
          <a:xfrm>
            <a:off x="1917440" y="418551"/>
            <a:ext cx="8280920" cy="584775"/>
          </a:xfrm>
          <a:prstGeom prst="rect">
            <a:avLst/>
          </a:prstGeom>
          <a:solidFill>
            <a:srgbClr val="002060"/>
          </a:solidFill>
        </p:spPr>
        <p:txBody>
          <a:bodyPr wrap="square" rtlCol="0">
            <a:spAutoFit/>
          </a:bodyPr>
          <a:lstStyle/>
          <a:p>
            <a:pPr algn="ctr"/>
            <a:r>
              <a:rPr lang="en-GB" sz="3200" b="1" dirty="0">
                <a:solidFill>
                  <a:schemeClr val="bg1"/>
                </a:solidFill>
              </a:rPr>
              <a:t>Section 59 Police Reform Act 2002</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481263" y="1709654"/>
            <a:ext cx="11229473"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b="0" dirty="0">
                <a:solidFill>
                  <a:schemeClr val="tx1"/>
                </a:solidFill>
                <a:latin typeface="Arial" panose="020B0604020202020204" pitchFamily="34" charset="0"/>
                <a:ea typeface="ＭＳ Ｐゴシック" panose="020B0600070205080204" pitchFamily="34" charset="-128"/>
              </a:rPr>
              <a:t>A person commits an offence if they without lawful authority </a:t>
            </a:r>
            <a:r>
              <a:rPr lang="en-GB" altLang="en-US" dirty="0">
                <a:solidFill>
                  <a:srgbClr val="FF0000"/>
                </a:solidFill>
                <a:latin typeface="Arial" panose="020B0604020202020204" pitchFamily="34" charset="0"/>
                <a:ea typeface="ＭＳ Ｐゴシック" panose="020B0600070205080204" pitchFamily="34" charset="-128"/>
              </a:rPr>
              <a:t>drive</a:t>
            </a:r>
            <a:r>
              <a:rPr lang="en-GB" altLang="en-US" b="0" dirty="0">
                <a:solidFill>
                  <a:schemeClr val="tx1"/>
                </a:solidFill>
                <a:latin typeface="Arial" panose="020B0604020202020204" pitchFamily="34" charset="0"/>
                <a:ea typeface="ＭＳ Ｐゴシック" panose="020B0600070205080204" pitchFamily="34" charset="-128"/>
              </a:rPr>
              <a:t> an </a:t>
            </a:r>
            <a:r>
              <a:rPr lang="en-GB" altLang="en-US" dirty="0">
                <a:solidFill>
                  <a:srgbClr val="FF0000"/>
                </a:solidFill>
                <a:latin typeface="Arial" panose="020B0604020202020204" pitchFamily="34" charset="0"/>
                <a:ea typeface="ＭＳ Ｐゴシック" panose="020B0600070205080204" pitchFamily="34" charset="-128"/>
              </a:rPr>
              <a:t>MPV</a:t>
            </a:r>
            <a:r>
              <a:rPr lang="en-GB" altLang="en-US" b="0" dirty="0">
                <a:solidFill>
                  <a:schemeClr val="tx1"/>
                </a:solidFill>
                <a:latin typeface="Arial" panose="020B0604020202020204" pitchFamily="34" charset="0"/>
                <a:ea typeface="ＭＳ Ｐゴシック" panose="020B0600070205080204" pitchFamily="34" charset="-128"/>
              </a:rPr>
              <a:t> on either:</a:t>
            </a:r>
          </a:p>
        </p:txBody>
      </p:sp>
      <p:sp>
        <p:nvSpPr>
          <p:cNvPr id="4" name="TextBox 3"/>
          <p:cNvSpPr txBox="1">
            <a:spLocks noChangeArrowheads="1"/>
          </p:cNvSpPr>
          <p:nvPr/>
        </p:nvSpPr>
        <p:spPr bwMode="auto">
          <a:xfrm>
            <a:off x="481263" y="2819316"/>
            <a:ext cx="1122947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b="0" dirty="0">
                <a:solidFill>
                  <a:schemeClr val="tx1"/>
                </a:solidFill>
                <a:latin typeface="Arial" panose="020B0604020202020204" pitchFamily="34" charset="0"/>
                <a:ea typeface="ＭＳ Ｐゴシック" panose="020B0600070205080204" pitchFamily="34" charset="-128"/>
              </a:rPr>
              <a:t>Any</a:t>
            </a:r>
            <a:r>
              <a:rPr lang="en-GB" altLang="en-US" b="0" dirty="0">
                <a:solidFill>
                  <a:srgbClr val="FFFF00"/>
                </a:solidFill>
                <a:latin typeface="Arial" panose="020B0604020202020204" pitchFamily="34" charset="0"/>
                <a:ea typeface="ＭＳ Ｐゴシック" panose="020B0600070205080204" pitchFamily="34" charset="-128"/>
              </a:rPr>
              <a:t> </a:t>
            </a:r>
            <a:r>
              <a:rPr lang="en-GB" altLang="en-US" i="1" dirty="0">
                <a:solidFill>
                  <a:srgbClr val="FF0000"/>
                </a:solidFill>
                <a:latin typeface="Arial" panose="020B0604020202020204" pitchFamily="34" charset="0"/>
                <a:ea typeface="ＭＳ Ｐゴシック" panose="020B0600070205080204" pitchFamily="34" charset="-128"/>
              </a:rPr>
              <a:t>common land, </a:t>
            </a:r>
            <a:r>
              <a:rPr lang="en-GB" altLang="en-US" b="0" dirty="0">
                <a:solidFill>
                  <a:schemeClr val="tx1"/>
                </a:solidFill>
                <a:latin typeface="Arial" panose="020B0604020202020204" pitchFamily="34" charset="0"/>
                <a:ea typeface="ＭＳ Ｐゴシック" panose="020B0600070205080204" pitchFamily="34" charset="-128"/>
              </a:rPr>
              <a:t>moorland or any </a:t>
            </a:r>
            <a:r>
              <a:rPr lang="en-GB" altLang="en-US" i="1" dirty="0">
                <a:solidFill>
                  <a:srgbClr val="FF0000"/>
                </a:solidFill>
                <a:latin typeface="Arial" panose="020B0604020202020204" pitchFamily="34" charset="0"/>
                <a:ea typeface="ＭＳ Ｐゴシック" panose="020B0600070205080204" pitchFamily="34" charset="-128"/>
              </a:rPr>
              <a:t>land not forming part of a road</a:t>
            </a:r>
          </a:p>
        </p:txBody>
      </p:sp>
      <p:sp>
        <p:nvSpPr>
          <p:cNvPr id="5" name="TextBox 4"/>
          <p:cNvSpPr txBox="1">
            <a:spLocks noChangeArrowheads="1"/>
          </p:cNvSpPr>
          <p:nvPr/>
        </p:nvSpPr>
        <p:spPr bwMode="auto">
          <a:xfrm>
            <a:off x="481262" y="3429000"/>
            <a:ext cx="1122947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b="0" dirty="0">
                <a:solidFill>
                  <a:schemeClr val="tx1"/>
                </a:solidFill>
                <a:latin typeface="Arial" panose="020B0604020202020204" pitchFamily="34" charset="0"/>
                <a:ea typeface="ＭＳ Ｐゴシック" panose="020B0600070205080204" pitchFamily="34" charset="-128"/>
              </a:rPr>
              <a:t>On any</a:t>
            </a:r>
            <a:r>
              <a:rPr lang="en-GB" altLang="en-US" b="0" dirty="0">
                <a:solidFill>
                  <a:srgbClr val="FF0000"/>
                </a:solidFill>
                <a:latin typeface="Arial" panose="020B0604020202020204" pitchFamily="34" charset="0"/>
                <a:ea typeface="ＭＳ Ｐゴシック" panose="020B0600070205080204" pitchFamily="34" charset="-128"/>
              </a:rPr>
              <a:t> </a:t>
            </a:r>
            <a:r>
              <a:rPr lang="en-GB" altLang="en-US" i="1" dirty="0">
                <a:solidFill>
                  <a:srgbClr val="FF0000"/>
                </a:solidFill>
                <a:latin typeface="Arial" panose="020B0604020202020204" pitchFamily="34" charset="0"/>
                <a:ea typeface="ＭＳ Ｐゴシック" panose="020B0600070205080204" pitchFamily="34" charset="-128"/>
              </a:rPr>
              <a:t>road</a:t>
            </a:r>
            <a:r>
              <a:rPr lang="en-GB" altLang="en-US" b="0" dirty="0">
                <a:solidFill>
                  <a:srgbClr val="FF0000"/>
                </a:solidFill>
                <a:latin typeface="Arial" panose="020B0604020202020204" pitchFamily="34" charset="0"/>
                <a:ea typeface="ＭＳ Ｐゴシック" panose="020B0600070205080204" pitchFamily="34" charset="-128"/>
              </a:rPr>
              <a:t> </a:t>
            </a:r>
            <a:r>
              <a:rPr lang="en-GB" altLang="en-US" b="0" dirty="0">
                <a:solidFill>
                  <a:schemeClr val="tx1"/>
                </a:solidFill>
                <a:latin typeface="Arial" panose="020B0604020202020204" pitchFamily="34" charset="0"/>
                <a:ea typeface="ＭＳ Ｐゴシック" panose="020B0600070205080204" pitchFamily="34" charset="-128"/>
              </a:rPr>
              <a:t>being a </a:t>
            </a:r>
            <a:r>
              <a:rPr lang="en-GB" altLang="en-US" i="1" dirty="0">
                <a:solidFill>
                  <a:srgbClr val="FF0000"/>
                </a:solidFill>
                <a:latin typeface="Arial" panose="020B0604020202020204" pitchFamily="34" charset="0"/>
                <a:ea typeface="ＭＳ Ｐゴシック" panose="020B0600070205080204" pitchFamily="34" charset="-128"/>
              </a:rPr>
              <a:t>footpath, bridleway, </a:t>
            </a:r>
            <a:r>
              <a:rPr lang="en-GB" altLang="en-US" b="0" dirty="0">
                <a:solidFill>
                  <a:schemeClr val="tx1"/>
                </a:solidFill>
                <a:latin typeface="Arial" panose="020B0604020202020204" pitchFamily="34" charset="0"/>
                <a:ea typeface="ＭＳ Ｐゴシック" panose="020B0600070205080204" pitchFamily="34" charset="-128"/>
              </a:rPr>
              <a:t>or restricted byway</a:t>
            </a:r>
          </a:p>
        </p:txBody>
      </p:sp>
      <p:sp>
        <p:nvSpPr>
          <p:cNvPr id="6" name="TextBox 5"/>
          <p:cNvSpPr txBox="1">
            <a:spLocks noChangeArrowheads="1"/>
          </p:cNvSpPr>
          <p:nvPr/>
        </p:nvSpPr>
        <p:spPr bwMode="auto">
          <a:xfrm>
            <a:off x="1780674" y="4038684"/>
            <a:ext cx="8726906"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b="0" dirty="0">
                <a:solidFill>
                  <a:schemeClr val="tx1"/>
                </a:solidFill>
                <a:latin typeface="Arial" panose="020B0604020202020204" pitchFamily="34" charset="0"/>
                <a:ea typeface="ＭＳ Ｐゴシック" panose="020B0600070205080204" pitchFamily="34" charset="-128"/>
              </a:rPr>
              <a:t>…..</a:t>
            </a:r>
            <a:r>
              <a:rPr lang="en-GB" altLang="en-US" i="1" dirty="0">
                <a:solidFill>
                  <a:schemeClr val="tx1"/>
                </a:solidFill>
                <a:latin typeface="Arial" panose="020B0604020202020204" pitchFamily="34" charset="0"/>
                <a:ea typeface="ＭＳ Ｐゴシック" panose="020B0600070205080204" pitchFamily="34" charset="-128"/>
              </a:rPr>
              <a:t>unless</a:t>
            </a:r>
            <a:r>
              <a:rPr lang="en-GB" altLang="en-US" b="0" dirty="0">
                <a:solidFill>
                  <a:schemeClr val="tx1"/>
                </a:solidFill>
                <a:latin typeface="Arial" panose="020B0604020202020204" pitchFamily="34" charset="0"/>
                <a:ea typeface="ＭＳ Ｐゴシック" panose="020B0600070205080204" pitchFamily="34" charset="-128"/>
              </a:rPr>
              <a:t> </a:t>
            </a:r>
          </a:p>
          <a:p>
            <a:pPr algn="ctr" eaLnBrk="0" fontAlgn="base" hangingPunct="0">
              <a:spcBef>
                <a:spcPct val="0"/>
              </a:spcBef>
              <a:spcAft>
                <a:spcPct val="0"/>
              </a:spcAft>
              <a:buFontTx/>
              <a:buNone/>
            </a:pPr>
            <a:r>
              <a:rPr lang="en-GB" altLang="en-US" b="0" dirty="0">
                <a:solidFill>
                  <a:schemeClr val="tx1"/>
                </a:solidFill>
                <a:latin typeface="Arial" panose="020B0604020202020204" pitchFamily="34" charset="0"/>
                <a:ea typeface="ＭＳ Ｐゴシック" panose="020B0600070205080204" pitchFamily="34" charset="-128"/>
              </a:rPr>
              <a:t>they drive the </a:t>
            </a:r>
            <a:r>
              <a:rPr lang="en-GB" altLang="en-US" b="0" i="1" dirty="0">
                <a:solidFill>
                  <a:schemeClr val="tx1"/>
                </a:solidFill>
                <a:latin typeface="Arial" panose="020B0604020202020204" pitchFamily="34" charset="0"/>
                <a:ea typeface="ＭＳ Ｐゴシック" panose="020B0600070205080204" pitchFamily="34" charset="-128"/>
              </a:rPr>
              <a:t>MPV</a:t>
            </a:r>
            <a:r>
              <a:rPr lang="en-GB" altLang="en-US" b="0" dirty="0">
                <a:solidFill>
                  <a:schemeClr val="tx1"/>
                </a:solidFill>
                <a:latin typeface="Arial" panose="020B0604020202020204" pitchFamily="34" charset="0"/>
                <a:ea typeface="ＭＳ Ｐゴシック" panose="020B0600070205080204" pitchFamily="34" charset="-128"/>
              </a:rPr>
              <a:t> on any</a:t>
            </a:r>
            <a:r>
              <a:rPr lang="en-GB" altLang="en-US" b="0" i="1" dirty="0">
                <a:solidFill>
                  <a:schemeClr val="tx1"/>
                </a:solidFill>
                <a:latin typeface="Arial" panose="020B0604020202020204" pitchFamily="34" charset="0"/>
                <a:ea typeface="ＭＳ Ｐゴシック" panose="020B0600070205080204" pitchFamily="34" charset="-128"/>
              </a:rPr>
              <a:t> land within 15 yards of a road</a:t>
            </a:r>
            <a:r>
              <a:rPr lang="en-GB" altLang="en-US" b="0" dirty="0">
                <a:solidFill>
                  <a:schemeClr val="tx1"/>
                </a:solidFill>
                <a:latin typeface="Arial" panose="020B0604020202020204" pitchFamily="34" charset="0"/>
                <a:ea typeface="ＭＳ Ｐゴシック" panose="020B0600070205080204" pitchFamily="34" charset="-128"/>
              </a:rPr>
              <a:t> for the </a:t>
            </a:r>
            <a:r>
              <a:rPr lang="en-GB" altLang="en-US" b="0" i="1" dirty="0">
                <a:solidFill>
                  <a:schemeClr val="tx1"/>
                </a:solidFill>
                <a:latin typeface="Arial" panose="020B0604020202020204" pitchFamily="34" charset="0"/>
                <a:ea typeface="ＭＳ Ｐゴシック" panose="020B0600070205080204" pitchFamily="34" charset="-128"/>
              </a:rPr>
              <a:t>purpose of parking the vehicle </a:t>
            </a:r>
            <a:r>
              <a:rPr lang="en-GB" altLang="en-US" b="0" dirty="0">
                <a:solidFill>
                  <a:schemeClr val="tx1"/>
                </a:solidFill>
                <a:latin typeface="Arial" panose="020B0604020202020204" pitchFamily="34" charset="0"/>
                <a:ea typeface="ＭＳ Ｐゴシック" panose="020B0600070205080204" pitchFamily="34" charset="-128"/>
              </a:rPr>
              <a:t>on the land, or is driven there to </a:t>
            </a:r>
            <a:r>
              <a:rPr lang="en-GB" altLang="en-US" b="0" i="1" dirty="0">
                <a:solidFill>
                  <a:schemeClr val="tx1"/>
                </a:solidFill>
                <a:latin typeface="Arial" panose="020B0604020202020204" pitchFamily="34" charset="0"/>
                <a:ea typeface="ＭＳ Ｐゴシック" panose="020B0600070205080204" pitchFamily="34" charset="-128"/>
              </a:rPr>
              <a:t>save life </a:t>
            </a:r>
            <a:r>
              <a:rPr lang="en-GB" altLang="en-US" b="0" dirty="0">
                <a:solidFill>
                  <a:schemeClr val="tx1"/>
                </a:solidFill>
                <a:latin typeface="Arial" panose="020B0604020202020204" pitchFamily="34" charset="0"/>
                <a:ea typeface="ＭＳ Ｐゴシック" panose="020B0600070205080204" pitchFamily="34" charset="-128"/>
              </a:rPr>
              <a:t>or </a:t>
            </a:r>
            <a:r>
              <a:rPr lang="en-GB" altLang="en-US" b="0" i="1" dirty="0">
                <a:solidFill>
                  <a:schemeClr val="tx1"/>
                </a:solidFill>
                <a:latin typeface="Arial" panose="020B0604020202020204" pitchFamily="34" charset="0"/>
                <a:ea typeface="ＭＳ Ｐゴシック" panose="020B0600070205080204" pitchFamily="34" charset="-128"/>
              </a:rPr>
              <a:t>extinguish a fire</a:t>
            </a:r>
            <a:r>
              <a:rPr lang="en-GB" altLang="en-US" i="1" dirty="0">
                <a:solidFill>
                  <a:schemeClr val="tx1"/>
                </a:solidFill>
                <a:latin typeface="Arial" panose="020B0604020202020204" pitchFamily="34" charset="0"/>
                <a:ea typeface="ＭＳ Ｐゴシック" panose="020B0600070205080204" pitchFamily="34" charset="-128"/>
              </a:rPr>
              <a:t>.</a:t>
            </a:r>
          </a:p>
        </p:txBody>
      </p:sp>
      <p:sp>
        <p:nvSpPr>
          <p:cNvPr id="7" name="TextBox 6"/>
          <p:cNvSpPr txBox="1"/>
          <p:nvPr/>
        </p:nvSpPr>
        <p:spPr>
          <a:xfrm>
            <a:off x="1917440" y="418551"/>
            <a:ext cx="8280920" cy="1200329"/>
          </a:xfrm>
          <a:prstGeom prst="rect">
            <a:avLst/>
          </a:prstGeom>
          <a:solidFill>
            <a:srgbClr val="002060"/>
          </a:solidFill>
        </p:spPr>
        <p:txBody>
          <a:bodyPr wrap="square" rtlCol="0">
            <a:spAutoFit/>
          </a:bodyPr>
          <a:lstStyle/>
          <a:p>
            <a:pPr algn="ctr"/>
            <a:r>
              <a:rPr lang="en-GB" sz="3600" b="1" dirty="0">
                <a:solidFill>
                  <a:schemeClr val="bg1"/>
                </a:solidFill>
              </a:rPr>
              <a:t>Section 34 Road Traffic Act 1988                          Off Road Driving</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7777" y="332846"/>
            <a:ext cx="7655441" cy="54591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73707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94468" y="1711213"/>
            <a:ext cx="1633343" cy="1416468"/>
          </a:xfrm>
          <a:prstGeom prst="rect">
            <a:avLst/>
          </a:prstGeom>
        </p:spPr>
      </p:pic>
      <p:pic>
        <p:nvPicPr>
          <p:cNvPr id="5" name="Picture 4"/>
          <p:cNvPicPr>
            <a:picLocks noChangeAspect="1"/>
          </p:cNvPicPr>
          <p:nvPr/>
        </p:nvPicPr>
        <p:blipFill>
          <a:blip r:embed="rId4"/>
          <a:stretch>
            <a:fillRect/>
          </a:stretch>
        </p:blipFill>
        <p:spPr>
          <a:xfrm>
            <a:off x="9789445" y="1685347"/>
            <a:ext cx="1627773" cy="1414395"/>
          </a:xfrm>
          <a:prstGeom prst="rect">
            <a:avLst/>
          </a:prstGeom>
        </p:spPr>
      </p:pic>
      <p:sp>
        <p:nvSpPr>
          <p:cNvPr id="6" name="Rectangle 3"/>
          <p:cNvSpPr txBox="1">
            <a:spLocks noChangeArrowheads="1"/>
          </p:cNvSpPr>
          <p:nvPr/>
        </p:nvSpPr>
        <p:spPr bwMode="auto">
          <a:xfrm>
            <a:off x="1913326" y="1064882"/>
            <a:ext cx="8285034" cy="50169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lnSpc>
                <a:spcPct val="80000"/>
              </a:lnSpc>
              <a:buFont typeface="Courier New" panose="02070309020205020404" pitchFamily="49" charset="0"/>
              <a:buChar char="o"/>
              <a:defRPr/>
            </a:pPr>
            <a:endParaRPr lang="en-GB" sz="1800" kern="0" dirty="0">
              <a:solidFill>
                <a:srgbClr val="FFE701"/>
              </a:solidFill>
              <a:latin typeface="Arial Black"/>
              <a:ea typeface="Osaka"/>
            </a:endParaRPr>
          </a:p>
          <a:p>
            <a:pPr eaLnBrk="1" hangingPunct="1">
              <a:defRPr/>
            </a:pPr>
            <a:r>
              <a:rPr lang="en-GB" sz="1800" kern="0" dirty="0">
                <a:solidFill>
                  <a:schemeClr val="tx1"/>
                </a:solidFill>
                <a:latin typeface="Arial" panose="020B0604020202020204" pitchFamily="34" charset="0"/>
                <a:ea typeface="Osaka"/>
                <a:cs typeface="Arial" panose="020B0604020202020204" pitchFamily="34" charset="0"/>
              </a:rPr>
              <a:t>Is exact wording as set out in the legislation which is on the ticket and should be read to the driver</a:t>
            </a:r>
          </a:p>
          <a:p>
            <a:pPr eaLnBrk="1" hangingPunct="1">
              <a:defRPr/>
            </a:pPr>
            <a:endParaRPr lang="en-GB" sz="1800" kern="0" dirty="0">
              <a:solidFill>
                <a:schemeClr val="tx1"/>
              </a:solidFill>
              <a:latin typeface="Arial" panose="020B0604020202020204" pitchFamily="34" charset="0"/>
              <a:ea typeface="Osaka"/>
              <a:cs typeface="Arial" panose="020B0604020202020204" pitchFamily="34" charset="0"/>
            </a:endParaRPr>
          </a:p>
          <a:p>
            <a:pPr eaLnBrk="1" hangingPunct="1">
              <a:defRPr/>
            </a:pPr>
            <a:r>
              <a:rPr lang="en-GB" sz="1800" kern="0" dirty="0">
                <a:solidFill>
                  <a:schemeClr val="tx1"/>
                </a:solidFill>
                <a:latin typeface="Arial" panose="020B0604020202020204" pitchFamily="34" charset="0"/>
                <a:ea typeface="Osaka"/>
                <a:cs typeface="Arial" panose="020B0604020202020204" pitchFamily="34" charset="0"/>
              </a:rPr>
              <a:t>Relates to the driver of the vehicle and/or the vehicle</a:t>
            </a:r>
          </a:p>
          <a:p>
            <a:pPr eaLnBrk="1" hangingPunct="1">
              <a:defRPr/>
            </a:pPr>
            <a:endParaRPr lang="en-GB" sz="1800" kern="0" dirty="0">
              <a:solidFill>
                <a:schemeClr val="tx1"/>
              </a:solidFill>
              <a:latin typeface="Arial" panose="020B0604020202020204" pitchFamily="34" charset="0"/>
              <a:ea typeface="Osaka"/>
              <a:cs typeface="Arial" panose="020B0604020202020204" pitchFamily="34" charset="0"/>
            </a:endParaRPr>
          </a:p>
          <a:p>
            <a:pPr eaLnBrk="1" hangingPunct="1">
              <a:defRPr/>
            </a:pPr>
            <a:r>
              <a:rPr lang="en-GB" sz="1800" kern="0" dirty="0">
                <a:solidFill>
                  <a:schemeClr val="tx1"/>
                </a:solidFill>
                <a:latin typeface="Arial" panose="020B0604020202020204" pitchFamily="34" charset="0"/>
                <a:ea typeface="Osaka"/>
                <a:cs typeface="Arial" panose="020B0604020202020204" pitchFamily="34" charset="0"/>
              </a:rPr>
              <a:t>Stands for twelve months</a:t>
            </a:r>
          </a:p>
          <a:p>
            <a:pPr eaLnBrk="1" hangingPunct="1">
              <a:defRPr/>
            </a:pPr>
            <a:endParaRPr lang="en-GB" sz="1800" kern="0" dirty="0">
              <a:solidFill>
                <a:schemeClr val="tx1"/>
              </a:solidFill>
              <a:latin typeface="Arial" panose="020B0604020202020204" pitchFamily="34" charset="0"/>
              <a:ea typeface="Osaka"/>
              <a:cs typeface="Arial" panose="020B0604020202020204" pitchFamily="34" charset="0"/>
            </a:endParaRPr>
          </a:p>
          <a:p>
            <a:pPr eaLnBrk="1" hangingPunct="1">
              <a:defRPr/>
            </a:pPr>
            <a:r>
              <a:rPr lang="en-GB" sz="1800" kern="0" dirty="0">
                <a:solidFill>
                  <a:schemeClr val="tx1"/>
                </a:solidFill>
                <a:latin typeface="Arial" panose="020B0604020202020204" pitchFamily="34" charset="0"/>
                <a:ea typeface="Osaka"/>
                <a:cs typeface="Arial" panose="020B0604020202020204" pitchFamily="34" charset="0"/>
              </a:rPr>
              <a:t>The warning </a:t>
            </a:r>
            <a:r>
              <a:rPr lang="en-GB" sz="1800" u="sng" kern="0" dirty="0">
                <a:solidFill>
                  <a:schemeClr val="tx1"/>
                </a:solidFill>
                <a:latin typeface="Arial" panose="020B0604020202020204" pitchFamily="34" charset="0"/>
                <a:ea typeface="Osaka"/>
                <a:cs typeface="Arial" panose="020B0604020202020204" pitchFamily="34" charset="0"/>
              </a:rPr>
              <a:t>must</a:t>
            </a:r>
            <a:r>
              <a:rPr lang="en-GB" sz="1800" kern="0" dirty="0">
                <a:solidFill>
                  <a:schemeClr val="tx1"/>
                </a:solidFill>
                <a:latin typeface="Arial" panose="020B0604020202020204" pitchFamily="34" charset="0"/>
                <a:ea typeface="Osaka"/>
                <a:cs typeface="Arial" panose="020B0604020202020204" pitchFamily="34" charset="0"/>
              </a:rPr>
              <a:t> always be completed even if the vehicle is being seized</a:t>
            </a:r>
          </a:p>
          <a:p>
            <a:pPr eaLnBrk="1" hangingPunct="1">
              <a:defRPr/>
            </a:pPr>
            <a:endParaRPr lang="en-GB" sz="1800" kern="0" dirty="0">
              <a:solidFill>
                <a:schemeClr val="tx1"/>
              </a:solidFill>
              <a:latin typeface="Arial" panose="020B0604020202020204" pitchFamily="34" charset="0"/>
              <a:ea typeface="Osaka"/>
              <a:cs typeface="Arial" panose="020B0604020202020204" pitchFamily="34" charset="0"/>
            </a:endParaRPr>
          </a:p>
          <a:p>
            <a:pPr eaLnBrk="1" hangingPunct="1">
              <a:defRPr/>
            </a:pPr>
            <a:r>
              <a:rPr lang="en-GB" sz="1800" kern="0" dirty="0">
                <a:solidFill>
                  <a:schemeClr val="tx1"/>
                </a:solidFill>
                <a:latin typeface="Arial" panose="020B0604020202020204" pitchFamily="34" charset="0"/>
                <a:ea typeface="Osaka"/>
                <a:cs typeface="Arial" panose="020B0604020202020204" pitchFamily="34" charset="0"/>
              </a:rPr>
              <a:t>The ticket </a:t>
            </a:r>
            <a:r>
              <a:rPr lang="en-GB" sz="1800" u="sng" kern="0" dirty="0">
                <a:solidFill>
                  <a:schemeClr val="tx1"/>
                </a:solidFill>
                <a:latin typeface="Arial" panose="020B0604020202020204" pitchFamily="34" charset="0"/>
                <a:ea typeface="Osaka"/>
                <a:cs typeface="Arial" panose="020B0604020202020204" pitchFamily="34" charset="0"/>
              </a:rPr>
              <a:t>must be legible</a:t>
            </a:r>
            <a:r>
              <a:rPr lang="en-GB" sz="1800" kern="0" dirty="0">
                <a:solidFill>
                  <a:schemeClr val="tx1"/>
                </a:solidFill>
                <a:latin typeface="Arial" panose="020B0604020202020204" pitchFamily="34" charset="0"/>
                <a:ea typeface="Osaka"/>
                <a:cs typeface="Arial" panose="020B0604020202020204" pitchFamily="34" charset="0"/>
              </a:rPr>
              <a:t> (consider writing in capitals)</a:t>
            </a:r>
          </a:p>
          <a:p>
            <a:pPr eaLnBrk="1" hangingPunct="1">
              <a:defRPr/>
            </a:pPr>
            <a:endParaRPr lang="en-GB" sz="1800" kern="0" dirty="0">
              <a:solidFill>
                <a:schemeClr val="tx1"/>
              </a:solidFill>
              <a:latin typeface="Arial" panose="020B0604020202020204" pitchFamily="34" charset="0"/>
              <a:ea typeface="Osaka"/>
              <a:cs typeface="Arial" panose="020B0604020202020204" pitchFamily="34" charset="0"/>
            </a:endParaRPr>
          </a:p>
          <a:p>
            <a:pPr eaLnBrk="1" hangingPunct="1">
              <a:defRPr/>
            </a:pPr>
            <a:r>
              <a:rPr lang="en-GB" sz="1800" kern="0" dirty="0">
                <a:solidFill>
                  <a:schemeClr val="tx1"/>
                </a:solidFill>
                <a:latin typeface="Arial" panose="020B0604020202020204" pitchFamily="34" charset="0"/>
                <a:ea typeface="Osaka"/>
                <a:cs typeface="Arial" panose="020B0604020202020204" pitchFamily="34" charset="0"/>
              </a:rPr>
              <a:t>A vehicle registration must, if possible, be included. If there is no registration then chassis, engine or frame no. will suffice</a:t>
            </a:r>
          </a:p>
          <a:p>
            <a:pPr eaLnBrk="1" hangingPunct="1">
              <a:lnSpc>
                <a:spcPct val="80000"/>
              </a:lnSpc>
              <a:buFont typeface="Courier New" panose="02070309020205020404" pitchFamily="49" charset="0"/>
              <a:buChar char="o"/>
              <a:defRPr/>
            </a:pPr>
            <a:endParaRPr lang="en-GB" sz="2000" kern="0" dirty="0">
              <a:solidFill>
                <a:srgbClr val="FFE701"/>
              </a:solidFill>
              <a:latin typeface="Tahoma" charset="0"/>
              <a:ea typeface="Osaka"/>
            </a:endParaRPr>
          </a:p>
          <a:p>
            <a:pPr eaLnBrk="1" hangingPunct="1">
              <a:lnSpc>
                <a:spcPct val="80000"/>
              </a:lnSpc>
              <a:buFont typeface="Courier New" panose="02070309020205020404" pitchFamily="49" charset="0"/>
              <a:buChar char="o"/>
              <a:defRPr/>
            </a:pPr>
            <a:endParaRPr lang="en-GB" sz="2000" kern="0" dirty="0">
              <a:solidFill>
                <a:srgbClr val="FFE701"/>
              </a:solidFill>
              <a:latin typeface="Tahoma" charset="0"/>
              <a:ea typeface="Osaka"/>
            </a:endParaRPr>
          </a:p>
        </p:txBody>
      </p:sp>
      <p:sp>
        <p:nvSpPr>
          <p:cNvPr id="8" name="TextBox 7"/>
          <p:cNvSpPr txBox="1"/>
          <p:nvPr/>
        </p:nvSpPr>
        <p:spPr>
          <a:xfrm>
            <a:off x="1917440" y="418551"/>
            <a:ext cx="8280920" cy="584775"/>
          </a:xfrm>
          <a:prstGeom prst="rect">
            <a:avLst/>
          </a:prstGeom>
          <a:solidFill>
            <a:srgbClr val="002060"/>
          </a:solidFill>
        </p:spPr>
        <p:txBody>
          <a:bodyPr wrap="square" rtlCol="0">
            <a:spAutoFit/>
          </a:bodyPr>
          <a:lstStyle/>
          <a:p>
            <a:pPr algn="ctr"/>
            <a:r>
              <a:rPr lang="en-GB" sz="3200" b="1" dirty="0">
                <a:solidFill>
                  <a:schemeClr val="bg1"/>
                </a:solidFill>
              </a:rPr>
              <a:t>The Warning</a:t>
            </a:r>
          </a:p>
        </p:txBody>
      </p:sp>
    </p:spTree>
    <p:extLst>
      <p:ext uri="{BB962C8B-B14F-4D97-AF65-F5344CB8AC3E}">
        <p14:creationId xmlns:p14="http://schemas.microsoft.com/office/powerpoint/2010/main" val="1731858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030" descr="p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39598" y="817040"/>
            <a:ext cx="6448425" cy="43815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42683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814044" y="1319910"/>
            <a:ext cx="7777063" cy="4464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b="0" kern="0" dirty="0">
                <a:solidFill>
                  <a:schemeClr val="tx1"/>
                </a:solidFill>
                <a:latin typeface="Arial" panose="020B0604020202020204" pitchFamily="34" charset="0"/>
                <a:cs typeface="Arial" panose="020B0604020202020204" pitchFamily="34" charset="0"/>
              </a:rPr>
              <a:t>Warning or seizure does not have to take place at the time of offence as the legislation states that the person to be warned should be the person who appears to have committed the offence</a:t>
            </a:r>
          </a:p>
          <a:p>
            <a:pPr eaLnBrk="1" hangingPunct="1">
              <a:defRPr/>
            </a:pPr>
            <a:endParaRPr lang="en-GB" b="0" kern="0" dirty="0">
              <a:solidFill>
                <a:schemeClr val="tx1"/>
              </a:solidFill>
              <a:latin typeface="Arial" panose="020B0604020202020204" pitchFamily="34" charset="0"/>
              <a:cs typeface="Arial" panose="020B0604020202020204" pitchFamily="34" charset="0"/>
            </a:endParaRPr>
          </a:p>
          <a:p>
            <a:pPr eaLnBrk="1" hangingPunct="1">
              <a:defRPr/>
            </a:pPr>
            <a:r>
              <a:rPr lang="en-GB" b="0" kern="0" dirty="0">
                <a:solidFill>
                  <a:schemeClr val="tx1"/>
                </a:solidFill>
                <a:latin typeface="Arial" panose="020B0604020202020204" pitchFamily="34" charset="0"/>
                <a:cs typeface="Arial" panose="020B0604020202020204" pitchFamily="34" charset="0"/>
              </a:rPr>
              <a:t>Power of entry onto any land and premises to seize vehicle (excludes the dwelling itself) which also includes a power of using reasonable force</a:t>
            </a:r>
          </a:p>
          <a:p>
            <a:pPr eaLnBrk="1" hangingPunct="1">
              <a:defRPr/>
            </a:pPr>
            <a:endParaRPr lang="en-GB" b="0" kern="0" dirty="0">
              <a:solidFill>
                <a:schemeClr val="tx1"/>
              </a:solidFill>
              <a:latin typeface="Arial" panose="020B0604020202020204" pitchFamily="34" charset="0"/>
              <a:cs typeface="Arial" panose="020B0604020202020204" pitchFamily="34" charset="0"/>
            </a:endParaRPr>
          </a:p>
          <a:p>
            <a:pPr eaLnBrk="1" hangingPunct="1">
              <a:defRPr/>
            </a:pPr>
            <a:r>
              <a:rPr lang="en-GB" b="0" kern="0" dirty="0">
                <a:solidFill>
                  <a:schemeClr val="tx1"/>
                </a:solidFill>
                <a:latin typeface="Arial" panose="020B0604020202020204" pitchFamily="34" charset="0"/>
                <a:cs typeface="Arial" panose="020B0604020202020204" pitchFamily="34" charset="0"/>
              </a:rPr>
              <a:t>Complete ticket fully and neatly and scan onto Niche </a:t>
            </a:r>
            <a:r>
              <a:rPr lang="en-GB" b="0" kern="0">
                <a:solidFill>
                  <a:schemeClr val="tx1"/>
                </a:solidFill>
                <a:latin typeface="Arial" panose="020B0604020202020204" pitchFamily="34" charset="0"/>
                <a:cs typeface="Arial" panose="020B0604020202020204" pitchFamily="34" charset="0"/>
              </a:rPr>
              <a:t>and circulate on PNC</a:t>
            </a:r>
            <a:endParaRPr lang="en-US" sz="2000" kern="0" dirty="0">
              <a:solidFill>
                <a:srgbClr val="FFE701"/>
              </a:solidFill>
              <a:latin typeface="Arial" charset="0"/>
            </a:endParaRPr>
          </a:p>
        </p:txBody>
      </p:sp>
      <p:sp>
        <p:nvSpPr>
          <p:cNvPr id="4" name="TextBox 3"/>
          <p:cNvSpPr txBox="1"/>
          <p:nvPr/>
        </p:nvSpPr>
        <p:spPr>
          <a:xfrm>
            <a:off x="1917440" y="418551"/>
            <a:ext cx="8280920" cy="584775"/>
          </a:xfrm>
          <a:prstGeom prst="rect">
            <a:avLst/>
          </a:prstGeom>
          <a:solidFill>
            <a:srgbClr val="002060"/>
          </a:solidFill>
        </p:spPr>
        <p:txBody>
          <a:bodyPr wrap="square" rtlCol="0">
            <a:spAutoFit/>
          </a:bodyPr>
          <a:lstStyle/>
          <a:p>
            <a:pPr algn="ctr"/>
            <a:r>
              <a:rPr lang="en-GB" sz="3200" b="1" dirty="0">
                <a:solidFill>
                  <a:schemeClr val="bg1"/>
                </a:solidFill>
              </a:rPr>
              <a:t>Points to Note</a:t>
            </a:r>
          </a:p>
        </p:txBody>
      </p:sp>
      <p:pic>
        <p:nvPicPr>
          <p:cNvPr id="5" name="Picture 4"/>
          <p:cNvPicPr>
            <a:picLocks noChangeAspect="1"/>
          </p:cNvPicPr>
          <p:nvPr/>
        </p:nvPicPr>
        <p:blipFill>
          <a:blip r:embed="rId3"/>
          <a:stretch>
            <a:fillRect/>
          </a:stretch>
        </p:blipFill>
        <p:spPr>
          <a:xfrm>
            <a:off x="8709801" y="1829534"/>
            <a:ext cx="2679405" cy="3444949"/>
          </a:xfrm>
          <a:prstGeom prst="rect">
            <a:avLst/>
          </a:prstGeom>
        </p:spPr>
      </p:pic>
    </p:spTree>
    <p:extLst>
      <p:ext uri="{BB962C8B-B14F-4D97-AF65-F5344CB8AC3E}">
        <p14:creationId xmlns:p14="http://schemas.microsoft.com/office/powerpoint/2010/main" val="318397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2264" y="1675665"/>
            <a:ext cx="5191272" cy="394493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917440" y="418551"/>
            <a:ext cx="8280920" cy="584775"/>
          </a:xfrm>
          <a:prstGeom prst="rect">
            <a:avLst/>
          </a:prstGeom>
          <a:solidFill>
            <a:srgbClr val="002060"/>
          </a:solidFill>
        </p:spPr>
        <p:txBody>
          <a:bodyPr wrap="square" rtlCol="0">
            <a:spAutoFit/>
          </a:bodyPr>
          <a:lstStyle/>
          <a:p>
            <a:pPr algn="ctr"/>
            <a:r>
              <a:rPr lang="en-GB" sz="3200" b="1" dirty="0">
                <a:solidFill>
                  <a:schemeClr val="bg1"/>
                </a:solidFill>
              </a:rPr>
              <a:t>Section 165 Seizure Notice</a:t>
            </a:r>
          </a:p>
        </p:txBody>
      </p:sp>
    </p:spTree>
    <p:extLst>
      <p:ext uri="{BB962C8B-B14F-4D97-AF65-F5344CB8AC3E}">
        <p14:creationId xmlns:p14="http://schemas.microsoft.com/office/powerpoint/2010/main" val="1500752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385011" y="1395580"/>
            <a:ext cx="11357809" cy="4679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lnSpc>
                <a:spcPct val="80000"/>
              </a:lnSpc>
              <a:defRPr/>
            </a:pPr>
            <a:r>
              <a:rPr lang="en-GB" sz="2000" kern="0" dirty="0">
                <a:solidFill>
                  <a:schemeClr val="tx1"/>
                </a:solidFill>
                <a:latin typeface="Arial" panose="020B0604020202020204" pitchFamily="34" charset="0"/>
                <a:cs typeface="Arial" panose="020B0604020202020204" pitchFamily="34" charset="0"/>
              </a:rPr>
              <a:t>CONSTABLE IN UNIFORM</a:t>
            </a:r>
          </a:p>
          <a:p>
            <a:pPr eaLnBrk="1" hangingPunct="1">
              <a:lnSpc>
                <a:spcPct val="80000"/>
              </a:lnSpc>
              <a:defRPr/>
            </a:pPr>
            <a:endParaRPr lang="en-GB" sz="2000" kern="0" dirty="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000" kern="0" dirty="0">
                <a:solidFill>
                  <a:schemeClr val="tx1"/>
                </a:solidFill>
                <a:latin typeface="Arial" panose="020B0604020202020204" pitchFamily="34" charset="0"/>
                <a:cs typeface="Arial" panose="020B0604020202020204" pitchFamily="34" charset="0"/>
              </a:rPr>
              <a:t>REASONABLE GROUNDS TO </a:t>
            </a:r>
            <a:r>
              <a:rPr lang="en-GB" sz="2000" kern="0" dirty="0">
                <a:solidFill>
                  <a:srgbClr val="FF0000"/>
                </a:solidFill>
                <a:latin typeface="Arial" panose="020B0604020202020204" pitchFamily="34" charset="0"/>
                <a:cs typeface="Arial" panose="020B0604020202020204" pitchFamily="34" charset="0"/>
              </a:rPr>
              <a:t>BELIEVE</a:t>
            </a:r>
          </a:p>
          <a:p>
            <a:pPr eaLnBrk="1" hangingPunct="1">
              <a:lnSpc>
                <a:spcPct val="80000"/>
              </a:lnSpc>
              <a:defRPr/>
            </a:pPr>
            <a:endParaRPr lang="en-GB" sz="2000" kern="0" dirty="0">
              <a:solidFill>
                <a:srgbClr val="FF0000"/>
              </a:solidFill>
              <a:latin typeface="Arial" panose="020B0604020202020204" pitchFamily="34" charset="0"/>
              <a:cs typeface="Arial" panose="020B0604020202020204" pitchFamily="34" charset="0"/>
            </a:endParaRPr>
          </a:p>
          <a:p>
            <a:pPr eaLnBrk="1" hangingPunct="1">
              <a:lnSpc>
                <a:spcPct val="80000"/>
              </a:lnSpc>
              <a:defRPr/>
            </a:pPr>
            <a:r>
              <a:rPr lang="en-GB" sz="2000" kern="0" dirty="0">
                <a:solidFill>
                  <a:schemeClr val="tx1"/>
                </a:solidFill>
                <a:latin typeface="Arial" panose="020B0604020202020204" pitchFamily="34" charset="0"/>
                <a:cs typeface="Arial" panose="020B0604020202020204" pitchFamily="34" charset="0"/>
              </a:rPr>
              <a:t>A MOTOR VEHICLE </a:t>
            </a:r>
            <a:r>
              <a:rPr lang="en-GB" sz="2000" kern="0" dirty="0">
                <a:solidFill>
                  <a:srgbClr val="FF0000"/>
                </a:solidFill>
                <a:latin typeface="Arial" panose="020B0604020202020204" pitchFamily="34" charset="0"/>
                <a:cs typeface="Arial" panose="020B0604020202020204" pitchFamily="34" charset="0"/>
              </a:rPr>
              <a:t>IS OR WAS </a:t>
            </a:r>
            <a:r>
              <a:rPr lang="en-GB" sz="2000" kern="0" dirty="0">
                <a:solidFill>
                  <a:schemeClr val="tx1"/>
                </a:solidFill>
                <a:latin typeface="Arial" panose="020B0604020202020204" pitchFamily="34" charset="0"/>
                <a:cs typeface="Arial" panose="020B0604020202020204" pitchFamily="34" charset="0"/>
              </a:rPr>
              <a:t>BEING DRIVEN WITH NO INSURANCE (SEC 143)</a:t>
            </a:r>
            <a:endParaRPr lang="en-GB" sz="2000" i="1" u="sng" kern="0" dirty="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000" i="1" u="sng" kern="0" dirty="0">
                <a:solidFill>
                  <a:schemeClr val="tx1"/>
                </a:solidFill>
                <a:latin typeface="Arial" panose="020B0604020202020204" pitchFamily="34" charset="0"/>
                <a:cs typeface="Arial" panose="020B0604020202020204" pitchFamily="34" charset="0"/>
              </a:rPr>
              <a:t>OR</a:t>
            </a:r>
          </a:p>
          <a:p>
            <a:pPr eaLnBrk="1" hangingPunct="1">
              <a:lnSpc>
                <a:spcPct val="80000"/>
              </a:lnSpc>
              <a:defRPr/>
            </a:pPr>
            <a:endParaRPr lang="en-GB" sz="2000" kern="0" dirty="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000" kern="0" dirty="0">
                <a:solidFill>
                  <a:schemeClr val="tx1"/>
                </a:solidFill>
                <a:latin typeface="Arial" panose="020B0604020202020204" pitchFamily="34" charset="0"/>
                <a:cs typeface="Arial" panose="020B0604020202020204" pitchFamily="34" charset="0"/>
              </a:rPr>
              <a:t>NO DRIVING LICENCE / DRIVING OTHERWISE THAN IN ACORDANCE WITH A LICENCE</a:t>
            </a:r>
            <a:endParaRPr lang="en-GB" sz="2000" i="1" u="sng" kern="0" dirty="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000" b="0" i="1" u="sng" kern="0" dirty="0">
                <a:solidFill>
                  <a:schemeClr val="tx1"/>
                </a:solidFill>
                <a:latin typeface="Arial" panose="020B0604020202020204" pitchFamily="34" charset="0"/>
                <a:cs typeface="Arial" panose="020B0604020202020204" pitchFamily="34" charset="0"/>
              </a:rPr>
              <a:t>OR</a:t>
            </a:r>
          </a:p>
          <a:p>
            <a:pPr eaLnBrk="1" hangingPunct="1">
              <a:lnSpc>
                <a:spcPct val="80000"/>
              </a:lnSpc>
              <a:defRPr/>
            </a:pPr>
            <a:endParaRPr lang="en-GB" sz="2000" kern="0" dirty="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000" kern="0" dirty="0">
                <a:solidFill>
                  <a:schemeClr val="tx1"/>
                </a:solidFill>
                <a:latin typeface="Arial" panose="020B0604020202020204" pitchFamily="34" charset="0"/>
                <a:cs typeface="Arial" panose="020B0604020202020204" pitchFamily="34" charset="0"/>
              </a:rPr>
              <a:t>HAS FAILED TO STOP AND THERE ARE REASONABLE GROUNDS TO BELIEVE THE ABOVE</a:t>
            </a:r>
          </a:p>
          <a:p>
            <a:pPr eaLnBrk="1" hangingPunct="1">
              <a:lnSpc>
                <a:spcPct val="80000"/>
              </a:lnSpc>
              <a:defRPr/>
            </a:pPr>
            <a:endParaRPr lang="en-GB" sz="2000" kern="0" dirty="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000" kern="0" dirty="0">
                <a:solidFill>
                  <a:schemeClr val="tx1"/>
                </a:solidFill>
                <a:latin typeface="Arial" panose="020B0604020202020204" pitchFamily="34" charset="0"/>
                <a:cs typeface="Arial" panose="020B0604020202020204" pitchFamily="34" charset="0"/>
              </a:rPr>
              <a:t>THEN THE VEHICLE IS </a:t>
            </a:r>
            <a:r>
              <a:rPr lang="en-GB" sz="2000" u="sng" kern="0" dirty="0">
                <a:solidFill>
                  <a:srgbClr val="FF0000"/>
                </a:solidFill>
                <a:latin typeface="Arial" panose="020B0604020202020204" pitchFamily="34" charset="0"/>
                <a:cs typeface="Arial" panose="020B0604020202020204" pitchFamily="34" charset="0"/>
              </a:rPr>
              <a:t>SEIZED</a:t>
            </a:r>
          </a:p>
        </p:txBody>
      </p:sp>
      <p:sp>
        <p:nvSpPr>
          <p:cNvPr id="4" name="TextBox 3"/>
          <p:cNvSpPr txBox="1"/>
          <p:nvPr/>
        </p:nvSpPr>
        <p:spPr>
          <a:xfrm>
            <a:off x="1981236" y="397286"/>
            <a:ext cx="8280920" cy="584775"/>
          </a:xfrm>
          <a:prstGeom prst="rect">
            <a:avLst/>
          </a:prstGeom>
          <a:solidFill>
            <a:srgbClr val="002060"/>
          </a:solidFill>
        </p:spPr>
        <p:txBody>
          <a:bodyPr wrap="square" rtlCol="0">
            <a:spAutoFit/>
          </a:bodyPr>
          <a:lstStyle/>
          <a:p>
            <a:pPr algn="ctr"/>
            <a:r>
              <a:rPr lang="en-GB" sz="3200" b="1" dirty="0">
                <a:solidFill>
                  <a:schemeClr val="bg1"/>
                </a:solidFill>
              </a:rPr>
              <a:t>Section 165A Road Traffic Act 1988</a:t>
            </a:r>
          </a:p>
        </p:txBody>
      </p:sp>
    </p:spTree>
    <p:extLst>
      <p:ext uri="{BB962C8B-B14F-4D97-AF65-F5344CB8AC3E}">
        <p14:creationId xmlns:p14="http://schemas.microsoft.com/office/powerpoint/2010/main" val="408418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8879922" y="1829532"/>
            <a:ext cx="2679405" cy="3444949"/>
          </a:xfrm>
          <a:prstGeom prst="rect">
            <a:avLst/>
          </a:prstGeom>
        </p:spPr>
      </p:pic>
      <p:sp>
        <p:nvSpPr>
          <p:cNvPr id="4" name="Rectangle 3"/>
          <p:cNvSpPr txBox="1">
            <a:spLocks noChangeArrowheads="1"/>
          </p:cNvSpPr>
          <p:nvPr/>
        </p:nvSpPr>
        <p:spPr bwMode="auto">
          <a:xfrm>
            <a:off x="1141113" y="1345273"/>
            <a:ext cx="7606011" cy="48986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lnSpc>
                <a:spcPct val="80000"/>
              </a:lnSpc>
              <a:defRPr/>
            </a:pPr>
            <a:r>
              <a:rPr lang="en-GB" sz="2300" b="0" kern="0" dirty="0">
                <a:solidFill>
                  <a:schemeClr val="tx1"/>
                </a:solidFill>
                <a:latin typeface="Arial" panose="020B0604020202020204" pitchFamily="34" charset="0"/>
                <a:cs typeface="Arial" panose="020B0604020202020204" pitchFamily="34" charset="0"/>
              </a:rPr>
              <a:t>Driving otherwise than in accordance with a licence will obviously cover offences such as unsupervised learner</a:t>
            </a:r>
          </a:p>
          <a:p>
            <a:pPr eaLnBrk="1" hangingPunct="1">
              <a:lnSpc>
                <a:spcPct val="80000"/>
              </a:lnSpc>
              <a:defRPr/>
            </a:pPr>
            <a:endParaRPr lang="en-GB" sz="2300" b="0" kern="0" dirty="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300" b="0" kern="0" dirty="0">
                <a:solidFill>
                  <a:schemeClr val="tx1"/>
                </a:solidFill>
                <a:latin typeface="Arial" panose="020B0604020202020204" pitchFamily="34" charset="0"/>
                <a:cs typeface="Arial" panose="020B0604020202020204" pitchFamily="34" charset="0"/>
              </a:rPr>
              <a:t>This legislation can be applied to disqualified drivers as they do not have insurance.</a:t>
            </a:r>
          </a:p>
          <a:p>
            <a:pPr eaLnBrk="1" hangingPunct="1">
              <a:lnSpc>
                <a:spcPct val="80000"/>
              </a:lnSpc>
              <a:defRPr/>
            </a:pPr>
            <a:endParaRPr lang="en-GB" sz="2300" b="0" kern="0" dirty="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300" b="0" kern="0" dirty="0">
                <a:solidFill>
                  <a:schemeClr val="tx1"/>
                </a:solidFill>
                <a:latin typeface="Arial" panose="020B0604020202020204" pitchFamily="34" charset="0"/>
                <a:cs typeface="Arial" panose="020B0604020202020204" pitchFamily="34" charset="0"/>
              </a:rPr>
              <a:t>If it is not possible to seize the vehicle immediately because the person has driven off or failed to stop then it can only be seized within a period of </a:t>
            </a:r>
            <a:r>
              <a:rPr lang="en-GB" sz="2300" b="0" u="sng" kern="0" dirty="0">
                <a:solidFill>
                  <a:schemeClr val="tx1"/>
                </a:solidFill>
                <a:latin typeface="Arial" panose="020B0604020202020204" pitchFamily="34" charset="0"/>
                <a:cs typeface="Arial" panose="020B0604020202020204" pitchFamily="34" charset="0"/>
              </a:rPr>
              <a:t>24hrs</a:t>
            </a:r>
            <a:r>
              <a:rPr lang="en-GB" sz="2300" b="0" kern="0" dirty="0">
                <a:solidFill>
                  <a:schemeClr val="tx1"/>
                </a:solidFill>
                <a:latin typeface="Arial" panose="020B0604020202020204" pitchFamily="34" charset="0"/>
                <a:cs typeface="Arial" panose="020B0604020202020204" pitchFamily="34" charset="0"/>
              </a:rPr>
              <a:t> beginning from that time</a:t>
            </a:r>
          </a:p>
          <a:p>
            <a:pPr eaLnBrk="1" hangingPunct="1">
              <a:lnSpc>
                <a:spcPct val="80000"/>
              </a:lnSpc>
              <a:defRPr/>
            </a:pPr>
            <a:endParaRPr lang="en-GB" sz="2300" b="0" kern="0" dirty="0">
              <a:solidFill>
                <a:schemeClr val="tx1"/>
              </a:solidFill>
              <a:latin typeface="Arial" panose="020B0604020202020204" pitchFamily="34" charset="0"/>
              <a:cs typeface="Arial" panose="020B0604020202020204" pitchFamily="34" charset="0"/>
            </a:endParaRPr>
          </a:p>
          <a:p>
            <a:pPr eaLnBrk="1" hangingPunct="1">
              <a:lnSpc>
                <a:spcPct val="80000"/>
              </a:lnSpc>
              <a:defRPr/>
            </a:pPr>
            <a:r>
              <a:rPr lang="en-GB" sz="2300" b="0" kern="0" dirty="0">
                <a:solidFill>
                  <a:schemeClr val="tx1"/>
                </a:solidFill>
                <a:latin typeface="Arial" panose="020B0604020202020204" pitchFamily="34" charset="0"/>
                <a:cs typeface="Arial" panose="020B0604020202020204" pitchFamily="34" charset="0"/>
              </a:rPr>
              <a:t>There is a power to enter all premises (other than the actual dwelling itself) land, garages etc. pertaining to that dwelling are ok</a:t>
            </a:r>
            <a:r>
              <a:rPr lang="en-GB" kern="0" dirty="0">
                <a:solidFill>
                  <a:schemeClr val="tx1"/>
                </a:solidFill>
                <a:latin typeface="Arial" panose="020B0604020202020204" pitchFamily="34" charset="0"/>
                <a:cs typeface="Arial" panose="020B0604020202020204" pitchFamily="34" charset="0"/>
              </a:rPr>
              <a:t>.</a:t>
            </a:r>
          </a:p>
          <a:p>
            <a:pPr eaLnBrk="1" hangingPunct="1">
              <a:lnSpc>
                <a:spcPct val="80000"/>
              </a:lnSpc>
              <a:buFont typeface="Courier New" panose="02070309020205020404" pitchFamily="49" charset="0"/>
              <a:buChar char="o"/>
              <a:defRPr/>
            </a:pPr>
            <a:endParaRPr lang="en-GB" kern="0" dirty="0">
              <a:solidFill>
                <a:srgbClr val="FFE701"/>
              </a:solidFill>
              <a:latin typeface="Tahoma" charset="0"/>
            </a:endParaRPr>
          </a:p>
          <a:p>
            <a:pPr eaLnBrk="1" hangingPunct="1">
              <a:lnSpc>
                <a:spcPct val="80000"/>
              </a:lnSpc>
              <a:buFont typeface="Courier New" panose="02070309020205020404" pitchFamily="49" charset="0"/>
              <a:buChar char="o"/>
              <a:defRPr/>
            </a:pPr>
            <a:endParaRPr lang="en-US" kern="0" dirty="0">
              <a:solidFill>
                <a:srgbClr val="FFE701"/>
              </a:solidFill>
              <a:latin typeface="Tahoma" charset="0"/>
            </a:endParaRPr>
          </a:p>
        </p:txBody>
      </p:sp>
      <p:sp>
        <p:nvSpPr>
          <p:cNvPr id="5" name="TextBox 4"/>
          <p:cNvSpPr txBox="1"/>
          <p:nvPr/>
        </p:nvSpPr>
        <p:spPr>
          <a:xfrm>
            <a:off x="1938705" y="341217"/>
            <a:ext cx="8280920" cy="646331"/>
          </a:xfrm>
          <a:prstGeom prst="rect">
            <a:avLst/>
          </a:prstGeom>
          <a:solidFill>
            <a:srgbClr val="002060"/>
          </a:solidFill>
        </p:spPr>
        <p:txBody>
          <a:bodyPr wrap="square" rtlCol="0">
            <a:spAutoFit/>
          </a:bodyPr>
          <a:lstStyle/>
          <a:p>
            <a:pPr algn="ctr"/>
            <a:r>
              <a:rPr lang="en-GB" sz="3600" b="1" dirty="0">
                <a:solidFill>
                  <a:schemeClr val="bg1"/>
                </a:solidFill>
              </a:rPr>
              <a:t>Points to Note</a:t>
            </a:r>
          </a:p>
        </p:txBody>
      </p:sp>
    </p:spTree>
    <p:extLst>
      <p:ext uri="{BB962C8B-B14F-4D97-AF65-F5344CB8AC3E}">
        <p14:creationId xmlns:p14="http://schemas.microsoft.com/office/powerpoint/2010/main" val="59253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6028" y="787385"/>
            <a:ext cx="3880325" cy="4469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913144" y="1147915"/>
            <a:ext cx="5118601" cy="3416320"/>
          </a:xfrm>
          <a:prstGeom prst="rect">
            <a:avLst/>
          </a:prstGeom>
        </p:spPr>
        <p:txBody>
          <a:bodyPr wrap="square">
            <a:spAutoFit/>
          </a:bodyPr>
          <a:lstStyle/>
          <a:p>
            <a:pPr algn="ctr">
              <a:lnSpc>
                <a:spcPct val="90000"/>
              </a:lnSpc>
              <a:defRPr/>
            </a:pPr>
            <a:r>
              <a:rPr lang="en-GB" sz="2400" kern="0" dirty="0">
                <a:latin typeface="Arial" panose="020B0604020202020204" pitchFamily="34" charset="0"/>
                <a:ea typeface="Osaka"/>
                <a:cs typeface="Arial" panose="020B0604020202020204" pitchFamily="34" charset="0"/>
              </a:rPr>
              <a:t>For the vehicle to be released the offender can nominate a third party who, on production of a driving licence and insurance policy covering them for use of the seized vehicle can have the release authorised</a:t>
            </a:r>
          </a:p>
          <a:p>
            <a:pPr algn="ctr">
              <a:lnSpc>
                <a:spcPct val="90000"/>
              </a:lnSpc>
              <a:defRPr/>
            </a:pPr>
            <a:endParaRPr lang="en-GB" sz="2400" kern="0" dirty="0">
              <a:latin typeface="Arial" panose="020B0604020202020204" pitchFamily="34" charset="0"/>
              <a:ea typeface="Osaka"/>
              <a:cs typeface="Arial" panose="020B0604020202020204" pitchFamily="34" charset="0"/>
            </a:endParaRPr>
          </a:p>
          <a:p>
            <a:pPr algn="ctr">
              <a:lnSpc>
                <a:spcPct val="90000"/>
              </a:lnSpc>
              <a:defRPr/>
            </a:pPr>
            <a:r>
              <a:rPr lang="en-GB" sz="2400" kern="0" dirty="0">
                <a:latin typeface="Arial" panose="020B0604020202020204" pitchFamily="34" charset="0"/>
                <a:ea typeface="Osaka"/>
                <a:cs typeface="Arial" panose="020B0604020202020204" pitchFamily="34" charset="0"/>
              </a:rPr>
              <a:t>Vehicles will not be released until all recovery and storage fees are paid.</a:t>
            </a:r>
          </a:p>
        </p:txBody>
      </p:sp>
    </p:spTree>
    <p:extLst>
      <p:ext uri="{BB962C8B-B14F-4D97-AF65-F5344CB8AC3E}">
        <p14:creationId xmlns:p14="http://schemas.microsoft.com/office/powerpoint/2010/main" val="25728984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6429" y="343903"/>
            <a:ext cx="8495246" cy="546333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464469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28392" y="828599"/>
            <a:ext cx="6128984" cy="4470327"/>
          </a:xfrm>
          <a:prstGeom prst="rect">
            <a:avLst/>
          </a:prstGeom>
        </p:spPr>
      </p:pic>
    </p:spTree>
    <p:extLst>
      <p:ext uri="{BB962C8B-B14F-4D97-AF65-F5344CB8AC3E}">
        <p14:creationId xmlns:p14="http://schemas.microsoft.com/office/powerpoint/2010/main" val="2294316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261</TotalTime>
  <Words>2126</Words>
  <Application>Microsoft Office PowerPoint</Application>
  <PresentationFormat>Widescreen</PresentationFormat>
  <Paragraphs>184</Paragraphs>
  <Slides>14</Slides>
  <Notes>14</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14</vt:i4>
      </vt:variant>
    </vt:vector>
  </HeadingPairs>
  <TitlesOfParts>
    <vt:vector size="25" baseType="lpstr">
      <vt:lpstr>Arial</vt:lpstr>
      <vt:lpstr>Arial Black</vt:lpstr>
      <vt:lpstr>Arial Nova</vt:lpstr>
      <vt:lpstr>Arial Nova Cond</vt:lpstr>
      <vt:lpstr>Calibri</vt:lpstr>
      <vt:lpstr>Calibri Light</vt:lpstr>
      <vt:lpstr>Courier New</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64</cp:revision>
  <dcterms:created xsi:type="dcterms:W3CDTF">2018-01-30T11:09:50Z</dcterms:created>
  <dcterms:modified xsi:type="dcterms:W3CDTF">2022-07-04T05:56:17Z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c9c4d225-42bc-4237-a518-5c343242f0b3</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2022-06-23T09:46:18Z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17a18ffc-1774-4b4b-a6c4-d447c2a84735</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