
<file path=[Content_Types].xml><?xml version="1.0" encoding="utf-8"?>
<Types xmlns="http://schemas.openxmlformats.org/package/2006/content-types">
  <Default Extension="xml" ContentType="application/xml"/>
  <Default Extension="rels" ContentType="application/vnd.openxmlformats-package.relationships+xml"/>
  <Default Extension="png" ContentType="image/png"/>
  <Default Extension="jpeg" ContentType="image/jpeg"/>
  <Override PartName="/_rels/.rels" ContentType="application/vnd.openxmlformats-package.relationship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_rels/slideMaster1.xml.rels" ContentType="application/vnd.openxmlformats-package.relationships+xml"/>
  <Override PartName="/ppt/slideMasters/_rels/slideMaster2.xml.rels" ContentType="application/vnd.openxmlformats-package.relationships+xml"/>
  <Override PartName="/ppt/slideMasters/_rels/slideMaster3.xml.rels" ContentType="application/vnd.openxmlformats-package.relationships+xml"/>
  <Override PartName="/ppt/slideMasters/_rels/slideMaster4.xml.rels" ContentType="application/vnd.openxmlformats-package.relationships+xml"/>
  <Override PartName="/ppt/notesMasters/notesMaster1.xml" ContentType="application/vnd.openxmlformats-officedocument.presentationml.notesMaster+xml"/>
  <Override PartName="/ppt/notesMasters/_rels/notesMaster1.xml.rels" ContentType="application/vnd.openxmlformats-package.relationship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2.xml" ContentType="application/vnd.openxmlformats-officedocument.presentationml.notesSlide+xml"/>
  <Override PartName="/ppt/notesSlides/notesSlide10.xml" ContentType="application/vnd.openxmlformats-officedocument.presentationml.notesSlide+xml"/>
  <Override PartName="/ppt/notesSlides/notesSlide55.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11.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2.xml" ContentType="application/vnd.openxmlformats-officedocument.presentationml.notesSlide+xml"/>
  <Override PartName="/ppt/notesSlides/notesSlide24.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7.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7.xml" ContentType="application/vnd.openxmlformats-officedocument.presentationml.notesSlide+xml"/>
  <Override PartName="/ppt/notesSlides/_rels/notesSlide10.xml.rels" ContentType="application/vnd.openxmlformats-package.relationships+xml"/>
  <Override PartName="/ppt/notesSlides/_rels/notesSlide6.xml.rels" ContentType="application/vnd.openxmlformats-package.relationships+xml"/>
  <Override PartName="/ppt/notesSlides/_rels/notesSlide2.xml.rels" ContentType="application/vnd.openxmlformats-package.relationships+xml"/>
  <Override PartName="/ppt/notesSlides/_rels/notesSlide55.xml.rels" ContentType="application/vnd.openxmlformats-package.relationships+xml"/>
  <Override PartName="/ppt/notesSlides/_rels/notesSlide7.xml.rels" ContentType="application/vnd.openxmlformats-package.relationships+xml"/>
  <Override PartName="/ppt/notesSlides/_rels/notesSlide3.xml.rels" ContentType="application/vnd.openxmlformats-package.relationships+xml"/>
  <Override PartName="/ppt/notesSlides/_rels/notesSlide47.xml.rels" ContentType="application/vnd.openxmlformats-package.relationships+xml"/>
  <Override PartName="/ppt/notesSlides/_rels/notesSlide4.xml.rels" ContentType="application/vnd.openxmlformats-package.relationships+xml"/>
  <Override PartName="/ppt/notesSlides/_rels/notesSlide5.xml.rels" ContentType="application/vnd.openxmlformats-package.relationships+xml"/>
  <Override PartName="/ppt/notesSlides/_rels/notesSlide8.xml.rels" ContentType="application/vnd.openxmlformats-package.relationships+xml"/>
  <Override PartName="/ppt/notesSlides/_rels/notesSlide11.xml.rels" ContentType="application/vnd.openxmlformats-package.relationships+xml"/>
  <Override PartName="/ppt/notesSlides/_rels/notesSlide14.xml.rels" ContentType="application/vnd.openxmlformats-package.relationships+xml"/>
  <Override PartName="/ppt/notesSlides/_rels/notesSlide15.xml.rels" ContentType="application/vnd.openxmlformats-package.relationships+xml"/>
  <Override PartName="/ppt/notesSlides/_rels/notesSlide16.xml.rels" ContentType="application/vnd.openxmlformats-package.relationships+xml"/>
  <Override PartName="/ppt/notesSlides/_rels/notesSlide18.xml.rels" ContentType="application/vnd.openxmlformats-package.relationships+xml"/>
  <Override PartName="/ppt/notesSlides/_rels/notesSlide19.xml.rels" ContentType="application/vnd.openxmlformats-package.relationships+xml"/>
  <Override PartName="/ppt/notesSlides/_rels/notesSlide20.xml.rels" ContentType="application/vnd.openxmlformats-package.relationships+xml"/>
  <Override PartName="/ppt/notesSlides/_rels/notesSlide22.xml.rels" ContentType="application/vnd.openxmlformats-package.relationships+xml"/>
  <Override PartName="/ppt/notesSlides/_rels/notesSlide24.xml.rels" ContentType="application/vnd.openxmlformats-package.relationships+xml"/>
  <Override PartName="/ppt/notesSlides/_rels/notesSlide28.xml.rels" ContentType="application/vnd.openxmlformats-package.relationships+xml"/>
  <Override PartName="/ppt/notesSlides/_rels/notesSlide29.xml.rels" ContentType="application/vnd.openxmlformats-package.relationships+xml"/>
  <Override PartName="/ppt/notesSlides/_rels/notesSlide30.xml.rels" ContentType="application/vnd.openxmlformats-package.relationships+xml"/>
  <Override PartName="/ppt/notesSlides/_rels/notesSlide31.xml.rels" ContentType="application/vnd.openxmlformats-package.relationships+xml"/>
  <Override PartName="/ppt/notesSlides/_rels/notesSlide32.xml.rels" ContentType="application/vnd.openxmlformats-package.relationships+xml"/>
  <Override PartName="/ppt/notesSlides/_rels/notesSlide37.xml.rels" ContentType="application/vnd.openxmlformats-package.relationships+xml"/>
  <Override PartName="/ppt/notesSlides/_rels/notesSlide39.xml.rels" ContentType="application/vnd.openxmlformats-package.relationships+xml"/>
  <Override PartName="/ppt/notesSlides/_rels/notesSlide40.xml.rels" ContentType="application/vnd.openxmlformats-package.relationships+xml"/>
  <Override PartName="/ppt/notesSlides/_rels/notesSlide41.xml.rels" ContentType="application/vnd.openxmlformats-package.relationships+xml"/>
  <Override PartName="/ppt/notesSlides/_rels/notesSlide42.xml.rels" ContentType="application/vnd.openxmlformats-package.relationships+xml"/>
  <Override PartName="/ppt/notesSlides/_rels/notesSlide43.xml.rels" ContentType="application/vnd.openxmlformats-package.relationships+xml"/>
  <Override PartName="/ppt/notesSlides/_rels/notesSlide44.xml.rels" ContentType="application/vnd.openxmlformats-package.relationships+xml"/>
  <Override PartName="/ppt/media/image1.jpeg" ContentType="image/jpeg"/>
  <Override PartName="/ppt/media/image2.jpeg" ContentType="image/jpeg"/>
  <Override PartName="/ppt/media/image8.png" ContentType="image/png"/>
  <Override PartName="/ppt/media/image3.jpeg" ContentType="image/jpeg"/>
  <Override PartName="/ppt/media/image5.png" ContentType="image/png"/>
  <Override PartName="/ppt/media/image4.jpeg" ContentType="image/jpeg"/>
  <Override PartName="/ppt/media/image6.jpeg" ContentType="image/jpeg"/>
  <Override PartName="/ppt/media/image7.jpeg" ContentType="image/jpeg"/>
  <Override PartName="/ppt/media/image9.png" ContentType="image/png"/>
  <Override PartName="/ppt/media/image10.png" ContentType="image/png"/>
  <Override PartName="/ppt/media/image11.png" ContentType="image/png"/>
  <Override PartName="/ppt/media/image12.jpeg" ContentType="image/jpeg"/>
  <Override PartName="/ppt/media/image13.jpeg" ContentType="image/jpeg"/>
  <Override PartName="/ppt/media/image14.png" ContentType="image/png"/>
  <Override PartName="/ppt/media/image15.png" ContentType="image/png"/>
  <Override PartName="/ppt/media/image16.jpeg" ContentType="image/jpeg"/>
  <Override PartName="/ppt/slideLayouts/slideLayout31.xml" ContentType="application/vnd.openxmlformats-officedocument.presentationml.slideLayout+xml"/>
  <Override PartName="/ppt/slideLayouts/slideLayout1.xml" ContentType="application/vnd.openxmlformats-officedocument.presentationml.slideLayout+xml"/>
  <Override PartName="/ppt/slideLayouts/slideLayout32.xml" ContentType="application/vnd.openxmlformats-officedocument.presentationml.slideLayout+xml"/>
  <Override PartName="/ppt/slideLayouts/slideLayout2.xml" ContentType="application/vnd.openxmlformats-officedocument.presentationml.slideLayout+xml"/>
  <Override PartName="/ppt/slideLayouts/slideLayout33.xml" ContentType="application/vnd.openxmlformats-officedocument.presentationml.slideLayout+xml"/>
  <Override PartName="/ppt/slideLayouts/slideLayout3.xml" ContentType="application/vnd.openxmlformats-officedocument.presentationml.slideLayout+xml"/>
  <Override PartName="/ppt/slideLayouts/slideLayout34.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35.xml" ContentType="application/vnd.openxmlformats-officedocument.presentationml.slideLayout+xml"/>
  <Override PartName="/ppt/slideLayouts/slideLayout6.xml" ContentType="application/vnd.openxmlformats-officedocument.presentationml.slideLayout+xml"/>
  <Override PartName="/ppt/slideLayouts/slideLayout36.xml" ContentType="application/vnd.openxmlformats-officedocument.presentationml.slideLayout+xml"/>
  <Override PartName="/ppt/slideLayouts/slideLayout7.xml" ContentType="application/vnd.openxmlformats-officedocument.presentationml.slideLayout+xml"/>
  <Override PartName="/ppt/slideLayouts/slideLayout37.xml" ContentType="application/vnd.openxmlformats-officedocument.presentationml.slideLayout+xml"/>
  <Override PartName="/ppt/slideLayouts/slideLayout8.xml" ContentType="application/vnd.openxmlformats-officedocument.presentationml.slideLayout+xml"/>
  <Override PartName="/ppt/slideLayouts/slideLayout38.xml" ContentType="application/vnd.openxmlformats-officedocument.presentationml.slideLayout+xml"/>
  <Override PartName="/ppt/slideLayouts/slideLayout9.xml" ContentType="application/vnd.openxmlformats-officedocument.presentationml.slideLayout+xml"/>
  <Override PartName="/ppt/slideLayouts/slideLayout3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_rels/slideLayout31.xml.rels" ContentType="application/vnd.openxmlformats-package.relationships+xml"/>
  <Override PartName="/ppt/slideLayouts/_rels/slideLayout1.xml.rels" ContentType="application/vnd.openxmlformats-package.relationships+xml"/>
  <Override PartName="/ppt/slideLayouts/_rels/slideLayout32.xml.rels" ContentType="application/vnd.openxmlformats-package.relationships+xml"/>
  <Override PartName="/ppt/slideLayouts/_rels/slideLayout2.xml.rels" ContentType="application/vnd.openxmlformats-package.relationships+xml"/>
  <Override PartName="/ppt/slideLayouts/_rels/slideLayout33.xml.rels" ContentType="application/vnd.openxmlformats-package.relationships+xml"/>
  <Override PartName="/ppt/slideLayouts/_rels/slideLayout3.xml.rels" ContentType="application/vnd.openxmlformats-package.relationships+xml"/>
  <Override PartName="/ppt/slideLayouts/_rels/slideLayout34.xml.rels" ContentType="application/vnd.openxmlformats-package.relationships+xml"/>
  <Override PartName="/ppt/slideLayouts/_rels/slideLayout4.xml.rels" ContentType="application/vnd.openxmlformats-package.relationships+xml"/>
  <Override PartName="/ppt/slideLayouts/_rels/slideLayout35.xml.rels" ContentType="application/vnd.openxmlformats-package.relationships+xml"/>
  <Override PartName="/ppt/slideLayouts/_rels/slideLayout5.xml.rels" ContentType="application/vnd.openxmlformats-package.relationships+xml"/>
  <Override PartName="/ppt/slideLayouts/_rels/slideLayout36.xml.rels" ContentType="application/vnd.openxmlformats-package.relationships+xml"/>
  <Override PartName="/ppt/slideLayouts/_rels/slideLayout6.xml.rels" ContentType="application/vnd.openxmlformats-package.relationships+xml"/>
  <Override PartName="/ppt/slideLayouts/_rels/slideLayout37.xml.rels" ContentType="application/vnd.openxmlformats-package.relationships+xml"/>
  <Override PartName="/ppt/slideLayouts/_rels/slideLayout7.xml.rels" ContentType="application/vnd.openxmlformats-package.relationships+xml"/>
  <Override PartName="/ppt/slideLayouts/_rels/slideLayout38.xml.rels" ContentType="application/vnd.openxmlformats-package.relationships+xml"/>
  <Override PartName="/ppt/slideLayouts/_rels/slideLayout8.xml.rels" ContentType="application/vnd.openxmlformats-package.relationships+xml"/>
  <Override PartName="/ppt/slideLayouts/_rels/slideLayout39.xml.rels" ContentType="application/vnd.openxmlformats-package.relationships+xml"/>
  <Override PartName="/ppt/slideLayouts/_rels/slideLayout9.xml.rels" ContentType="application/vnd.openxmlformats-package.relationships+xml"/>
  <Override PartName="/ppt/slideLayouts/_rels/slideLayout10.xml.rels" ContentType="application/vnd.openxmlformats-package.relationships+xml"/>
  <Override PartName="/ppt/slideLayouts/_rels/slideLayout11.xml.rels" ContentType="application/vnd.openxmlformats-package.relationships+xml"/>
  <Override PartName="/ppt/slideLayouts/_rels/slideLayout12.xml.rels" ContentType="application/vnd.openxmlformats-package.relationships+xml"/>
  <Override PartName="/ppt/slideLayouts/_rels/slideLayout13.xml.rels" ContentType="application/vnd.openxmlformats-package.relationships+xml"/>
  <Override PartName="/ppt/slideLayouts/_rels/slideLayout14.xml.rels" ContentType="application/vnd.openxmlformats-package.relationships+xml"/>
  <Override PartName="/ppt/slideLayouts/_rels/slideLayout15.xml.rels" ContentType="application/vnd.openxmlformats-package.relationships+xml"/>
  <Override PartName="/ppt/slideLayouts/_rels/slideLayout16.xml.rels" ContentType="application/vnd.openxmlformats-package.relationships+xml"/>
  <Override PartName="/ppt/slideLayouts/_rels/slideLayout17.xml.rels" ContentType="application/vnd.openxmlformats-package.relationships+xml"/>
  <Override PartName="/ppt/slideLayouts/_rels/slideLayout18.xml.rels" ContentType="application/vnd.openxmlformats-package.relationships+xml"/>
  <Override PartName="/ppt/slideLayouts/_rels/slideLayout19.xml.rels" ContentType="application/vnd.openxmlformats-package.relationships+xml"/>
  <Override PartName="/ppt/slideLayouts/_rels/slideLayout20.xml.rels" ContentType="application/vnd.openxmlformats-package.relationships+xml"/>
  <Override PartName="/ppt/slideLayouts/_rels/slideLayout21.xml.rels" ContentType="application/vnd.openxmlformats-package.relationships+xml"/>
  <Override PartName="/ppt/slideLayouts/_rels/slideLayout22.xml.rels" ContentType="application/vnd.openxmlformats-package.relationships+xml"/>
  <Override PartName="/ppt/slideLayouts/_rels/slideLayout23.xml.rels" ContentType="application/vnd.openxmlformats-package.relationships+xml"/>
  <Override PartName="/ppt/slideLayouts/_rels/slideLayout24.xml.rels" ContentType="application/vnd.openxmlformats-package.relationships+xml"/>
  <Override PartName="/ppt/slideLayouts/_rels/slideLayout25.xml.rels" ContentType="application/vnd.openxmlformats-package.relationships+xml"/>
  <Override PartName="/ppt/slideLayouts/_rels/slideLayout26.xml.rels" ContentType="application/vnd.openxmlformats-package.relationships+xml"/>
  <Override PartName="/ppt/slideLayouts/_rels/slideLayout27.xml.rels" ContentType="application/vnd.openxmlformats-package.relationships+xml"/>
  <Override PartName="/ppt/slideLayouts/_rels/slideLayout28.xml.rels" ContentType="application/vnd.openxmlformats-package.relationships+xml"/>
  <Override PartName="/ppt/slideLayouts/_rels/slideLayout29.xml.rels" ContentType="application/vnd.openxmlformats-package.relationships+xml"/>
  <Override PartName="/ppt/slideLayouts/_rels/slideLayout30.xml.rels" ContentType="application/vnd.openxmlformats-package.relationships+xml"/>
  <Override PartName="/ppt/slideLayouts/_rels/slideLayout40.xml.rels" ContentType="application/vnd.openxmlformats-package.relationships+xml"/>
  <Override PartName="/ppt/slideLayouts/_rels/slideLayout41.xml.rels" ContentType="application/vnd.openxmlformats-package.relationships+xml"/>
  <Override PartName="/ppt/slideLayouts/_rels/slideLayout42.xml.rels" ContentType="application/vnd.openxmlformats-package.relationships+xml"/>
  <Override PartName="/ppt/slideLayouts/_rels/slideLayout43.xml.rels" ContentType="application/vnd.openxmlformats-package.relationships+xml"/>
  <Override PartName="/ppt/slideLayouts/_rels/slideLayout44.xml.rels" ContentType="application/vnd.openxmlformats-package.relationships+xml"/>
  <Override PartName="/ppt/slideLayouts/_rels/slideLayout45.xml.rels" ContentType="application/vnd.openxmlformats-package.relationships+xml"/>
  <Override PartName="/ppt/slideLayouts/_rels/slideLayout46.xml.rels" ContentType="application/vnd.openxmlformats-package.relationships+xml"/>
  <Override PartName="/ppt/slideLayouts/_rels/slideLayout47.xml.rels" ContentType="application/vnd.openxmlformats-package.relationships+xml"/>
  <Override PartName="/ppt/slideLayouts/_rels/slideLayout48.xml.rels" ContentType="application/vnd.openxmlformats-package.relationships+xml"/>
  <Override PartName="/ppt/slides/slide1.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21.xml" ContentType="application/vnd.openxmlformats-officedocument.presentationml.slide+xml"/>
  <Override PartName="/ppt/slides/slide4.xml" ContentType="application/vnd.openxmlformats-officedocument.presentationml.slide+xml"/>
  <Override PartName="/ppt/slides/slide22.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23.xml" ContentType="application/vnd.openxmlformats-officedocument.presentationml.slide+xml"/>
  <Override PartName="/ppt/slides/slide7.xml" ContentType="application/vnd.openxmlformats-officedocument.presentationml.slide+xml"/>
  <Override PartName="/ppt/slides/slide24.xml" ContentType="application/vnd.openxmlformats-officedocument.presentationml.slide+xml"/>
  <Override PartName="/ppt/slides/slide8.xml" ContentType="application/vnd.openxmlformats-officedocument.presentationml.slide+xml"/>
  <Override PartName="/ppt/slides/slide25.xml" ContentType="application/vnd.openxmlformats-officedocument.presentationml.slide+xml"/>
  <Override PartName="/ppt/slides/slide9.xml" ContentType="application/vnd.openxmlformats-officedocument.presentationml.slide+xml"/>
  <Override PartName="/ppt/slides/slide26.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_rels/slide35.xml.rels" ContentType="application/vnd.openxmlformats-package.relationships+xml"/>
  <Override PartName="/ppt/slides/_rels/slide1.xml.rels" ContentType="application/vnd.openxmlformats-package.relationships+xml"/>
  <Override PartName="/ppt/slides/_rels/slide22.xml.rels" ContentType="application/vnd.openxmlformats-package.relationships+xml"/>
  <Override PartName="/ppt/slides/_rels/slide36.xml.rels" ContentType="application/vnd.openxmlformats-package.relationships+xml"/>
  <Override PartName="/ppt/slides/_rels/slide2.xml.rels" ContentType="application/vnd.openxmlformats-package.relationships+xml"/>
  <Override PartName="/ppt/slides/_rels/slide20.xml.rels" ContentType="application/vnd.openxmlformats-package.relationships+xml"/>
  <Override PartName="/ppt/slides/_rels/slide37.xml.rels" ContentType="application/vnd.openxmlformats-package.relationships+xml"/>
  <Override PartName="/ppt/slides/_rels/slide3.xml.rels" ContentType="application/vnd.openxmlformats-package.relationships+xml"/>
  <Override PartName="/ppt/slides/_rels/slide21.xml.rels" ContentType="application/vnd.openxmlformats-package.relationships+xml"/>
  <Override PartName="/ppt/slides/_rels/slide4.xml.rels" ContentType="application/vnd.openxmlformats-package.relationships+xml"/>
  <Override PartName="/ppt/slides/_rels/slide38.xml.rels" ContentType="application/vnd.openxmlformats-package.relationships+xml"/>
  <Override PartName="/ppt/slides/_rels/slide5.xml.rels" ContentType="application/vnd.openxmlformats-package.relationships+xml"/>
  <Override PartName="/ppt/slides/_rels/slide39.xml.rels" ContentType="application/vnd.openxmlformats-package.relationships+xml"/>
  <Override PartName="/ppt/slides/_rels/slide23.xml.rels" ContentType="application/vnd.openxmlformats-package.relationships+xml"/>
  <Override PartName="/ppt/slides/_rels/slide6.xml.rels" ContentType="application/vnd.openxmlformats-package.relationships+xml"/>
  <Override PartName="/ppt/slides/_rels/slide50.xml.rels" ContentType="application/vnd.openxmlformats-package.relationships+xml"/>
  <Override PartName="/ppt/slides/_rels/slide24.xml.rels" ContentType="application/vnd.openxmlformats-package.relationships+xml"/>
  <Override PartName="/ppt/slides/_rels/slide7.xml.rels" ContentType="application/vnd.openxmlformats-package.relationships+xml"/>
  <Override PartName="/ppt/slides/_rels/slide51.xml.rels" ContentType="application/vnd.openxmlformats-package.relationships+xml"/>
  <Override PartName="/ppt/slides/_rels/slide25.xml.rels" ContentType="application/vnd.openxmlformats-package.relationships+xml"/>
  <Override PartName="/ppt/slides/_rels/slide8.xml.rels" ContentType="application/vnd.openxmlformats-package.relationships+xml"/>
  <Override PartName="/ppt/slides/_rels/slide52.xml.rels" ContentType="application/vnd.openxmlformats-package.relationships+xml"/>
  <Override PartName="/ppt/slides/_rels/slide26.xml.rels" ContentType="application/vnd.openxmlformats-package.relationships+xml"/>
  <Override PartName="/ppt/slides/_rels/slide9.xml.rels" ContentType="application/vnd.openxmlformats-package.relationships+xml"/>
  <Override PartName="/ppt/slides/_rels/slide53.xml.rels" ContentType="application/vnd.openxmlformats-package.relationships+xml"/>
  <Override PartName="/ppt/slides/_rels/slide10.xml.rels" ContentType="application/vnd.openxmlformats-package.relationships+xml"/>
  <Override PartName="/ppt/slides/_rels/slide11.xml.rels" ContentType="application/vnd.openxmlformats-package.relationships+xml"/>
  <Override PartName="/ppt/slides/_rels/slide12.xml.rels" ContentType="application/vnd.openxmlformats-package.relationships+xml"/>
  <Override PartName="/ppt/slides/_rels/slide13.xml.rels" ContentType="application/vnd.openxmlformats-package.relationships+xml"/>
  <Override PartName="/ppt/slides/_rels/slide14.xml.rels" ContentType="application/vnd.openxmlformats-package.relationships+xml"/>
  <Override PartName="/ppt/slides/_rels/slide15.xml.rels" ContentType="application/vnd.openxmlformats-package.relationships+xml"/>
  <Override PartName="/ppt/slides/_rels/slide16.xml.rels" ContentType="application/vnd.openxmlformats-package.relationships+xml"/>
  <Override PartName="/ppt/slides/_rels/slide17.xml.rels" ContentType="application/vnd.openxmlformats-package.relationships+xml"/>
  <Override PartName="/ppt/slides/_rels/slide18.xml.rels" ContentType="application/vnd.openxmlformats-package.relationships+xml"/>
  <Override PartName="/ppt/slides/_rels/slide19.xml.rels" ContentType="application/vnd.openxmlformats-package.relationships+xml"/>
  <Override PartName="/ppt/slides/_rels/slide27.xml.rels" ContentType="application/vnd.openxmlformats-package.relationships+xml"/>
  <Override PartName="/ppt/slides/_rels/slide28.xml.rels" ContentType="application/vnd.openxmlformats-package.relationships+xml"/>
  <Override PartName="/ppt/slides/_rels/slide29.xml.rels" ContentType="application/vnd.openxmlformats-package.relationships+xml"/>
  <Override PartName="/ppt/slides/_rels/slide30.xml.rels" ContentType="application/vnd.openxmlformats-package.relationships+xml"/>
  <Override PartName="/ppt/slides/_rels/slide31.xml.rels" ContentType="application/vnd.openxmlformats-package.relationships+xml"/>
  <Override PartName="/ppt/slides/_rels/slide32.xml.rels" ContentType="application/vnd.openxmlformats-package.relationships+xml"/>
  <Override PartName="/ppt/slides/_rels/slide33.xml.rels" ContentType="application/vnd.openxmlformats-package.relationships+xml"/>
  <Override PartName="/ppt/slides/_rels/slide34.xml.rels" ContentType="application/vnd.openxmlformats-package.relationships+xml"/>
  <Override PartName="/ppt/slides/_rels/slide40.xml.rels" ContentType="application/vnd.openxmlformats-package.relationships+xml"/>
  <Override PartName="/ppt/slides/_rels/slide41.xml.rels" ContentType="application/vnd.openxmlformats-package.relationships+xml"/>
  <Override PartName="/ppt/slides/_rels/slide42.xml.rels" ContentType="application/vnd.openxmlformats-package.relationships+xml"/>
  <Override PartName="/ppt/slides/_rels/slide43.xml.rels" ContentType="application/vnd.openxmlformats-package.relationships+xml"/>
  <Override PartName="/ppt/slides/_rels/slide44.xml.rels" ContentType="application/vnd.openxmlformats-package.relationships+xml"/>
  <Override PartName="/ppt/slides/_rels/slide45.xml.rels" ContentType="application/vnd.openxmlformats-package.relationships+xml"/>
  <Override PartName="/ppt/slides/_rels/slide46.xml.rels" ContentType="application/vnd.openxmlformats-package.relationships+xml"/>
  <Override PartName="/ppt/slides/_rels/slide47.xml.rels" ContentType="application/vnd.openxmlformats-package.relationships+xml"/>
  <Override PartName="/ppt/slides/_rels/slide48.xml.rels" ContentType="application/vnd.openxmlformats-package.relationships+xml"/>
  <Override PartName="/ppt/slides/_rels/slide49.xml.rels" ContentType="application/vnd.openxmlformats-package.relationships+xml"/>
  <Override PartName="/ppt/slides/_rels/slide54.xml.rels" ContentType="application/vnd.openxmlformats-package.relationships+xml"/>
  <Override PartName="/ppt/slides/_rels/slide55.xml.rels" ContentType="application/vnd.openxmlformats-package.relationships+xml"/>
  <Override PartName="/ppt/_rels/presentation.xml.rels" ContentType="application/vnd.openxmlformats-package.relationships+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custom-properties" Target="docProps/custom.xml"/><Relationship Id="rId4"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sldMasterIdLst>
    <p:sldMasterId id="2147483648" r:id="rId2"/>
    <p:sldMasterId id="2147483661" r:id="rId3"/>
    <p:sldMasterId id="2147483674" r:id="rId4"/>
    <p:sldMasterId id="2147483687"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 id="266" r:id="rId17"/>
    <p:sldId id="267" r:id="rId18"/>
    <p:sldId id="268" r:id="rId19"/>
    <p:sldId id="269" r:id="rId20"/>
    <p:sldId id="270" r:id="rId21"/>
    <p:sldId id="271" r:id="rId22"/>
    <p:sldId id="272" r:id="rId23"/>
    <p:sldId id="273" r:id="rId24"/>
    <p:sldId id="274" r:id="rId25"/>
    <p:sldId id="275" r:id="rId26"/>
    <p:sldId id="276" r:id="rId27"/>
    <p:sldId id="277" r:id="rId28"/>
    <p:sldId id="278" r:id="rId29"/>
    <p:sldId id="279" r:id="rId30"/>
    <p:sldId id="280" r:id="rId31"/>
    <p:sldId id="281" r:id="rId32"/>
    <p:sldId id="282" r:id="rId33"/>
    <p:sldId id="283" r:id="rId34"/>
    <p:sldId id="284" r:id="rId35"/>
    <p:sldId id="285" r:id="rId36"/>
    <p:sldId id="286" r:id="rId37"/>
    <p:sldId id="287" r:id="rId38"/>
    <p:sldId id="288" r:id="rId39"/>
    <p:sldId id="289" r:id="rId40"/>
    <p:sldId id="290" r:id="rId41"/>
    <p:sldId id="291" r:id="rId42"/>
    <p:sldId id="292" r:id="rId43"/>
    <p:sldId id="293" r:id="rId44"/>
    <p:sldId id="294" r:id="rId45"/>
    <p:sldId id="295" r:id="rId46"/>
    <p:sldId id="296" r:id="rId47"/>
    <p:sldId id="297" r:id="rId48"/>
    <p:sldId id="298" r:id="rId49"/>
    <p:sldId id="299" r:id="rId50"/>
    <p:sldId id="300" r:id="rId51"/>
    <p:sldId id="301" r:id="rId52"/>
    <p:sldId id="302" r:id="rId53"/>
    <p:sldId id="303" r:id="rId54"/>
    <p:sldId id="304" r:id="rId55"/>
    <p:sldId id="305" r:id="rId56"/>
    <p:sldId id="306" r:id="rId57"/>
    <p:sldId id="307" r:id="rId58"/>
    <p:sldId id="308" r:id="rId59"/>
    <p:sldId id="309" r:id="rId60"/>
    <p:sldId id="310" r:id="rId61"/>
  </p:sldIdLst>
  <p:sldSz cx="9144000" cy="6858000"/>
  <p:notesSz cx="9372600" cy="7086600"/>
</p:presentation>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slideMaster" Target="slideMasters/slideMaster2.xml"/><Relationship Id="rId4" Type="http://schemas.openxmlformats.org/officeDocument/2006/relationships/slideMaster" Target="slideMasters/slideMaster3.xml"/><Relationship Id="rId5" Type="http://schemas.openxmlformats.org/officeDocument/2006/relationships/slideMaster" Target="slideMasters/slideMaster4.xml"/><Relationship Id="rId6" Type="http://schemas.openxmlformats.org/officeDocument/2006/relationships/notesMaster" Target="notesMasters/notesMaster1.xml"/><Relationship Id="rId7" Type="http://schemas.openxmlformats.org/officeDocument/2006/relationships/slide" Target="slides/slide1.xml"/><Relationship Id="rId8" Type="http://schemas.openxmlformats.org/officeDocument/2006/relationships/slide" Target="slides/slide2.xml"/><Relationship Id="rId9" Type="http://schemas.openxmlformats.org/officeDocument/2006/relationships/slide" Target="slides/slide3.xml"/><Relationship Id="rId10" Type="http://schemas.openxmlformats.org/officeDocument/2006/relationships/slide" Target="slides/slide4.xml"/><Relationship Id="rId11" Type="http://schemas.openxmlformats.org/officeDocument/2006/relationships/slide" Target="slides/slide5.xml"/><Relationship Id="rId12" Type="http://schemas.openxmlformats.org/officeDocument/2006/relationships/slide" Target="slides/slide6.xml"/><Relationship Id="rId13" Type="http://schemas.openxmlformats.org/officeDocument/2006/relationships/slide" Target="slides/slide7.xml"/><Relationship Id="rId14" Type="http://schemas.openxmlformats.org/officeDocument/2006/relationships/slide" Target="slides/slide8.xml"/><Relationship Id="rId15" Type="http://schemas.openxmlformats.org/officeDocument/2006/relationships/slide" Target="slides/slide9.xml"/><Relationship Id="rId16" Type="http://schemas.openxmlformats.org/officeDocument/2006/relationships/slide" Target="slides/slide10.xml"/><Relationship Id="rId17" Type="http://schemas.openxmlformats.org/officeDocument/2006/relationships/slide" Target="slides/slide11.xml"/><Relationship Id="rId18" Type="http://schemas.openxmlformats.org/officeDocument/2006/relationships/slide" Target="slides/slide12.xml"/><Relationship Id="rId19" Type="http://schemas.openxmlformats.org/officeDocument/2006/relationships/slide" Target="slides/slide13.xml"/><Relationship Id="rId20" Type="http://schemas.openxmlformats.org/officeDocument/2006/relationships/slide" Target="slides/slide14.xml"/><Relationship Id="rId21" Type="http://schemas.openxmlformats.org/officeDocument/2006/relationships/slide" Target="slides/slide15.xml"/><Relationship Id="rId22" Type="http://schemas.openxmlformats.org/officeDocument/2006/relationships/slide" Target="slides/slide16.xml"/><Relationship Id="rId23" Type="http://schemas.openxmlformats.org/officeDocument/2006/relationships/slide" Target="slides/slide17.xml"/><Relationship Id="rId24" Type="http://schemas.openxmlformats.org/officeDocument/2006/relationships/slide" Target="slides/slide18.xml"/><Relationship Id="rId25" Type="http://schemas.openxmlformats.org/officeDocument/2006/relationships/slide" Target="slides/slide19.xml"/><Relationship Id="rId26" Type="http://schemas.openxmlformats.org/officeDocument/2006/relationships/slide" Target="slides/slide20.xml"/><Relationship Id="rId27" Type="http://schemas.openxmlformats.org/officeDocument/2006/relationships/slide" Target="slides/slide21.xml"/><Relationship Id="rId28" Type="http://schemas.openxmlformats.org/officeDocument/2006/relationships/slide" Target="slides/slide22.xml"/><Relationship Id="rId29" Type="http://schemas.openxmlformats.org/officeDocument/2006/relationships/slide" Target="slides/slide23.xml"/><Relationship Id="rId30" Type="http://schemas.openxmlformats.org/officeDocument/2006/relationships/slide" Target="slides/slide24.xml"/><Relationship Id="rId31" Type="http://schemas.openxmlformats.org/officeDocument/2006/relationships/slide" Target="slides/slide25.xml"/><Relationship Id="rId32" Type="http://schemas.openxmlformats.org/officeDocument/2006/relationships/slide" Target="slides/slide26.xml"/><Relationship Id="rId33" Type="http://schemas.openxmlformats.org/officeDocument/2006/relationships/slide" Target="slides/slide27.xml"/><Relationship Id="rId34" Type="http://schemas.openxmlformats.org/officeDocument/2006/relationships/slide" Target="slides/slide28.xml"/><Relationship Id="rId35" Type="http://schemas.openxmlformats.org/officeDocument/2006/relationships/slide" Target="slides/slide29.xml"/><Relationship Id="rId36" Type="http://schemas.openxmlformats.org/officeDocument/2006/relationships/slide" Target="slides/slide30.xml"/><Relationship Id="rId37" Type="http://schemas.openxmlformats.org/officeDocument/2006/relationships/slide" Target="slides/slide31.xml"/><Relationship Id="rId38" Type="http://schemas.openxmlformats.org/officeDocument/2006/relationships/slide" Target="slides/slide32.xml"/><Relationship Id="rId39" Type="http://schemas.openxmlformats.org/officeDocument/2006/relationships/slide" Target="slides/slide33.xml"/><Relationship Id="rId40" Type="http://schemas.openxmlformats.org/officeDocument/2006/relationships/slide" Target="slides/slide34.xml"/><Relationship Id="rId41" Type="http://schemas.openxmlformats.org/officeDocument/2006/relationships/slide" Target="slides/slide35.xml"/><Relationship Id="rId42" Type="http://schemas.openxmlformats.org/officeDocument/2006/relationships/slide" Target="slides/slide36.xml"/><Relationship Id="rId43" Type="http://schemas.openxmlformats.org/officeDocument/2006/relationships/slide" Target="slides/slide37.xml"/><Relationship Id="rId44" Type="http://schemas.openxmlformats.org/officeDocument/2006/relationships/slide" Target="slides/slide38.xml"/><Relationship Id="rId45" Type="http://schemas.openxmlformats.org/officeDocument/2006/relationships/slide" Target="slides/slide39.xml"/><Relationship Id="rId46" Type="http://schemas.openxmlformats.org/officeDocument/2006/relationships/slide" Target="slides/slide40.xml"/><Relationship Id="rId47" Type="http://schemas.openxmlformats.org/officeDocument/2006/relationships/slide" Target="slides/slide41.xml"/><Relationship Id="rId48" Type="http://schemas.openxmlformats.org/officeDocument/2006/relationships/slide" Target="slides/slide42.xml"/><Relationship Id="rId49" Type="http://schemas.openxmlformats.org/officeDocument/2006/relationships/slide" Target="slides/slide43.xml"/><Relationship Id="rId50" Type="http://schemas.openxmlformats.org/officeDocument/2006/relationships/slide" Target="slides/slide44.xml"/><Relationship Id="rId51" Type="http://schemas.openxmlformats.org/officeDocument/2006/relationships/slide" Target="slides/slide45.xml"/><Relationship Id="rId52" Type="http://schemas.openxmlformats.org/officeDocument/2006/relationships/slide" Target="slides/slide46.xml"/><Relationship Id="rId53" Type="http://schemas.openxmlformats.org/officeDocument/2006/relationships/slide" Target="slides/slide47.xml"/><Relationship Id="rId54" Type="http://schemas.openxmlformats.org/officeDocument/2006/relationships/slide" Target="slides/slide48.xml"/><Relationship Id="rId55" Type="http://schemas.openxmlformats.org/officeDocument/2006/relationships/slide" Target="slides/slide49.xml"/><Relationship Id="rId56" Type="http://schemas.openxmlformats.org/officeDocument/2006/relationships/slide" Target="slides/slide50.xml"/><Relationship Id="rId57" Type="http://schemas.openxmlformats.org/officeDocument/2006/relationships/slide" Target="slides/slide51.xml"/><Relationship Id="rId58" Type="http://schemas.openxmlformats.org/officeDocument/2006/relationships/slide" Target="slides/slide52.xml"/><Relationship Id="rId59" Type="http://schemas.openxmlformats.org/officeDocument/2006/relationships/slide" Target="slides/slide53.xml"/><Relationship Id="rId60" Type="http://schemas.openxmlformats.org/officeDocument/2006/relationships/slide" Target="slides/slide54.xml"/><Relationship Id="rId61" Type="http://schemas.openxmlformats.org/officeDocument/2006/relationships/slide" Target="slides/slide55.xml"/>
</Relationships>
</file>

<file path=ppt/notesMasters/_rels/notesMaster1.xml.rels><?xml version="1.0" encoding="UTF-8"?>
<Relationships xmlns="http://schemas.openxmlformats.org/package/2006/relationships"><Relationship Id="rId1" Type="http://schemas.openxmlformats.org/officeDocument/2006/relationships/theme" Target="../theme/theme5.xml"/>
</Relationships>
</file>

<file path=ppt/notesMasters/notesMaster1.xml><?xml version="1.0" encoding="utf-8"?>
<p:notes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54" name="PlaceHolder 1"/>
          <p:cNvSpPr>
            <a:spLocks noGrp="1"/>
          </p:cNvSpPr>
          <p:nvPr>
            <p:ph type="sldImg"/>
          </p:nvPr>
        </p:nvSpPr>
        <p:spPr>
          <a:xfrm>
            <a:off x="216000" y="812520"/>
            <a:ext cx="7127280" cy="4008960"/>
          </a:xfrm>
          <a:prstGeom prst="rect">
            <a:avLst/>
          </a:prstGeom>
        </p:spPr>
        <p:txBody>
          <a:bodyPr lIns="0" rIns="0" tIns="0" bIns="0" anchor="ctr">
            <a:noAutofit/>
          </a:bodyPr>
          <a:p>
            <a:r>
              <a:rPr b="0" lang="en-US" sz="3600" spc="-1" strike="noStrike">
                <a:solidFill>
                  <a:srgbClr val="000000"/>
                </a:solidFill>
                <a:latin typeface="Arial"/>
              </a:rPr>
              <a:t>Click to move the slide</a:t>
            </a:r>
            <a:endParaRPr b="0" lang="en-US" sz="3600" spc="-1" strike="noStrike">
              <a:solidFill>
                <a:srgbClr val="000000"/>
              </a:solidFill>
              <a:latin typeface="Arial"/>
            </a:endParaRPr>
          </a:p>
        </p:txBody>
      </p:sp>
      <p:sp>
        <p:nvSpPr>
          <p:cNvPr id="155" name="PlaceHolder 2"/>
          <p:cNvSpPr>
            <a:spLocks noGrp="1"/>
          </p:cNvSpPr>
          <p:nvPr>
            <p:ph type="body"/>
          </p:nvPr>
        </p:nvSpPr>
        <p:spPr>
          <a:xfrm>
            <a:off x="756000" y="5078520"/>
            <a:ext cx="6047640" cy="4811040"/>
          </a:xfrm>
          <a:prstGeom prst="rect">
            <a:avLst/>
          </a:prstGeom>
        </p:spPr>
        <p:txBody>
          <a:bodyPr lIns="0" rIns="0" tIns="0" bIns="0">
            <a:noAutofit/>
          </a:bodyPr>
          <a:p>
            <a:r>
              <a:rPr b="0" lang="en-GB" sz="2000" spc="-1" strike="noStrike">
                <a:latin typeface="Arial"/>
              </a:rPr>
              <a:t>Click to edit the notes format</a:t>
            </a:r>
            <a:endParaRPr b="0" lang="en-GB" sz="2000" spc="-1" strike="noStrike">
              <a:latin typeface="Arial"/>
            </a:endParaRPr>
          </a:p>
        </p:txBody>
      </p:sp>
      <p:sp>
        <p:nvSpPr>
          <p:cNvPr id="156" name="PlaceHolder 3"/>
          <p:cNvSpPr>
            <a:spLocks noGrp="1"/>
          </p:cNvSpPr>
          <p:nvPr>
            <p:ph type="hdr"/>
          </p:nvPr>
        </p:nvSpPr>
        <p:spPr>
          <a:xfrm>
            <a:off x="0" y="0"/>
            <a:ext cx="3280680" cy="534240"/>
          </a:xfrm>
          <a:prstGeom prst="rect">
            <a:avLst/>
          </a:prstGeom>
        </p:spPr>
        <p:txBody>
          <a:bodyPr lIns="0" rIns="0" tIns="0" bIns="0">
            <a:noAutofit/>
          </a:bodyPr>
          <a:p>
            <a:r>
              <a:rPr b="0" lang="en-GB" sz="1400" spc="-1" strike="noStrike">
                <a:latin typeface="Times New Roman"/>
              </a:rPr>
              <a:t>&lt;header&gt;</a:t>
            </a:r>
            <a:endParaRPr b="0" lang="en-GB" sz="1400" spc="-1" strike="noStrike">
              <a:latin typeface="Times New Roman"/>
            </a:endParaRPr>
          </a:p>
        </p:txBody>
      </p:sp>
      <p:sp>
        <p:nvSpPr>
          <p:cNvPr id="157" name="PlaceHolder 4"/>
          <p:cNvSpPr>
            <a:spLocks noGrp="1"/>
          </p:cNvSpPr>
          <p:nvPr>
            <p:ph type="dt"/>
          </p:nvPr>
        </p:nvSpPr>
        <p:spPr>
          <a:xfrm>
            <a:off x="4278960" y="0"/>
            <a:ext cx="3280680" cy="534240"/>
          </a:xfrm>
          <a:prstGeom prst="rect">
            <a:avLst/>
          </a:prstGeom>
        </p:spPr>
        <p:txBody>
          <a:bodyPr lIns="0" rIns="0" tIns="0" bIns="0">
            <a:noAutofit/>
          </a:bodyPr>
          <a:p>
            <a:pPr algn="r"/>
            <a:r>
              <a:rPr b="0" lang="en-GB" sz="1400" spc="-1" strike="noStrike">
                <a:latin typeface="Times New Roman"/>
              </a:rPr>
              <a:t>&lt;date/time&gt;</a:t>
            </a:r>
            <a:endParaRPr b="0" lang="en-GB" sz="1400" spc="-1" strike="noStrike">
              <a:latin typeface="Times New Roman"/>
            </a:endParaRPr>
          </a:p>
        </p:txBody>
      </p:sp>
      <p:sp>
        <p:nvSpPr>
          <p:cNvPr id="158" name="PlaceHolder 5"/>
          <p:cNvSpPr>
            <a:spLocks noGrp="1"/>
          </p:cNvSpPr>
          <p:nvPr>
            <p:ph type="ftr"/>
          </p:nvPr>
        </p:nvSpPr>
        <p:spPr>
          <a:xfrm>
            <a:off x="0" y="10157400"/>
            <a:ext cx="3280680" cy="534240"/>
          </a:xfrm>
          <a:prstGeom prst="rect">
            <a:avLst/>
          </a:prstGeom>
        </p:spPr>
        <p:txBody>
          <a:bodyPr lIns="0" rIns="0" tIns="0" bIns="0" anchor="b">
            <a:noAutofit/>
          </a:bodyPr>
          <a:p>
            <a:r>
              <a:rPr b="0" lang="en-GB" sz="1400" spc="-1" strike="noStrike">
                <a:latin typeface="Times New Roman"/>
              </a:rPr>
              <a:t>&lt;footer&gt;</a:t>
            </a:r>
            <a:endParaRPr b="0" lang="en-GB" sz="1400" spc="-1" strike="noStrike">
              <a:latin typeface="Times New Roman"/>
            </a:endParaRPr>
          </a:p>
        </p:txBody>
      </p:sp>
      <p:sp>
        <p:nvSpPr>
          <p:cNvPr id="159" name="PlaceHolder 6"/>
          <p:cNvSpPr>
            <a:spLocks noGrp="1"/>
          </p:cNvSpPr>
          <p:nvPr>
            <p:ph type="sldNum"/>
          </p:nvPr>
        </p:nvSpPr>
        <p:spPr>
          <a:xfrm>
            <a:off x="4278960" y="10157400"/>
            <a:ext cx="3280680" cy="534240"/>
          </a:xfrm>
          <a:prstGeom prst="rect">
            <a:avLst/>
          </a:prstGeom>
        </p:spPr>
        <p:txBody>
          <a:bodyPr lIns="0" rIns="0" tIns="0" bIns="0" anchor="b">
            <a:noAutofit/>
          </a:bodyPr>
          <a:p>
            <a:pPr algn="r"/>
            <a:fld id="{7F3D1F3D-29F7-49EC-B232-31BC817A86FF}" type="slidenum">
              <a:rPr b="0" lang="en-GB" sz="1400" spc="-1" strike="noStrike">
                <a:latin typeface="Times New Roman"/>
              </a:rPr>
              <a:t>&lt;number&gt;</a:t>
            </a:fld>
            <a:endParaRPr b="0" lang="en-GB" sz="1400" spc="-1" strike="noStrike">
              <a:latin typeface="Times New Roman"/>
            </a:endParaRPr>
          </a:p>
        </p:txBody>
      </p:sp>
    </p:spTree>
  </p:cSld>
  <p:clrMap bg1="lt1" bg2="lt2" tx1="dk1" tx2="dk2" accent1="accent1" accent2="accent2" accent3="accent3" accent4="accent4" accent5="accent5" accent6="accent6" hlink="hlink" folHlink="folHlink"/>
</p:notesMaster>
</file>

<file path=ppt/notesSlides/_rels/notesSlide2.xml.rels><?xml version="1.0" encoding="UTF-8"?>
<Relationships xmlns="http://schemas.openxmlformats.org/package/2006/relationships"><Relationship Id="rId1" Type="http://schemas.openxmlformats.org/officeDocument/2006/relationships/slide" Target="../slides/slide2.xml"/><Relationship Id="rId2" Type="http://schemas.openxmlformats.org/officeDocument/2006/relationships/notesMaster" Target="../notesMasters/notesMaster1.xml"/>
</Relationships>
</file>

<file path=ppt/notesSlides/_rels/notesSlide3.xml.rels><?xml version="1.0" encoding="UTF-8"?>
<Relationships xmlns="http://schemas.openxmlformats.org/package/2006/relationships"><Relationship Id="rId1" Type="http://schemas.openxmlformats.org/officeDocument/2006/relationships/slide" Target="../slides/slide3.xml"/><Relationship Id="rId2" Type="http://schemas.openxmlformats.org/officeDocument/2006/relationships/notesMaster" Target="../notesMasters/notesMaster1.xml"/>
</Relationships>
</file>

<file path=ppt/notesSlides/_rels/notesSlide4.xml.rels><?xml version="1.0" encoding="UTF-8"?>
<Relationships xmlns="http://schemas.openxmlformats.org/package/2006/relationships"><Relationship Id="rId1" Type="http://schemas.openxmlformats.org/officeDocument/2006/relationships/slide" Target="../slides/slide4.xml"/><Relationship Id="rId2" Type="http://schemas.openxmlformats.org/officeDocument/2006/relationships/notesMaster" Target="../notesMasters/notesMaster1.xml"/>
</Relationships>
</file>

<file path=ppt/notesSlides/_rels/notesSlide5.xml.rels><?xml version="1.0" encoding="UTF-8"?>
<Relationships xmlns="http://schemas.openxmlformats.org/package/2006/relationships"><Relationship Id="rId1" Type="http://schemas.openxmlformats.org/officeDocument/2006/relationships/slide" Target="../slides/slide5.xml"/><Relationship Id="rId2" Type="http://schemas.openxmlformats.org/officeDocument/2006/relationships/notesMaster" Target="../notesMasters/notesMaster1.xml"/>
</Relationships>
</file>

<file path=ppt/notesSlides/_rels/notesSlide6.xml.rels><?xml version="1.0" encoding="UTF-8"?>
<Relationships xmlns="http://schemas.openxmlformats.org/package/2006/relationships"><Relationship Id="rId1" Type="http://schemas.openxmlformats.org/officeDocument/2006/relationships/slide" Target="../slides/slide6.xml"/><Relationship Id="rId2" Type="http://schemas.openxmlformats.org/officeDocument/2006/relationships/notesMaster" Target="../notesMasters/notesMaster1.xml"/>
</Relationships>
</file>

<file path=ppt/notesSlides/_rels/notesSlide7.xml.rels><?xml version="1.0" encoding="UTF-8"?>
<Relationships xmlns="http://schemas.openxmlformats.org/package/2006/relationships"><Relationship Id="rId1" Type="http://schemas.openxmlformats.org/officeDocument/2006/relationships/slide" Target="../slides/slide7.xml"/><Relationship Id="rId2" Type="http://schemas.openxmlformats.org/officeDocument/2006/relationships/notesMaster" Target="../notesMasters/notesMaster1.xml"/>
</Relationships>
</file>

<file path=ppt/notesSlides/_rels/notesSlide8.xml.rels><?xml version="1.0" encoding="UTF-8"?>
<Relationships xmlns="http://schemas.openxmlformats.org/package/2006/relationships"><Relationship Id="rId1" Type="http://schemas.openxmlformats.org/officeDocument/2006/relationships/slide" Target="../slides/slide8.xml"/><Relationship Id="rId2" Type="http://schemas.openxmlformats.org/officeDocument/2006/relationships/notesMaster" Target="../notesMasters/notesMaster1.xml"/>
</Relationships>
</file>

<file path=ppt/notesSlides/_rels/notesSlide10.xml.rels><?xml version="1.0" encoding="UTF-8"?>
<Relationships xmlns="http://schemas.openxmlformats.org/package/2006/relationships"><Relationship Id="rId1" Type="http://schemas.openxmlformats.org/officeDocument/2006/relationships/slide" Target="../slides/slide10.xml"/><Relationship Id="rId2" Type="http://schemas.openxmlformats.org/officeDocument/2006/relationships/notesMaster" Target="../notesMasters/notesMaster1.xml"/>
</Relationships>
</file>

<file path=ppt/notesSlides/_rels/notesSlide11.xml.rels><?xml version="1.0" encoding="UTF-8"?>
<Relationships xmlns="http://schemas.openxmlformats.org/package/2006/relationships"><Relationship Id="rId1" Type="http://schemas.openxmlformats.org/officeDocument/2006/relationships/slide" Target="../slides/slide11.xml"/><Relationship Id="rId2" Type="http://schemas.openxmlformats.org/officeDocument/2006/relationships/notesMaster" Target="../notesMasters/notesMaster1.xml"/>
</Relationships>
</file>

<file path=ppt/notesSlides/_rels/notesSlide14.xml.rels><?xml version="1.0" encoding="UTF-8"?>
<Relationships xmlns="http://schemas.openxmlformats.org/package/2006/relationships"><Relationship Id="rId1" Type="http://schemas.openxmlformats.org/officeDocument/2006/relationships/slide" Target="../slides/slide14.xml"/><Relationship Id="rId2" Type="http://schemas.openxmlformats.org/officeDocument/2006/relationships/notesMaster" Target="../notesMasters/notesMaster1.xml"/>
</Relationships>
</file>

<file path=ppt/notesSlides/_rels/notesSlide15.xml.rels><?xml version="1.0" encoding="UTF-8"?>
<Relationships xmlns="http://schemas.openxmlformats.org/package/2006/relationships"><Relationship Id="rId1" Type="http://schemas.openxmlformats.org/officeDocument/2006/relationships/slide" Target="../slides/slide15.xml"/><Relationship Id="rId2" Type="http://schemas.openxmlformats.org/officeDocument/2006/relationships/notesMaster" Target="../notesMasters/notesMaster1.xml"/>
</Relationships>
</file>

<file path=ppt/notesSlides/_rels/notesSlide16.xml.rels><?xml version="1.0" encoding="UTF-8"?>
<Relationships xmlns="http://schemas.openxmlformats.org/package/2006/relationships"><Relationship Id="rId1" Type="http://schemas.openxmlformats.org/officeDocument/2006/relationships/slide" Target="../slides/slide16.xml"/><Relationship Id="rId2" Type="http://schemas.openxmlformats.org/officeDocument/2006/relationships/notesMaster" Target="../notesMasters/notesMaster1.xml"/>
</Relationships>
</file>

<file path=ppt/notesSlides/_rels/notesSlide18.xml.rels><?xml version="1.0" encoding="UTF-8"?>
<Relationships xmlns="http://schemas.openxmlformats.org/package/2006/relationships"><Relationship Id="rId1" Type="http://schemas.openxmlformats.org/officeDocument/2006/relationships/slide" Target="../slides/slide18.xml"/><Relationship Id="rId2" Type="http://schemas.openxmlformats.org/officeDocument/2006/relationships/notesMaster" Target="../notesMasters/notesMaster1.xml"/>
</Relationships>
</file>

<file path=ppt/notesSlides/_rels/notesSlide19.xml.rels><?xml version="1.0" encoding="UTF-8"?>
<Relationships xmlns="http://schemas.openxmlformats.org/package/2006/relationships"><Relationship Id="rId1" Type="http://schemas.openxmlformats.org/officeDocument/2006/relationships/slide" Target="../slides/slide19.xml"/><Relationship Id="rId2" Type="http://schemas.openxmlformats.org/officeDocument/2006/relationships/notesMaster" Target="../notesMasters/notesMaster1.xml"/>
</Relationships>
</file>

<file path=ppt/notesSlides/_rels/notesSlide20.xml.rels><?xml version="1.0" encoding="UTF-8"?>
<Relationships xmlns="http://schemas.openxmlformats.org/package/2006/relationships"><Relationship Id="rId1" Type="http://schemas.openxmlformats.org/officeDocument/2006/relationships/slide" Target="../slides/slide20.xml"/><Relationship Id="rId2" Type="http://schemas.openxmlformats.org/officeDocument/2006/relationships/notesMaster" Target="../notesMasters/notesMaster1.xml"/>
</Relationships>
</file>

<file path=ppt/notesSlides/_rels/notesSlide22.xml.rels><?xml version="1.0" encoding="UTF-8"?>
<Relationships xmlns="http://schemas.openxmlformats.org/package/2006/relationships"><Relationship Id="rId1" Type="http://schemas.openxmlformats.org/officeDocument/2006/relationships/slide" Target="../slides/slide22.xml"/><Relationship Id="rId2" Type="http://schemas.openxmlformats.org/officeDocument/2006/relationships/notesMaster" Target="../notesMasters/notesMaster1.xml"/>
</Relationships>
</file>

<file path=ppt/notesSlides/_rels/notesSlide24.xml.rels><?xml version="1.0" encoding="UTF-8"?>
<Relationships xmlns="http://schemas.openxmlformats.org/package/2006/relationships"><Relationship Id="rId1" Type="http://schemas.openxmlformats.org/officeDocument/2006/relationships/slide" Target="../slides/slide24.xml"/><Relationship Id="rId2" Type="http://schemas.openxmlformats.org/officeDocument/2006/relationships/notesMaster" Target="../notesMasters/notesMaster1.xml"/>
</Relationships>
</file>

<file path=ppt/notesSlides/_rels/notesSlide28.xml.rels><?xml version="1.0" encoding="UTF-8"?>
<Relationships xmlns="http://schemas.openxmlformats.org/package/2006/relationships"><Relationship Id="rId1" Type="http://schemas.openxmlformats.org/officeDocument/2006/relationships/slide" Target="../slides/slide28.xml"/><Relationship Id="rId2" Type="http://schemas.openxmlformats.org/officeDocument/2006/relationships/notesMaster" Target="../notesMasters/notesMaster1.xml"/>
</Relationships>
</file>

<file path=ppt/notesSlides/_rels/notesSlide29.xml.rels><?xml version="1.0" encoding="UTF-8"?>
<Relationships xmlns="http://schemas.openxmlformats.org/package/2006/relationships"><Relationship Id="rId1" Type="http://schemas.openxmlformats.org/officeDocument/2006/relationships/slide" Target="../slides/slide29.xml"/><Relationship Id="rId2" Type="http://schemas.openxmlformats.org/officeDocument/2006/relationships/notesMaster" Target="../notesMasters/notesMaster1.xml"/>
</Relationships>
</file>

<file path=ppt/notesSlides/_rels/notesSlide30.xml.rels><?xml version="1.0" encoding="UTF-8"?>
<Relationships xmlns="http://schemas.openxmlformats.org/package/2006/relationships"><Relationship Id="rId1" Type="http://schemas.openxmlformats.org/officeDocument/2006/relationships/slide" Target="../slides/slide30.xml"/><Relationship Id="rId2" Type="http://schemas.openxmlformats.org/officeDocument/2006/relationships/notesMaster" Target="../notesMasters/notesMaster1.xml"/>
</Relationships>
</file>

<file path=ppt/notesSlides/_rels/notesSlide31.xml.rels><?xml version="1.0" encoding="UTF-8"?>
<Relationships xmlns="http://schemas.openxmlformats.org/package/2006/relationships"><Relationship Id="rId1" Type="http://schemas.openxmlformats.org/officeDocument/2006/relationships/slide" Target="../slides/slide31.xml"/><Relationship Id="rId2" Type="http://schemas.openxmlformats.org/officeDocument/2006/relationships/notesMaster" Target="../notesMasters/notesMaster1.xml"/>
</Relationships>
</file>

<file path=ppt/notesSlides/_rels/notesSlide32.xml.rels><?xml version="1.0" encoding="UTF-8"?>
<Relationships xmlns="http://schemas.openxmlformats.org/package/2006/relationships"><Relationship Id="rId1" Type="http://schemas.openxmlformats.org/officeDocument/2006/relationships/slide" Target="../slides/slide32.xml"/><Relationship Id="rId2" Type="http://schemas.openxmlformats.org/officeDocument/2006/relationships/notesMaster" Target="../notesMasters/notesMaster1.xml"/>
</Relationships>
</file>

<file path=ppt/notesSlides/_rels/notesSlide37.xml.rels><?xml version="1.0" encoding="UTF-8"?>
<Relationships xmlns="http://schemas.openxmlformats.org/package/2006/relationships"><Relationship Id="rId1" Type="http://schemas.openxmlformats.org/officeDocument/2006/relationships/slide" Target="../slides/slide37.xml"/><Relationship Id="rId2" Type="http://schemas.openxmlformats.org/officeDocument/2006/relationships/notesMaster" Target="../notesMasters/notesMaster1.xml"/>
</Relationships>
</file>

<file path=ppt/notesSlides/_rels/notesSlide39.xml.rels><?xml version="1.0" encoding="UTF-8"?>
<Relationships xmlns="http://schemas.openxmlformats.org/package/2006/relationships"><Relationship Id="rId1" Type="http://schemas.openxmlformats.org/officeDocument/2006/relationships/slide" Target="../slides/slide39.xml"/><Relationship Id="rId2" Type="http://schemas.openxmlformats.org/officeDocument/2006/relationships/notesMaster" Target="../notesMasters/notesMaster1.xml"/>
</Relationships>
</file>

<file path=ppt/notesSlides/_rels/notesSlide40.xml.rels><?xml version="1.0" encoding="UTF-8"?>
<Relationships xmlns="http://schemas.openxmlformats.org/package/2006/relationships"><Relationship Id="rId1" Type="http://schemas.openxmlformats.org/officeDocument/2006/relationships/slide" Target="../slides/slide40.xml"/><Relationship Id="rId2" Type="http://schemas.openxmlformats.org/officeDocument/2006/relationships/notesMaster" Target="../notesMasters/notesMaster1.xml"/>
</Relationships>
</file>

<file path=ppt/notesSlides/_rels/notesSlide41.xml.rels><?xml version="1.0" encoding="UTF-8"?>
<Relationships xmlns="http://schemas.openxmlformats.org/package/2006/relationships"><Relationship Id="rId1" Type="http://schemas.openxmlformats.org/officeDocument/2006/relationships/slide" Target="../slides/slide41.xml"/><Relationship Id="rId2" Type="http://schemas.openxmlformats.org/officeDocument/2006/relationships/notesMaster" Target="../notesMasters/notesMaster1.xml"/>
</Relationships>
</file>

<file path=ppt/notesSlides/_rels/notesSlide42.xml.rels><?xml version="1.0" encoding="UTF-8"?>
<Relationships xmlns="http://schemas.openxmlformats.org/package/2006/relationships"><Relationship Id="rId1" Type="http://schemas.openxmlformats.org/officeDocument/2006/relationships/slide" Target="../slides/slide42.xml"/><Relationship Id="rId2" Type="http://schemas.openxmlformats.org/officeDocument/2006/relationships/notesMaster" Target="../notesMasters/notesMaster1.xml"/>
</Relationships>
</file>

<file path=ppt/notesSlides/_rels/notesSlide43.xml.rels><?xml version="1.0" encoding="UTF-8"?>
<Relationships xmlns="http://schemas.openxmlformats.org/package/2006/relationships"><Relationship Id="rId1" Type="http://schemas.openxmlformats.org/officeDocument/2006/relationships/slide" Target="../slides/slide43.xml"/><Relationship Id="rId2" Type="http://schemas.openxmlformats.org/officeDocument/2006/relationships/notesMaster" Target="../notesMasters/notesMaster1.xml"/>
</Relationships>
</file>

<file path=ppt/notesSlides/_rels/notesSlide44.xml.rels><?xml version="1.0" encoding="UTF-8"?>
<Relationships xmlns="http://schemas.openxmlformats.org/package/2006/relationships"><Relationship Id="rId1" Type="http://schemas.openxmlformats.org/officeDocument/2006/relationships/slide" Target="../slides/slide44.xml"/><Relationship Id="rId2" Type="http://schemas.openxmlformats.org/officeDocument/2006/relationships/notesMaster" Target="../notesMasters/notesMaster1.xml"/>
</Relationships>
</file>

<file path=ppt/notesSlides/_rels/notesSlide47.xml.rels><?xml version="1.0" encoding="UTF-8"?>
<Relationships xmlns="http://schemas.openxmlformats.org/package/2006/relationships"><Relationship Id="rId1" Type="http://schemas.openxmlformats.org/officeDocument/2006/relationships/slide" Target="../slides/slide47.xml"/><Relationship Id="rId2" Type="http://schemas.openxmlformats.org/officeDocument/2006/relationships/notesMaster" Target="../notesMasters/notesMaster1.xml"/>
</Relationships>
</file>

<file path=ppt/notesSlides/_rels/notesSlide55.xml.rels><?xml version="1.0" encoding="UTF-8"?>
<Relationships xmlns="http://schemas.openxmlformats.org/package/2006/relationships"><Relationship Id="rId1" Type="http://schemas.openxmlformats.org/officeDocument/2006/relationships/slide" Target="../slides/slide55.xml"/><Relationship Id="rId2" Type="http://schemas.openxmlformats.org/officeDocument/2006/relationships/notesMaster" Target="../notesMasters/notesMaster1.xml"/>
</Relationships>
</file>

<file path=ppt/notesSlides/notesSlide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87" name="Rectangle 7"/>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tabLst>
                <a:tab algn="l" pos="765000"/>
                <a:tab algn="l" pos="1530360"/>
                <a:tab algn="l" pos="2295360"/>
                <a:tab algn="l" pos="3060720"/>
              </a:tabLst>
            </a:pPr>
            <a:fld id="{F579840A-779B-4E06-B082-F2BB714147AD}" type="slidenum">
              <a:rPr b="0" lang="en-GB" sz="1200" spc="-1" strike="noStrike">
                <a:solidFill>
                  <a:srgbClr val="000000"/>
                </a:solidFill>
                <a:latin typeface="Times New Roman"/>
              </a:rPr>
              <a:t>&lt;number&gt;</a:t>
            </a:fld>
            <a:endParaRPr b="0" lang="en-GB" sz="1200" spc="-1" strike="noStrike">
              <a:latin typeface="Times New Roman"/>
            </a:endParaRPr>
          </a:p>
        </p:txBody>
      </p:sp>
      <p:sp>
        <p:nvSpPr>
          <p:cNvPr id="288" name="Text Box 1"/>
          <p:cNvSpPr/>
          <p:nvPr/>
        </p:nvSpPr>
        <p:spPr>
          <a:xfrm>
            <a:off x="1219320" y="720720"/>
            <a:ext cx="4876560" cy="3600000"/>
          </a:xfrm>
          <a:prstGeom prst="rect">
            <a:avLst/>
          </a:prstGeom>
          <a:solidFill>
            <a:srgbClr val="ffffff"/>
          </a:solidFill>
          <a:ln w="9525">
            <a:solidFill>
              <a:srgbClr val="000000"/>
            </a:solidFill>
            <a:miter/>
          </a:ln>
        </p:spPr>
        <p:style>
          <a:lnRef idx="0"/>
          <a:fillRef idx="0"/>
          <a:effectRef idx="0"/>
          <a:fontRef idx="minor"/>
        </p:style>
      </p:sp>
      <p:sp>
        <p:nvSpPr>
          <p:cNvPr id="289" name="PlaceHolder 1"/>
          <p:cNvSpPr>
            <a:spLocks noGrp="1"/>
          </p:cNvSpPr>
          <p:nvPr>
            <p:ph type="body"/>
          </p:nvPr>
        </p:nvSpPr>
        <p:spPr>
          <a:xfrm>
            <a:off x="974880" y="4560840"/>
            <a:ext cx="5365440" cy="4319280"/>
          </a:xfrm>
          <a:prstGeom prst="rect">
            <a:avLst/>
          </a:prstGeom>
        </p:spPr>
        <p:txBody>
          <a:bodyPr lIns="93960" rIns="93960" tIns="47160" bIns="47160">
            <a:normAutofit fontScale="70000"/>
          </a:bodyPr>
          <a:p>
            <a:pPr marL="216000" indent="-216000">
              <a:lnSpc>
                <a:spcPct val="100000"/>
              </a:lnSpc>
            </a:pPr>
            <a:r>
              <a:rPr b="1" lang="en-US" sz="2000" spc="-1" strike="noStrike">
                <a:latin typeface="Times New Roman"/>
              </a:rPr>
              <a:t>Learning Objectives</a:t>
            </a:r>
            <a:endParaRPr b="0" lang="en-GB" sz="2000" spc="-1" strike="noStrike">
              <a:latin typeface="Arial"/>
            </a:endParaRPr>
          </a:p>
          <a:p>
            <a:pPr marL="362520" indent="-362160">
              <a:lnSpc>
                <a:spcPct val="100000"/>
              </a:lnSpc>
              <a:spcBef>
                <a:spcPts val="541"/>
              </a:spcBef>
              <a:buClr>
                <a:srgbClr val="222222"/>
              </a:buClr>
              <a:buFont typeface="Symbol" charset="2"/>
              <a:buChar char=""/>
            </a:pPr>
            <a:r>
              <a:rPr b="0" lang="en-US" sz="2700" spc="-1" strike="noStrike">
                <a:solidFill>
                  <a:srgbClr val="222222"/>
                </a:solidFill>
                <a:latin typeface="Arial"/>
              </a:rPr>
              <a:t>Upon completion of this material, you should be able to:</a:t>
            </a:r>
            <a:endParaRPr b="0" lang="en-GB" sz="2700" spc="-1" strike="noStrike">
              <a:latin typeface="Arial"/>
            </a:endParaRPr>
          </a:p>
          <a:p>
            <a:pPr lvl="1" marL="785520" indent="-301680">
              <a:lnSpc>
                <a:spcPct val="100000"/>
              </a:lnSpc>
              <a:spcBef>
                <a:spcPts val="499"/>
              </a:spcBef>
              <a:buClr>
                <a:srgbClr val="222222"/>
              </a:buClr>
              <a:buFont typeface="Symbol" charset="2"/>
              <a:buChar char=""/>
            </a:pPr>
            <a:r>
              <a:rPr b="0" lang="en-US" sz="2500" spc="-1" strike="noStrike">
                <a:solidFill>
                  <a:srgbClr val="222222"/>
                </a:solidFill>
                <a:latin typeface="Arial"/>
              </a:rPr>
              <a:t>Chronicle the most significant events and discoveries in the history of cryptology</a:t>
            </a:r>
            <a:endParaRPr b="0" lang="en-GB" sz="2500" spc="-1" strike="noStrike">
              <a:latin typeface="Arial"/>
            </a:endParaRPr>
          </a:p>
          <a:p>
            <a:pPr lvl="1" marL="785520" indent="-301680">
              <a:lnSpc>
                <a:spcPct val="100000"/>
              </a:lnSpc>
              <a:spcBef>
                <a:spcPts val="499"/>
              </a:spcBef>
              <a:buClr>
                <a:srgbClr val="222222"/>
              </a:buClr>
              <a:buFont typeface="Symbol" charset="2"/>
              <a:buChar char=""/>
            </a:pPr>
            <a:r>
              <a:rPr b="0" lang="en-US" sz="2500" spc="-1" strike="noStrike">
                <a:solidFill>
                  <a:srgbClr val="222222"/>
                </a:solidFill>
                <a:latin typeface="Arial"/>
              </a:rPr>
              <a:t>Explain the basic principles of cryptography</a:t>
            </a:r>
            <a:endParaRPr b="0" lang="en-GB" sz="2500" spc="-1" strike="noStrike">
              <a:latin typeface="Arial"/>
            </a:endParaRPr>
          </a:p>
          <a:p>
            <a:pPr lvl="1" marL="785520" indent="-301680">
              <a:lnSpc>
                <a:spcPct val="100000"/>
              </a:lnSpc>
              <a:spcBef>
                <a:spcPts val="499"/>
              </a:spcBef>
              <a:buClr>
                <a:srgbClr val="222222"/>
              </a:buClr>
              <a:buFont typeface="Symbol" charset="2"/>
              <a:buChar char=""/>
            </a:pPr>
            <a:r>
              <a:rPr b="0" lang="en-US" sz="2500" spc="-1" strike="noStrike">
                <a:solidFill>
                  <a:srgbClr val="222222"/>
                </a:solidFill>
                <a:latin typeface="Arial"/>
              </a:rPr>
              <a:t>Describe the operating principles of the most popular cryptographic tools</a:t>
            </a:r>
            <a:endParaRPr b="0" lang="en-GB" sz="2500" spc="-1" strike="noStrike">
              <a:latin typeface="Arial"/>
            </a:endParaRPr>
          </a:p>
          <a:p>
            <a:pPr lvl="1" marL="785520" indent="-301680">
              <a:lnSpc>
                <a:spcPct val="100000"/>
              </a:lnSpc>
              <a:spcBef>
                <a:spcPts val="499"/>
              </a:spcBef>
              <a:buClr>
                <a:srgbClr val="222222"/>
              </a:buClr>
              <a:buFont typeface="Symbol" charset="2"/>
              <a:buChar char=""/>
            </a:pPr>
            <a:r>
              <a:rPr b="0" lang="en-US" sz="2500" spc="-1" strike="noStrike">
                <a:solidFill>
                  <a:srgbClr val="222222"/>
                </a:solidFill>
                <a:latin typeface="Arial"/>
              </a:rPr>
              <a:t>List and explicate the major protocols used for secure communications</a:t>
            </a:r>
            <a:endParaRPr b="0" lang="en-GB" sz="2500" spc="-1" strike="noStrike">
              <a:latin typeface="Arial"/>
            </a:endParaRPr>
          </a:p>
        </p:txBody>
      </p:sp>
    </p:spTree>
  </p:cSld>
</p:notes>
</file>

<file path=ppt/notesSlides/notesSlide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90" name="Rectangle 7"/>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tabLst>
                <a:tab algn="l" pos="765000"/>
                <a:tab algn="l" pos="1530360"/>
                <a:tab algn="l" pos="2295360"/>
                <a:tab algn="l" pos="3060720"/>
              </a:tabLst>
            </a:pPr>
            <a:fld id="{6490A5C9-CACF-457B-8AB3-030D0B100323}" type="slidenum">
              <a:rPr b="0" lang="en-GB" sz="1200" spc="-1" strike="noStrike">
                <a:solidFill>
                  <a:srgbClr val="000000"/>
                </a:solidFill>
                <a:latin typeface="Times New Roman"/>
              </a:rPr>
              <a:t>2</a:t>
            </a:fld>
            <a:endParaRPr b="0" lang="en-GB" sz="1200" spc="-1" strike="noStrike">
              <a:latin typeface="Times New Roman"/>
            </a:endParaRPr>
          </a:p>
        </p:txBody>
      </p:sp>
      <p:sp>
        <p:nvSpPr>
          <p:cNvPr id="291" name="Text Box 1"/>
          <p:cNvSpPr/>
          <p:nvPr/>
        </p:nvSpPr>
        <p:spPr>
          <a:xfrm>
            <a:off x="1219320" y="720720"/>
            <a:ext cx="4876560" cy="3600000"/>
          </a:xfrm>
          <a:prstGeom prst="rect">
            <a:avLst/>
          </a:prstGeom>
          <a:solidFill>
            <a:srgbClr val="ffffff"/>
          </a:solidFill>
          <a:ln w="9525">
            <a:solidFill>
              <a:srgbClr val="000000"/>
            </a:solidFill>
            <a:miter/>
          </a:ln>
        </p:spPr>
        <p:style>
          <a:lnRef idx="0"/>
          <a:fillRef idx="0"/>
          <a:effectRef idx="0"/>
          <a:fontRef idx="minor"/>
        </p:style>
      </p:sp>
      <p:sp>
        <p:nvSpPr>
          <p:cNvPr id="292" name="PlaceHolder 1"/>
          <p:cNvSpPr>
            <a:spLocks noGrp="1"/>
          </p:cNvSpPr>
          <p:nvPr>
            <p:ph type="body"/>
          </p:nvPr>
        </p:nvSpPr>
        <p:spPr>
          <a:xfrm>
            <a:off x="974880" y="4560840"/>
            <a:ext cx="5365440" cy="4319280"/>
          </a:xfrm>
          <a:prstGeom prst="rect">
            <a:avLst/>
          </a:prstGeom>
        </p:spPr>
        <p:txBody>
          <a:bodyPr lIns="93960" rIns="93960" tIns="47160" bIns="47160">
            <a:normAutofit/>
          </a:bodyPr>
          <a:p>
            <a:pPr marL="216000" indent="-216000">
              <a:lnSpc>
                <a:spcPct val="100000"/>
              </a:lnSpc>
            </a:pPr>
            <a:r>
              <a:rPr b="0" lang="en-GB" sz="1200" spc="-1" strike="noStrike">
                <a:solidFill>
                  <a:srgbClr val="000000"/>
                </a:solidFill>
                <a:latin typeface="+mn-lt"/>
                <a:ea typeface="+mn-ea"/>
              </a:rPr>
              <a:t>The field of cryptology is so vast that it can fill many volumes. This textbook provides only a general overview of cryptology and some specific information about a few cryptographic</a:t>
            </a: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tools.</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1" lang="en-US" sz="2000" spc="-1" strike="noStrike">
                <a:solidFill>
                  <a:srgbClr val="000000"/>
                </a:solidFill>
                <a:latin typeface="Times New Roman"/>
                <a:ea typeface="+mn-ea"/>
              </a:rPr>
              <a:t>Introduction</a:t>
            </a:r>
            <a:endParaRPr b="0" lang="en-GB" sz="2000" spc="-1" strike="noStrike">
              <a:latin typeface="Arial"/>
            </a:endParaRPr>
          </a:p>
          <a:p>
            <a:pPr marL="362520" indent="-36216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Cryptology: science of encryption; encompasses cryptography and cryptanalysis</a:t>
            </a:r>
            <a:endParaRPr b="0" lang="en-GB" sz="1200" spc="-1" strike="noStrike">
              <a:latin typeface="Arial"/>
            </a:endParaRPr>
          </a:p>
          <a:p>
            <a:pPr marL="362520" indent="-36216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Cryptography involves making and using codes to secure messages</a:t>
            </a:r>
            <a:endParaRPr b="0" lang="en-GB" sz="1200" spc="-1" strike="noStrike">
              <a:latin typeface="Arial"/>
            </a:endParaRPr>
          </a:p>
          <a:p>
            <a:pPr marL="362520" indent="-36216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Cryptanalysis involves cracking or breaking encrypted messages back into their unencrypted origins</a:t>
            </a:r>
            <a:endParaRPr b="0" lang="en-GB" sz="1200" spc="-1" strike="noStrike">
              <a:latin typeface="Arial"/>
            </a:endParaRPr>
          </a:p>
          <a:p>
            <a:pPr>
              <a:lnSpc>
                <a:spcPct val="100000"/>
              </a:lnSpc>
              <a:spcBef>
                <a:spcPts val="451"/>
              </a:spcBef>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2000" spc="-1" strike="noStrike">
                <a:solidFill>
                  <a:srgbClr val="222222"/>
                </a:solidFill>
                <a:latin typeface="Arial"/>
                <a:ea typeface="Lucida Sans Unicode"/>
              </a:rPr>
              <a:t>. </a:t>
            </a:r>
            <a:endParaRPr b="0" lang="en-GB" sz="2000" spc="-1" strike="noStrike">
              <a:latin typeface="Arial"/>
            </a:endParaRPr>
          </a:p>
        </p:txBody>
      </p:sp>
    </p:spTree>
  </p:cSld>
</p:notes>
</file>

<file path=ppt/notesSlides/notesSlide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93" name="Rectangle 7"/>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tabLst>
                <a:tab algn="l" pos="765000"/>
                <a:tab algn="l" pos="1530360"/>
                <a:tab algn="l" pos="2295360"/>
                <a:tab algn="l" pos="3060720"/>
              </a:tabLst>
            </a:pPr>
            <a:fld id="{352FB147-4E54-44D8-9968-9DDC889EE31E}" type="slidenum">
              <a:rPr b="0" lang="en-GB" sz="1200" spc="-1" strike="noStrike">
                <a:solidFill>
                  <a:srgbClr val="000000"/>
                </a:solidFill>
                <a:latin typeface="Times New Roman"/>
              </a:rPr>
              <a:t>3</a:t>
            </a:fld>
            <a:endParaRPr b="0" lang="en-GB" sz="1200" spc="-1" strike="noStrike">
              <a:latin typeface="Times New Roman"/>
            </a:endParaRPr>
          </a:p>
        </p:txBody>
      </p:sp>
      <p:sp>
        <p:nvSpPr>
          <p:cNvPr id="294" name="Text Box 1"/>
          <p:cNvSpPr/>
          <p:nvPr/>
        </p:nvSpPr>
        <p:spPr>
          <a:xfrm>
            <a:off x="1219320" y="720720"/>
            <a:ext cx="4876560" cy="3600000"/>
          </a:xfrm>
          <a:prstGeom prst="rect">
            <a:avLst/>
          </a:prstGeom>
          <a:solidFill>
            <a:srgbClr val="ffffff"/>
          </a:solidFill>
          <a:ln w="9525">
            <a:solidFill>
              <a:srgbClr val="000000"/>
            </a:solidFill>
            <a:miter/>
          </a:ln>
        </p:spPr>
        <p:style>
          <a:lnRef idx="0"/>
          <a:fillRef idx="0"/>
          <a:effectRef idx="0"/>
          <a:fontRef idx="minor"/>
        </p:style>
      </p:sp>
      <p:sp>
        <p:nvSpPr>
          <p:cNvPr id="295" name="PlaceHolder 1"/>
          <p:cNvSpPr>
            <a:spLocks noGrp="1"/>
          </p:cNvSpPr>
          <p:nvPr>
            <p:ph type="body"/>
          </p:nvPr>
        </p:nvSpPr>
        <p:spPr>
          <a:xfrm>
            <a:off x="974880" y="4560840"/>
            <a:ext cx="5365440" cy="4319280"/>
          </a:xfrm>
          <a:prstGeom prst="rect">
            <a:avLst/>
          </a:prstGeom>
        </p:spPr>
        <p:txBody>
          <a:bodyPr lIns="93960" rIns="93960" tIns="47160" bIns="47160">
            <a:normAutofit fontScale="66000"/>
          </a:bodyPr>
          <a:p>
            <a:pPr marL="216000" indent="-216000">
              <a:lnSpc>
                <a:spcPct val="100000"/>
              </a:lnSpc>
            </a:pPr>
            <a:r>
              <a:rPr b="0" lang="en-GB" sz="1200" spc="-1" strike="noStrike">
                <a:solidFill>
                  <a:srgbClr val="000000"/>
                </a:solidFill>
                <a:latin typeface="+mn-lt"/>
                <a:ea typeface="+mn-ea"/>
              </a:rPr>
              <a:t>People have been making, using, and breaking codes for thousands of years, and they will not stop any time soon.</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E.g. 1900 B.C. Egyptian scribes used nonstandard hieroglyphs while inscribing clay tablets; this is the first documented use of written cryptography.</a:t>
            </a: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50 B.C. Julius Caesar used a simple substitution cipher to secure military and government communications. To form an encrypted text, Caesar shifted the letters of the alphabet three places. In addition to this</a:t>
            </a: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monoalphabetic substitution cipher, Caesar strengthened his encryption by substituting Greek letters for Latin letters.</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Today, many common IT tools use embedded encryption technologies to protect sensitive information within applications. For example, all the popular Web browsers use built-in encryption features to enable secure e-commerce, such as online banking and Web shopping.</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Since World War II, there have been restrictions on the export of cryptosystems, and they continue today, Encryption tools were officially listed as Auxiliary Military Technology under the Code of Federal Regulations: International Traffic</a:t>
            </a: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in Arms Regulations.</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1" lang="en-US" sz="2000" spc="-1" strike="noStrike">
                <a:solidFill>
                  <a:srgbClr val="000000"/>
                </a:solidFill>
                <a:latin typeface="Times New Roman"/>
                <a:ea typeface="+mn-ea"/>
              </a:rPr>
              <a:t>Foundations of Cryptology</a:t>
            </a:r>
            <a:endParaRPr b="0" lang="en-GB" sz="2000" spc="-1" strike="noStrike">
              <a:latin typeface="Arial"/>
            </a:endParaRPr>
          </a:p>
          <a:p>
            <a:pPr marL="362520" indent="-36216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Cryptology has an extensive and multicultural history</a:t>
            </a:r>
            <a:endParaRPr b="0" lang="en-GB" sz="1200" spc="-1" strike="noStrike">
              <a:latin typeface="Arial"/>
            </a:endParaRPr>
          </a:p>
          <a:p>
            <a:pPr marL="362520" indent="-36216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All popular Web browsers use built-in encryption features for secure e-commerce applications</a:t>
            </a:r>
            <a:endParaRPr b="0" lang="en-GB" sz="1200" spc="-1" strike="noStrike">
              <a:latin typeface="Arial"/>
            </a:endParaRPr>
          </a:p>
          <a:p>
            <a:pPr marL="362520" indent="-36216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Restrictions on the export of cryptosystems began after WWII</a:t>
            </a:r>
            <a:endParaRPr b="0" lang="en-GB" sz="1200" spc="-1" strike="noStrike">
              <a:latin typeface="Arial"/>
            </a:endParaRPr>
          </a:p>
          <a:p>
            <a:pPr>
              <a:lnSpc>
                <a:spcPct val="90000"/>
              </a:lnSpc>
              <a:spcBef>
                <a:spcPts val="374"/>
              </a:spcBef>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200" spc="-1" strike="noStrike">
              <a:latin typeface="Arial"/>
            </a:endParaRPr>
          </a:p>
        </p:txBody>
      </p:sp>
    </p:spTree>
  </p:cSld>
</p:notes>
</file>

<file path=ppt/notesSlides/notesSlide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96" name="PlaceHolder 1"/>
          <p:cNvSpPr>
            <a:spLocks noGrp="1"/>
          </p:cNvSpPr>
          <p:nvPr>
            <p:ph type="sldImg"/>
          </p:nvPr>
        </p:nvSpPr>
        <p:spPr>
          <a:xfrm>
            <a:off x="2914560" y="531720"/>
            <a:ext cx="3543120" cy="2657160"/>
          </a:xfrm>
          <a:prstGeom prst="rect">
            <a:avLst/>
          </a:prstGeom>
        </p:spPr>
      </p:sp>
      <p:sp>
        <p:nvSpPr>
          <p:cNvPr id="297" name="PlaceHolder 2"/>
          <p:cNvSpPr>
            <a:spLocks noGrp="1"/>
          </p:cNvSpPr>
          <p:nvPr>
            <p:ph type="body"/>
          </p:nvPr>
        </p:nvSpPr>
        <p:spPr>
          <a:xfrm>
            <a:off x="937440" y="3366000"/>
            <a:ext cx="7497720" cy="3188520"/>
          </a:xfrm>
          <a:prstGeom prst="rect">
            <a:avLst/>
          </a:prstGeom>
        </p:spPr>
        <p:txBody>
          <a:bodyPr lIns="93960" rIns="93960" tIns="47160" bIns="47160">
            <a:normAutofit fontScale="22000"/>
          </a:bodyPr>
          <a:p>
            <a:pPr marL="216000" indent="-216000">
              <a:lnSpc>
                <a:spcPct val="100000"/>
              </a:lnSpc>
            </a:pPr>
            <a:r>
              <a:rPr b="0" lang="en-GB" sz="1200" spc="-1" strike="noStrike">
                <a:solidFill>
                  <a:srgbClr val="000000"/>
                </a:solidFill>
                <a:latin typeface="+mn-lt"/>
                <a:ea typeface="+mn-ea"/>
              </a:rPr>
              <a:t>To understand the fundamentals of cryptography, you must know the meanings of the following terms:</a:t>
            </a:r>
            <a:endParaRPr b="0" lang="en-GB" sz="1200" spc="-1" strike="noStrike">
              <a:latin typeface="Arial"/>
            </a:endParaRPr>
          </a:p>
          <a:p>
            <a:pPr marL="171360" indent="-171000">
              <a:lnSpc>
                <a:spcPct val="100000"/>
              </a:lnSpc>
              <a:buClr>
                <a:srgbClr val="000000"/>
              </a:buClr>
              <a:buFont typeface="Arial"/>
              <a:buChar char="•"/>
            </a:pPr>
            <a:r>
              <a:rPr b="0" lang="en-GB" sz="1200" spc="-1" strike="noStrike">
                <a:solidFill>
                  <a:srgbClr val="000000"/>
                </a:solidFill>
                <a:latin typeface="+mn-lt"/>
                <a:ea typeface="+mn-ea"/>
              </a:rPr>
              <a:t>• </a:t>
            </a:r>
            <a:r>
              <a:rPr b="0" lang="en-GB" sz="1200" spc="-1" strike="noStrike">
                <a:solidFill>
                  <a:srgbClr val="000000"/>
                </a:solidFill>
                <a:latin typeface="+mn-lt"/>
                <a:ea typeface="+mn-ea"/>
              </a:rPr>
              <a:t>Algorithm: The mathematical formula or method used to convert an unencrypted message into an encrypted message. This sometimes refers to the programs that enable the cryptographic processes.</a:t>
            </a:r>
            <a:endParaRPr b="0" lang="en-GB" sz="1200" spc="-1" strike="noStrike">
              <a:latin typeface="Arial"/>
            </a:endParaRPr>
          </a:p>
          <a:p>
            <a:pPr marL="171360" indent="-171000">
              <a:lnSpc>
                <a:spcPct val="100000"/>
              </a:lnSpc>
              <a:buClr>
                <a:srgbClr val="000000"/>
              </a:buClr>
              <a:buFont typeface="Arial"/>
              <a:buChar char="•"/>
            </a:pPr>
            <a:r>
              <a:rPr b="0" lang="en-GB" sz="1200" spc="-1" strike="noStrike">
                <a:solidFill>
                  <a:srgbClr val="000000"/>
                </a:solidFill>
                <a:latin typeface="+mn-lt"/>
                <a:ea typeface="+mn-ea"/>
              </a:rPr>
              <a:t>• </a:t>
            </a:r>
            <a:r>
              <a:rPr b="0" lang="en-GB" sz="1200" spc="-1" strike="noStrike">
                <a:solidFill>
                  <a:srgbClr val="000000"/>
                </a:solidFill>
                <a:latin typeface="+mn-lt"/>
                <a:ea typeface="+mn-ea"/>
              </a:rPr>
              <a:t>Bit stream cipher: An encryption method that involves converting plaintext to ciphertext one bit at a time.</a:t>
            </a:r>
            <a:endParaRPr b="0" lang="en-GB" sz="1200" spc="-1" strike="noStrike">
              <a:latin typeface="Arial"/>
            </a:endParaRPr>
          </a:p>
          <a:p>
            <a:pPr marL="171360" indent="-171000">
              <a:lnSpc>
                <a:spcPct val="100000"/>
              </a:lnSpc>
              <a:buClr>
                <a:srgbClr val="000000"/>
              </a:buClr>
              <a:buFont typeface="Arial"/>
              <a:buChar char="•"/>
            </a:pPr>
            <a:r>
              <a:rPr b="0" lang="en-GB" sz="1200" spc="-1" strike="noStrike">
                <a:solidFill>
                  <a:srgbClr val="000000"/>
                </a:solidFill>
                <a:latin typeface="+mn-lt"/>
                <a:ea typeface="+mn-ea"/>
              </a:rPr>
              <a:t>• </a:t>
            </a:r>
            <a:r>
              <a:rPr b="0" lang="en-GB" sz="1200" spc="-1" strike="noStrike">
                <a:solidFill>
                  <a:srgbClr val="000000"/>
                </a:solidFill>
                <a:latin typeface="+mn-lt"/>
                <a:ea typeface="+mn-ea"/>
              </a:rPr>
              <a:t>Block cipher: An encryption method that involves dividing the plaintext into blocks or sets of bits and then converting the plaintext to ciphertext one block at a time.</a:t>
            </a:r>
            <a:endParaRPr b="0" lang="en-GB" sz="1200" spc="-1" strike="noStrike">
              <a:latin typeface="Arial"/>
            </a:endParaRPr>
          </a:p>
          <a:p>
            <a:pPr marL="171360" indent="-171000">
              <a:lnSpc>
                <a:spcPct val="100000"/>
              </a:lnSpc>
              <a:buClr>
                <a:srgbClr val="000000"/>
              </a:buClr>
              <a:buFont typeface="Arial"/>
              <a:buChar char="•"/>
            </a:pPr>
            <a:r>
              <a:rPr b="0" lang="en-GB" sz="1200" spc="-1" strike="noStrike">
                <a:solidFill>
                  <a:srgbClr val="000000"/>
                </a:solidFill>
                <a:latin typeface="+mn-lt"/>
                <a:ea typeface="+mn-ea"/>
              </a:rPr>
              <a:t>• </a:t>
            </a:r>
            <a:r>
              <a:rPr b="0" lang="en-GB" sz="1200" spc="-1" strike="noStrike">
                <a:solidFill>
                  <a:srgbClr val="000000"/>
                </a:solidFill>
                <a:latin typeface="+mn-lt"/>
                <a:ea typeface="+mn-ea"/>
              </a:rPr>
              <a:t>Cipher: When used as a verb, the transformation of the individual components (characters, bytes, or bits) of an unencrypted message into encrypted components or vice versa (see decipher and encipher); when used as a noun, the process of encryption or the algorithm used in encryption, and a term synonymous with cryptosystem.</a:t>
            </a:r>
            <a:endParaRPr b="0" lang="en-GB" sz="1200" spc="-1" strike="noStrike">
              <a:latin typeface="Arial"/>
            </a:endParaRPr>
          </a:p>
          <a:p>
            <a:pPr marL="171360" indent="-171000">
              <a:lnSpc>
                <a:spcPct val="100000"/>
              </a:lnSpc>
              <a:buClr>
                <a:srgbClr val="000000"/>
              </a:buClr>
              <a:buFont typeface="Arial"/>
              <a:buChar char="•"/>
            </a:pPr>
            <a:r>
              <a:rPr b="0" lang="en-GB" sz="1200" spc="-1" strike="noStrike">
                <a:solidFill>
                  <a:srgbClr val="000000"/>
                </a:solidFill>
                <a:latin typeface="+mn-lt"/>
                <a:ea typeface="+mn-ea"/>
              </a:rPr>
              <a:t>• </a:t>
            </a:r>
            <a:r>
              <a:rPr b="0" lang="en-GB" sz="1200" spc="-1" strike="noStrike">
                <a:solidFill>
                  <a:srgbClr val="000000"/>
                </a:solidFill>
                <a:latin typeface="+mn-lt"/>
                <a:ea typeface="+mn-ea"/>
              </a:rPr>
              <a:t>Ciphertext or cryptogram: The unintelligible encrypted or encoded message resulting from an encryption.</a:t>
            </a:r>
            <a:endParaRPr b="0" lang="en-GB" sz="1200" spc="-1" strike="noStrike">
              <a:latin typeface="Arial"/>
            </a:endParaRPr>
          </a:p>
          <a:p>
            <a:pPr marL="171360" indent="-171000">
              <a:lnSpc>
                <a:spcPct val="100000"/>
              </a:lnSpc>
              <a:buClr>
                <a:srgbClr val="000000"/>
              </a:buClr>
              <a:buFont typeface="Arial"/>
              <a:buChar char="•"/>
            </a:pPr>
            <a:r>
              <a:rPr b="0" lang="en-GB" sz="1200" spc="-1" strike="noStrike">
                <a:solidFill>
                  <a:srgbClr val="000000"/>
                </a:solidFill>
                <a:latin typeface="+mn-lt"/>
                <a:ea typeface="+mn-ea"/>
              </a:rPr>
              <a:t>• </a:t>
            </a:r>
            <a:r>
              <a:rPr b="0" lang="en-GB" sz="1200" spc="-1" strike="noStrike">
                <a:solidFill>
                  <a:srgbClr val="000000"/>
                </a:solidFill>
                <a:latin typeface="+mn-lt"/>
                <a:ea typeface="+mn-ea"/>
              </a:rPr>
              <a:t>Code: The process of converting components (words or phrases) of an unencrypted message into encrypted components.</a:t>
            </a:r>
            <a:endParaRPr b="0" lang="en-GB" sz="1200" spc="-1" strike="noStrike">
              <a:latin typeface="Arial"/>
            </a:endParaRPr>
          </a:p>
          <a:p>
            <a:pPr marL="171360" indent="-171000">
              <a:lnSpc>
                <a:spcPct val="100000"/>
              </a:lnSpc>
              <a:buClr>
                <a:srgbClr val="000000"/>
              </a:buClr>
              <a:buFont typeface="Arial"/>
              <a:buChar char="•"/>
            </a:pPr>
            <a:r>
              <a:rPr b="0" lang="en-GB" sz="1200" spc="-1" strike="noStrike">
                <a:solidFill>
                  <a:srgbClr val="000000"/>
                </a:solidFill>
                <a:latin typeface="+mn-lt"/>
                <a:ea typeface="+mn-ea"/>
              </a:rPr>
              <a:t>• </a:t>
            </a:r>
            <a:r>
              <a:rPr b="0" lang="en-GB" sz="1200" spc="-1" strike="noStrike">
                <a:solidFill>
                  <a:srgbClr val="000000"/>
                </a:solidFill>
                <a:latin typeface="+mn-lt"/>
                <a:ea typeface="+mn-ea"/>
              </a:rPr>
              <a:t>Decipher: See Decryption.</a:t>
            </a:r>
            <a:endParaRPr b="0" lang="en-GB" sz="1200" spc="-1" strike="noStrike">
              <a:latin typeface="Arial"/>
            </a:endParaRPr>
          </a:p>
          <a:p>
            <a:pPr marL="171360" indent="-171000">
              <a:lnSpc>
                <a:spcPct val="100000"/>
              </a:lnSpc>
              <a:buClr>
                <a:srgbClr val="000000"/>
              </a:buClr>
              <a:buFont typeface="Arial"/>
              <a:buChar char="•"/>
            </a:pPr>
            <a:r>
              <a:rPr b="0" lang="en-GB" sz="1200" spc="-1" strike="noStrike">
                <a:solidFill>
                  <a:srgbClr val="000000"/>
                </a:solidFill>
                <a:latin typeface="+mn-lt"/>
                <a:ea typeface="+mn-ea"/>
              </a:rPr>
              <a:t>• </a:t>
            </a:r>
            <a:r>
              <a:rPr b="0" lang="en-GB" sz="1200" spc="-1" strike="noStrike">
                <a:solidFill>
                  <a:srgbClr val="000000"/>
                </a:solidFill>
                <a:latin typeface="+mn-lt"/>
                <a:ea typeface="+mn-ea"/>
              </a:rPr>
              <a:t>Decryption: The process of converting an encoded or enciphered message (ciphertext) back to its original readable form (plaintext). Also referred to as deciphering.</a:t>
            </a:r>
            <a:endParaRPr b="0" lang="en-GB" sz="1200" spc="-1" strike="noStrike">
              <a:latin typeface="Arial"/>
            </a:endParaRPr>
          </a:p>
          <a:p>
            <a:pPr marL="171360" indent="-171000">
              <a:lnSpc>
                <a:spcPct val="100000"/>
              </a:lnSpc>
              <a:buClr>
                <a:srgbClr val="000000"/>
              </a:buClr>
              <a:buFont typeface="Arial"/>
              <a:buChar char="•"/>
            </a:pPr>
            <a:r>
              <a:rPr b="0" lang="en-GB" sz="1200" spc="-1" strike="noStrike">
                <a:solidFill>
                  <a:srgbClr val="000000"/>
                </a:solidFill>
                <a:latin typeface="+mn-lt"/>
                <a:ea typeface="+mn-ea"/>
              </a:rPr>
              <a:t>Encipher: See Encryption.</a:t>
            </a:r>
            <a:endParaRPr b="0" lang="en-GB" sz="1200" spc="-1" strike="noStrike">
              <a:latin typeface="Arial"/>
            </a:endParaRPr>
          </a:p>
          <a:p>
            <a:pPr marL="171360" indent="-171000">
              <a:lnSpc>
                <a:spcPct val="100000"/>
              </a:lnSpc>
              <a:buClr>
                <a:srgbClr val="000000"/>
              </a:buClr>
              <a:buFont typeface="Arial"/>
              <a:buChar char="•"/>
            </a:pPr>
            <a:r>
              <a:rPr b="0" lang="en-GB" sz="1200" spc="-1" strike="noStrike">
                <a:solidFill>
                  <a:srgbClr val="000000"/>
                </a:solidFill>
                <a:latin typeface="+mn-lt"/>
                <a:ea typeface="+mn-ea"/>
              </a:rPr>
              <a:t>Encryption: The process of converting an original message (plaintext) into a form that cannot be used by unauthorized individuals (ciphertext). Also referred to as enciphering.</a:t>
            </a:r>
            <a:endParaRPr b="0" lang="en-GB" sz="1200" spc="-1" strike="noStrike">
              <a:latin typeface="Arial"/>
            </a:endParaRPr>
          </a:p>
          <a:p>
            <a:pPr marL="171360" indent="-171000">
              <a:lnSpc>
                <a:spcPct val="100000"/>
              </a:lnSpc>
              <a:buClr>
                <a:srgbClr val="000000"/>
              </a:buClr>
              <a:buFont typeface="Arial"/>
              <a:buChar char="•"/>
            </a:pPr>
            <a:r>
              <a:rPr b="0" lang="en-GB" sz="1200" spc="-1" strike="noStrike">
                <a:solidFill>
                  <a:srgbClr val="000000"/>
                </a:solidFill>
                <a:latin typeface="+mn-lt"/>
                <a:ea typeface="+mn-ea"/>
              </a:rPr>
              <a:t>Key or cryptovariable: The information used in conjunction with the algorithm to create the ciphertext from the plaintext; it can be a series of bits used in a mathematical algorithm or the knowledge of how to manipulate the plaintext. Sometimes called a cryptovariable.</a:t>
            </a:r>
            <a:endParaRPr b="0" lang="en-GB" sz="1200" spc="-1" strike="noStrike">
              <a:latin typeface="Arial"/>
            </a:endParaRPr>
          </a:p>
          <a:p>
            <a:pPr marL="171360" indent="-171000">
              <a:lnSpc>
                <a:spcPct val="100000"/>
              </a:lnSpc>
              <a:buClr>
                <a:srgbClr val="000000"/>
              </a:buClr>
              <a:buFont typeface="Arial"/>
              <a:buChar char="•"/>
            </a:pPr>
            <a:r>
              <a:rPr b="0" lang="en-GB" sz="1200" spc="-1" strike="noStrike">
                <a:solidFill>
                  <a:srgbClr val="000000"/>
                </a:solidFill>
                <a:latin typeface="+mn-lt"/>
                <a:ea typeface="+mn-ea"/>
              </a:rPr>
              <a:t>Keyspace: The entire range of values that can be used to construct an individual key.</a:t>
            </a:r>
            <a:endParaRPr b="0" lang="en-GB" sz="1200" spc="-1" strike="noStrike">
              <a:latin typeface="Arial"/>
            </a:endParaRPr>
          </a:p>
          <a:p>
            <a:pPr marL="171360" indent="-171000">
              <a:lnSpc>
                <a:spcPct val="100000"/>
              </a:lnSpc>
              <a:buClr>
                <a:srgbClr val="000000"/>
              </a:buClr>
              <a:buFont typeface="Arial"/>
              <a:buChar char="•"/>
            </a:pPr>
            <a:r>
              <a:rPr b="0" lang="en-GB" sz="1200" spc="-1" strike="noStrike">
                <a:solidFill>
                  <a:srgbClr val="000000"/>
                </a:solidFill>
                <a:latin typeface="+mn-lt"/>
                <a:ea typeface="+mn-ea"/>
              </a:rPr>
              <a:t>Link encryption: A series of encryptions and decryptions between a number of systems, wherein each system in a network decrypts the message sent to it and then reencrypts the message using different keys and sends it to the next neighbor. This process continues until the message reaches the final destination.</a:t>
            </a:r>
            <a:endParaRPr b="0" lang="en-GB" sz="1200" spc="-1" strike="noStrike">
              <a:latin typeface="Arial"/>
            </a:endParaRPr>
          </a:p>
          <a:p>
            <a:pPr marL="171360" indent="-171000">
              <a:lnSpc>
                <a:spcPct val="100000"/>
              </a:lnSpc>
              <a:buClr>
                <a:srgbClr val="000000"/>
              </a:buClr>
              <a:buFont typeface="Arial"/>
              <a:buChar char="•"/>
            </a:pPr>
            <a:r>
              <a:rPr b="0" lang="en-GB" sz="1200" spc="-1" strike="noStrike">
                <a:solidFill>
                  <a:srgbClr val="000000"/>
                </a:solidFill>
                <a:latin typeface="+mn-lt"/>
                <a:ea typeface="+mn-ea"/>
              </a:rPr>
              <a:t>Plaintext or cleartext: The original unencrypted message that is encrypted and is the result of successful decryption.</a:t>
            </a:r>
            <a:endParaRPr b="0" lang="en-GB" sz="1200" spc="-1" strike="noStrike">
              <a:latin typeface="Arial"/>
            </a:endParaRPr>
          </a:p>
          <a:p>
            <a:pPr marL="171360" indent="-171000">
              <a:lnSpc>
                <a:spcPct val="100000"/>
              </a:lnSpc>
              <a:buClr>
                <a:srgbClr val="000000"/>
              </a:buClr>
              <a:buFont typeface="Arial"/>
              <a:buChar char="•"/>
            </a:pPr>
            <a:r>
              <a:rPr b="0" lang="en-GB" sz="1200" spc="-1" strike="noStrike">
                <a:solidFill>
                  <a:srgbClr val="000000"/>
                </a:solidFill>
                <a:latin typeface="+mn-lt"/>
                <a:ea typeface="+mn-ea"/>
              </a:rPr>
              <a:t>Steganography: The process of hiding messages; for example, hiding a message within the digital encoding of a picture or graphic so that it is almost impossible to detect that the hidden message even exists.</a:t>
            </a:r>
            <a:endParaRPr b="0" lang="en-GB" sz="1200" spc="-1" strike="noStrike">
              <a:latin typeface="Arial"/>
            </a:endParaRPr>
          </a:p>
          <a:p>
            <a:pPr marL="171360" indent="-171000">
              <a:lnSpc>
                <a:spcPct val="100000"/>
              </a:lnSpc>
              <a:buClr>
                <a:srgbClr val="000000"/>
              </a:buClr>
              <a:buFont typeface="Arial"/>
              <a:buChar char="•"/>
            </a:pPr>
            <a:r>
              <a:rPr b="0" lang="en-GB" sz="1200" spc="-1" strike="noStrike">
                <a:solidFill>
                  <a:srgbClr val="000000"/>
                </a:solidFill>
                <a:latin typeface="+mn-lt"/>
                <a:ea typeface="+mn-ea"/>
              </a:rPr>
              <a:t>Work factor: The amount of effort (usually expressed in units of time) required to perform cryptanalysis on an encoded message.</a:t>
            </a:r>
            <a:endParaRPr b="0" lang="en-GB" sz="1200" spc="-1" strike="noStrike">
              <a:latin typeface="Arial"/>
            </a:endParaRPr>
          </a:p>
          <a:p>
            <a:pPr>
              <a:lnSpc>
                <a:spcPct val="100000"/>
              </a:lnSpc>
            </a:pPr>
            <a:endParaRPr b="0" lang="en-GB" sz="1200" spc="-1" strike="noStrike">
              <a:latin typeface="Arial"/>
            </a:endParaRPr>
          </a:p>
          <a:p>
            <a:pPr>
              <a:lnSpc>
                <a:spcPct val="100000"/>
              </a:lnSpc>
            </a:pPr>
            <a:endParaRPr b="0" lang="en-GB" sz="1200" spc="-1" strike="noStrike">
              <a:latin typeface="Arial"/>
            </a:endParaRPr>
          </a:p>
          <a:p>
            <a:pPr>
              <a:lnSpc>
                <a:spcPct val="100000"/>
              </a:lnSpc>
            </a:pPr>
            <a:endParaRPr b="0" lang="en-GB" sz="1200" spc="-1" strike="noStrike">
              <a:latin typeface="Arial"/>
            </a:endParaRPr>
          </a:p>
          <a:p>
            <a:pPr>
              <a:lnSpc>
                <a:spcPct val="100000"/>
              </a:lnSpc>
            </a:pPr>
            <a:r>
              <a:rPr b="1" lang="en-US" sz="2000" spc="-1" strike="noStrike">
                <a:solidFill>
                  <a:srgbClr val="000000"/>
                </a:solidFill>
                <a:latin typeface="Times New Roman"/>
                <a:ea typeface="+mn-ea"/>
              </a:rPr>
              <a:t>Foundations of Cryptology</a:t>
            </a:r>
            <a:endParaRPr b="0" lang="en-GB" sz="2000" spc="-1" strike="noStrike">
              <a:latin typeface="Arial"/>
            </a:endParaRPr>
          </a:p>
          <a:p>
            <a:pPr marL="362520" indent="-362160">
              <a:lnSpc>
                <a:spcPct val="100000"/>
              </a:lnSpc>
              <a:spcBef>
                <a:spcPts val="241"/>
              </a:spcBef>
              <a:buClr>
                <a:srgbClr val="222222"/>
              </a:buClr>
              <a:buFont typeface="Arial"/>
              <a:buChar char="•"/>
            </a:pPr>
            <a:r>
              <a:rPr b="0" lang="en-US" sz="1200" spc="-1" strike="noStrike">
                <a:solidFill>
                  <a:srgbClr val="222222"/>
                </a:solidFill>
                <a:latin typeface="Arial"/>
                <a:ea typeface="+mn-ea"/>
              </a:rPr>
              <a:t>Cryptology has an extensive and multicultural history</a:t>
            </a:r>
            <a:endParaRPr b="0" lang="en-GB" sz="1200" spc="-1" strike="noStrike">
              <a:latin typeface="Arial"/>
            </a:endParaRPr>
          </a:p>
          <a:p>
            <a:pPr marL="362520" indent="-362160">
              <a:lnSpc>
                <a:spcPct val="100000"/>
              </a:lnSpc>
              <a:spcBef>
                <a:spcPts val="241"/>
              </a:spcBef>
              <a:buClr>
                <a:srgbClr val="222222"/>
              </a:buClr>
              <a:buFont typeface="Arial"/>
              <a:buChar char="•"/>
            </a:pPr>
            <a:r>
              <a:rPr b="0" lang="en-US" sz="1200" spc="-1" strike="noStrike">
                <a:solidFill>
                  <a:srgbClr val="222222"/>
                </a:solidFill>
                <a:latin typeface="Arial"/>
                <a:ea typeface="+mn-ea"/>
              </a:rPr>
              <a:t>All popular Web browsers use built-in encryption features for secure e-commerce applications</a:t>
            </a:r>
            <a:endParaRPr b="0" lang="en-GB" sz="1200" spc="-1" strike="noStrike">
              <a:latin typeface="Arial"/>
            </a:endParaRPr>
          </a:p>
          <a:p>
            <a:pPr marL="362520" indent="-362160">
              <a:lnSpc>
                <a:spcPct val="100000"/>
              </a:lnSpc>
              <a:spcBef>
                <a:spcPts val="241"/>
              </a:spcBef>
              <a:buClr>
                <a:srgbClr val="222222"/>
              </a:buClr>
              <a:buFont typeface="Arial"/>
              <a:buChar char="•"/>
            </a:pPr>
            <a:r>
              <a:rPr b="0" lang="en-US" sz="1200" spc="-1" strike="noStrike">
                <a:solidFill>
                  <a:srgbClr val="222222"/>
                </a:solidFill>
                <a:latin typeface="Arial"/>
                <a:ea typeface="+mn-ea"/>
              </a:rPr>
              <a:t>Restrictions on the export of cryptosystems began after WWII</a:t>
            </a:r>
            <a:endParaRPr b="0" lang="en-GB" sz="1200" spc="-1" strike="noStrike">
              <a:latin typeface="Arial"/>
            </a:endParaRPr>
          </a:p>
          <a:p>
            <a:pPr>
              <a:lnSpc>
                <a:spcPct val="100000"/>
              </a:lnSpc>
            </a:pPr>
            <a:endParaRPr b="0" lang="en-GB" sz="1200" spc="-1" strike="noStrike">
              <a:latin typeface="Arial"/>
            </a:endParaRPr>
          </a:p>
        </p:txBody>
      </p:sp>
      <p:sp>
        <p:nvSpPr>
          <p:cNvPr id="298" name="Slide Number Placeholder 3"/>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9482058B-61A6-44ED-B0D2-4F3421EEB26B}" type="slidenum">
              <a:rPr b="0" lang="en-US" sz="1200" spc="-1" strike="noStrike">
                <a:solidFill>
                  <a:srgbClr val="000000"/>
                </a:solidFill>
                <a:latin typeface="Arial"/>
                <a:ea typeface="+mn-ea"/>
              </a:rPr>
              <a:t>5</a:t>
            </a:fld>
            <a:endParaRPr b="0" lang="en-GB" sz="1200" spc="-1" strike="noStrike">
              <a:latin typeface="Times New Roman"/>
            </a:endParaRPr>
          </a:p>
        </p:txBody>
      </p:sp>
    </p:spTree>
  </p:cSld>
</p:notes>
</file>

<file path=ppt/notesSlides/notesSlide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99" name="PlaceHolder 1"/>
          <p:cNvSpPr>
            <a:spLocks noGrp="1"/>
          </p:cNvSpPr>
          <p:nvPr>
            <p:ph type="sldImg"/>
          </p:nvPr>
        </p:nvSpPr>
        <p:spPr>
          <a:xfrm>
            <a:off x="2914560" y="531720"/>
            <a:ext cx="3543120" cy="2657160"/>
          </a:xfrm>
          <a:prstGeom prst="rect">
            <a:avLst/>
          </a:prstGeom>
        </p:spPr>
      </p:sp>
      <p:sp>
        <p:nvSpPr>
          <p:cNvPr id="300" name="PlaceHolder 2"/>
          <p:cNvSpPr>
            <a:spLocks noGrp="1"/>
          </p:cNvSpPr>
          <p:nvPr>
            <p:ph type="body"/>
          </p:nvPr>
        </p:nvSpPr>
        <p:spPr>
          <a:xfrm>
            <a:off x="937440" y="3366000"/>
            <a:ext cx="7497720" cy="3188520"/>
          </a:xfrm>
          <a:prstGeom prst="rect">
            <a:avLst/>
          </a:prstGeom>
        </p:spPr>
        <p:txBody>
          <a:bodyPr lIns="93960" rIns="93960" tIns="47160" bIns="47160">
            <a:noAutofit/>
          </a:bodyPr>
          <a:p>
            <a:pPr marL="216000" indent="-216000">
              <a:lnSpc>
                <a:spcPct val="100000"/>
              </a:lnSpc>
            </a:pPr>
            <a:r>
              <a:rPr b="1" lang="en-GB" sz="1200" spc="-1" strike="noStrike">
                <a:solidFill>
                  <a:srgbClr val="000000"/>
                </a:solidFill>
                <a:latin typeface="+mn-lt"/>
                <a:ea typeface="+mn-ea"/>
              </a:rPr>
              <a:t>Bit stream </a:t>
            </a:r>
            <a:r>
              <a:rPr b="0" lang="en-GB" sz="1200" spc="-1" strike="noStrike">
                <a:solidFill>
                  <a:srgbClr val="000000"/>
                </a:solidFill>
                <a:latin typeface="+mn-lt"/>
                <a:ea typeface="+mn-ea"/>
              </a:rPr>
              <a:t>methods commonly use algorithm functions like the exclusive OR operation (XOR), whereas block methods can use substitution, transposition, XOR, or some combination of these operations, as described in the following sections. Note that most computerbased encryption methods operate on data at the level of its binary digits (bits), while others operate at the byte or character level.</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1" lang="en-US" sz="2000" spc="-1" strike="noStrike">
                <a:solidFill>
                  <a:srgbClr val="000000"/>
                </a:solidFill>
                <a:latin typeface="Times New Roman"/>
                <a:ea typeface="+mn-ea"/>
              </a:rPr>
              <a:t>Cipher Methods</a:t>
            </a:r>
            <a:endParaRPr b="0" lang="en-GB" sz="2000" spc="-1" strike="noStrike">
              <a:latin typeface="Arial"/>
            </a:endParaRPr>
          </a:p>
          <a:p>
            <a:pPr marL="362520" indent="-36216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Plaintext can be encrypted through bit stream or block cipher method</a:t>
            </a:r>
            <a:endParaRPr b="0" lang="en-GB" sz="1200" spc="-1" strike="noStrike">
              <a:latin typeface="Arial"/>
            </a:endParaRPr>
          </a:p>
          <a:p>
            <a:pPr marL="362520" indent="-36216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Bit stream: each plaintext bit transformed into cipher bit one bit at a time</a:t>
            </a:r>
            <a:endParaRPr b="0" lang="en-GB" sz="1200" spc="-1" strike="noStrike">
              <a:latin typeface="Arial"/>
            </a:endParaRPr>
          </a:p>
          <a:p>
            <a:pPr marL="362520" indent="-36216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Block cipher: message divided into blocks (e.g., sets of 8- or 16-bit blocks) and each is transformed into encrypted block of cipher bits using algorithm and key</a:t>
            </a:r>
            <a:endParaRPr b="0" lang="en-GB" sz="1200" spc="-1" strike="noStrike">
              <a:latin typeface="Arial"/>
            </a:endParaRPr>
          </a:p>
          <a:p>
            <a:pPr>
              <a:lnSpc>
                <a:spcPct val="100000"/>
              </a:lnSpc>
            </a:pPr>
            <a:endParaRPr b="0" lang="en-GB" sz="1200" spc="-1" strike="noStrike">
              <a:latin typeface="Arial"/>
            </a:endParaRPr>
          </a:p>
        </p:txBody>
      </p:sp>
      <p:sp>
        <p:nvSpPr>
          <p:cNvPr id="301" name="Slide Number Placeholder 3"/>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FC191E19-5954-472D-9C96-72132811028A}" type="slidenum">
              <a:rPr b="0" lang="en-US" sz="1200" spc="-1" strike="noStrike">
                <a:solidFill>
                  <a:srgbClr val="000000"/>
                </a:solidFill>
                <a:latin typeface="Arial"/>
                <a:ea typeface="+mn-ea"/>
              </a:rPr>
              <a:t>5</a:t>
            </a:fld>
            <a:endParaRPr b="0" lang="en-GB" sz="1200" spc="-1" strike="noStrike">
              <a:latin typeface="Times New Roman"/>
            </a:endParaRPr>
          </a:p>
        </p:txBody>
      </p:sp>
    </p:spTree>
  </p:cSld>
</p:notes>
</file>

<file path=ppt/notesSlides/notesSlide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02" name="PlaceHolder 1"/>
          <p:cNvSpPr>
            <a:spLocks noGrp="1"/>
          </p:cNvSpPr>
          <p:nvPr>
            <p:ph type="sldImg"/>
          </p:nvPr>
        </p:nvSpPr>
        <p:spPr>
          <a:xfrm>
            <a:off x="2914560" y="531720"/>
            <a:ext cx="3543120" cy="2657160"/>
          </a:xfrm>
          <a:prstGeom prst="rect">
            <a:avLst/>
          </a:prstGeom>
        </p:spPr>
      </p:sp>
      <p:sp>
        <p:nvSpPr>
          <p:cNvPr id="303" name="PlaceHolder 2"/>
          <p:cNvSpPr>
            <a:spLocks noGrp="1"/>
          </p:cNvSpPr>
          <p:nvPr>
            <p:ph type="body"/>
          </p:nvPr>
        </p:nvSpPr>
        <p:spPr>
          <a:xfrm>
            <a:off x="937440" y="3366000"/>
            <a:ext cx="7497720" cy="3188520"/>
          </a:xfrm>
          <a:prstGeom prst="rect">
            <a:avLst/>
          </a:prstGeom>
        </p:spPr>
        <p:txBody>
          <a:bodyPr lIns="93960" rIns="93960" tIns="47160" bIns="47160">
            <a:normAutofit fontScale="5000"/>
          </a:bodyPr>
          <a:p>
            <a:pPr>
              <a:lnSpc>
                <a:spcPct val="100000"/>
              </a:lnSpc>
              <a:spcBef>
                <a:spcPts val="360"/>
              </a:spcBef>
              <a:tabLst>
                <a:tab algn="l" pos="0"/>
              </a:tabLst>
            </a:pPr>
            <a:r>
              <a:rPr b="0" lang="en-GB" sz="1200" spc="-1" strike="noStrike">
                <a:solidFill>
                  <a:srgbClr val="000000"/>
                </a:solidFill>
                <a:latin typeface="+mn-lt"/>
                <a:ea typeface="+mn-ea"/>
              </a:rPr>
              <a:t>Substitution example, might exchange a letter in the alphabet with the letter three values to the right, or it might substitute one bit for another bit four places to its left.</a:t>
            </a:r>
            <a:endParaRPr b="0" lang="en-GB" sz="1200" spc="-1" strike="noStrike">
              <a:latin typeface="Arial"/>
            </a:endParaRPr>
          </a:p>
          <a:p>
            <a:pPr>
              <a:lnSpc>
                <a:spcPct val="100000"/>
              </a:lnSpc>
              <a:tabLst>
                <a:tab algn="l" pos="0"/>
              </a:tabLst>
            </a:pPr>
            <a:endParaRPr b="0" lang="en-GB" sz="1200" spc="-1" strike="noStrike">
              <a:latin typeface="Arial"/>
            </a:endParaRPr>
          </a:p>
          <a:p>
            <a:pPr>
              <a:lnSpc>
                <a:spcPct val="100000"/>
              </a:lnSpc>
              <a:tabLst>
                <a:tab algn="l" pos="0"/>
              </a:tabLst>
            </a:pPr>
            <a:r>
              <a:rPr b="1" lang="en-US" sz="2000" spc="-1" strike="noStrike">
                <a:solidFill>
                  <a:srgbClr val="000000"/>
                </a:solidFill>
                <a:latin typeface="Times New Roman"/>
                <a:ea typeface="+mn-ea"/>
              </a:rPr>
              <a:t>Substitution Cipher</a:t>
            </a:r>
            <a:endParaRPr b="0" lang="en-GB" sz="2000" spc="-1" strike="noStrike">
              <a:latin typeface="Arial"/>
            </a:endParaRPr>
          </a:p>
          <a:p>
            <a:pPr marL="362520" indent="-362160">
              <a:lnSpc>
                <a:spcPct val="100000"/>
              </a:lnSpc>
              <a:spcBef>
                <a:spcPts val="241"/>
              </a:spcBef>
              <a:buClr>
                <a:srgbClr val="222222"/>
              </a:buClr>
              <a:buFont typeface="Symbol" charset="2"/>
              <a:buChar char=""/>
              <a:tabLst>
                <a:tab algn="l" pos="0"/>
              </a:tabLst>
            </a:pPr>
            <a:r>
              <a:rPr b="0" lang="en-US" sz="1200" spc="-1" strike="noStrike">
                <a:solidFill>
                  <a:srgbClr val="222222"/>
                </a:solidFill>
                <a:latin typeface="Arial"/>
                <a:ea typeface="+mn-ea"/>
              </a:rPr>
              <a:t>Exchanges one value for another</a:t>
            </a:r>
            <a:endParaRPr b="0" lang="en-GB" sz="1200" spc="-1" strike="noStrike">
              <a:latin typeface="Arial"/>
            </a:endParaRPr>
          </a:p>
          <a:p>
            <a:pPr marL="362520" indent="-362160">
              <a:lnSpc>
                <a:spcPct val="100000"/>
              </a:lnSpc>
              <a:spcBef>
                <a:spcPts val="241"/>
              </a:spcBef>
              <a:buClr>
                <a:srgbClr val="222222"/>
              </a:buClr>
              <a:buFont typeface="Symbol" charset="2"/>
              <a:buChar char=""/>
              <a:tabLst>
                <a:tab algn="l" pos="0"/>
              </a:tabLst>
            </a:pPr>
            <a:r>
              <a:rPr b="0" lang="en-US" sz="1200" spc="-1" strike="noStrike">
                <a:solidFill>
                  <a:srgbClr val="222222"/>
                </a:solidFill>
                <a:latin typeface="Arial"/>
                <a:ea typeface="+mn-ea"/>
              </a:rPr>
              <a:t>Monoalphabetic substitution: uses only one alphabet during encryption process</a:t>
            </a:r>
            <a:endParaRPr b="0" lang="en-GB" sz="1200" spc="-1" strike="noStrike">
              <a:latin typeface="Arial"/>
            </a:endParaRPr>
          </a:p>
          <a:p>
            <a:pPr marL="362520" indent="-362160">
              <a:lnSpc>
                <a:spcPct val="100000"/>
              </a:lnSpc>
              <a:spcBef>
                <a:spcPts val="241"/>
              </a:spcBef>
              <a:buClr>
                <a:srgbClr val="222222"/>
              </a:buClr>
              <a:buFont typeface="Symbol" charset="2"/>
              <a:buChar char=""/>
              <a:tabLst>
                <a:tab algn="l" pos="0"/>
              </a:tabLst>
            </a:pPr>
            <a:r>
              <a:rPr b="0" lang="en-US" sz="1200" spc="-1" strike="noStrike">
                <a:solidFill>
                  <a:srgbClr val="222222"/>
                </a:solidFill>
                <a:latin typeface="Arial"/>
                <a:ea typeface="+mn-ea"/>
              </a:rPr>
              <a:t>Polyalphabetic substitution: more advanced; uses two or more alphabets</a:t>
            </a:r>
            <a:endParaRPr b="0" lang="en-GB" sz="1200" spc="-1" strike="noStrike">
              <a:latin typeface="Arial"/>
            </a:endParaRPr>
          </a:p>
          <a:p>
            <a:pPr marL="362520" indent="-362160">
              <a:lnSpc>
                <a:spcPct val="100000"/>
              </a:lnSpc>
              <a:spcBef>
                <a:spcPts val="241"/>
              </a:spcBef>
              <a:buClr>
                <a:srgbClr val="222222"/>
              </a:buClr>
              <a:buFont typeface="Symbol" charset="2"/>
              <a:buChar char=""/>
              <a:tabLst>
                <a:tab algn="l" pos="0"/>
              </a:tabLst>
            </a:pPr>
            <a:r>
              <a:rPr b="0" lang="en-US" sz="1200" spc="-1" strike="noStrike">
                <a:solidFill>
                  <a:srgbClr val="222222"/>
                </a:solidFill>
                <a:latin typeface="Arial"/>
                <a:ea typeface="+mn-ea"/>
              </a:rPr>
              <a:t>Vigenère cipher: advanced substitution cipher that uses simple polyalphabetic code; made up of 26 distinct cipher alphabets</a:t>
            </a:r>
            <a:endParaRPr b="0" lang="en-GB" sz="1200" spc="-1" strike="noStrike">
              <a:latin typeface="Arial"/>
            </a:endParaRPr>
          </a:p>
          <a:p>
            <a:pPr>
              <a:lnSpc>
                <a:spcPct val="100000"/>
              </a:lnSpc>
              <a:tabLst>
                <a:tab algn="l" pos="0"/>
              </a:tabLst>
            </a:pPr>
            <a:endParaRPr b="0" lang="en-GB" sz="1200" spc="-1" strike="noStrike">
              <a:latin typeface="Arial"/>
            </a:endParaRPr>
          </a:p>
          <a:p>
            <a:pPr>
              <a:lnSpc>
                <a:spcPct val="100000"/>
              </a:lnSpc>
              <a:tabLst>
                <a:tab algn="l" pos="0"/>
              </a:tabLst>
            </a:pPr>
            <a:r>
              <a:rPr b="0" lang="en-GB" sz="1200" spc="-1" strike="noStrike">
                <a:solidFill>
                  <a:srgbClr val="000000"/>
                </a:solidFill>
                <a:latin typeface="+mn-lt"/>
                <a:ea typeface="+mn-ea"/>
              </a:rPr>
              <a:t>Like the substitution operation, the transposition cipher is simple to understand, but if properly used, it can produce ciphertext that is difficult to decipher.</a:t>
            </a:r>
            <a:endParaRPr b="0" lang="en-GB" sz="1200" spc="-1" strike="noStrike">
              <a:latin typeface="Arial"/>
            </a:endParaRPr>
          </a:p>
          <a:p>
            <a:pPr>
              <a:lnSpc>
                <a:spcPct val="100000"/>
              </a:lnSpc>
              <a:tabLst>
                <a:tab algn="l" pos="0"/>
              </a:tabLst>
            </a:pPr>
            <a:r>
              <a:rPr b="1" lang="en-US" sz="2000" spc="-1" strike="noStrike">
                <a:solidFill>
                  <a:srgbClr val="000000"/>
                </a:solidFill>
                <a:latin typeface="Times New Roman"/>
                <a:ea typeface="+mn-ea"/>
              </a:rPr>
              <a:t>Transposition Cipher Method</a:t>
            </a:r>
            <a:endParaRPr b="0" lang="en-GB" sz="2000" spc="-1" strike="noStrike">
              <a:latin typeface="Arial"/>
            </a:endParaRPr>
          </a:p>
          <a:p>
            <a:pPr marL="362520" indent="-362160">
              <a:lnSpc>
                <a:spcPct val="100000"/>
              </a:lnSpc>
              <a:spcBef>
                <a:spcPts val="541"/>
              </a:spcBef>
              <a:buClr>
                <a:srgbClr val="222222"/>
              </a:buClr>
              <a:buFont typeface="Symbol" charset="2"/>
              <a:buChar char=""/>
              <a:tabLst>
                <a:tab algn="l" pos="0"/>
              </a:tabLst>
            </a:pPr>
            <a:r>
              <a:rPr b="0" lang="en-US" sz="2700" spc="-1" strike="noStrike">
                <a:solidFill>
                  <a:srgbClr val="222222"/>
                </a:solidFill>
                <a:latin typeface="Arial"/>
                <a:ea typeface="+mn-ea"/>
              </a:rPr>
              <a:t>Simple to understand, but if properly used, produces ciphertext that is difficult to decipher</a:t>
            </a:r>
            <a:endParaRPr b="0" lang="en-GB" sz="2700" spc="-1" strike="noStrike">
              <a:latin typeface="Arial"/>
            </a:endParaRPr>
          </a:p>
          <a:p>
            <a:pPr marL="362520" indent="-362160">
              <a:lnSpc>
                <a:spcPct val="100000"/>
              </a:lnSpc>
              <a:spcBef>
                <a:spcPts val="541"/>
              </a:spcBef>
              <a:buClr>
                <a:srgbClr val="222222"/>
              </a:buClr>
              <a:buFont typeface="Symbol" charset="2"/>
              <a:buChar char=""/>
              <a:tabLst>
                <a:tab algn="l" pos="0"/>
              </a:tabLst>
            </a:pPr>
            <a:r>
              <a:rPr b="0" lang="en-US" sz="2700" spc="-1" strike="noStrike">
                <a:solidFill>
                  <a:srgbClr val="222222"/>
                </a:solidFill>
                <a:latin typeface="Arial"/>
                <a:ea typeface="+mn-ea"/>
              </a:rPr>
              <a:t>Rearranges values within a block to create ciphertext</a:t>
            </a:r>
            <a:endParaRPr b="0" lang="en-GB" sz="2700" spc="-1" strike="noStrike">
              <a:latin typeface="Arial"/>
            </a:endParaRPr>
          </a:p>
          <a:p>
            <a:pPr marL="362520" indent="-362160">
              <a:lnSpc>
                <a:spcPct val="100000"/>
              </a:lnSpc>
              <a:spcBef>
                <a:spcPts val="541"/>
              </a:spcBef>
              <a:buClr>
                <a:srgbClr val="222222"/>
              </a:buClr>
              <a:buFont typeface="Symbol" charset="2"/>
              <a:buChar char=""/>
              <a:tabLst>
                <a:tab algn="l" pos="0"/>
              </a:tabLst>
            </a:pPr>
            <a:r>
              <a:rPr b="0" lang="en-US" sz="2700" spc="-1" strike="noStrike">
                <a:solidFill>
                  <a:srgbClr val="222222"/>
                </a:solidFill>
                <a:latin typeface="Arial"/>
                <a:ea typeface="+mn-ea"/>
              </a:rPr>
              <a:t>Can be done at the bit level or at the byte (character) level</a:t>
            </a:r>
            <a:endParaRPr b="0" lang="en-GB" sz="2700" spc="-1" strike="noStrike">
              <a:latin typeface="Arial"/>
            </a:endParaRPr>
          </a:p>
          <a:p>
            <a:pPr marL="362520" indent="-362160">
              <a:lnSpc>
                <a:spcPct val="100000"/>
              </a:lnSpc>
              <a:spcBef>
                <a:spcPts val="541"/>
              </a:spcBef>
              <a:buClr>
                <a:srgbClr val="222222"/>
              </a:buClr>
              <a:buFont typeface="Symbol" charset="2"/>
              <a:buChar char=""/>
              <a:tabLst>
                <a:tab algn="l" pos="0"/>
              </a:tabLst>
            </a:pPr>
            <a:r>
              <a:rPr b="0" lang="en-US" sz="2700" spc="-1" strike="noStrike">
                <a:solidFill>
                  <a:srgbClr val="222222"/>
                </a:solidFill>
                <a:latin typeface="Arial"/>
                <a:ea typeface="+mn-ea"/>
              </a:rPr>
              <a:t>To make the encryption even stronger, the keys and block sizes can be increased to 128 bits or more</a:t>
            </a:r>
            <a:endParaRPr b="0" lang="en-GB" sz="2700" spc="-1" strike="noStrike">
              <a:latin typeface="Arial"/>
            </a:endParaRPr>
          </a:p>
          <a:p>
            <a:pPr lvl="1" marL="785520" indent="-301680">
              <a:lnSpc>
                <a:spcPct val="100000"/>
              </a:lnSpc>
              <a:spcBef>
                <a:spcPts val="499"/>
              </a:spcBef>
              <a:buClr>
                <a:srgbClr val="222222"/>
              </a:buClr>
              <a:buFont typeface="Symbol" charset="2"/>
              <a:buChar char=""/>
              <a:tabLst>
                <a:tab algn="l" pos="0"/>
              </a:tabLst>
            </a:pPr>
            <a:r>
              <a:rPr b="0" lang="en-US" sz="2500" spc="-1" strike="noStrike">
                <a:solidFill>
                  <a:srgbClr val="222222"/>
                </a:solidFill>
                <a:latin typeface="Arial"/>
                <a:ea typeface="+mn-ea"/>
              </a:rPr>
              <a:t>Uses block padding method to facilitate algorithm</a:t>
            </a:r>
            <a:endParaRPr b="0" lang="en-GB" sz="2500" spc="-1" strike="noStrike">
              <a:latin typeface="Arial"/>
            </a:endParaRPr>
          </a:p>
          <a:p>
            <a:pPr>
              <a:lnSpc>
                <a:spcPct val="100000"/>
              </a:lnSpc>
              <a:tabLst>
                <a:tab algn="l" pos="0"/>
              </a:tabLst>
            </a:pPr>
            <a:endParaRPr b="0" lang="en-GB" sz="2500" spc="-1" strike="noStrike">
              <a:latin typeface="Arial"/>
            </a:endParaRPr>
          </a:p>
          <a:p>
            <a:pPr>
              <a:lnSpc>
                <a:spcPct val="100000"/>
              </a:lnSpc>
              <a:tabLst>
                <a:tab algn="l" pos="0"/>
              </a:tabLst>
            </a:pPr>
            <a:r>
              <a:rPr b="0" lang="en-GB" sz="1200" spc="-1" strike="noStrike">
                <a:solidFill>
                  <a:srgbClr val="000000"/>
                </a:solidFill>
                <a:latin typeface="+mn-lt"/>
                <a:ea typeface="+mn-ea"/>
              </a:rPr>
              <a:t>The exclusive OR operation (XOR) is a function of Boolean algebra in which two bits are compared and a binary result is generated. XOR encryption is a very simple symmetric cipher that is used in many applications where security is not a defined requirement.</a:t>
            </a:r>
            <a:endParaRPr b="0" lang="en-GB" sz="1200" spc="-1" strike="noStrike">
              <a:latin typeface="Arial"/>
            </a:endParaRPr>
          </a:p>
          <a:p>
            <a:pPr>
              <a:lnSpc>
                <a:spcPct val="100000"/>
              </a:lnSpc>
              <a:tabLst>
                <a:tab algn="l" pos="0"/>
              </a:tabLst>
            </a:pPr>
            <a:r>
              <a:rPr b="1" lang="en-US" sz="2000" spc="-1" strike="noStrike">
                <a:solidFill>
                  <a:srgbClr val="000000"/>
                </a:solidFill>
                <a:latin typeface="+mn-lt"/>
                <a:ea typeface="+mn-ea"/>
              </a:rPr>
              <a:t>Exclusive OR (XOR)</a:t>
            </a:r>
            <a:endParaRPr b="0" lang="en-GB" sz="2000" spc="-1" strike="noStrike">
              <a:latin typeface="Arial"/>
            </a:endParaRPr>
          </a:p>
          <a:p>
            <a:pPr marL="362520" indent="-362160">
              <a:lnSpc>
                <a:spcPct val="100000"/>
              </a:lnSpc>
              <a:spcBef>
                <a:spcPts val="541"/>
              </a:spcBef>
              <a:buClr>
                <a:srgbClr val="222222"/>
              </a:buClr>
              <a:buFont typeface="Symbol" charset="2"/>
              <a:buChar char=""/>
              <a:tabLst>
                <a:tab algn="l" pos="0"/>
              </a:tabLst>
            </a:pPr>
            <a:r>
              <a:rPr b="0" lang="en-US" sz="2700" spc="-1" strike="noStrike">
                <a:solidFill>
                  <a:srgbClr val="222222"/>
                </a:solidFill>
                <a:latin typeface="Arial"/>
                <a:ea typeface="+mn-ea"/>
              </a:rPr>
              <a:t>Function of Boolean algebra; two bits are compared and binary result generated</a:t>
            </a:r>
            <a:endParaRPr b="0" lang="en-GB" sz="2700" spc="-1" strike="noStrike">
              <a:latin typeface="Arial"/>
            </a:endParaRPr>
          </a:p>
          <a:p>
            <a:pPr lvl="1" marL="785520" indent="-301680">
              <a:lnSpc>
                <a:spcPct val="100000"/>
              </a:lnSpc>
              <a:spcBef>
                <a:spcPts val="499"/>
              </a:spcBef>
              <a:buClr>
                <a:srgbClr val="222222"/>
              </a:buClr>
              <a:buFont typeface="Symbol" charset="2"/>
              <a:buChar char=""/>
              <a:tabLst>
                <a:tab algn="l" pos="0"/>
              </a:tabLst>
            </a:pPr>
            <a:r>
              <a:rPr b="0" lang="en-US" sz="2500" spc="-1" strike="noStrike">
                <a:solidFill>
                  <a:srgbClr val="222222"/>
                </a:solidFill>
                <a:latin typeface="Arial"/>
                <a:ea typeface="+mn-ea"/>
              </a:rPr>
              <a:t>If two bits are identical, result is binary 0</a:t>
            </a:r>
            <a:endParaRPr b="0" lang="en-GB" sz="2500" spc="-1" strike="noStrike">
              <a:latin typeface="Arial"/>
            </a:endParaRPr>
          </a:p>
          <a:p>
            <a:pPr lvl="1" marL="785520" indent="-301680">
              <a:lnSpc>
                <a:spcPct val="100000"/>
              </a:lnSpc>
              <a:spcBef>
                <a:spcPts val="499"/>
              </a:spcBef>
              <a:buClr>
                <a:srgbClr val="222222"/>
              </a:buClr>
              <a:buFont typeface="Symbol" charset="2"/>
              <a:buChar char=""/>
              <a:tabLst>
                <a:tab algn="l" pos="0"/>
              </a:tabLst>
            </a:pPr>
            <a:r>
              <a:rPr b="0" lang="en-US" sz="2500" spc="-1" strike="noStrike">
                <a:solidFill>
                  <a:srgbClr val="222222"/>
                </a:solidFill>
                <a:latin typeface="Arial"/>
                <a:ea typeface="+mn-ea"/>
              </a:rPr>
              <a:t>If two bits not identical, result is binary 1</a:t>
            </a:r>
            <a:endParaRPr b="0" lang="en-GB" sz="2500" spc="-1" strike="noStrike">
              <a:latin typeface="Arial"/>
            </a:endParaRPr>
          </a:p>
          <a:p>
            <a:pPr marL="362520" indent="-362160">
              <a:lnSpc>
                <a:spcPct val="100000"/>
              </a:lnSpc>
              <a:spcBef>
                <a:spcPts val="541"/>
              </a:spcBef>
              <a:buClr>
                <a:srgbClr val="222222"/>
              </a:buClr>
              <a:buFont typeface="Symbol" charset="2"/>
              <a:buChar char=""/>
              <a:tabLst>
                <a:tab algn="l" pos="0"/>
              </a:tabLst>
            </a:pPr>
            <a:r>
              <a:rPr b="0" lang="en-US" sz="2700" spc="-1" strike="noStrike">
                <a:solidFill>
                  <a:srgbClr val="222222"/>
                </a:solidFill>
                <a:latin typeface="Arial"/>
                <a:ea typeface="+mn-ea"/>
              </a:rPr>
              <a:t>Very simple to implement and simple to break; should not be used by itself when organization is transmitting/storing sensitive data</a:t>
            </a:r>
            <a:endParaRPr b="0" lang="en-GB" sz="2700" spc="-1" strike="noStrike">
              <a:latin typeface="Arial"/>
            </a:endParaRPr>
          </a:p>
          <a:p>
            <a:pPr>
              <a:lnSpc>
                <a:spcPct val="100000"/>
              </a:lnSpc>
              <a:tabLst>
                <a:tab algn="l" pos="0"/>
              </a:tabLst>
            </a:pPr>
            <a:endParaRPr b="0" lang="en-GB" sz="2700" spc="-1" strike="noStrike">
              <a:latin typeface="Arial"/>
            </a:endParaRPr>
          </a:p>
          <a:p>
            <a:pPr>
              <a:lnSpc>
                <a:spcPct val="100000"/>
              </a:lnSpc>
              <a:tabLst>
                <a:tab algn="l" pos="0"/>
              </a:tabLst>
            </a:pPr>
            <a:endParaRPr b="0" lang="en-GB" sz="2700" spc="-1" strike="noStrike">
              <a:latin typeface="Arial"/>
            </a:endParaRPr>
          </a:p>
          <a:p>
            <a:pPr>
              <a:lnSpc>
                <a:spcPct val="100000"/>
              </a:lnSpc>
              <a:tabLst>
                <a:tab algn="l" pos="0"/>
              </a:tabLst>
            </a:pPr>
            <a:r>
              <a:rPr b="0" lang="en-GB" sz="1200" spc="-1" strike="noStrike">
                <a:solidFill>
                  <a:srgbClr val="000000"/>
                </a:solidFill>
                <a:latin typeface="+mn-lt"/>
                <a:ea typeface="+mn-ea"/>
              </a:rPr>
              <a:t>Also known as the one-time pad</a:t>
            </a:r>
            <a:endParaRPr b="0" lang="en-GB" sz="1200" spc="-1" strike="noStrike">
              <a:latin typeface="Arial"/>
            </a:endParaRPr>
          </a:p>
          <a:p>
            <a:pPr>
              <a:lnSpc>
                <a:spcPct val="100000"/>
              </a:lnSpc>
              <a:tabLst>
                <a:tab algn="l" pos="0"/>
              </a:tabLst>
            </a:pPr>
            <a:r>
              <a:rPr b="1" lang="en-US" sz="2000" spc="-1" strike="noStrike">
                <a:solidFill>
                  <a:srgbClr val="000000"/>
                </a:solidFill>
                <a:latin typeface="Times New Roman"/>
                <a:ea typeface="+mn-ea"/>
              </a:rPr>
              <a:t>Vernam Cipher</a:t>
            </a:r>
            <a:endParaRPr b="0" lang="en-GB" sz="2000" spc="-1" strike="noStrike">
              <a:latin typeface="Arial"/>
            </a:endParaRPr>
          </a:p>
          <a:p>
            <a:pPr marL="362520" indent="-362160">
              <a:lnSpc>
                <a:spcPct val="100000"/>
              </a:lnSpc>
              <a:spcBef>
                <a:spcPts val="541"/>
              </a:spcBef>
              <a:buClr>
                <a:srgbClr val="222222"/>
              </a:buClr>
              <a:buFont typeface="Symbol" charset="2"/>
              <a:buChar char=""/>
              <a:tabLst>
                <a:tab algn="l" pos="0"/>
              </a:tabLst>
            </a:pPr>
            <a:r>
              <a:rPr b="0" lang="en-US" sz="2700" spc="-1" strike="noStrike">
                <a:solidFill>
                  <a:srgbClr val="222222"/>
                </a:solidFill>
                <a:latin typeface="Arial"/>
                <a:ea typeface="+mn-ea"/>
              </a:rPr>
              <a:t>Developed at AT&amp;T Bell Labs</a:t>
            </a:r>
            <a:endParaRPr b="0" lang="en-GB" sz="2700" spc="-1" strike="noStrike">
              <a:latin typeface="Arial"/>
            </a:endParaRPr>
          </a:p>
          <a:p>
            <a:pPr marL="362520" indent="-362160">
              <a:lnSpc>
                <a:spcPct val="100000"/>
              </a:lnSpc>
              <a:spcBef>
                <a:spcPts val="541"/>
              </a:spcBef>
              <a:buClr>
                <a:srgbClr val="222222"/>
              </a:buClr>
              <a:buFont typeface="Symbol" charset="2"/>
              <a:buChar char=""/>
              <a:tabLst>
                <a:tab algn="l" pos="0"/>
              </a:tabLst>
            </a:pPr>
            <a:r>
              <a:rPr b="0" lang="en-US" sz="2700" spc="-1" strike="noStrike">
                <a:solidFill>
                  <a:srgbClr val="222222"/>
                </a:solidFill>
                <a:latin typeface="Arial"/>
                <a:ea typeface="+mn-ea"/>
              </a:rPr>
              <a:t>Uses set of characters once per encryption process</a:t>
            </a:r>
            <a:endParaRPr b="0" lang="en-GB" sz="2700" spc="-1" strike="noStrike">
              <a:latin typeface="Arial"/>
            </a:endParaRPr>
          </a:p>
          <a:p>
            <a:pPr marL="362520" indent="-362160">
              <a:lnSpc>
                <a:spcPct val="100000"/>
              </a:lnSpc>
              <a:spcBef>
                <a:spcPts val="541"/>
              </a:spcBef>
              <a:buClr>
                <a:srgbClr val="222222"/>
              </a:buClr>
              <a:buFont typeface="Symbol" charset="2"/>
              <a:buChar char=""/>
              <a:tabLst>
                <a:tab algn="l" pos="0"/>
              </a:tabLst>
            </a:pPr>
            <a:r>
              <a:rPr b="0" lang="en-US" sz="2700" spc="-1" strike="noStrike">
                <a:solidFill>
                  <a:srgbClr val="222222"/>
                </a:solidFill>
                <a:latin typeface="Arial"/>
                <a:ea typeface="+mn-ea"/>
              </a:rPr>
              <a:t>To perform: </a:t>
            </a:r>
            <a:endParaRPr b="0" lang="en-GB" sz="2700" spc="-1" strike="noStrike">
              <a:latin typeface="Arial"/>
            </a:endParaRPr>
          </a:p>
          <a:p>
            <a:pPr lvl="1" marL="785520" indent="-301680">
              <a:lnSpc>
                <a:spcPct val="100000"/>
              </a:lnSpc>
              <a:spcBef>
                <a:spcPts val="499"/>
              </a:spcBef>
              <a:buClr>
                <a:srgbClr val="222222"/>
              </a:buClr>
              <a:buFont typeface="Symbol" charset="2"/>
              <a:buChar char=""/>
              <a:tabLst>
                <a:tab algn="l" pos="0"/>
              </a:tabLst>
            </a:pPr>
            <a:r>
              <a:rPr b="0" lang="en-US" sz="2500" spc="-1" strike="noStrike">
                <a:solidFill>
                  <a:srgbClr val="222222"/>
                </a:solidFill>
                <a:latin typeface="Arial"/>
                <a:ea typeface="+mn-ea"/>
              </a:rPr>
              <a:t>The pad values are added to numeric values that represent the plaintext that needs to be encrypted</a:t>
            </a:r>
            <a:endParaRPr b="0" lang="en-GB" sz="2500" spc="-1" strike="noStrike">
              <a:latin typeface="Arial"/>
            </a:endParaRPr>
          </a:p>
          <a:p>
            <a:pPr lvl="1" marL="785520" indent="-301680">
              <a:lnSpc>
                <a:spcPct val="100000"/>
              </a:lnSpc>
              <a:spcBef>
                <a:spcPts val="499"/>
              </a:spcBef>
              <a:buClr>
                <a:srgbClr val="222222"/>
              </a:buClr>
              <a:buFont typeface="Symbol" charset="2"/>
              <a:buChar char=""/>
              <a:tabLst>
                <a:tab algn="l" pos="0"/>
              </a:tabLst>
            </a:pPr>
            <a:r>
              <a:rPr b="0" lang="en-US" sz="2500" spc="-1" strike="noStrike">
                <a:solidFill>
                  <a:srgbClr val="222222"/>
                </a:solidFill>
                <a:latin typeface="Arial"/>
                <a:ea typeface="+mn-ea"/>
              </a:rPr>
              <a:t>Each character of the plaintext is turned into a number and a pad value for that position is added</a:t>
            </a:r>
            <a:endParaRPr b="0" lang="en-GB" sz="2500" spc="-1" strike="noStrike">
              <a:latin typeface="Arial"/>
            </a:endParaRPr>
          </a:p>
          <a:p>
            <a:pPr lvl="1" marL="785520" indent="-301680">
              <a:lnSpc>
                <a:spcPct val="100000"/>
              </a:lnSpc>
              <a:spcBef>
                <a:spcPts val="499"/>
              </a:spcBef>
              <a:buClr>
                <a:srgbClr val="222222"/>
              </a:buClr>
              <a:buFont typeface="Symbol" charset="2"/>
              <a:buChar char=""/>
              <a:tabLst>
                <a:tab algn="l" pos="0"/>
              </a:tabLst>
            </a:pPr>
            <a:r>
              <a:rPr b="0" lang="en-US" sz="2500" spc="-1" strike="noStrike">
                <a:solidFill>
                  <a:srgbClr val="222222"/>
                </a:solidFill>
                <a:latin typeface="Arial"/>
                <a:ea typeface="+mn-ea"/>
              </a:rPr>
              <a:t>The resulting sum for that character is then converted back to a ciphertext letter for transmission</a:t>
            </a:r>
            <a:endParaRPr b="0" lang="en-GB" sz="2500" spc="-1" strike="noStrike">
              <a:latin typeface="Arial"/>
            </a:endParaRPr>
          </a:p>
          <a:p>
            <a:pPr lvl="1" marL="785520" indent="-301680">
              <a:lnSpc>
                <a:spcPct val="100000"/>
              </a:lnSpc>
              <a:spcBef>
                <a:spcPts val="499"/>
              </a:spcBef>
              <a:buClr>
                <a:srgbClr val="222222"/>
              </a:buClr>
              <a:buFont typeface="Symbol" charset="2"/>
              <a:buChar char=""/>
              <a:tabLst>
                <a:tab algn="l" pos="0"/>
              </a:tabLst>
            </a:pPr>
            <a:r>
              <a:rPr b="0" lang="en-US" sz="2500" spc="-1" strike="noStrike">
                <a:solidFill>
                  <a:srgbClr val="222222"/>
                </a:solidFill>
                <a:latin typeface="Arial"/>
                <a:ea typeface="+mn-ea"/>
              </a:rPr>
              <a:t>If the sum of the two values exceeds 26, then 26 is subtracted from the total</a:t>
            </a:r>
            <a:endParaRPr b="0" lang="en-GB" sz="2500" spc="-1" strike="noStrike">
              <a:latin typeface="Arial"/>
            </a:endParaRPr>
          </a:p>
          <a:p>
            <a:pPr>
              <a:lnSpc>
                <a:spcPct val="100000"/>
              </a:lnSpc>
              <a:tabLst>
                <a:tab algn="l" pos="0"/>
              </a:tabLst>
            </a:pPr>
            <a:endParaRPr b="0" lang="en-GB" sz="2500" spc="-1" strike="noStrike">
              <a:latin typeface="Arial"/>
            </a:endParaRPr>
          </a:p>
          <a:p>
            <a:pPr>
              <a:lnSpc>
                <a:spcPct val="100000"/>
              </a:lnSpc>
              <a:tabLst>
                <a:tab algn="l" pos="0"/>
              </a:tabLst>
            </a:pPr>
            <a:r>
              <a:rPr b="0" lang="en-GB" sz="1200" spc="-1" strike="noStrike">
                <a:solidFill>
                  <a:srgbClr val="000000"/>
                </a:solidFill>
                <a:latin typeface="+mn-lt"/>
                <a:ea typeface="+mn-ea"/>
              </a:rPr>
              <a:t>In a book cipher, the ciphertext consists of a list of codes representing the page number, line number, and word number of the plaintext word.</a:t>
            </a:r>
            <a:endParaRPr b="0" lang="en-GB" sz="1200" spc="-1" strike="noStrike">
              <a:latin typeface="Arial"/>
            </a:endParaRPr>
          </a:p>
          <a:p>
            <a:pPr>
              <a:lnSpc>
                <a:spcPct val="100000"/>
              </a:lnSpc>
              <a:tabLst>
                <a:tab algn="l" pos="0"/>
              </a:tabLst>
            </a:pPr>
            <a:r>
              <a:rPr b="1" lang="en-US" sz="2000" spc="-1" strike="noStrike">
                <a:solidFill>
                  <a:srgbClr val="000000"/>
                </a:solidFill>
                <a:latin typeface="+mn-lt"/>
                <a:ea typeface="+mn-ea"/>
              </a:rPr>
              <a:t>Book-Based Ciphers</a:t>
            </a:r>
            <a:endParaRPr b="0" lang="en-GB" sz="2000" spc="-1" strike="noStrike">
              <a:latin typeface="Arial"/>
            </a:endParaRPr>
          </a:p>
          <a:p>
            <a:pPr marL="362520" indent="-362160">
              <a:lnSpc>
                <a:spcPct val="100000"/>
              </a:lnSpc>
              <a:spcBef>
                <a:spcPts val="241"/>
              </a:spcBef>
              <a:buClr>
                <a:srgbClr val="222222"/>
              </a:buClr>
              <a:buFont typeface="Symbol" charset="2"/>
              <a:buChar char=""/>
              <a:tabLst>
                <a:tab algn="l" pos="0"/>
              </a:tabLst>
            </a:pPr>
            <a:r>
              <a:rPr b="0" lang="en-US" sz="1200" spc="-1" strike="noStrike">
                <a:solidFill>
                  <a:srgbClr val="222222"/>
                </a:solidFill>
                <a:latin typeface="Arial"/>
                <a:ea typeface="+mn-ea"/>
              </a:rPr>
              <a:t>Uses text in book as key to decrypt a message</a:t>
            </a:r>
            <a:endParaRPr b="0" lang="en-GB" sz="1200" spc="-1" strike="noStrike">
              <a:latin typeface="Arial"/>
            </a:endParaRPr>
          </a:p>
          <a:p>
            <a:pPr marL="362520" indent="-362160">
              <a:lnSpc>
                <a:spcPct val="100000"/>
              </a:lnSpc>
              <a:spcBef>
                <a:spcPts val="241"/>
              </a:spcBef>
              <a:buClr>
                <a:srgbClr val="222222"/>
              </a:buClr>
              <a:buFont typeface="Symbol" charset="2"/>
              <a:buChar char=""/>
              <a:tabLst>
                <a:tab algn="l" pos="0"/>
              </a:tabLst>
            </a:pPr>
            <a:r>
              <a:rPr b="0" lang="en-US" sz="1200" spc="-1" strike="noStrike">
                <a:solidFill>
                  <a:srgbClr val="222222"/>
                </a:solidFill>
                <a:latin typeface="Arial"/>
                <a:ea typeface="+mn-ea"/>
              </a:rPr>
              <a:t>Book cipher: ciphertext consists of list of codes representing page, line, and word numbers of plaintext word</a:t>
            </a:r>
            <a:endParaRPr b="0" lang="en-GB" sz="1200" spc="-1" strike="noStrike">
              <a:latin typeface="Arial"/>
            </a:endParaRPr>
          </a:p>
          <a:p>
            <a:pPr marL="362520" indent="-362160">
              <a:lnSpc>
                <a:spcPct val="100000"/>
              </a:lnSpc>
              <a:spcBef>
                <a:spcPts val="241"/>
              </a:spcBef>
              <a:buClr>
                <a:srgbClr val="222222"/>
              </a:buClr>
              <a:buFont typeface="Symbol" charset="2"/>
              <a:buChar char=""/>
              <a:tabLst>
                <a:tab algn="l" pos="0"/>
              </a:tabLst>
            </a:pPr>
            <a:r>
              <a:rPr b="0" lang="en-US" sz="1200" spc="-1" strike="noStrike">
                <a:solidFill>
                  <a:srgbClr val="222222"/>
                </a:solidFill>
                <a:latin typeface="Arial"/>
                <a:ea typeface="+mn-ea"/>
              </a:rPr>
              <a:t>Running key cipher: uses a book for passing key to cipher similar to Vigenère cipher; sender provides encrypted message with sequence of numbers from predetermined book to be indicator block</a:t>
            </a:r>
            <a:endParaRPr b="0" lang="en-GB" sz="1200" spc="-1" strike="noStrike">
              <a:latin typeface="Arial"/>
            </a:endParaRPr>
          </a:p>
          <a:p>
            <a:pPr marL="362520" indent="-362160">
              <a:lnSpc>
                <a:spcPct val="100000"/>
              </a:lnSpc>
              <a:spcBef>
                <a:spcPts val="241"/>
              </a:spcBef>
              <a:buClr>
                <a:srgbClr val="222222"/>
              </a:buClr>
              <a:buFont typeface="Symbol" charset="2"/>
              <a:buChar char=""/>
              <a:tabLst>
                <a:tab algn="l" pos="0"/>
              </a:tabLst>
            </a:pPr>
            <a:r>
              <a:rPr b="0" lang="en-US" sz="1200" spc="-1" strike="noStrike">
                <a:solidFill>
                  <a:srgbClr val="222222"/>
                </a:solidFill>
                <a:latin typeface="Arial"/>
                <a:ea typeface="+mn-ea"/>
              </a:rPr>
              <a:t>Template Cipher: involves use of hidden message in book, letter, or other message; requires page with specific number of holes cut into it.</a:t>
            </a:r>
            <a:endParaRPr b="0" lang="en-GB" sz="1200" spc="-1" strike="noStrike">
              <a:latin typeface="Arial"/>
            </a:endParaRPr>
          </a:p>
          <a:p>
            <a:pPr>
              <a:lnSpc>
                <a:spcPct val="100000"/>
              </a:lnSpc>
              <a:tabLst>
                <a:tab algn="l" pos="0"/>
              </a:tabLst>
            </a:pPr>
            <a:endParaRPr b="0" lang="en-GB" sz="1200" spc="-1" strike="noStrike">
              <a:latin typeface="Arial"/>
            </a:endParaRPr>
          </a:p>
        </p:txBody>
      </p:sp>
      <p:sp>
        <p:nvSpPr>
          <p:cNvPr id="304" name="Slide Number Placeholder 3"/>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C02511E3-2487-4747-B646-78E895F249DE}" type="slidenum">
              <a:rPr b="0" lang="en-US" sz="1200" spc="-1" strike="noStrike">
                <a:solidFill>
                  <a:srgbClr val="000000"/>
                </a:solidFill>
                <a:latin typeface="Arial"/>
                <a:ea typeface="+mn-ea"/>
              </a:rPr>
              <a:t>7</a:t>
            </a:fld>
            <a:endParaRPr b="0" lang="en-GB" sz="1200" spc="-1" strike="noStrike">
              <a:latin typeface="Times New Roman"/>
            </a:endParaRPr>
          </a:p>
        </p:txBody>
      </p:sp>
    </p:spTree>
  </p:cSld>
</p:notes>
</file>

<file path=ppt/notesSlides/notesSlide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05" name="PlaceHolder 1"/>
          <p:cNvSpPr>
            <a:spLocks noGrp="1"/>
          </p:cNvSpPr>
          <p:nvPr>
            <p:ph type="sldImg"/>
          </p:nvPr>
        </p:nvSpPr>
        <p:spPr>
          <a:xfrm>
            <a:off x="2914560" y="531720"/>
            <a:ext cx="3543120" cy="2657160"/>
          </a:xfrm>
          <a:prstGeom prst="rect">
            <a:avLst/>
          </a:prstGeom>
        </p:spPr>
      </p:sp>
      <p:sp>
        <p:nvSpPr>
          <p:cNvPr id="306" name="PlaceHolder 2"/>
          <p:cNvSpPr>
            <a:spLocks noGrp="1"/>
          </p:cNvSpPr>
          <p:nvPr>
            <p:ph type="body"/>
          </p:nvPr>
        </p:nvSpPr>
        <p:spPr>
          <a:xfrm>
            <a:off x="937440" y="3366000"/>
            <a:ext cx="7497720" cy="3188520"/>
          </a:xfrm>
          <a:prstGeom prst="rect">
            <a:avLst/>
          </a:prstGeom>
        </p:spPr>
        <p:txBody>
          <a:bodyPr lIns="93960" rIns="93960" tIns="47160" bIns="47160">
            <a:noAutofit/>
          </a:bodyPr>
          <a:p>
            <a:pPr marL="216000" indent="-216000">
              <a:lnSpc>
                <a:spcPct val="100000"/>
              </a:lnSpc>
            </a:pPr>
            <a:r>
              <a:rPr b="0" lang="en-GB" sz="1200" spc="-1" strike="noStrike">
                <a:solidFill>
                  <a:srgbClr val="000000"/>
                </a:solidFill>
                <a:latin typeface="+mn-lt"/>
                <a:ea typeface="+mn-ea"/>
              </a:rPr>
              <a:t>Substitution example, might exchange a letter in the alphabet with the letter three values to the right, or it might substitute one bit for another bit four places to its left.</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1" lang="en-US" sz="2000" spc="-1" strike="noStrike">
                <a:solidFill>
                  <a:srgbClr val="000000"/>
                </a:solidFill>
                <a:latin typeface="Times New Roman"/>
                <a:ea typeface="+mn-ea"/>
              </a:rPr>
              <a:t>Substitution Cipher</a:t>
            </a:r>
            <a:endParaRPr b="0" lang="en-GB" sz="2000" spc="-1" strike="noStrike">
              <a:latin typeface="Arial"/>
            </a:endParaRPr>
          </a:p>
          <a:p>
            <a:pPr marL="362520" indent="-36216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Exchanges one value for another</a:t>
            </a:r>
            <a:endParaRPr b="0" lang="en-GB" sz="1200" spc="-1" strike="noStrike">
              <a:latin typeface="Arial"/>
            </a:endParaRPr>
          </a:p>
          <a:p>
            <a:pPr marL="362520" indent="-36216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Monoalphabetic substitution: uses only one alphabet during encryption process</a:t>
            </a:r>
            <a:endParaRPr b="0" lang="en-GB" sz="1200" spc="-1" strike="noStrike">
              <a:latin typeface="Arial"/>
            </a:endParaRPr>
          </a:p>
          <a:p>
            <a:pPr marL="362520" indent="-36216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Polyalphabetic substitution: more advanced; uses two or more alphabets</a:t>
            </a:r>
            <a:endParaRPr b="0" lang="en-GB" sz="1200" spc="-1" strike="noStrike">
              <a:latin typeface="Arial"/>
            </a:endParaRPr>
          </a:p>
          <a:p>
            <a:pPr marL="362520" indent="-36216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Vigenère cipher: advanced substitution cipher that uses simple polyalphabetic code; made up of 26 distinct cipher alphabets</a:t>
            </a:r>
            <a:endParaRPr b="0" lang="en-GB" sz="1200" spc="-1" strike="noStrike">
              <a:latin typeface="Arial"/>
            </a:endParaRPr>
          </a:p>
          <a:p>
            <a:pPr>
              <a:lnSpc>
                <a:spcPct val="100000"/>
              </a:lnSpc>
            </a:pPr>
            <a:endParaRPr b="0" lang="en-GB" sz="1200" spc="-1" strike="noStrike">
              <a:latin typeface="Arial"/>
            </a:endParaRPr>
          </a:p>
        </p:txBody>
      </p:sp>
      <p:sp>
        <p:nvSpPr>
          <p:cNvPr id="307" name="Slide Number Placeholder 3"/>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4CBE6C68-A02E-49BB-9A01-28642D52FF10}" type="slidenum">
              <a:rPr b="0" lang="en-US" sz="1200" spc="-1" strike="noStrike">
                <a:solidFill>
                  <a:srgbClr val="000000"/>
                </a:solidFill>
                <a:latin typeface="Arial"/>
                <a:ea typeface="+mn-ea"/>
              </a:rPr>
              <a:t>7</a:t>
            </a:fld>
            <a:endParaRPr b="0" lang="en-GB" sz="1200" spc="-1" strike="noStrike">
              <a:latin typeface="Times New Roman"/>
            </a:endParaRPr>
          </a:p>
        </p:txBody>
      </p:sp>
    </p:spTree>
  </p:cSld>
</p:notes>
</file>

<file path=ppt/notesSlides/notesSlide1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08" name="PlaceHolder 1"/>
          <p:cNvSpPr>
            <a:spLocks noGrp="1"/>
          </p:cNvSpPr>
          <p:nvPr>
            <p:ph type="sldImg"/>
          </p:nvPr>
        </p:nvSpPr>
        <p:spPr>
          <a:xfrm>
            <a:off x="2914560" y="531720"/>
            <a:ext cx="3543120" cy="2657160"/>
          </a:xfrm>
          <a:prstGeom prst="rect">
            <a:avLst/>
          </a:prstGeom>
        </p:spPr>
      </p:sp>
      <p:sp>
        <p:nvSpPr>
          <p:cNvPr id="309" name="PlaceHolder 2"/>
          <p:cNvSpPr>
            <a:spLocks noGrp="1"/>
          </p:cNvSpPr>
          <p:nvPr>
            <p:ph type="body"/>
          </p:nvPr>
        </p:nvSpPr>
        <p:spPr>
          <a:xfrm>
            <a:off x="937440" y="3366000"/>
            <a:ext cx="7497720" cy="3188520"/>
          </a:xfrm>
          <a:prstGeom prst="rect">
            <a:avLst/>
          </a:prstGeom>
        </p:spPr>
        <p:txBody>
          <a:bodyPr lIns="93960" rIns="93960" tIns="47160" bIns="47160">
            <a:normAutofit fontScale="45000"/>
          </a:bodyPr>
          <a:p>
            <a:pPr marL="216000" indent="-216000">
              <a:lnSpc>
                <a:spcPct val="100000"/>
              </a:lnSpc>
            </a:pPr>
            <a:r>
              <a:rPr b="1" lang="en-US" sz="2000" spc="-1" strike="noStrike">
                <a:latin typeface="Times New Roman"/>
              </a:rPr>
              <a:t>Transposition Cipher Method</a:t>
            </a:r>
            <a:endParaRPr b="0" lang="en-GB" sz="2000" spc="-1" strike="noStrike">
              <a:latin typeface="Arial"/>
            </a:endParaRPr>
          </a:p>
          <a:p>
            <a:pPr marL="362520" indent="-362160">
              <a:lnSpc>
                <a:spcPct val="100000"/>
              </a:lnSpc>
              <a:spcBef>
                <a:spcPts val="541"/>
              </a:spcBef>
              <a:buClr>
                <a:srgbClr val="222222"/>
              </a:buClr>
              <a:buFont typeface="Symbol" charset="2"/>
              <a:buChar char=""/>
            </a:pPr>
            <a:r>
              <a:rPr b="0" lang="en-US" sz="2700" spc="-1" strike="noStrike">
                <a:solidFill>
                  <a:srgbClr val="222222"/>
                </a:solidFill>
                <a:latin typeface="Arial"/>
              </a:rPr>
              <a:t>Simple to understand, but if properly used, produces ciphertext that is difficult to decipher</a:t>
            </a:r>
            <a:endParaRPr b="0" lang="en-GB" sz="2700" spc="-1" strike="noStrike">
              <a:latin typeface="Arial"/>
            </a:endParaRPr>
          </a:p>
          <a:p>
            <a:pPr marL="362520" indent="-362160">
              <a:lnSpc>
                <a:spcPct val="100000"/>
              </a:lnSpc>
              <a:spcBef>
                <a:spcPts val="541"/>
              </a:spcBef>
              <a:buClr>
                <a:srgbClr val="222222"/>
              </a:buClr>
              <a:buFont typeface="Symbol" charset="2"/>
              <a:buChar char=""/>
            </a:pPr>
            <a:r>
              <a:rPr b="0" lang="en-US" sz="2700" spc="-1" strike="noStrike">
                <a:solidFill>
                  <a:srgbClr val="222222"/>
                </a:solidFill>
                <a:latin typeface="Arial"/>
              </a:rPr>
              <a:t>Rearranges values within a block to create ciphertext</a:t>
            </a:r>
            <a:endParaRPr b="0" lang="en-GB" sz="2700" spc="-1" strike="noStrike">
              <a:latin typeface="Arial"/>
            </a:endParaRPr>
          </a:p>
          <a:p>
            <a:pPr marL="362520" indent="-362160">
              <a:lnSpc>
                <a:spcPct val="100000"/>
              </a:lnSpc>
              <a:spcBef>
                <a:spcPts val="541"/>
              </a:spcBef>
              <a:buClr>
                <a:srgbClr val="222222"/>
              </a:buClr>
              <a:buFont typeface="Symbol" charset="2"/>
              <a:buChar char=""/>
            </a:pPr>
            <a:r>
              <a:rPr b="0" lang="en-US" sz="2700" spc="-1" strike="noStrike">
                <a:solidFill>
                  <a:srgbClr val="222222"/>
                </a:solidFill>
                <a:latin typeface="Arial"/>
              </a:rPr>
              <a:t>Can be done at the bit level or at the byte (character) level</a:t>
            </a:r>
            <a:endParaRPr b="0" lang="en-GB" sz="2700" spc="-1" strike="noStrike">
              <a:latin typeface="Arial"/>
            </a:endParaRPr>
          </a:p>
          <a:p>
            <a:pPr marL="362520" indent="-362160">
              <a:lnSpc>
                <a:spcPct val="100000"/>
              </a:lnSpc>
              <a:spcBef>
                <a:spcPts val="541"/>
              </a:spcBef>
              <a:buClr>
                <a:srgbClr val="222222"/>
              </a:buClr>
              <a:buFont typeface="Symbol" charset="2"/>
              <a:buChar char=""/>
            </a:pPr>
            <a:r>
              <a:rPr b="0" lang="en-US" sz="2700" spc="-1" strike="noStrike">
                <a:solidFill>
                  <a:srgbClr val="222222"/>
                </a:solidFill>
                <a:latin typeface="Arial"/>
              </a:rPr>
              <a:t>To make the encryption even stronger, the keys and block sizes can be increased to 128 bits or more</a:t>
            </a:r>
            <a:endParaRPr b="0" lang="en-GB" sz="2700" spc="-1" strike="noStrike">
              <a:latin typeface="Arial"/>
            </a:endParaRPr>
          </a:p>
          <a:p>
            <a:pPr lvl="1" marL="785520" indent="-301680">
              <a:lnSpc>
                <a:spcPct val="100000"/>
              </a:lnSpc>
              <a:spcBef>
                <a:spcPts val="499"/>
              </a:spcBef>
              <a:buClr>
                <a:srgbClr val="222222"/>
              </a:buClr>
              <a:buFont typeface="Symbol" charset="2"/>
              <a:buChar char=""/>
            </a:pPr>
            <a:r>
              <a:rPr b="0" lang="en-US" sz="2500" spc="-1" strike="noStrike">
                <a:solidFill>
                  <a:srgbClr val="222222"/>
                </a:solidFill>
                <a:latin typeface="Arial"/>
              </a:rPr>
              <a:t>Uses block padding method to facilitate algorithm</a:t>
            </a:r>
            <a:endParaRPr b="0" lang="en-GB" sz="2500" spc="-1" strike="noStrike">
              <a:latin typeface="Arial"/>
            </a:endParaRPr>
          </a:p>
          <a:p>
            <a:pPr>
              <a:lnSpc>
                <a:spcPct val="100000"/>
              </a:lnSpc>
            </a:pPr>
            <a:endParaRPr b="0" lang="en-GB" sz="2500" spc="-1" strike="noStrike">
              <a:latin typeface="Arial"/>
            </a:endParaRPr>
          </a:p>
        </p:txBody>
      </p:sp>
      <p:sp>
        <p:nvSpPr>
          <p:cNvPr id="310" name="Slide Number Placeholder 3"/>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18EF2B32-7D42-4AC4-AF32-868DF9CE16AA}" type="slidenum">
              <a:rPr b="0" lang="en-US" sz="1200" spc="-1" strike="noStrike">
                <a:solidFill>
                  <a:srgbClr val="000000"/>
                </a:solidFill>
                <a:latin typeface="Arial"/>
                <a:ea typeface="+mn-ea"/>
              </a:rPr>
              <a:t>10</a:t>
            </a:fld>
            <a:endParaRPr b="0" lang="en-GB" sz="1200" spc="-1" strike="noStrike">
              <a:latin typeface="Times New Roman"/>
            </a:endParaRPr>
          </a:p>
        </p:txBody>
      </p:sp>
    </p:spTree>
  </p:cSld>
</p:notes>
</file>

<file path=ppt/notesSlides/notesSlide1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11" name="PlaceHolder 1"/>
          <p:cNvSpPr>
            <a:spLocks noGrp="1"/>
          </p:cNvSpPr>
          <p:nvPr>
            <p:ph type="sldImg"/>
          </p:nvPr>
        </p:nvSpPr>
        <p:spPr>
          <a:xfrm>
            <a:off x="2914560" y="531720"/>
            <a:ext cx="3543120" cy="2657160"/>
          </a:xfrm>
          <a:prstGeom prst="rect">
            <a:avLst/>
          </a:prstGeom>
        </p:spPr>
      </p:sp>
      <p:sp>
        <p:nvSpPr>
          <p:cNvPr id="312" name="PlaceHolder 2"/>
          <p:cNvSpPr>
            <a:spLocks noGrp="1"/>
          </p:cNvSpPr>
          <p:nvPr>
            <p:ph type="body"/>
          </p:nvPr>
        </p:nvSpPr>
        <p:spPr>
          <a:xfrm>
            <a:off x="937440" y="3366000"/>
            <a:ext cx="7497720" cy="3188520"/>
          </a:xfrm>
          <a:prstGeom prst="rect">
            <a:avLst/>
          </a:prstGeom>
        </p:spPr>
        <p:txBody>
          <a:bodyPr lIns="93960" rIns="93960" tIns="47160" bIns="47160">
            <a:normAutofit fontScale="80000"/>
          </a:bodyPr>
          <a:p>
            <a:pPr marL="216000" indent="-216000">
              <a:lnSpc>
                <a:spcPct val="100000"/>
              </a:lnSpc>
            </a:pPr>
            <a:r>
              <a:rPr b="1" lang="en-US" sz="2000" spc="-1" strike="noStrike">
                <a:latin typeface="Arial"/>
              </a:rPr>
              <a:t>Exclusive OR (XOR)</a:t>
            </a:r>
            <a:endParaRPr b="0" lang="en-GB" sz="2000" spc="-1" strike="noStrike">
              <a:latin typeface="Arial"/>
            </a:endParaRPr>
          </a:p>
          <a:p>
            <a:pPr marL="362520" indent="-362160">
              <a:lnSpc>
                <a:spcPct val="100000"/>
              </a:lnSpc>
              <a:spcBef>
                <a:spcPts val="541"/>
              </a:spcBef>
              <a:buClr>
                <a:srgbClr val="222222"/>
              </a:buClr>
              <a:buFont typeface="Symbol" charset="2"/>
              <a:buChar char=""/>
            </a:pPr>
            <a:r>
              <a:rPr b="0" lang="en-US" sz="2700" spc="-1" strike="noStrike">
                <a:solidFill>
                  <a:srgbClr val="222222"/>
                </a:solidFill>
                <a:latin typeface="Arial"/>
              </a:rPr>
              <a:t>Function of Boolean algebra; two bits are compared and binary result generated</a:t>
            </a:r>
            <a:endParaRPr b="0" lang="en-GB" sz="2700" spc="-1" strike="noStrike">
              <a:latin typeface="Arial"/>
            </a:endParaRPr>
          </a:p>
          <a:p>
            <a:pPr lvl="1" marL="785520" indent="-301680">
              <a:lnSpc>
                <a:spcPct val="100000"/>
              </a:lnSpc>
              <a:spcBef>
                <a:spcPts val="499"/>
              </a:spcBef>
              <a:buClr>
                <a:srgbClr val="222222"/>
              </a:buClr>
              <a:buFont typeface="Symbol" charset="2"/>
              <a:buChar char=""/>
            </a:pPr>
            <a:r>
              <a:rPr b="0" lang="en-US" sz="2500" spc="-1" strike="noStrike">
                <a:solidFill>
                  <a:srgbClr val="222222"/>
                </a:solidFill>
                <a:latin typeface="Arial"/>
              </a:rPr>
              <a:t>If two bits are identical, result is binary 0</a:t>
            </a:r>
            <a:endParaRPr b="0" lang="en-GB" sz="2500" spc="-1" strike="noStrike">
              <a:latin typeface="Arial"/>
            </a:endParaRPr>
          </a:p>
          <a:p>
            <a:pPr lvl="1" marL="785520" indent="-301680">
              <a:lnSpc>
                <a:spcPct val="100000"/>
              </a:lnSpc>
              <a:spcBef>
                <a:spcPts val="499"/>
              </a:spcBef>
              <a:buClr>
                <a:srgbClr val="222222"/>
              </a:buClr>
              <a:buFont typeface="Symbol" charset="2"/>
              <a:buChar char=""/>
            </a:pPr>
            <a:r>
              <a:rPr b="0" lang="en-US" sz="2500" spc="-1" strike="noStrike">
                <a:solidFill>
                  <a:srgbClr val="222222"/>
                </a:solidFill>
                <a:latin typeface="Arial"/>
              </a:rPr>
              <a:t>If two bits not identical, result is binary 1</a:t>
            </a:r>
            <a:endParaRPr b="0" lang="en-GB" sz="2500" spc="-1" strike="noStrike">
              <a:latin typeface="Arial"/>
            </a:endParaRPr>
          </a:p>
          <a:p>
            <a:pPr marL="362520" indent="-362160">
              <a:lnSpc>
                <a:spcPct val="100000"/>
              </a:lnSpc>
              <a:spcBef>
                <a:spcPts val="541"/>
              </a:spcBef>
              <a:buClr>
                <a:srgbClr val="222222"/>
              </a:buClr>
              <a:buFont typeface="Symbol" charset="2"/>
              <a:buChar char=""/>
            </a:pPr>
            <a:r>
              <a:rPr b="0" lang="en-US" sz="2700" spc="-1" strike="noStrike">
                <a:solidFill>
                  <a:srgbClr val="222222"/>
                </a:solidFill>
                <a:latin typeface="Arial"/>
              </a:rPr>
              <a:t>Very simple to implement and simple to break; should not be used by itself when organization is transmitting/storing sensitive data</a:t>
            </a:r>
            <a:endParaRPr b="0" lang="en-GB" sz="2700" spc="-1" strike="noStrike">
              <a:latin typeface="Arial"/>
            </a:endParaRPr>
          </a:p>
          <a:p>
            <a:pPr>
              <a:lnSpc>
                <a:spcPct val="100000"/>
              </a:lnSpc>
            </a:pPr>
            <a:endParaRPr b="0" lang="en-GB" sz="2700" spc="-1" strike="noStrike">
              <a:latin typeface="Arial"/>
            </a:endParaRPr>
          </a:p>
        </p:txBody>
      </p:sp>
      <p:sp>
        <p:nvSpPr>
          <p:cNvPr id="313" name="Slide Number Placeholder 3"/>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9173D4AB-9BDF-47E4-8830-58FFAD3A37F5}" type="slidenum">
              <a:rPr b="0" lang="en-US" sz="1200" spc="-1" strike="noStrike">
                <a:solidFill>
                  <a:srgbClr val="000000"/>
                </a:solidFill>
                <a:latin typeface="Arial"/>
                <a:ea typeface="+mn-ea"/>
              </a:rPr>
              <a:t>11</a:t>
            </a:fld>
            <a:endParaRPr b="0" lang="en-GB" sz="1200" spc="-1" strike="noStrike">
              <a:latin typeface="Times New Roman"/>
            </a:endParaRPr>
          </a:p>
        </p:txBody>
      </p:sp>
    </p:spTree>
  </p:cSld>
</p:notes>
</file>

<file path=ppt/notesSlides/notesSlide1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14" name="PlaceHolder 1"/>
          <p:cNvSpPr>
            <a:spLocks noGrp="1"/>
          </p:cNvSpPr>
          <p:nvPr>
            <p:ph type="sldImg"/>
          </p:nvPr>
        </p:nvSpPr>
        <p:spPr>
          <a:xfrm>
            <a:off x="2914560" y="531720"/>
            <a:ext cx="3543120" cy="2657160"/>
          </a:xfrm>
          <a:prstGeom prst="rect">
            <a:avLst/>
          </a:prstGeom>
        </p:spPr>
      </p:sp>
      <p:sp>
        <p:nvSpPr>
          <p:cNvPr id="315" name="PlaceHolder 2"/>
          <p:cNvSpPr>
            <a:spLocks noGrp="1"/>
          </p:cNvSpPr>
          <p:nvPr>
            <p:ph type="body"/>
          </p:nvPr>
        </p:nvSpPr>
        <p:spPr>
          <a:xfrm>
            <a:off x="937440" y="3366000"/>
            <a:ext cx="7497720" cy="3188520"/>
          </a:xfrm>
          <a:prstGeom prst="rect">
            <a:avLst/>
          </a:prstGeom>
        </p:spPr>
        <p:txBody>
          <a:bodyPr lIns="93960" rIns="93960" tIns="47160" bIns="47160">
            <a:normAutofit fontScale="34000"/>
          </a:bodyPr>
          <a:p>
            <a:pPr marL="216000" indent="-216000">
              <a:lnSpc>
                <a:spcPct val="100000"/>
              </a:lnSpc>
            </a:pPr>
            <a:r>
              <a:rPr b="1" lang="en-US" sz="2000" spc="-1" strike="noStrike">
                <a:latin typeface="Times New Roman"/>
              </a:rPr>
              <a:t>Vernam Cipher</a:t>
            </a:r>
            <a:endParaRPr b="0" lang="en-GB" sz="2000" spc="-1" strike="noStrike">
              <a:latin typeface="Arial"/>
            </a:endParaRPr>
          </a:p>
          <a:p>
            <a:pPr marL="362520" indent="-362160">
              <a:lnSpc>
                <a:spcPct val="100000"/>
              </a:lnSpc>
              <a:spcBef>
                <a:spcPts val="541"/>
              </a:spcBef>
              <a:buClr>
                <a:srgbClr val="222222"/>
              </a:buClr>
              <a:buFont typeface="Symbol" charset="2"/>
              <a:buChar char=""/>
            </a:pPr>
            <a:r>
              <a:rPr b="0" lang="en-US" sz="2700" spc="-1" strike="noStrike">
                <a:solidFill>
                  <a:srgbClr val="222222"/>
                </a:solidFill>
                <a:latin typeface="Arial"/>
              </a:rPr>
              <a:t>Developed at AT&amp;T Bell Labs</a:t>
            </a:r>
            <a:endParaRPr b="0" lang="en-GB" sz="2700" spc="-1" strike="noStrike">
              <a:latin typeface="Arial"/>
            </a:endParaRPr>
          </a:p>
          <a:p>
            <a:pPr marL="362520" indent="-362160">
              <a:lnSpc>
                <a:spcPct val="100000"/>
              </a:lnSpc>
              <a:spcBef>
                <a:spcPts val="541"/>
              </a:spcBef>
              <a:buClr>
                <a:srgbClr val="222222"/>
              </a:buClr>
              <a:buFont typeface="Symbol" charset="2"/>
              <a:buChar char=""/>
            </a:pPr>
            <a:r>
              <a:rPr b="0" lang="en-US" sz="2700" spc="-1" strike="noStrike">
                <a:solidFill>
                  <a:srgbClr val="222222"/>
                </a:solidFill>
                <a:latin typeface="Arial"/>
              </a:rPr>
              <a:t>Uses set of characters once per encryption process</a:t>
            </a:r>
            <a:endParaRPr b="0" lang="en-GB" sz="2700" spc="-1" strike="noStrike">
              <a:latin typeface="Arial"/>
            </a:endParaRPr>
          </a:p>
          <a:p>
            <a:pPr marL="362520" indent="-362160">
              <a:lnSpc>
                <a:spcPct val="100000"/>
              </a:lnSpc>
              <a:spcBef>
                <a:spcPts val="541"/>
              </a:spcBef>
              <a:buClr>
                <a:srgbClr val="222222"/>
              </a:buClr>
              <a:buFont typeface="Symbol" charset="2"/>
              <a:buChar char=""/>
            </a:pPr>
            <a:r>
              <a:rPr b="0" lang="en-US" sz="2700" spc="-1" strike="noStrike">
                <a:solidFill>
                  <a:srgbClr val="222222"/>
                </a:solidFill>
                <a:latin typeface="Arial"/>
              </a:rPr>
              <a:t>To perform: </a:t>
            </a:r>
            <a:endParaRPr b="0" lang="en-GB" sz="2700" spc="-1" strike="noStrike">
              <a:latin typeface="Arial"/>
            </a:endParaRPr>
          </a:p>
          <a:p>
            <a:pPr lvl="1" marL="785520" indent="-301680">
              <a:lnSpc>
                <a:spcPct val="100000"/>
              </a:lnSpc>
              <a:spcBef>
                <a:spcPts val="499"/>
              </a:spcBef>
              <a:buClr>
                <a:srgbClr val="222222"/>
              </a:buClr>
              <a:buFont typeface="Symbol" charset="2"/>
              <a:buChar char=""/>
            </a:pPr>
            <a:r>
              <a:rPr b="0" lang="en-US" sz="2500" spc="-1" strike="noStrike">
                <a:solidFill>
                  <a:srgbClr val="222222"/>
                </a:solidFill>
                <a:latin typeface="Arial"/>
              </a:rPr>
              <a:t>The pad values are added to numeric values that represent the plaintext that needs to be encrypted</a:t>
            </a:r>
            <a:endParaRPr b="0" lang="en-GB" sz="2500" spc="-1" strike="noStrike">
              <a:latin typeface="Arial"/>
            </a:endParaRPr>
          </a:p>
          <a:p>
            <a:pPr lvl="1" marL="785520" indent="-301680">
              <a:lnSpc>
                <a:spcPct val="100000"/>
              </a:lnSpc>
              <a:spcBef>
                <a:spcPts val="499"/>
              </a:spcBef>
              <a:buClr>
                <a:srgbClr val="222222"/>
              </a:buClr>
              <a:buFont typeface="Symbol" charset="2"/>
              <a:buChar char=""/>
            </a:pPr>
            <a:r>
              <a:rPr b="0" lang="en-US" sz="2500" spc="-1" strike="noStrike">
                <a:solidFill>
                  <a:srgbClr val="222222"/>
                </a:solidFill>
                <a:latin typeface="Arial"/>
              </a:rPr>
              <a:t>Each character of the plaintext is turned into a number and a pad value for that position is added</a:t>
            </a:r>
            <a:endParaRPr b="0" lang="en-GB" sz="2500" spc="-1" strike="noStrike">
              <a:latin typeface="Arial"/>
            </a:endParaRPr>
          </a:p>
          <a:p>
            <a:pPr lvl="1" marL="785520" indent="-301680">
              <a:lnSpc>
                <a:spcPct val="100000"/>
              </a:lnSpc>
              <a:spcBef>
                <a:spcPts val="499"/>
              </a:spcBef>
              <a:buClr>
                <a:srgbClr val="222222"/>
              </a:buClr>
              <a:buFont typeface="Symbol" charset="2"/>
              <a:buChar char=""/>
            </a:pPr>
            <a:r>
              <a:rPr b="0" lang="en-US" sz="2500" spc="-1" strike="noStrike">
                <a:solidFill>
                  <a:srgbClr val="222222"/>
                </a:solidFill>
                <a:latin typeface="Arial"/>
              </a:rPr>
              <a:t>The resulting sum for that character is then converted back to a ciphertext letter for transmission</a:t>
            </a:r>
            <a:endParaRPr b="0" lang="en-GB" sz="2500" spc="-1" strike="noStrike">
              <a:latin typeface="Arial"/>
            </a:endParaRPr>
          </a:p>
          <a:p>
            <a:pPr lvl="1" marL="785520" indent="-301680">
              <a:lnSpc>
                <a:spcPct val="100000"/>
              </a:lnSpc>
              <a:spcBef>
                <a:spcPts val="499"/>
              </a:spcBef>
              <a:buClr>
                <a:srgbClr val="222222"/>
              </a:buClr>
              <a:buFont typeface="Symbol" charset="2"/>
              <a:buChar char=""/>
            </a:pPr>
            <a:r>
              <a:rPr b="0" lang="en-US" sz="2500" spc="-1" strike="noStrike">
                <a:solidFill>
                  <a:srgbClr val="222222"/>
                </a:solidFill>
                <a:latin typeface="Arial"/>
              </a:rPr>
              <a:t>If the sum of the two values exceeds 26, then 26 is subtracted from the total</a:t>
            </a:r>
            <a:endParaRPr b="0" lang="en-GB" sz="2500" spc="-1" strike="noStrike">
              <a:latin typeface="Arial"/>
            </a:endParaRPr>
          </a:p>
          <a:p>
            <a:pPr>
              <a:lnSpc>
                <a:spcPct val="100000"/>
              </a:lnSpc>
            </a:pPr>
            <a:endParaRPr b="0" lang="en-GB" sz="2500" spc="-1" strike="noStrike">
              <a:latin typeface="Arial"/>
            </a:endParaRPr>
          </a:p>
        </p:txBody>
      </p:sp>
      <p:sp>
        <p:nvSpPr>
          <p:cNvPr id="316" name="Slide Number Placeholder 3"/>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DDA200D9-FCB3-491E-80E6-945E3A018226}" type="slidenum">
              <a:rPr b="0" lang="en-US" sz="1200" spc="-1" strike="noStrike">
                <a:solidFill>
                  <a:srgbClr val="000000"/>
                </a:solidFill>
                <a:latin typeface="Arial"/>
                <a:ea typeface="+mn-ea"/>
              </a:rPr>
              <a:t>14</a:t>
            </a:fld>
            <a:endParaRPr b="0" lang="en-GB" sz="1200" spc="-1" strike="noStrike">
              <a:latin typeface="Times New Roman"/>
            </a:endParaRPr>
          </a:p>
        </p:txBody>
      </p:sp>
    </p:spTree>
  </p:cSld>
</p:notes>
</file>

<file path=ppt/notesSlides/notesSlide1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17" name="PlaceHolder 1"/>
          <p:cNvSpPr>
            <a:spLocks noGrp="1"/>
          </p:cNvSpPr>
          <p:nvPr>
            <p:ph type="sldImg"/>
          </p:nvPr>
        </p:nvSpPr>
        <p:spPr>
          <a:xfrm>
            <a:off x="2914560" y="531720"/>
            <a:ext cx="3543120" cy="2657160"/>
          </a:xfrm>
          <a:prstGeom prst="rect">
            <a:avLst/>
          </a:prstGeom>
        </p:spPr>
      </p:sp>
      <p:sp>
        <p:nvSpPr>
          <p:cNvPr id="318" name="PlaceHolder 2"/>
          <p:cNvSpPr>
            <a:spLocks noGrp="1"/>
          </p:cNvSpPr>
          <p:nvPr>
            <p:ph type="body"/>
          </p:nvPr>
        </p:nvSpPr>
        <p:spPr>
          <a:xfrm>
            <a:off x="937440" y="3366000"/>
            <a:ext cx="7497720" cy="3188520"/>
          </a:xfrm>
          <a:prstGeom prst="rect">
            <a:avLst/>
          </a:prstGeom>
        </p:spPr>
        <p:txBody>
          <a:bodyPr lIns="93960" rIns="93960" tIns="47160" bIns="47160">
            <a:noAutofit/>
          </a:bodyPr>
          <a:p>
            <a:pPr marL="216000" indent="-216000">
              <a:lnSpc>
                <a:spcPct val="100000"/>
              </a:lnSpc>
            </a:pPr>
            <a:r>
              <a:rPr b="1" lang="en-US" sz="2000" spc="-1" strike="noStrike">
                <a:latin typeface="Arial"/>
              </a:rPr>
              <a:t>Book-Based Ciphers</a:t>
            </a:r>
            <a:endParaRPr b="0" lang="en-GB" sz="2000" spc="-1" strike="noStrike">
              <a:latin typeface="Arial"/>
            </a:endParaRPr>
          </a:p>
          <a:p>
            <a:pPr marL="362520" indent="-362160">
              <a:lnSpc>
                <a:spcPct val="100000"/>
              </a:lnSpc>
              <a:spcBef>
                <a:spcPts val="241"/>
              </a:spcBef>
              <a:buClr>
                <a:srgbClr val="222222"/>
              </a:buClr>
              <a:buFont typeface="Symbol" charset="2"/>
              <a:buChar char=""/>
            </a:pPr>
            <a:r>
              <a:rPr b="0" lang="en-US" sz="1200" spc="-1" strike="noStrike">
                <a:solidFill>
                  <a:srgbClr val="222222"/>
                </a:solidFill>
                <a:latin typeface="Arial"/>
              </a:rPr>
              <a:t>Uses text in book as key to decrypt a message</a:t>
            </a:r>
            <a:endParaRPr b="0" lang="en-GB" sz="1200" spc="-1" strike="noStrike">
              <a:latin typeface="Arial"/>
            </a:endParaRPr>
          </a:p>
          <a:p>
            <a:pPr marL="362520" indent="-362160">
              <a:lnSpc>
                <a:spcPct val="100000"/>
              </a:lnSpc>
              <a:spcBef>
                <a:spcPts val="241"/>
              </a:spcBef>
              <a:buClr>
                <a:srgbClr val="222222"/>
              </a:buClr>
              <a:buFont typeface="Symbol" charset="2"/>
              <a:buChar char=""/>
            </a:pPr>
            <a:r>
              <a:rPr b="0" lang="en-US" sz="1200" spc="-1" strike="noStrike">
                <a:solidFill>
                  <a:srgbClr val="222222"/>
                </a:solidFill>
                <a:latin typeface="Arial"/>
              </a:rPr>
              <a:t>Book cipher: ciphertext consists of list of codes representing page, line, and word numbers of plaintext word</a:t>
            </a:r>
            <a:endParaRPr b="0" lang="en-GB" sz="1200" spc="-1" strike="noStrike">
              <a:latin typeface="Arial"/>
            </a:endParaRPr>
          </a:p>
          <a:p>
            <a:pPr marL="362520" indent="-362160">
              <a:lnSpc>
                <a:spcPct val="100000"/>
              </a:lnSpc>
              <a:spcBef>
                <a:spcPts val="241"/>
              </a:spcBef>
              <a:buClr>
                <a:srgbClr val="222222"/>
              </a:buClr>
              <a:buFont typeface="Symbol" charset="2"/>
              <a:buChar char=""/>
            </a:pPr>
            <a:r>
              <a:rPr b="0" lang="en-US" sz="1200" spc="-1" strike="noStrike">
                <a:solidFill>
                  <a:srgbClr val="222222"/>
                </a:solidFill>
                <a:latin typeface="Arial"/>
              </a:rPr>
              <a:t>Running key cipher: uses a book for passing key to cipher similar to Vigenère cipher; sender provides encrypted message with sequence of numbers from predetermined book to be indicator block</a:t>
            </a:r>
            <a:endParaRPr b="0" lang="en-GB" sz="1200" spc="-1" strike="noStrike">
              <a:latin typeface="Arial"/>
            </a:endParaRPr>
          </a:p>
          <a:p>
            <a:pPr marL="362520" indent="-362160">
              <a:lnSpc>
                <a:spcPct val="100000"/>
              </a:lnSpc>
              <a:spcBef>
                <a:spcPts val="241"/>
              </a:spcBef>
              <a:buClr>
                <a:srgbClr val="222222"/>
              </a:buClr>
              <a:buFont typeface="Symbol" charset="2"/>
              <a:buChar char=""/>
            </a:pPr>
            <a:r>
              <a:rPr b="0" lang="en-US" sz="1200" spc="-1" strike="noStrike">
                <a:solidFill>
                  <a:srgbClr val="222222"/>
                </a:solidFill>
                <a:latin typeface="Arial"/>
              </a:rPr>
              <a:t>Template Cipher: involves use of hidden message in book, letter, or other message; requires page with specific number of holes cut into it.</a:t>
            </a:r>
            <a:endParaRPr b="0" lang="en-GB" sz="1200" spc="-1" strike="noStrike">
              <a:latin typeface="Arial"/>
            </a:endParaRPr>
          </a:p>
          <a:p>
            <a:pPr>
              <a:lnSpc>
                <a:spcPct val="100000"/>
              </a:lnSpc>
            </a:pPr>
            <a:endParaRPr b="0" lang="en-GB" sz="1200" spc="-1" strike="noStrike">
              <a:latin typeface="Arial"/>
            </a:endParaRPr>
          </a:p>
        </p:txBody>
      </p:sp>
      <p:sp>
        <p:nvSpPr>
          <p:cNvPr id="319" name="Slide Number Placeholder 3"/>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0A22EE0F-D7D4-4E9B-87AA-B48D4397C129}" type="slidenum">
              <a:rPr b="0" lang="en-US" sz="1200" spc="-1" strike="noStrike">
                <a:solidFill>
                  <a:srgbClr val="000000"/>
                </a:solidFill>
                <a:latin typeface="Arial"/>
                <a:ea typeface="+mn-ea"/>
              </a:rPr>
              <a:t>14</a:t>
            </a:fld>
            <a:endParaRPr b="0" lang="en-GB" sz="1200" spc="-1" strike="noStrike">
              <a:latin typeface="Times New Roman"/>
            </a:endParaRPr>
          </a:p>
        </p:txBody>
      </p:sp>
    </p:spTree>
  </p:cSld>
</p:notes>
</file>

<file path=ppt/notesSlides/notesSlide1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20" name="PlaceHolder 1"/>
          <p:cNvSpPr>
            <a:spLocks noGrp="1"/>
          </p:cNvSpPr>
          <p:nvPr>
            <p:ph type="sldImg"/>
          </p:nvPr>
        </p:nvSpPr>
        <p:spPr>
          <a:xfrm>
            <a:off x="2914560" y="531720"/>
            <a:ext cx="3543120" cy="2657160"/>
          </a:xfrm>
          <a:prstGeom prst="rect">
            <a:avLst/>
          </a:prstGeom>
        </p:spPr>
      </p:sp>
      <p:sp>
        <p:nvSpPr>
          <p:cNvPr id="321" name="PlaceHolder 2"/>
          <p:cNvSpPr>
            <a:spLocks noGrp="1"/>
          </p:cNvSpPr>
          <p:nvPr>
            <p:ph type="body"/>
          </p:nvPr>
        </p:nvSpPr>
        <p:spPr>
          <a:xfrm>
            <a:off x="937440" y="3366000"/>
            <a:ext cx="7497720" cy="3188520"/>
          </a:xfrm>
          <a:prstGeom prst="rect">
            <a:avLst/>
          </a:prstGeom>
        </p:spPr>
        <p:txBody>
          <a:bodyPr lIns="93960" rIns="93960" tIns="47160" bIns="47160">
            <a:normAutofit fontScale="27000"/>
          </a:bodyPr>
          <a:p>
            <a:pPr marL="216000" indent="-216000">
              <a:lnSpc>
                <a:spcPct val="100000"/>
              </a:lnSpc>
            </a:pPr>
            <a:r>
              <a:rPr b="0" lang="en-GB" sz="1200" spc="-1" strike="noStrike">
                <a:solidFill>
                  <a:srgbClr val="000000"/>
                </a:solidFill>
                <a:latin typeface="+mn-lt"/>
                <a:ea typeface="+mn-ea"/>
              </a:rPr>
              <a:t>In addition to ciphers, another important encryption technique that is often incorporated into cryptosystems is the hash function. Hash functions are mathematical algorithms used to confirm the identity of a specific message and confirm that the content has not been changed.</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Hash algorithms are used to create a hash value, also known as a message digest, by converting variable-length messages into a single fixed-length value.</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Hashing functions do not require the use of keys, but it is possible to attach a message authentication code (MAC) to allow only specific recipients to access the message digest. Because hash functions are one-way, they are used in password verification systems to confirm the identity of the user.</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The Secure Hash Standard (SHS) is issued by the National Institute of Standards and Technology (NIST).</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1" lang="en-US" sz="2000" spc="-1" strike="noStrike">
                <a:solidFill>
                  <a:srgbClr val="000000"/>
                </a:solidFill>
                <a:latin typeface="Times New Roman"/>
                <a:ea typeface="+mn-ea"/>
              </a:rPr>
              <a:t>Hash Functions</a:t>
            </a:r>
            <a:endParaRPr b="0" lang="en-GB" sz="2000" spc="-1" strike="noStrike">
              <a:latin typeface="Arial"/>
            </a:endParaRPr>
          </a:p>
          <a:p>
            <a:pPr marL="362520" indent="-362160">
              <a:lnSpc>
                <a:spcPct val="100000"/>
              </a:lnSpc>
              <a:spcBef>
                <a:spcPts val="541"/>
              </a:spcBef>
              <a:buClr>
                <a:srgbClr val="222222"/>
              </a:buClr>
              <a:buFont typeface="Symbol" charset="2"/>
              <a:buChar char=""/>
            </a:pPr>
            <a:r>
              <a:rPr b="0" lang="en-US" sz="2700" spc="-1" strike="noStrike">
                <a:solidFill>
                  <a:srgbClr val="222222"/>
                </a:solidFill>
                <a:latin typeface="Arial"/>
                <a:ea typeface="+mn-ea"/>
              </a:rPr>
              <a:t>Mathematical algorithms used to confirm specific message identity and that no content has changed</a:t>
            </a:r>
            <a:endParaRPr b="0" lang="en-GB" sz="2700" spc="-1" strike="noStrike">
              <a:latin typeface="Arial"/>
            </a:endParaRPr>
          </a:p>
          <a:p>
            <a:pPr marL="362520" indent="-362160">
              <a:lnSpc>
                <a:spcPct val="100000"/>
              </a:lnSpc>
              <a:spcBef>
                <a:spcPts val="541"/>
              </a:spcBef>
              <a:buClr>
                <a:srgbClr val="222222"/>
              </a:buClr>
              <a:buFont typeface="Symbol" charset="2"/>
              <a:buChar char=""/>
            </a:pPr>
            <a:r>
              <a:rPr b="0" lang="en-US" sz="2700" spc="-1" strike="noStrike">
                <a:solidFill>
                  <a:srgbClr val="222222"/>
                </a:solidFill>
                <a:latin typeface="Arial"/>
                <a:ea typeface="+mn-ea"/>
              </a:rPr>
              <a:t>Hash algorithms: public functions that create hash value </a:t>
            </a:r>
            <a:endParaRPr b="0" lang="en-GB" sz="2700" spc="-1" strike="noStrike">
              <a:latin typeface="Arial"/>
            </a:endParaRPr>
          </a:p>
          <a:p>
            <a:pPr marL="362520" indent="-362160">
              <a:lnSpc>
                <a:spcPct val="100000"/>
              </a:lnSpc>
              <a:spcBef>
                <a:spcPts val="541"/>
              </a:spcBef>
              <a:buClr>
                <a:srgbClr val="222222"/>
              </a:buClr>
              <a:buFont typeface="Symbol" charset="2"/>
              <a:buChar char=""/>
            </a:pPr>
            <a:r>
              <a:rPr b="0" lang="en-US" sz="2700" spc="-1" strike="noStrike">
                <a:solidFill>
                  <a:srgbClr val="222222"/>
                </a:solidFill>
                <a:latin typeface="Arial"/>
                <a:ea typeface="+mn-ea"/>
              </a:rPr>
              <a:t>Use of keys not required</a:t>
            </a:r>
            <a:endParaRPr b="0" lang="en-GB" sz="2700" spc="-1" strike="noStrike">
              <a:latin typeface="Arial"/>
            </a:endParaRPr>
          </a:p>
          <a:p>
            <a:pPr lvl="1" marL="785520" indent="-301680">
              <a:lnSpc>
                <a:spcPct val="100000"/>
              </a:lnSpc>
              <a:spcBef>
                <a:spcPts val="499"/>
              </a:spcBef>
              <a:buClr>
                <a:srgbClr val="222222"/>
              </a:buClr>
              <a:buFont typeface="Symbol" charset="2"/>
              <a:buChar char=""/>
            </a:pPr>
            <a:r>
              <a:rPr b="0" lang="en-US" sz="2500" spc="-1" strike="noStrike">
                <a:solidFill>
                  <a:srgbClr val="222222"/>
                </a:solidFill>
                <a:latin typeface="Arial"/>
                <a:ea typeface="+mn-ea"/>
              </a:rPr>
              <a:t>Message authentication code (MAC), however, may be attached to a message</a:t>
            </a:r>
            <a:endParaRPr b="0" lang="en-GB" sz="2500" spc="-1" strike="noStrike">
              <a:latin typeface="Arial"/>
            </a:endParaRPr>
          </a:p>
          <a:p>
            <a:pPr marL="362520" indent="-362160">
              <a:lnSpc>
                <a:spcPct val="100000"/>
              </a:lnSpc>
              <a:spcBef>
                <a:spcPts val="541"/>
              </a:spcBef>
              <a:buClr>
                <a:srgbClr val="222222"/>
              </a:buClr>
              <a:buFont typeface="Symbol" charset="2"/>
              <a:buChar char=""/>
            </a:pPr>
            <a:r>
              <a:rPr b="0" lang="en-US" sz="2700" spc="-1" strike="noStrike">
                <a:solidFill>
                  <a:srgbClr val="222222"/>
                </a:solidFill>
                <a:latin typeface="Arial"/>
                <a:ea typeface="+mn-ea"/>
              </a:rPr>
              <a:t>Used in password verification systems to confirm identity of user</a:t>
            </a:r>
            <a:endParaRPr b="0" lang="en-GB" sz="2700" spc="-1" strike="noStrike">
              <a:latin typeface="Arial"/>
            </a:endParaRPr>
          </a:p>
          <a:p>
            <a:pPr>
              <a:lnSpc>
                <a:spcPct val="100000"/>
              </a:lnSpc>
            </a:pPr>
            <a:endParaRPr b="0" lang="en-GB" sz="2700" spc="-1" strike="noStrike">
              <a:latin typeface="Arial"/>
            </a:endParaRPr>
          </a:p>
        </p:txBody>
      </p:sp>
      <p:sp>
        <p:nvSpPr>
          <p:cNvPr id="322" name="Slide Number Placeholder 3"/>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42741F79-E702-4D09-9499-22165D5FD2C8}" type="slidenum">
              <a:rPr b="0" lang="en-US" sz="1200" spc="-1" strike="noStrike">
                <a:solidFill>
                  <a:srgbClr val="000000"/>
                </a:solidFill>
                <a:latin typeface="Arial"/>
                <a:ea typeface="+mn-ea"/>
              </a:rPr>
              <a:t>16</a:t>
            </a:fld>
            <a:endParaRPr b="0" lang="en-GB" sz="1200" spc="-1" strike="noStrike">
              <a:latin typeface="Times New Roman"/>
            </a:endParaRPr>
          </a:p>
        </p:txBody>
      </p:sp>
    </p:spTree>
  </p:cSld>
</p:notes>
</file>

<file path=ppt/notesSlides/notesSlide1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23" name="PlaceHolder 1"/>
          <p:cNvSpPr>
            <a:spLocks noGrp="1"/>
          </p:cNvSpPr>
          <p:nvPr>
            <p:ph type="sldImg"/>
          </p:nvPr>
        </p:nvSpPr>
        <p:spPr>
          <a:xfrm>
            <a:off x="2914560" y="531720"/>
            <a:ext cx="3543120" cy="2657160"/>
          </a:xfrm>
          <a:prstGeom prst="rect">
            <a:avLst/>
          </a:prstGeom>
        </p:spPr>
      </p:sp>
      <p:sp>
        <p:nvSpPr>
          <p:cNvPr id="324" name="PlaceHolder 2"/>
          <p:cNvSpPr>
            <a:spLocks noGrp="1"/>
          </p:cNvSpPr>
          <p:nvPr>
            <p:ph type="body"/>
          </p:nvPr>
        </p:nvSpPr>
        <p:spPr>
          <a:xfrm>
            <a:off x="937440" y="3366000"/>
            <a:ext cx="7497720" cy="3188520"/>
          </a:xfrm>
          <a:prstGeom prst="rect">
            <a:avLst/>
          </a:prstGeom>
        </p:spPr>
        <p:txBody>
          <a:bodyPr lIns="93960" rIns="93960" tIns="47160" bIns="47160">
            <a:normAutofit fontScale="60000"/>
          </a:bodyPr>
          <a:p>
            <a:pPr marL="216000" indent="-216000">
              <a:lnSpc>
                <a:spcPct val="100000"/>
              </a:lnSpc>
            </a:pPr>
            <a:endParaRPr b="0" lang="en-GB" sz="2000" spc="-1" strike="noStrike">
              <a:latin typeface="Arial"/>
            </a:endParaRPr>
          </a:p>
          <a:p>
            <a:pPr marL="216000" indent="-216000">
              <a:lnSpc>
                <a:spcPct val="100000"/>
              </a:lnSpc>
            </a:pPr>
            <a:endParaRPr b="0" lang="en-GB" sz="2000" spc="-1" strike="noStrike">
              <a:latin typeface="Arial"/>
            </a:endParaRPr>
          </a:p>
          <a:p>
            <a:pPr marL="216000" indent="-216000">
              <a:lnSpc>
                <a:spcPct val="100000"/>
              </a:lnSpc>
            </a:pPr>
            <a:endParaRPr b="0" lang="en-GB" sz="2000" spc="-1" strike="noStrike">
              <a:latin typeface="Arial"/>
            </a:endParaRPr>
          </a:p>
          <a:p>
            <a:pPr marL="216000" indent="-216000">
              <a:lnSpc>
                <a:spcPct val="100000"/>
              </a:lnSpc>
            </a:pPr>
            <a:r>
              <a:rPr b="1" lang="en-US" sz="2000" spc="-1" strike="noStrike">
                <a:latin typeface="Times New Roman"/>
              </a:rPr>
              <a:t>Cryptographic Algorithms</a:t>
            </a:r>
            <a:endParaRPr b="0" lang="en-GB" sz="2000" spc="-1" strike="noStrike">
              <a:latin typeface="Arial"/>
            </a:endParaRPr>
          </a:p>
          <a:p>
            <a:pPr marL="362520" indent="-362160">
              <a:lnSpc>
                <a:spcPct val="100000"/>
              </a:lnSpc>
              <a:spcBef>
                <a:spcPts val="541"/>
              </a:spcBef>
              <a:buClr>
                <a:srgbClr val="222222"/>
              </a:buClr>
              <a:buFont typeface="Symbol" charset="2"/>
              <a:buChar char=""/>
            </a:pPr>
            <a:r>
              <a:rPr b="0" lang="en-US" sz="2700" spc="-1" strike="noStrike">
                <a:solidFill>
                  <a:srgbClr val="222222"/>
                </a:solidFill>
                <a:latin typeface="Arial"/>
              </a:rPr>
              <a:t>Often grouped into two broad categories, symmetric and asymmetric</a:t>
            </a:r>
            <a:endParaRPr b="0" lang="en-GB" sz="2700" spc="-1" strike="noStrike">
              <a:latin typeface="Arial"/>
            </a:endParaRPr>
          </a:p>
          <a:p>
            <a:pPr lvl="1" marL="785520" indent="-301680">
              <a:lnSpc>
                <a:spcPct val="100000"/>
              </a:lnSpc>
              <a:spcBef>
                <a:spcPts val="499"/>
              </a:spcBef>
              <a:buClr>
                <a:srgbClr val="222222"/>
              </a:buClr>
              <a:buFont typeface="Symbol" charset="2"/>
              <a:buChar char=""/>
            </a:pPr>
            <a:r>
              <a:rPr b="0" lang="en-US" sz="2500" spc="-1" strike="noStrike">
                <a:solidFill>
                  <a:srgbClr val="222222"/>
                </a:solidFill>
                <a:latin typeface="Arial"/>
              </a:rPr>
              <a:t>Today’s popular cryptosystems use combination of both symmetric and asymmetric algorithms</a:t>
            </a:r>
            <a:endParaRPr b="0" lang="en-GB" sz="2500" spc="-1" strike="noStrike">
              <a:latin typeface="Arial"/>
            </a:endParaRPr>
          </a:p>
          <a:p>
            <a:pPr marL="362520" indent="-362160">
              <a:lnSpc>
                <a:spcPct val="100000"/>
              </a:lnSpc>
              <a:spcBef>
                <a:spcPts val="541"/>
              </a:spcBef>
              <a:buClr>
                <a:srgbClr val="222222"/>
              </a:buClr>
              <a:buFont typeface="Symbol" charset="2"/>
              <a:buChar char=""/>
            </a:pPr>
            <a:r>
              <a:rPr b="0" lang="en-US" sz="2700" spc="-1" strike="noStrike">
                <a:solidFill>
                  <a:srgbClr val="222222"/>
                </a:solidFill>
                <a:latin typeface="Arial"/>
              </a:rPr>
              <a:t>Symmetric and asymmetric algorithms distinguished by types of keys used for encryption and decryption operations</a:t>
            </a:r>
            <a:endParaRPr b="0" lang="en-GB" sz="2700" spc="-1" strike="noStrike">
              <a:latin typeface="Arial"/>
            </a:endParaRPr>
          </a:p>
          <a:p>
            <a:pPr>
              <a:lnSpc>
                <a:spcPct val="100000"/>
              </a:lnSpc>
            </a:pPr>
            <a:endParaRPr b="0" lang="en-GB" sz="2700" spc="-1" strike="noStrike">
              <a:latin typeface="Arial"/>
            </a:endParaRPr>
          </a:p>
        </p:txBody>
      </p:sp>
      <p:sp>
        <p:nvSpPr>
          <p:cNvPr id="325" name="Slide Number Placeholder 3"/>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B99AC4BB-D6A9-4978-A7A7-2C16C182B8AD}" type="slidenum">
              <a:rPr b="0" lang="en-US" sz="1200" spc="-1" strike="noStrike">
                <a:solidFill>
                  <a:srgbClr val="000000"/>
                </a:solidFill>
                <a:latin typeface="Arial"/>
                <a:ea typeface="+mn-ea"/>
              </a:rPr>
              <a:t>18</a:t>
            </a:fld>
            <a:endParaRPr b="0" lang="en-GB" sz="1200" spc="-1" strike="noStrike">
              <a:latin typeface="Times New Roman"/>
            </a:endParaRPr>
          </a:p>
        </p:txBody>
      </p:sp>
    </p:spTree>
  </p:cSld>
</p:notes>
</file>

<file path=ppt/notesSlides/notesSlide1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26" name="PlaceHolder 1"/>
          <p:cNvSpPr>
            <a:spLocks noGrp="1"/>
          </p:cNvSpPr>
          <p:nvPr>
            <p:ph type="sldImg"/>
          </p:nvPr>
        </p:nvSpPr>
        <p:spPr>
          <a:xfrm>
            <a:off x="2914560" y="531720"/>
            <a:ext cx="3543120" cy="2657160"/>
          </a:xfrm>
          <a:prstGeom prst="rect">
            <a:avLst/>
          </a:prstGeom>
        </p:spPr>
      </p:sp>
      <p:sp>
        <p:nvSpPr>
          <p:cNvPr id="327" name="PlaceHolder 2"/>
          <p:cNvSpPr>
            <a:spLocks noGrp="1"/>
          </p:cNvSpPr>
          <p:nvPr>
            <p:ph type="body"/>
          </p:nvPr>
        </p:nvSpPr>
        <p:spPr>
          <a:xfrm>
            <a:off x="937440" y="3366000"/>
            <a:ext cx="7497720" cy="3188520"/>
          </a:xfrm>
          <a:prstGeom prst="rect">
            <a:avLst/>
          </a:prstGeom>
        </p:spPr>
        <p:txBody>
          <a:bodyPr lIns="93960" rIns="93960" tIns="47160" bIns="47160">
            <a:normAutofit fontScale="49000"/>
          </a:bodyPr>
          <a:p>
            <a:pPr marL="216000" indent="-216000">
              <a:lnSpc>
                <a:spcPct val="100000"/>
              </a:lnSpc>
            </a:pPr>
            <a:r>
              <a:rPr b="0" lang="en-GB" sz="1200" spc="-1" strike="noStrike">
                <a:solidFill>
                  <a:srgbClr val="000000"/>
                </a:solidFill>
                <a:latin typeface="+mn-lt"/>
                <a:ea typeface="+mn-ea"/>
              </a:rPr>
              <a:t>Encryption methodologies that require the same secret key to encipher and decipher the message are performing private-key encryption or symmetric encryption. Symmetric encryption methods use mathematical operations that can be programmed into extremely fast computing algorithms so that encryption and decryption are executed quickly, even by small computers.</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1" lang="en-US" sz="2000" spc="-1" strike="noStrike">
                <a:solidFill>
                  <a:srgbClr val="000000"/>
                </a:solidFill>
                <a:latin typeface="Times New Roman"/>
                <a:ea typeface="+mn-ea"/>
              </a:rPr>
              <a:t>Symmetric Encryption</a:t>
            </a:r>
            <a:endParaRPr b="0" lang="en-GB" sz="2000" spc="-1" strike="noStrike">
              <a:latin typeface="Arial"/>
            </a:endParaRPr>
          </a:p>
          <a:p>
            <a:pPr marL="216000" indent="-216000">
              <a:lnSpc>
                <a:spcPct val="100000"/>
              </a:lnSpc>
            </a:pPr>
            <a:r>
              <a:rPr b="0" lang="en-US" sz="2000" spc="-1" strike="noStrike">
                <a:solidFill>
                  <a:srgbClr val="000000"/>
                </a:solidFill>
                <a:latin typeface="Times New Roman"/>
                <a:ea typeface="+mn-ea"/>
              </a:rPr>
              <a:t>Symmetric encryption indicates that the same key, also known as a secret key, is used to conduct both the encryption and decryption of the message.  </a:t>
            </a:r>
            <a:endParaRPr b="0" lang="en-GB" sz="2000" spc="-1" strike="noStrike">
              <a:latin typeface="Arial"/>
            </a:endParaRPr>
          </a:p>
          <a:p>
            <a:pPr marL="216000" indent="-216000">
              <a:lnSpc>
                <a:spcPct val="100000"/>
              </a:lnSpc>
            </a:pPr>
            <a:r>
              <a:rPr b="0" lang="en-US" sz="2000" spc="-1" strike="noStrike">
                <a:solidFill>
                  <a:srgbClr val="000000"/>
                </a:solidFill>
                <a:latin typeface="Times New Roman"/>
                <a:ea typeface="+mn-ea"/>
              </a:rPr>
              <a:t>Symmetric encryption methods can be extremely efficient, requiring minimal processing to either encrypt or decrypt the message.  </a:t>
            </a:r>
            <a:endParaRPr b="0" lang="en-GB" sz="2000" spc="-1" strike="noStrike">
              <a:latin typeface="Arial"/>
            </a:endParaRPr>
          </a:p>
          <a:p>
            <a:pPr marL="216000" indent="-216000">
              <a:lnSpc>
                <a:spcPct val="100000"/>
              </a:lnSpc>
            </a:pPr>
            <a:r>
              <a:rPr b="0" lang="en-US" sz="2000" spc="-1" strike="noStrike">
                <a:solidFill>
                  <a:srgbClr val="000000"/>
                </a:solidFill>
                <a:latin typeface="Times New Roman"/>
                <a:ea typeface="+mn-ea"/>
              </a:rPr>
              <a:t>The problem is that both the sender and the receiver must own the encryption key. </a:t>
            </a:r>
            <a:endParaRPr b="0" lang="en-GB" sz="2000" spc="-1" strike="noStrike">
              <a:latin typeface="Arial"/>
            </a:endParaRPr>
          </a:p>
          <a:p>
            <a:pPr marL="216000" indent="-216000">
              <a:lnSpc>
                <a:spcPct val="100000"/>
              </a:lnSpc>
            </a:pPr>
            <a:r>
              <a:rPr b="0" lang="en-US" sz="2000" spc="-1" strike="noStrike">
                <a:solidFill>
                  <a:srgbClr val="000000"/>
                </a:solidFill>
                <a:latin typeface="Times New Roman"/>
                <a:ea typeface="+mn-ea"/>
              </a:rPr>
              <a:t>If either copy of the key is compromised, an intermediate can decrypt and read the messages. </a:t>
            </a:r>
            <a:endParaRPr b="0" lang="en-GB" sz="2000" spc="-1" strike="noStrike">
              <a:latin typeface="Arial"/>
            </a:endParaRPr>
          </a:p>
          <a:p>
            <a:pPr marL="216000" indent="-216000">
              <a:lnSpc>
                <a:spcPct val="100000"/>
              </a:lnSpc>
            </a:pPr>
            <a:r>
              <a:rPr b="0" lang="en-US" sz="2000" spc="-1" strike="noStrike">
                <a:solidFill>
                  <a:srgbClr val="000000"/>
                </a:solidFill>
                <a:latin typeface="Times New Roman"/>
                <a:ea typeface="+mn-ea"/>
              </a:rPr>
              <a:t>One of the challenges of symmetric key encryption is getting a copy of the key to the receiver, a process that must be conducted out-of-band to avoid interception. </a:t>
            </a:r>
            <a:endParaRPr b="0" lang="en-GB" sz="2000" spc="-1" strike="noStrike">
              <a:latin typeface="Arial"/>
            </a:endParaRPr>
          </a:p>
          <a:p>
            <a:pPr marL="216000" indent="-216000">
              <a:lnSpc>
                <a:spcPct val="100000"/>
              </a:lnSpc>
            </a:pPr>
            <a:endParaRPr b="0" lang="en-GB" sz="2000" spc="-1" strike="noStrike">
              <a:latin typeface="Arial"/>
            </a:endParaRPr>
          </a:p>
        </p:txBody>
      </p:sp>
      <p:sp>
        <p:nvSpPr>
          <p:cNvPr id="328" name="Slide Number Placeholder 3"/>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18FA5710-D2AA-4E36-8D78-CD562B1174FE}" type="slidenum">
              <a:rPr b="0" lang="en-US" sz="1200" spc="-1" strike="noStrike">
                <a:solidFill>
                  <a:srgbClr val="000000"/>
                </a:solidFill>
                <a:latin typeface="Arial"/>
                <a:ea typeface="+mn-ea"/>
              </a:rPr>
              <a:t>19</a:t>
            </a:fld>
            <a:endParaRPr b="0" lang="en-GB" sz="1200" spc="-1" strike="noStrike">
              <a:latin typeface="Times New Roman"/>
            </a:endParaRPr>
          </a:p>
        </p:txBody>
      </p:sp>
    </p:spTree>
  </p:cSld>
</p:notes>
</file>

<file path=ppt/notesSlides/notesSlide2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29" name="PlaceHolder 1"/>
          <p:cNvSpPr>
            <a:spLocks noGrp="1"/>
          </p:cNvSpPr>
          <p:nvPr>
            <p:ph type="sldImg"/>
          </p:nvPr>
        </p:nvSpPr>
        <p:spPr>
          <a:xfrm>
            <a:off x="2914560" y="531720"/>
            <a:ext cx="3543120" cy="2657160"/>
          </a:xfrm>
          <a:prstGeom prst="rect">
            <a:avLst/>
          </a:prstGeom>
        </p:spPr>
      </p:sp>
      <p:sp>
        <p:nvSpPr>
          <p:cNvPr id="330" name="PlaceHolder 2"/>
          <p:cNvSpPr>
            <a:spLocks noGrp="1"/>
          </p:cNvSpPr>
          <p:nvPr>
            <p:ph type="body"/>
          </p:nvPr>
        </p:nvSpPr>
        <p:spPr>
          <a:xfrm>
            <a:off x="937440" y="3366000"/>
            <a:ext cx="7497720" cy="3188520"/>
          </a:xfrm>
          <a:prstGeom prst="rect">
            <a:avLst/>
          </a:prstGeom>
        </p:spPr>
        <p:txBody>
          <a:bodyPr lIns="93960" rIns="93960" tIns="47160" bIns="47160">
            <a:normAutofit fontScale="52000"/>
          </a:bodyPr>
          <a:p>
            <a:pPr marL="216000" indent="-216000">
              <a:lnSpc>
                <a:spcPct val="100000"/>
              </a:lnSpc>
            </a:pPr>
            <a:r>
              <a:rPr b="0" lang="en-GB" sz="1200" spc="-1" strike="noStrike">
                <a:solidFill>
                  <a:srgbClr val="000000"/>
                </a:solidFill>
                <a:latin typeface="+mn-lt"/>
                <a:ea typeface="+mn-ea"/>
              </a:rPr>
              <a:t>There are a number of popular symmetric encryption cryptosystems. One of the most widely known is the Data Encryption Standard (DES); it was developed by IBM and is based on the company’s Lucifer algorithm, which uses a key length of 128 bits.</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1" lang="en-US" sz="2000" spc="-1" strike="noStrike">
                <a:solidFill>
                  <a:srgbClr val="000000"/>
                </a:solidFill>
                <a:latin typeface="Times New Roman"/>
                <a:ea typeface="+mn-ea"/>
              </a:rPr>
              <a:t>Symmetric Encryption</a:t>
            </a:r>
            <a:endParaRPr b="0" lang="en-GB" sz="2000" spc="-1" strike="noStrike">
              <a:latin typeface="Arial"/>
            </a:endParaRPr>
          </a:p>
          <a:p>
            <a:pPr marL="362520" indent="-362160">
              <a:lnSpc>
                <a:spcPct val="100000"/>
              </a:lnSpc>
              <a:spcBef>
                <a:spcPts val="541"/>
              </a:spcBef>
              <a:buClr>
                <a:srgbClr val="222222"/>
              </a:buClr>
              <a:buFont typeface="Symbol" charset="2"/>
              <a:buChar char=""/>
            </a:pPr>
            <a:r>
              <a:rPr b="0" lang="en-US" sz="2700" spc="-1" strike="noStrike">
                <a:solidFill>
                  <a:srgbClr val="222222"/>
                </a:solidFill>
                <a:latin typeface="Arial"/>
                <a:ea typeface="+mn-ea"/>
              </a:rPr>
              <a:t>Data Encryption Standard (DES): one of most popular symmetric encryption cryptosystems</a:t>
            </a:r>
            <a:endParaRPr b="0" lang="en-GB" sz="2700" spc="-1" strike="noStrike">
              <a:latin typeface="Arial"/>
            </a:endParaRPr>
          </a:p>
          <a:p>
            <a:pPr lvl="1" marL="785520" indent="-301680">
              <a:lnSpc>
                <a:spcPct val="100000"/>
              </a:lnSpc>
              <a:spcBef>
                <a:spcPts val="499"/>
              </a:spcBef>
              <a:buClr>
                <a:srgbClr val="222222"/>
              </a:buClr>
              <a:buFont typeface="Symbol" charset="2"/>
              <a:buChar char=""/>
            </a:pPr>
            <a:r>
              <a:rPr b="0" lang="en-US" sz="2500" spc="-1" strike="noStrike">
                <a:solidFill>
                  <a:srgbClr val="222222"/>
                </a:solidFill>
                <a:latin typeface="Arial"/>
                <a:ea typeface="+mn-ea"/>
              </a:rPr>
              <a:t>64-bit block size; 56-bit key</a:t>
            </a:r>
            <a:endParaRPr b="0" lang="en-GB" sz="2500" spc="-1" strike="noStrike">
              <a:latin typeface="Arial"/>
            </a:endParaRPr>
          </a:p>
          <a:p>
            <a:pPr lvl="1" marL="785520" indent="-301680">
              <a:lnSpc>
                <a:spcPct val="100000"/>
              </a:lnSpc>
              <a:spcBef>
                <a:spcPts val="499"/>
              </a:spcBef>
              <a:buClr>
                <a:srgbClr val="222222"/>
              </a:buClr>
              <a:buFont typeface="Symbol" charset="2"/>
              <a:buChar char=""/>
            </a:pPr>
            <a:r>
              <a:rPr b="0" lang="en-US" sz="2500" spc="-1" strike="noStrike">
                <a:solidFill>
                  <a:srgbClr val="222222"/>
                </a:solidFill>
                <a:latin typeface="Arial"/>
                <a:ea typeface="+mn-ea"/>
              </a:rPr>
              <a:t>Adopted by NIST in 1976 as federal standard for encrypting non-classified information</a:t>
            </a:r>
            <a:endParaRPr b="0" lang="en-GB" sz="2500" spc="-1" strike="noStrike">
              <a:latin typeface="Arial"/>
            </a:endParaRPr>
          </a:p>
          <a:p>
            <a:pPr marL="362520" indent="-362160">
              <a:lnSpc>
                <a:spcPct val="100000"/>
              </a:lnSpc>
              <a:spcBef>
                <a:spcPts val="541"/>
              </a:spcBef>
              <a:buClr>
                <a:srgbClr val="222222"/>
              </a:buClr>
              <a:buFont typeface="Symbol" charset="2"/>
              <a:buChar char=""/>
            </a:pPr>
            <a:r>
              <a:rPr b="0" lang="en-US" sz="2700" spc="-1" strike="noStrike">
                <a:solidFill>
                  <a:srgbClr val="222222"/>
                </a:solidFill>
                <a:latin typeface="Arial"/>
                <a:ea typeface="+mn-ea"/>
              </a:rPr>
              <a:t>Triple DES (3DES): created to provide security far beyond DES</a:t>
            </a:r>
            <a:endParaRPr b="0" lang="en-GB" sz="2700" spc="-1" strike="noStrike">
              <a:latin typeface="Arial"/>
            </a:endParaRPr>
          </a:p>
          <a:p>
            <a:pPr marL="362520" indent="-362160">
              <a:lnSpc>
                <a:spcPct val="100000"/>
              </a:lnSpc>
              <a:spcBef>
                <a:spcPts val="541"/>
              </a:spcBef>
              <a:buClr>
                <a:srgbClr val="222222"/>
              </a:buClr>
              <a:buFont typeface="Symbol" charset="2"/>
              <a:buChar char=""/>
            </a:pPr>
            <a:r>
              <a:rPr b="0" lang="en-US" sz="2700" spc="-1" strike="noStrike">
                <a:solidFill>
                  <a:srgbClr val="222222"/>
                </a:solidFill>
                <a:latin typeface="Arial"/>
                <a:ea typeface="+mn-ea"/>
              </a:rPr>
              <a:t>Advanced Encryption Standard (AES): developed to replace both DES and 3DES</a:t>
            </a:r>
            <a:endParaRPr b="0" lang="en-GB" sz="2700" spc="-1" strike="noStrike">
              <a:latin typeface="Arial"/>
            </a:endParaRPr>
          </a:p>
          <a:p>
            <a:pPr>
              <a:lnSpc>
                <a:spcPct val="100000"/>
              </a:lnSpc>
            </a:pPr>
            <a:endParaRPr b="0" lang="en-GB" sz="2700" spc="-1" strike="noStrike">
              <a:latin typeface="Arial"/>
            </a:endParaRPr>
          </a:p>
        </p:txBody>
      </p:sp>
      <p:sp>
        <p:nvSpPr>
          <p:cNvPr id="331" name="Slide Number Placeholder 3"/>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7C9269AB-6F46-43B3-9646-754534C2D346}" type="slidenum">
              <a:rPr b="0" lang="en-US" sz="1200" spc="-1" strike="noStrike">
                <a:solidFill>
                  <a:srgbClr val="000000"/>
                </a:solidFill>
                <a:latin typeface="Arial"/>
                <a:ea typeface="+mn-ea"/>
              </a:rPr>
              <a:t>20</a:t>
            </a:fld>
            <a:endParaRPr b="0" lang="en-GB" sz="1200" spc="-1" strike="noStrike">
              <a:latin typeface="Times New Roman"/>
            </a:endParaRPr>
          </a:p>
        </p:txBody>
      </p:sp>
    </p:spTree>
  </p:cSld>
</p:notes>
</file>

<file path=ppt/notesSlides/notesSlide2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32" name="PlaceHolder 1"/>
          <p:cNvSpPr>
            <a:spLocks noGrp="1"/>
          </p:cNvSpPr>
          <p:nvPr>
            <p:ph type="sldImg"/>
          </p:nvPr>
        </p:nvSpPr>
        <p:spPr>
          <a:xfrm>
            <a:off x="2914560" y="531720"/>
            <a:ext cx="3543120" cy="2657160"/>
          </a:xfrm>
          <a:prstGeom prst="rect">
            <a:avLst/>
          </a:prstGeom>
        </p:spPr>
      </p:sp>
      <p:sp>
        <p:nvSpPr>
          <p:cNvPr id="333" name="PlaceHolder 2"/>
          <p:cNvSpPr>
            <a:spLocks noGrp="1"/>
          </p:cNvSpPr>
          <p:nvPr>
            <p:ph type="body"/>
          </p:nvPr>
        </p:nvSpPr>
        <p:spPr>
          <a:xfrm>
            <a:off x="937440" y="3366000"/>
            <a:ext cx="7497720" cy="3188520"/>
          </a:xfrm>
          <a:prstGeom prst="rect">
            <a:avLst/>
          </a:prstGeom>
        </p:spPr>
        <p:txBody>
          <a:bodyPr lIns="93960" rIns="93960" tIns="47160" bIns="47160">
            <a:normAutofit fontScale="46000"/>
          </a:bodyPr>
          <a:p>
            <a:pPr marL="216000" indent="-216000">
              <a:lnSpc>
                <a:spcPct val="100000"/>
              </a:lnSpc>
            </a:pPr>
            <a:r>
              <a:rPr b="0" lang="en-GB" sz="1200" spc="-1" strike="noStrike">
                <a:solidFill>
                  <a:srgbClr val="000000"/>
                </a:solidFill>
                <a:latin typeface="+mn-lt"/>
                <a:ea typeface="+mn-ea"/>
              </a:rPr>
              <a:t>While symmetric encryption systems use a single key both to encrypt and decrypt a message, asymmetric encryption uses two different but related keys. Either key can be used to encrypt or decrypt the message.</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1" lang="en-US" sz="2000" spc="-1" strike="noStrike">
                <a:solidFill>
                  <a:srgbClr val="000000"/>
                </a:solidFill>
                <a:latin typeface="Times New Roman"/>
                <a:ea typeface="+mn-ea"/>
              </a:rPr>
              <a:t>Asymmetric Encryption</a:t>
            </a:r>
            <a:endParaRPr b="0" lang="en-GB" sz="2000" spc="-1" strike="noStrike">
              <a:latin typeface="Arial"/>
            </a:endParaRPr>
          </a:p>
          <a:p>
            <a:pPr marL="362520" indent="-362160">
              <a:lnSpc>
                <a:spcPct val="100000"/>
              </a:lnSpc>
              <a:spcBef>
                <a:spcPts val="541"/>
              </a:spcBef>
              <a:buClr>
                <a:srgbClr val="222222"/>
              </a:buClr>
              <a:buFont typeface="Symbol" charset="2"/>
              <a:buChar char=""/>
            </a:pPr>
            <a:r>
              <a:rPr b="0" lang="en-US" sz="2700" spc="-1" strike="noStrike">
                <a:solidFill>
                  <a:srgbClr val="222222"/>
                </a:solidFill>
                <a:latin typeface="Arial"/>
                <a:ea typeface="+mn-ea"/>
              </a:rPr>
              <a:t>Also known as public-key encryption</a:t>
            </a:r>
            <a:endParaRPr b="0" lang="en-GB" sz="2700" spc="-1" strike="noStrike">
              <a:latin typeface="Arial"/>
            </a:endParaRPr>
          </a:p>
          <a:p>
            <a:pPr marL="362520" indent="-362160">
              <a:lnSpc>
                <a:spcPct val="100000"/>
              </a:lnSpc>
              <a:spcBef>
                <a:spcPts val="541"/>
              </a:spcBef>
              <a:buClr>
                <a:srgbClr val="222222"/>
              </a:buClr>
              <a:buFont typeface="Symbol" charset="2"/>
              <a:buChar char=""/>
            </a:pPr>
            <a:r>
              <a:rPr b="0" lang="en-US" sz="2700" spc="-1" strike="noStrike">
                <a:solidFill>
                  <a:srgbClr val="222222"/>
                </a:solidFill>
                <a:latin typeface="Arial"/>
                <a:ea typeface="+mn-ea"/>
              </a:rPr>
              <a:t>Uses two different but related keys</a:t>
            </a:r>
            <a:endParaRPr b="0" lang="en-GB" sz="2700" spc="-1" strike="noStrike">
              <a:latin typeface="Arial"/>
            </a:endParaRPr>
          </a:p>
          <a:p>
            <a:pPr lvl="1" marL="785520" indent="-301680">
              <a:lnSpc>
                <a:spcPct val="100000"/>
              </a:lnSpc>
              <a:spcBef>
                <a:spcPts val="499"/>
              </a:spcBef>
              <a:buClr>
                <a:srgbClr val="222222"/>
              </a:buClr>
              <a:buFont typeface="Symbol" charset="2"/>
              <a:buChar char=""/>
            </a:pPr>
            <a:r>
              <a:rPr b="0" lang="en-US" sz="2500" spc="-1" strike="noStrike">
                <a:solidFill>
                  <a:srgbClr val="222222"/>
                </a:solidFill>
                <a:latin typeface="Arial"/>
                <a:ea typeface="+mn-ea"/>
              </a:rPr>
              <a:t>Either key can encrypt or decrypt message</a:t>
            </a:r>
            <a:endParaRPr b="0" lang="en-GB" sz="2500" spc="-1" strike="noStrike">
              <a:latin typeface="Arial"/>
            </a:endParaRPr>
          </a:p>
          <a:p>
            <a:pPr lvl="1" marL="785520" indent="-301680">
              <a:lnSpc>
                <a:spcPct val="100000"/>
              </a:lnSpc>
              <a:spcBef>
                <a:spcPts val="499"/>
              </a:spcBef>
              <a:buClr>
                <a:srgbClr val="222222"/>
              </a:buClr>
              <a:buFont typeface="Symbol" charset="2"/>
              <a:buChar char=""/>
            </a:pPr>
            <a:r>
              <a:rPr b="0" lang="en-US" sz="2500" spc="-1" strike="noStrike">
                <a:solidFill>
                  <a:srgbClr val="222222"/>
                </a:solidFill>
                <a:latin typeface="Arial"/>
                <a:ea typeface="+mn-ea"/>
              </a:rPr>
              <a:t>If Key A encrypts message, only Key B can decrypt</a:t>
            </a:r>
            <a:endParaRPr b="0" lang="en-GB" sz="2500" spc="-1" strike="noStrike">
              <a:latin typeface="Arial"/>
            </a:endParaRPr>
          </a:p>
          <a:p>
            <a:pPr lvl="1" marL="785520" indent="-301680">
              <a:lnSpc>
                <a:spcPct val="100000"/>
              </a:lnSpc>
              <a:spcBef>
                <a:spcPts val="499"/>
              </a:spcBef>
              <a:buClr>
                <a:srgbClr val="222222"/>
              </a:buClr>
              <a:buFont typeface="Symbol" charset="2"/>
              <a:buChar char=""/>
            </a:pPr>
            <a:r>
              <a:rPr b="0" lang="en-US" sz="2500" spc="-1" strike="noStrike">
                <a:solidFill>
                  <a:srgbClr val="222222"/>
                </a:solidFill>
                <a:latin typeface="Arial"/>
                <a:ea typeface="+mn-ea"/>
              </a:rPr>
              <a:t>Greatest value when one key serves as private key and the other serves as public key</a:t>
            </a:r>
            <a:endParaRPr b="0" lang="en-GB" sz="2500" spc="-1" strike="noStrike">
              <a:latin typeface="Arial"/>
            </a:endParaRPr>
          </a:p>
          <a:p>
            <a:pPr marL="362520" indent="-362160">
              <a:lnSpc>
                <a:spcPct val="100000"/>
              </a:lnSpc>
              <a:spcBef>
                <a:spcPts val="541"/>
              </a:spcBef>
              <a:buClr>
                <a:srgbClr val="222222"/>
              </a:buClr>
              <a:buFont typeface="Symbol" charset="2"/>
              <a:buChar char=""/>
            </a:pPr>
            <a:r>
              <a:rPr b="0" lang="en-US" sz="2700" spc="-1" strike="noStrike">
                <a:solidFill>
                  <a:srgbClr val="222222"/>
                </a:solidFill>
                <a:latin typeface="Arial"/>
                <a:ea typeface="+mn-ea"/>
              </a:rPr>
              <a:t>RSA algorithm was first public-key encryption algorithm developed/published for commercial use</a:t>
            </a:r>
            <a:endParaRPr b="0" lang="en-GB" sz="2700" spc="-1" strike="noStrike">
              <a:latin typeface="Arial"/>
            </a:endParaRPr>
          </a:p>
          <a:p>
            <a:pPr>
              <a:lnSpc>
                <a:spcPct val="100000"/>
              </a:lnSpc>
            </a:pPr>
            <a:endParaRPr b="0" lang="en-GB" sz="2700" spc="-1" strike="noStrike">
              <a:latin typeface="Arial"/>
            </a:endParaRPr>
          </a:p>
        </p:txBody>
      </p:sp>
      <p:sp>
        <p:nvSpPr>
          <p:cNvPr id="334" name="Slide Number Placeholder 3"/>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7802DD21-0CA7-4DE5-BC6D-F9469F8E91CC}" type="slidenum">
              <a:rPr b="0" lang="en-US" sz="1200" spc="-1" strike="noStrike">
                <a:solidFill>
                  <a:srgbClr val="000000"/>
                </a:solidFill>
                <a:latin typeface="Arial"/>
                <a:ea typeface="+mn-ea"/>
              </a:rPr>
              <a:t>22</a:t>
            </a:fld>
            <a:endParaRPr b="0" lang="en-GB" sz="1200" spc="-1" strike="noStrike">
              <a:latin typeface="Times New Roman"/>
            </a:endParaRPr>
          </a:p>
        </p:txBody>
      </p:sp>
    </p:spTree>
  </p:cSld>
</p:notes>
</file>

<file path=ppt/notesSlides/notesSlide2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35" name="PlaceHolder 1"/>
          <p:cNvSpPr>
            <a:spLocks noGrp="1"/>
          </p:cNvSpPr>
          <p:nvPr>
            <p:ph type="sldImg"/>
          </p:nvPr>
        </p:nvSpPr>
        <p:spPr>
          <a:xfrm>
            <a:off x="2914560" y="531720"/>
            <a:ext cx="3543120" cy="2657160"/>
          </a:xfrm>
          <a:prstGeom prst="rect">
            <a:avLst/>
          </a:prstGeom>
        </p:spPr>
      </p:sp>
      <p:sp>
        <p:nvSpPr>
          <p:cNvPr id="336" name="PlaceHolder 2"/>
          <p:cNvSpPr>
            <a:spLocks noGrp="1"/>
          </p:cNvSpPr>
          <p:nvPr>
            <p:ph type="body"/>
          </p:nvPr>
        </p:nvSpPr>
        <p:spPr>
          <a:xfrm>
            <a:off x="937440" y="3366000"/>
            <a:ext cx="7497720" cy="3188520"/>
          </a:xfrm>
          <a:prstGeom prst="rect">
            <a:avLst/>
          </a:prstGeom>
        </p:spPr>
        <p:txBody>
          <a:bodyPr lIns="93960" rIns="93960" tIns="47160" bIns="47160">
            <a:noAutofit/>
          </a:bodyPr>
          <a:p>
            <a:pPr marL="216000" indent="-216000">
              <a:lnSpc>
                <a:spcPct val="100000"/>
              </a:lnSpc>
            </a:pPr>
            <a:r>
              <a:rPr b="1" lang="en-US" sz="2000" spc="-1" strike="noStrike">
                <a:latin typeface="Times New Roman"/>
              </a:rPr>
              <a:t>Encryption Key Size</a:t>
            </a:r>
            <a:endParaRPr b="0" lang="en-GB" sz="2000" spc="-1" strike="noStrike">
              <a:latin typeface="Arial"/>
            </a:endParaRPr>
          </a:p>
          <a:p>
            <a:pPr marL="362520" indent="-362160">
              <a:lnSpc>
                <a:spcPct val="100000"/>
              </a:lnSpc>
              <a:spcBef>
                <a:spcPts val="241"/>
              </a:spcBef>
              <a:buClr>
                <a:srgbClr val="222222"/>
              </a:buClr>
              <a:buFont typeface="Symbol" charset="2"/>
              <a:buChar char=""/>
            </a:pPr>
            <a:r>
              <a:rPr b="0" lang="en-US" sz="1200" spc="-1" strike="noStrike">
                <a:solidFill>
                  <a:srgbClr val="222222"/>
                </a:solidFill>
                <a:latin typeface="Arial"/>
              </a:rPr>
              <a:t>When deploying ciphers, size of cryptovariable or key is very important</a:t>
            </a:r>
            <a:endParaRPr b="0" lang="en-GB" sz="1200" spc="-1" strike="noStrike">
              <a:latin typeface="Arial"/>
            </a:endParaRPr>
          </a:p>
          <a:p>
            <a:pPr marL="362520" indent="-362160">
              <a:lnSpc>
                <a:spcPct val="100000"/>
              </a:lnSpc>
              <a:spcBef>
                <a:spcPts val="241"/>
              </a:spcBef>
              <a:buClr>
                <a:srgbClr val="222222"/>
              </a:buClr>
              <a:buFont typeface="Symbol" charset="2"/>
              <a:buChar char=""/>
            </a:pPr>
            <a:r>
              <a:rPr b="0" lang="en-US" sz="1200" spc="-1" strike="noStrike">
                <a:solidFill>
                  <a:srgbClr val="222222"/>
                </a:solidFill>
                <a:latin typeface="Arial"/>
              </a:rPr>
              <a:t>Strength of many encryption applications and cryptosystems measured by key size</a:t>
            </a:r>
            <a:endParaRPr b="0" lang="en-GB" sz="1200" spc="-1" strike="noStrike">
              <a:latin typeface="Arial"/>
            </a:endParaRPr>
          </a:p>
          <a:p>
            <a:pPr marL="362520" indent="-362160">
              <a:lnSpc>
                <a:spcPct val="100000"/>
              </a:lnSpc>
              <a:spcBef>
                <a:spcPts val="241"/>
              </a:spcBef>
              <a:buClr>
                <a:srgbClr val="222222"/>
              </a:buClr>
              <a:buFont typeface="Symbol" charset="2"/>
              <a:buChar char=""/>
            </a:pPr>
            <a:r>
              <a:rPr b="0" lang="en-US" sz="1200" spc="-1" strike="noStrike">
                <a:solidFill>
                  <a:srgbClr val="222222"/>
                </a:solidFill>
                <a:latin typeface="Arial"/>
              </a:rPr>
              <a:t>For cryptosystems, security of encrypted data is not dependent on keeping encrypting algorithm secret</a:t>
            </a:r>
            <a:endParaRPr b="0" lang="en-GB" sz="1200" spc="-1" strike="noStrike">
              <a:latin typeface="Arial"/>
            </a:endParaRPr>
          </a:p>
          <a:p>
            <a:pPr marL="362520" indent="-362160">
              <a:lnSpc>
                <a:spcPct val="100000"/>
              </a:lnSpc>
              <a:spcBef>
                <a:spcPts val="241"/>
              </a:spcBef>
              <a:buClr>
                <a:srgbClr val="222222"/>
              </a:buClr>
              <a:buFont typeface="Symbol" charset="2"/>
              <a:buChar char=""/>
            </a:pPr>
            <a:r>
              <a:rPr b="0" lang="en-US" sz="1200" spc="-1" strike="noStrike">
                <a:solidFill>
                  <a:srgbClr val="222222"/>
                </a:solidFill>
                <a:latin typeface="Arial"/>
              </a:rPr>
              <a:t>Cryptosystem security depends on keeping some or all of elements of cryptovariable(s) or key(s) secret</a:t>
            </a:r>
            <a:endParaRPr b="0" lang="en-GB" sz="1200" spc="-1" strike="noStrike">
              <a:latin typeface="Arial"/>
            </a:endParaRPr>
          </a:p>
          <a:p>
            <a:pPr>
              <a:lnSpc>
                <a:spcPct val="100000"/>
              </a:lnSpc>
            </a:pPr>
            <a:endParaRPr b="0" lang="en-GB" sz="1200" spc="-1" strike="noStrike">
              <a:latin typeface="Arial"/>
            </a:endParaRPr>
          </a:p>
        </p:txBody>
      </p:sp>
      <p:sp>
        <p:nvSpPr>
          <p:cNvPr id="337" name="Slide Number Placeholder 3"/>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F63D2849-0F44-40D4-9967-FEEFD6435081}" type="slidenum">
              <a:rPr b="0" lang="en-US" sz="1200" spc="-1" strike="noStrike">
                <a:solidFill>
                  <a:srgbClr val="000000"/>
                </a:solidFill>
                <a:latin typeface="Arial"/>
                <a:ea typeface="+mn-ea"/>
              </a:rPr>
              <a:t>22</a:t>
            </a:fld>
            <a:endParaRPr b="0" lang="en-GB" sz="1200" spc="-1" strike="noStrike">
              <a:latin typeface="Times New Roman"/>
            </a:endParaRPr>
          </a:p>
        </p:txBody>
      </p:sp>
    </p:spTree>
  </p:cSld>
</p:notes>
</file>

<file path=ppt/notesSlides/notesSlide2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38" name="PlaceHolder 1"/>
          <p:cNvSpPr>
            <a:spLocks noGrp="1"/>
          </p:cNvSpPr>
          <p:nvPr>
            <p:ph type="sldImg"/>
          </p:nvPr>
        </p:nvSpPr>
        <p:spPr>
          <a:xfrm>
            <a:off x="2914560" y="531720"/>
            <a:ext cx="3543120" cy="2657160"/>
          </a:xfrm>
          <a:prstGeom prst="rect">
            <a:avLst/>
          </a:prstGeom>
        </p:spPr>
      </p:sp>
      <p:sp>
        <p:nvSpPr>
          <p:cNvPr id="339" name="PlaceHolder 2"/>
          <p:cNvSpPr>
            <a:spLocks noGrp="1"/>
          </p:cNvSpPr>
          <p:nvPr>
            <p:ph type="body"/>
          </p:nvPr>
        </p:nvSpPr>
        <p:spPr>
          <a:xfrm>
            <a:off x="937440" y="3366000"/>
            <a:ext cx="7497720" cy="3188520"/>
          </a:xfrm>
          <a:prstGeom prst="rect">
            <a:avLst/>
          </a:prstGeom>
        </p:spPr>
        <p:txBody>
          <a:bodyPr lIns="93960" rIns="93960" tIns="47160" bIns="47160">
            <a:normAutofit fontScale="49000"/>
          </a:bodyPr>
          <a:p>
            <a:pPr marL="216000" indent="-216000">
              <a:lnSpc>
                <a:spcPct val="100000"/>
              </a:lnSpc>
            </a:pPr>
            <a:r>
              <a:rPr b="0" lang="en-GB" sz="1200" spc="-1" strike="noStrike">
                <a:solidFill>
                  <a:srgbClr val="000000"/>
                </a:solidFill>
                <a:latin typeface="+mn-lt"/>
                <a:ea typeface="+mn-ea"/>
              </a:rPr>
              <a:t>The ability to conceal the contents of sensitive messages and verify the contents of messages and the identities of their senders can be important in all areas of business. To be useful, these cryptographic capabilities must be embodied in tools that allow IT and information security practitioners to apply the elements of cryptography in the everyday world of computing.</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1" lang="en-US" sz="2000" spc="-1" strike="noStrike">
                <a:solidFill>
                  <a:srgbClr val="000000"/>
                </a:solidFill>
                <a:latin typeface="+mn-lt"/>
                <a:ea typeface="+mn-ea"/>
              </a:rPr>
              <a:t>Cryptographic Tools</a:t>
            </a:r>
            <a:endParaRPr b="0" lang="en-GB" sz="2000" spc="-1" strike="noStrike">
              <a:latin typeface="Arial"/>
            </a:endParaRPr>
          </a:p>
          <a:p>
            <a:pPr marL="362520" indent="-362160">
              <a:lnSpc>
                <a:spcPct val="100000"/>
              </a:lnSpc>
              <a:spcBef>
                <a:spcPts val="541"/>
              </a:spcBef>
              <a:buClr>
                <a:srgbClr val="222222"/>
              </a:buClr>
              <a:buFont typeface="Symbol" charset="2"/>
              <a:buChar char=""/>
            </a:pPr>
            <a:r>
              <a:rPr b="0" lang="en-US" sz="2700" spc="-1" strike="noStrike">
                <a:solidFill>
                  <a:srgbClr val="222222"/>
                </a:solidFill>
                <a:latin typeface="Arial"/>
                <a:ea typeface="+mn-ea"/>
              </a:rPr>
              <a:t>Potential areas of use include:</a:t>
            </a:r>
            <a:endParaRPr b="0" lang="en-GB" sz="2700" spc="-1" strike="noStrike">
              <a:latin typeface="Arial"/>
            </a:endParaRPr>
          </a:p>
          <a:p>
            <a:pPr lvl="1" marL="785520" indent="-301680">
              <a:lnSpc>
                <a:spcPct val="100000"/>
              </a:lnSpc>
              <a:spcBef>
                <a:spcPts val="499"/>
              </a:spcBef>
              <a:buClr>
                <a:srgbClr val="222222"/>
              </a:buClr>
              <a:buFont typeface="Symbol" charset="2"/>
              <a:buChar char=""/>
            </a:pPr>
            <a:r>
              <a:rPr b="0" lang="en-US" sz="2500" spc="-1" strike="noStrike">
                <a:solidFill>
                  <a:srgbClr val="222222"/>
                </a:solidFill>
                <a:latin typeface="Arial"/>
                <a:ea typeface="+mn-ea"/>
              </a:rPr>
              <a:t>Ability to conceal the contents of sensitive messages </a:t>
            </a:r>
            <a:endParaRPr b="0" lang="en-GB" sz="2500" spc="-1" strike="noStrike">
              <a:latin typeface="Arial"/>
            </a:endParaRPr>
          </a:p>
          <a:p>
            <a:pPr lvl="1" marL="785520" indent="-301680">
              <a:lnSpc>
                <a:spcPct val="100000"/>
              </a:lnSpc>
              <a:spcBef>
                <a:spcPts val="499"/>
              </a:spcBef>
              <a:buClr>
                <a:srgbClr val="222222"/>
              </a:buClr>
              <a:buFont typeface="Symbol" charset="2"/>
              <a:buChar char=""/>
            </a:pPr>
            <a:r>
              <a:rPr b="0" lang="en-US" sz="2500" spc="-1" strike="noStrike">
                <a:solidFill>
                  <a:srgbClr val="222222"/>
                </a:solidFill>
                <a:latin typeface="Arial"/>
                <a:ea typeface="+mn-ea"/>
              </a:rPr>
              <a:t>Verify the contents of messages and the identities of their senders</a:t>
            </a:r>
            <a:endParaRPr b="0" lang="en-GB" sz="2500" spc="-1" strike="noStrike">
              <a:latin typeface="Arial"/>
            </a:endParaRPr>
          </a:p>
          <a:p>
            <a:pPr marL="362520" indent="-362160">
              <a:lnSpc>
                <a:spcPct val="100000"/>
              </a:lnSpc>
              <a:spcBef>
                <a:spcPts val="541"/>
              </a:spcBef>
              <a:buClr>
                <a:srgbClr val="222222"/>
              </a:buClr>
              <a:buFont typeface="Symbol" charset="2"/>
              <a:buChar char=""/>
            </a:pPr>
            <a:r>
              <a:rPr b="0" lang="en-US" sz="2700" spc="-1" strike="noStrike">
                <a:solidFill>
                  <a:srgbClr val="222222"/>
                </a:solidFill>
                <a:latin typeface="Arial"/>
                <a:ea typeface="+mn-ea"/>
              </a:rPr>
              <a:t>Tools must embody cryptographic capabilities so that they can be applied to the everyday world of computing</a:t>
            </a:r>
            <a:endParaRPr b="0" lang="en-GB" sz="2700" spc="-1" strike="noStrike">
              <a:latin typeface="Arial"/>
            </a:endParaRPr>
          </a:p>
          <a:p>
            <a:pPr>
              <a:lnSpc>
                <a:spcPct val="100000"/>
              </a:lnSpc>
            </a:pPr>
            <a:endParaRPr b="0" lang="en-GB" sz="2700" spc="-1" strike="noStrike">
              <a:latin typeface="Arial"/>
            </a:endParaRPr>
          </a:p>
        </p:txBody>
      </p:sp>
      <p:sp>
        <p:nvSpPr>
          <p:cNvPr id="340" name="Slide Number Placeholder 3"/>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D62A772A-CB3F-4D7E-9BBA-96B3FF2EBF35}" type="slidenum">
              <a:rPr b="0" lang="en-US" sz="1200" spc="-1" strike="noStrike">
                <a:solidFill>
                  <a:srgbClr val="000000"/>
                </a:solidFill>
                <a:latin typeface="Arial"/>
                <a:ea typeface="+mn-ea"/>
              </a:rPr>
              <a:t>28</a:t>
            </a:fld>
            <a:endParaRPr b="0" lang="en-GB" sz="1200" spc="-1" strike="noStrike">
              <a:latin typeface="Times New Roman"/>
            </a:endParaRPr>
          </a:p>
        </p:txBody>
      </p:sp>
    </p:spTree>
  </p:cSld>
</p:notes>
</file>

<file path=ppt/notesSlides/notesSlide2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41" name="PlaceHolder 1"/>
          <p:cNvSpPr>
            <a:spLocks noGrp="1"/>
          </p:cNvSpPr>
          <p:nvPr>
            <p:ph type="sldImg"/>
          </p:nvPr>
        </p:nvSpPr>
        <p:spPr>
          <a:xfrm>
            <a:off x="2914560" y="531720"/>
            <a:ext cx="3543120" cy="2657160"/>
          </a:xfrm>
          <a:prstGeom prst="rect">
            <a:avLst/>
          </a:prstGeom>
        </p:spPr>
      </p:sp>
      <p:sp>
        <p:nvSpPr>
          <p:cNvPr id="342" name="PlaceHolder 2"/>
          <p:cNvSpPr>
            <a:spLocks noGrp="1"/>
          </p:cNvSpPr>
          <p:nvPr>
            <p:ph type="body"/>
          </p:nvPr>
        </p:nvSpPr>
        <p:spPr>
          <a:xfrm>
            <a:off x="937440" y="3366000"/>
            <a:ext cx="7497720" cy="3188520"/>
          </a:xfrm>
          <a:prstGeom prst="rect">
            <a:avLst/>
          </a:prstGeom>
        </p:spPr>
        <p:txBody>
          <a:bodyPr lIns="93960" rIns="93960" tIns="47160" bIns="47160">
            <a:normAutofit fontScale="20000"/>
          </a:bodyPr>
          <a:p>
            <a:pPr marL="216000" indent="-216000">
              <a:lnSpc>
                <a:spcPct val="100000"/>
              </a:lnSpc>
            </a:pPr>
            <a:r>
              <a:rPr b="0" lang="en-GB" sz="1200" spc="-1" strike="noStrike">
                <a:solidFill>
                  <a:srgbClr val="000000"/>
                </a:solidFill>
                <a:latin typeface="+mn-lt"/>
                <a:ea typeface="+mn-ea"/>
              </a:rPr>
              <a:t>Public key infrastructure (PKI) systems are based on public-key cryptosystems and include digital certificates and certificate authorities (CAs). Digital certificates allow the PKI components and their users to validate keys and identify key owners.</a:t>
            </a: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PKI systems and their digital certificate registries enable the protection of information assets by making verifiable digital certificates readily available to business applications.</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 </a:t>
            </a:r>
            <a:r>
              <a:rPr b="0" lang="en-GB" sz="1200" spc="-1" strike="noStrike">
                <a:solidFill>
                  <a:srgbClr val="000000"/>
                </a:solidFill>
                <a:latin typeface="+mn-lt"/>
                <a:ea typeface="+mn-ea"/>
              </a:rPr>
              <a:t>Authentication: Individuals, organizations, and Web servers can validate the identity of each party in an Internet transaction.</a:t>
            </a: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 </a:t>
            </a:r>
            <a:r>
              <a:rPr b="0" lang="en-GB" sz="1200" spc="-1" strike="noStrike">
                <a:solidFill>
                  <a:srgbClr val="000000"/>
                </a:solidFill>
                <a:latin typeface="+mn-lt"/>
                <a:ea typeface="+mn-ea"/>
              </a:rPr>
              <a:t>Integrity: Content signed by the certificate is known not to have been altered while in transit from host to host or server to client.</a:t>
            </a: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 </a:t>
            </a:r>
            <a:r>
              <a:rPr b="0" lang="en-GB" sz="1200" spc="-1" strike="noStrike">
                <a:solidFill>
                  <a:srgbClr val="000000"/>
                </a:solidFill>
                <a:latin typeface="+mn-lt"/>
                <a:ea typeface="+mn-ea"/>
              </a:rPr>
              <a:t>Privacy: Information is protected from being intercepted during transmission.</a:t>
            </a: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 </a:t>
            </a:r>
            <a:r>
              <a:rPr b="0" lang="en-GB" sz="1200" spc="-1" strike="noStrike">
                <a:solidFill>
                  <a:srgbClr val="000000"/>
                </a:solidFill>
                <a:latin typeface="+mn-lt"/>
                <a:ea typeface="+mn-ea"/>
              </a:rPr>
              <a:t>Authorization: The validated identity of users and programs can enable authorization rules that remain in place for the duration of a transaction; this reduces overhead and allows for more control of access privileges for specific transactions.</a:t>
            </a: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 </a:t>
            </a:r>
            <a:r>
              <a:rPr b="0" lang="en-GB" sz="1200" spc="-1" strike="noStrike">
                <a:solidFill>
                  <a:srgbClr val="000000"/>
                </a:solidFill>
                <a:latin typeface="+mn-lt"/>
                <a:ea typeface="+mn-ea"/>
              </a:rPr>
              <a:t>Nonrepudiation: Customers or partners can be held accountable for transactions, such as online purchases, which they cannot later dispute.</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1" lang="en-US" sz="2000" spc="-1" strike="noStrike">
                <a:solidFill>
                  <a:srgbClr val="000000"/>
                </a:solidFill>
                <a:latin typeface="Times New Roman"/>
                <a:ea typeface="+mn-ea"/>
              </a:rPr>
              <a:t>PKI</a:t>
            </a:r>
            <a:endParaRPr b="0" lang="en-GB" sz="2000" spc="-1" strike="noStrike">
              <a:latin typeface="Arial"/>
            </a:endParaRPr>
          </a:p>
          <a:p>
            <a:pPr marL="362520" indent="-362160">
              <a:lnSpc>
                <a:spcPct val="100000"/>
              </a:lnSpc>
              <a:spcBef>
                <a:spcPts val="541"/>
              </a:spcBef>
              <a:buClr>
                <a:srgbClr val="222222"/>
              </a:buClr>
              <a:buFont typeface="Symbol" charset="2"/>
              <a:buChar char=""/>
            </a:pPr>
            <a:r>
              <a:rPr b="0" lang="en-US" sz="2700" spc="-1" strike="noStrike">
                <a:solidFill>
                  <a:srgbClr val="222222"/>
                </a:solidFill>
                <a:latin typeface="Arial"/>
                <a:ea typeface="+mn-ea"/>
              </a:rPr>
              <a:t>Integrated system of software, encryption methodologies, protocols, legal agreements, and third-party services enabling users to communicate securely</a:t>
            </a:r>
            <a:endParaRPr b="0" lang="en-GB" sz="2700" spc="-1" strike="noStrike">
              <a:latin typeface="Arial"/>
            </a:endParaRPr>
          </a:p>
          <a:p>
            <a:pPr marL="362520" indent="-362160">
              <a:lnSpc>
                <a:spcPct val="100000"/>
              </a:lnSpc>
              <a:spcBef>
                <a:spcPts val="541"/>
              </a:spcBef>
              <a:buClr>
                <a:srgbClr val="222222"/>
              </a:buClr>
              <a:buFont typeface="Symbol" charset="2"/>
              <a:buChar char=""/>
            </a:pPr>
            <a:r>
              <a:rPr b="0" lang="en-US" sz="2700" spc="-1" strike="noStrike">
                <a:solidFill>
                  <a:srgbClr val="222222"/>
                </a:solidFill>
                <a:latin typeface="Arial"/>
                <a:ea typeface="+mn-ea"/>
              </a:rPr>
              <a:t>PKI systems based on public-key cryptosystems</a:t>
            </a:r>
            <a:endParaRPr b="0" lang="en-GB" sz="2700" spc="-1" strike="noStrike">
              <a:latin typeface="Arial"/>
            </a:endParaRPr>
          </a:p>
          <a:p>
            <a:pPr marL="362520" indent="-362160">
              <a:lnSpc>
                <a:spcPct val="100000"/>
              </a:lnSpc>
              <a:spcBef>
                <a:spcPts val="541"/>
              </a:spcBef>
              <a:buClr>
                <a:srgbClr val="222222"/>
              </a:buClr>
              <a:buFont typeface="Symbol" charset="2"/>
              <a:buChar char=""/>
            </a:pPr>
            <a:r>
              <a:rPr b="0" lang="en-US" sz="2700" spc="-1" strike="noStrike">
                <a:solidFill>
                  <a:srgbClr val="222222"/>
                </a:solidFill>
                <a:latin typeface="Arial"/>
                <a:ea typeface="+mn-ea"/>
              </a:rPr>
              <a:t>PKI protects information assets in several ways: </a:t>
            </a:r>
            <a:endParaRPr b="0" lang="en-GB" sz="2700" spc="-1" strike="noStrike">
              <a:latin typeface="Arial"/>
            </a:endParaRPr>
          </a:p>
          <a:p>
            <a:pPr lvl="1" marL="785520" indent="-301680">
              <a:lnSpc>
                <a:spcPct val="100000"/>
              </a:lnSpc>
              <a:spcBef>
                <a:spcPts val="499"/>
              </a:spcBef>
              <a:buClr>
                <a:srgbClr val="222222"/>
              </a:buClr>
              <a:buFont typeface="Symbol" charset="2"/>
              <a:buChar char=""/>
            </a:pPr>
            <a:r>
              <a:rPr b="0" lang="en-US" sz="2500" spc="-1" strike="noStrike">
                <a:solidFill>
                  <a:srgbClr val="222222"/>
                </a:solidFill>
                <a:latin typeface="Arial"/>
                <a:ea typeface="+mn-ea"/>
              </a:rPr>
              <a:t>Authentication</a:t>
            </a:r>
            <a:endParaRPr b="0" lang="en-GB" sz="2500" spc="-1" strike="noStrike">
              <a:latin typeface="Arial"/>
            </a:endParaRPr>
          </a:p>
          <a:p>
            <a:pPr lvl="1" marL="785520" indent="-301680">
              <a:lnSpc>
                <a:spcPct val="100000"/>
              </a:lnSpc>
              <a:spcBef>
                <a:spcPts val="499"/>
              </a:spcBef>
              <a:buClr>
                <a:srgbClr val="222222"/>
              </a:buClr>
              <a:buFont typeface="Symbol" charset="2"/>
              <a:buChar char=""/>
            </a:pPr>
            <a:r>
              <a:rPr b="0" lang="en-US" sz="2500" spc="-1" strike="noStrike">
                <a:solidFill>
                  <a:srgbClr val="222222"/>
                </a:solidFill>
                <a:latin typeface="Arial"/>
                <a:ea typeface="+mn-ea"/>
              </a:rPr>
              <a:t>Integrity</a:t>
            </a:r>
            <a:endParaRPr b="0" lang="en-GB" sz="2500" spc="-1" strike="noStrike">
              <a:latin typeface="Arial"/>
            </a:endParaRPr>
          </a:p>
          <a:p>
            <a:pPr lvl="1" marL="785520" indent="-301680">
              <a:lnSpc>
                <a:spcPct val="100000"/>
              </a:lnSpc>
              <a:spcBef>
                <a:spcPts val="499"/>
              </a:spcBef>
              <a:buClr>
                <a:srgbClr val="222222"/>
              </a:buClr>
              <a:buFont typeface="Symbol" charset="2"/>
              <a:buChar char=""/>
            </a:pPr>
            <a:r>
              <a:rPr b="0" lang="en-US" sz="2500" spc="-1" strike="noStrike">
                <a:solidFill>
                  <a:srgbClr val="222222"/>
                </a:solidFill>
                <a:latin typeface="Arial"/>
                <a:ea typeface="+mn-ea"/>
              </a:rPr>
              <a:t>Privacy</a:t>
            </a:r>
            <a:endParaRPr b="0" lang="en-GB" sz="2500" spc="-1" strike="noStrike">
              <a:latin typeface="Arial"/>
            </a:endParaRPr>
          </a:p>
          <a:p>
            <a:pPr lvl="1" marL="785520" indent="-301680">
              <a:lnSpc>
                <a:spcPct val="100000"/>
              </a:lnSpc>
              <a:spcBef>
                <a:spcPts val="499"/>
              </a:spcBef>
              <a:buClr>
                <a:srgbClr val="222222"/>
              </a:buClr>
              <a:buFont typeface="Symbol" charset="2"/>
              <a:buChar char=""/>
            </a:pPr>
            <a:r>
              <a:rPr b="0" lang="en-US" sz="2500" spc="-1" strike="noStrike">
                <a:solidFill>
                  <a:srgbClr val="222222"/>
                </a:solidFill>
                <a:latin typeface="Arial"/>
                <a:ea typeface="+mn-ea"/>
              </a:rPr>
              <a:t>Authorization</a:t>
            </a:r>
            <a:endParaRPr b="0" lang="en-GB" sz="2500" spc="-1" strike="noStrike">
              <a:latin typeface="Arial"/>
            </a:endParaRPr>
          </a:p>
          <a:p>
            <a:pPr lvl="1" marL="785520" indent="-301680">
              <a:lnSpc>
                <a:spcPct val="100000"/>
              </a:lnSpc>
              <a:spcBef>
                <a:spcPts val="499"/>
              </a:spcBef>
              <a:buClr>
                <a:srgbClr val="222222"/>
              </a:buClr>
              <a:buFont typeface="Symbol" charset="2"/>
              <a:buChar char=""/>
            </a:pPr>
            <a:r>
              <a:rPr b="0" lang="en-US" sz="2500" spc="-1" strike="noStrike">
                <a:solidFill>
                  <a:srgbClr val="222222"/>
                </a:solidFill>
                <a:latin typeface="Arial"/>
                <a:ea typeface="+mn-ea"/>
              </a:rPr>
              <a:t>Nonrepudiation</a:t>
            </a:r>
            <a:endParaRPr b="0" lang="en-GB" sz="2500" spc="-1" strike="noStrike">
              <a:latin typeface="Arial"/>
            </a:endParaRPr>
          </a:p>
          <a:p>
            <a:pPr>
              <a:lnSpc>
                <a:spcPct val="100000"/>
              </a:lnSpc>
            </a:pPr>
            <a:endParaRPr b="0" lang="en-GB" sz="2500" spc="-1" strike="noStrike">
              <a:latin typeface="Arial"/>
            </a:endParaRPr>
          </a:p>
        </p:txBody>
      </p:sp>
      <p:sp>
        <p:nvSpPr>
          <p:cNvPr id="343" name="Slide Number Placeholder 3"/>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38BA1AA3-9B17-400F-95B4-3208938D323C}" type="slidenum">
              <a:rPr b="0" lang="en-US" sz="1200" spc="-1" strike="noStrike">
                <a:solidFill>
                  <a:srgbClr val="000000"/>
                </a:solidFill>
                <a:latin typeface="Arial"/>
                <a:ea typeface="+mn-ea"/>
              </a:rPr>
              <a:t>&lt;number&gt;</a:t>
            </a:fld>
            <a:endParaRPr b="0" lang="en-GB" sz="1200" spc="-1" strike="noStrike">
              <a:latin typeface="Times New Roman"/>
            </a:endParaRPr>
          </a:p>
        </p:txBody>
      </p:sp>
    </p:spTree>
  </p:cSld>
</p:notes>
</file>

<file path=ppt/notesSlides/notesSlide3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44" name="PlaceHolder 1"/>
          <p:cNvSpPr>
            <a:spLocks noGrp="1"/>
          </p:cNvSpPr>
          <p:nvPr>
            <p:ph type="sldImg"/>
          </p:nvPr>
        </p:nvSpPr>
        <p:spPr>
          <a:xfrm>
            <a:off x="2914560" y="531720"/>
            <a:ext cx="3543120" cy="2657160"/>
          </a:xfrm>
          <a:prstGeom prst="rect">
            <a:avLst/>
          </a:prstGeom>
        </p:spPr>
      </p:sp>
      <p:sp>
        <p:nvSpPr>
          <p:cNvPr id="345" name="PlaceHolder 2"/>
          <p:cNvSpPr>
            <a:spLocks noGrp="1"/>
          </p:cNvSpPr>
          <p:nvPr>
            <p:ph type="body"/>
          </p:nvPr>
        </p:nvSpPr>
        <p:spPr>
          <a:xfrm>
            <a:off x="937440" y="3366000"/>
            <a:ext cx="7497720" cy="3188520"/>
          </a:xfrm>
          <a:prstGeom prst="rect">
            <a:avLst/>
          </a:prstGeom>
        </p:spPr>
        <p:txBody>
          <a:bodyPr lIns="93960" rIns="93960" tIns="47160" bIns="47160">
            <a:normAutofit fontScale="23000"/>
          </a:bodyPr>
          <a:p>
            <a:pPr marL="216000" indent="-216000">
              <a:lnSpc>
                <a:spcPct val="100000"/>
              </a:lnSpc>
            </a:pPr>
            <a:r>
              <a:rPr b="0" lang="en-GB" sz="1200" spc="-1" strike="noStrike">
                <a:solidFill>
                  <a:srgbClr val="000000"/>
                </a:solidFill>
                <a:latin typeface="+mn-lt"/>
                <a:ea typeface="+mn-ea"/>
              </a:rPr>
              <a:t>• </a:t>
            </a:r>
            <a:r>
              <a:rPr b="0" lang="en-GB" sz="1200" spc="-1" strike="noStrike">
                <a:solidFill>
                  <a:srgbClr val="000000"/>
                </a:solidFill>
                <a:latin typeface="+mn-lt"/>
                <a:ea typeface="+mn-ea"/>
              </a:rPr>
              <a:t>A certificate authority (CA), which issues, manages, authenticates, signs, and revokes users’ digital certificates. These certificates typically contain the user name, public key, and other identifying information.</a:t>
            </a: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 </a:t>
            </a:r>
            <a:r>
              <a:rPr b="0" lang="en-GB" sz="1200" spc="-1" strike="noStrike">
                <a:solidFill>
                  <a:srgbClr val="000000"/>
                </a:solidFill>
                <a:latin typeface="+mn-lt"/>
                <a:ea typeface="+mn-ea"/>
              </a:rPr>
              <a:t>A registration authority (RA), which handles certification functions such as verifying registration information, generating end-user keys, revoking certificates, and validating user certificates, in collaboration with the CA.</a:t>
            </a: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 </a:t>
            </a:r>
            <a:r>
              <a:rPr b="0" lang="en-GB" sz="1200" spc="-1" strike="noStrike">
                <a:solidFill>
                  <a:srgbClr val="000000"/>
                </a:solidFill>
                <a:latin typeface="+mn-lt"/>
                <a:ea typeface="+mn-ea"/>
              </a:rPr>
              <a:t>Certificate directories, which are central locations for certificate storage that provide a single access point for administration and distribution.</a:t>
            </a: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 </a:t>
            </a:r>
            <a:r>
              <a:rPr b="0" lang="en-GB" sz="1200" spc="-1" strike="noStrike">
                <a:solidFill>
                  <a:srgbClr val="000000"/>
                </a:solidFill>
                <a:latin typeface="+mn-lt"/>
                <a:ea typeface="+mn-ea"/>
              </a:rPr>
              <a:t>Management protocols, which organize and manage communications among CAs, RAs, and end users. This includes the functions and procedures for setting up new users, issuing keys, recovering keys, updating keys, revoking keys, and enabling the</a:t>
            </a: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transfer of certificates and status information among the parties involved in the PKI’s</a:t>
            </a: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area of authority.</a:t>
            </a: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 </a:t>
            </a:r>
            <a:r>
              <a:rPr b="0" lang="en-GB" sz="1200" spc="-1" strike="noStrike">
                <a:solidFill>
                  <a:srgbClr val="000000"/>
                </a:solidFill>
                <a:latin typeface="+mn-lt"/>
                <a:ea typeface="+mn-ea"/>
              </a:rPr>
              <a:t>Policies and procedures, which assist an organization in the application and management of certificates, in the formalization of legal liabilities and limitations, and in actual business use.</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Common implementations of PKI include systems that issue digital certificates to users and servers, directory enrollment, key issuing systems, tools for managing key issuance, and verification and return of certificates. These systems enable organizations to apply an enterprisewide solution that allows users within the PKI’s area of authority to engage in authenticated and secure communications and transactions.</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1" lang="en-US" sz="2000" spc="-1" strike="noStrike">
                <a:solidFill>
                  <a:srgbClr val="000000"/>
                </a:solidFill>
                <a:latin typeface="Times New Roman"/>
                <a:ea typeface="+mn-ea"/>
              </a:rPr>
              <a:t>PKI </a:t>
            </a:r>
            <a:endParaRPr b="0" lang="en-GB" sz="2000" spc="-1" strike="noStrike">
              <a:latin typeface="Arial"/>
            </a:endParaRPr>
          </a:p>
          <a:p>
            <a:pPr marL="362520" indent="-362160">
              <a:lnSpc>
                <a:spcPct val="100000"/>
              </a:lnSpc>
              <a:spcBef>
                <a:spcPts val="541"/>
              </a:spcBef>
              <a:buClr>
                <a:srgbClr val="222222"/>
              </a:buClr>
              <a:buFont typeface="Symbol" charset="2"/>
              <a:buChar char=""/>
            </a:pPr>
            <a:r>
              <a:rPr b="0" lang="en-US" sz="2700" spc="-1" strike="noStrike">
                <a:solidFill>
                  <a:srgbClr val="222222"/>
                </a:solidFill>
                <a:latin typeface="Arial"/>
                <a:ea typeface="+mn-ea"/>
              </a:rPr>
              <a:t>Typical PKI solution protects the transmission and reception of secure information by integrating:</a:t>
            </a:r>
            <a:endParaRPr b="0" lang="en-GB" sz="2700" spc="-1" strike="noStrike">
              <a:latin typeface="Arial"/>
            </a:endParaRPr>
          </a:p>
          <a:p>
            <a:pPr lvl="1" marL="785520" indent="-301680">
              <a:lnSpc>
                <a:spcPct val="100000"/>
              </a:lnSpc>
              <a:spcBef>
                <a:spcPts val="499"/>
              </a:spcBef>
              <a:buClr>
                <a:srgbClr val="222222"/>
              </a:buClr>
              <a:buFont typeface="Symbol" charset="2"/>
              <a:buChar char=""/>
            </a:pPr>
            <a:r>
              <a:rPr b="0" lang="en-US" sz="2500" spc="-1" strike="noStrike">
                <a:solidFill>
                  <a:srgbClr val="222222"/>
                </a:solidFill>
                <a:latin typeface="Arial"/>
                <a:ea typeface="+mn-ea"/>
              </a:rPr>
              <a:t>A certificate authority (CA)</a:t>
            </a:r>
            <a:endParaRPr b="0" lang="en-GB" sz="2500" spc="-1" strike="noStrike">
              <a:latin typeface="Arial"/>
            </a:endParaRPr>
          </a:p>
          <a:p>
            <a:pPr lvl="1" marL="785520" indent="-301680">
              <a:lnSpc>
                <a:spcPct val="100000"/>
              </a:lnSpc>
              <a:spcBef>
                <a:spcPts val="499"/>
              </a:spcBef>
              <a:buClr>
                <a:srgbClr val="222222"/>
              </a:buClr>
              <a:buFont typeface="Symbol" charset="2"/>
              <a:buChar char=""/>
            </a:pPr>
            <a:r>
              <a:rPr b="0" lang="en-US" sz="2500" spc="-1" strike="noStrike">
                <a:solidFill>
                  <a:srgbClr val="222222"/>
                </a:solidFill>
                <a:latin typeface="Arial"/>
                <a:ea typeface="+mn-ea"/>
              </a:rPr>
              <a:t>A registration authority (RA)</a:t>
            </a:r>
            <a:endParaRPr b="0" lang="en-GB" sz="2500" spc="-1" strike="noStrike">
              <a:latin typeface="Arial"/>
            </a:endParaRPr>
          </a:p>
          <a:p>
            <a:pPr lvl="1" marL="785520" indent="-301680">
              <a:lnSpc>
                <a:spcPct val="100000"/>
              </a:lnSpc>
              <a:spcBef>
                <a:spcPts val="499"/>
              </a:spcBef>
              <a:buClr>
                <a:srgbClr val="222222"/>
              </a:buClr>
              <a:buFont typeface="Symbol" charset="2"/>
              <a:buChar char=""/>
            </a:pPr>
            <a:r>
              <a:rPr b="0" lang="en-US" sz="2500" spc="-1" strike="noStrike">
                <a:solidFill>
                  <a:srgbClr val="222222"/>
                </a:solidFill>
                <a:latin typeface="Arial"/>
                <a:ea typeface="+mn-ea"/>
              </a:rPr>
              <a:t>Certificate directories</a:t>
            </a:r>
            <a:endParaRPr b="0" lang="en-GB" sz="2500" spc="-1" strike="noStrike">
              <a:latin typeface="Arial"/>
            </a:endParaRPr>
          </a:p>
          <a:p>
            <a:pPr lvl="1" marL="785520" indent="-301680">
              <a:lnSpc>
                <a:spcPct val="100000"/>
              </a:lnSpc>
              <a:spcBef>
                <a:spcPts val="499"/>
              </a:spcBef>
              <a:buClr>
                <a:srgbClr val="222222"/>
              </a:buClr>
              <a:buFont typeface="Symbol" charset="2"/>
              <a:buChar char=""/>
            </a:pPr>
            <a:r>
              <a:rPr b="0" lang="en-US" sz="2500" spc="-1" strike="noStrike">
                <a:solidFill>
                  <a:srgbClr val="222222"/>
                </a:solidFill>
                <a:latin typeface="Arial"/>
                <a:ea typeface="+mn-ea"/>
              </a:rPr>
              <a:t>Management protocols</a:t>
            </a:r>
            <a:endParaRPr b="0" lang="en-GB" sz="2500" spc="-1" strike="noStrike">
              <a:latin typeface="Arial"/>
            </a:endParaRPr>
          </a:p>
          <a:p>
            <a:pPr lvl="1" marL="785520" indent="-301680">
              <a:lnSpc>
                <a:spcPct val="100000"/>
              </a:lnSpc>
              <a:spcBef>
                <a:spcPts val="499"/>
              </a:spcBef>
              <a:buClr>
                <a:srgbClr val="222222"/>
              </a:buClr>
              <a:buFont typeface="Symbol" charset="2"/>
              <a:buChar char=""/>
            </a:pPr>
            <a:r>
              <a:rPr b="0" lang="en-US" sz="2500" spc="-1" strike="noStrike">
                <a:solidFill>
                  <a:srgbClr val="222222"/>
                </a:solidFill>
                <a:latin typeface="Arial"/>
                <a:ea typeface="+mn-ea"/>
              </a:rPr>
              <a:t>Policies and procedures</a:t>
            </a:r>
            <a:endParaRPr b="0" lang="en-GB" sz="2500" spc="-1" strike="noStrike">
              <a:latin typeface="Arial"/>
            </a:endParaRPr>
          </a:p>
          <a:p>
            <a:pPr>
              <a:lnSpc>
                <a:spcPct val="100000"/>
              </a:lnSpc>
            </a:pPr>
            <a:endParaRPr b="0" lang="en-GB" sz="2500" spc="-1" strike="noStrike">
              <a:latin typeface="Arial"/>
            </a:endParaRPr>
          </a:p>
        </p:txBody>
      </p:sp>
      <p:sp>
        <p:nvSpPr>
          <p:cNvPr id="346" name="Slide Number Placeholder 3"/>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3F88272C-7FAD-49AA-A9DF-BD63E1175AAC}" type="slidenum">
              <a:rPr b="0" lang="en-US" sz="1200" spc="-1" strike="noStrike">
                <a:solidFill>
                  <a:srgbClr val="000000"/>
                </a:solidFill>
                <a:latin typeface="Arial"/>
                <a:ea typeface="+mn-ea"/>
              </a:rPr>
              <a:t>&lt;number&gt;</a:t>
            </a:fld>
            <a:endParaRPr b="0" lang="en-GB" sz="1200" spc="-1" strike="noStrike">
              <a:latin typeface="Times New Roman"/>
            </a:endParaRPr>
          </a:p>
        </p:txBody>
      </p:sp>
    </p:spTree>
  </p:cSld>
</p:notes>
</file>

<file path=ppt/notesSlides/notesSlide3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47" name="PlaceHolder 1"/>
          <p:cNvSpPr>
            <a:spLocks noGrp="1"/>
          </p:cNvSpPr>
          <p:nvPr>
            <p:ph type="sldImg"/>
          </p:nvPr>
        </p:nvSpPr>
        <p:spPr>
          <a:xfrm>
            <a:off x="2914560" y="531720"/>
            <a:ext cx="3543120" cy="2657160"/>
          </a:xfrm>
          <a:prstGeom prst="rect">
            <a:avLst/>
          </a:prstGeom>
        </p:spPr>
      </p:sp>
      <p:sp>
        <p:nvSpPr>
          <p:cNvPr id="348" name="PlaceHolder 2"/>
          <p:cNvSpPr>
            <a:spLocks noGrp="1"/>
          </p:cNvSpPr>
          <p:nvPr>
            <p:ph type="body"/>
          </p:nvPr>
        </p:nvSpPr>
        <p:spPr>
          <a:xfrm>
            <a:off x="937440" y="3366000"/>
            <a:ext cx="7497720" cy="3188520"/>
          </a:xfrm>
          <a:prstGeom prst="rect">
            <a:avLst/>
          </a:prstGeom>
        </p:spPr>
        <p:txBody>
          <a:bodyPr lIns="93960" rIns="93960" tIns="47160" bIns="47160">
            <a:normAutofit fontScale="54000"/>
          </a:bodyPr>
          <a:p>
            <a:pPr marL="216000" indent="-216000">
              <a:lnSpc>
                <a:spcPct val="100000"/>
              </a:lnSpc>
            </a:pPr>
            <a:r>
              <a:rPr b="0" lang="en-GB" sz="1200" spc="-1" strike="noStrike">
                <a:solidFill>
                  <a:srgbClr val="000000"/>
                </a:solidFill>
                <a:latin typeface="+mn-lt"/>
                <a:ea typeface="+mn-ea"/>
              </a:rPr>
              <a:t>Digital signatures were created in response to the rising need to verify information transferred via electronic systems. Asymmetric encryption processes are used to create digital signatures. When an asymmetric cryptographic process uses the sender’s private key to encrypt a message, the sender’s public key must be used to decrypt the message. When the decryption is successful, the process verifies that the message was sent by the sender and thus cannot be refuted. This process is known as nonrepudiation, and is the principle of cryptography that underpins the authentication mechanism collectively known as a digital signature. Digital signatures, therefore, are encrypted messages that can be mathematically proven as authentic.</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In general, digital signatures should be created using processes and products that are based on the Digital Signature Standard (DSS).</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DSS algorithms can be used in conjunction with the sender’s public and private keys, the receiver’s public key, and the Secure Hash Standard to quickly create messages that are both encrypted and nonrepudiable.</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1" lang="en-US" sz="2000" spc="-1" strike="noStrike">
                <a:solidFill>
                  <a:srgbClr val="000000"/>
                </a:solidFill>
                <a:latin typeface="Times New Roman"/>
                <a:ea typeface="+mn-ea"/>
              </a:rPr>
              <a:t>Digital Signatures</a:t>
            </a:r>
            <a:endParaRPr b="0" lang="en-GB" sz="2000" spc="-1" strike="noStrike">
              <a:latin typeface="Arial"/>
            </a:endParaRPr>
          </a:p>
          <a:p>
            <a:pPr marL="362520" indent="-36216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Created in response to rising need to verify information transferred via electronic systems</a:t>
            </a:r>
            <a:endParaRPr b="0" lang="en-GB" sz="1200" spc="-1" strike="noStrike">
              <a:latin typeface="Arial"/>
            </a:endParaRPr>
          </a:p>
          <a:p>
            <a:pPr marL="362520" indent="-36216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Asymmetric encryption processes used to create digital signatures</a:t>
            </a:r>
            <a:endParaRPr b="0" lang="en-GB" sz="1200" spc="-1" strike="noStrike">
              <a:latin typeface="Arial"/>
            </a:endParaRPr>
          </a:p>
          <a:p>
            <a:pPr marL="362520" indent="-36216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Nonrepudiation: the process that verifies the message was sent by the sender and thus cannot be refuted</a:t>
            </a:r>
            <a:endParaRPr b="0" lang="en-GB" sz="1200" spc="-1" strike="noStrike">
              <a:latin typeface="Arial"/>
            </a:endParaRPr>
          </a:p>
          <a:p>
            <a:pPr marL="362520" indent="-36216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Digital Signature Standard (DSS)</a:t>
            </a:r>
            <a:endParaRPr b="0" lang="en-GB" sz="1200" spc="-1" strike="noStrike">
              <a:latin typeface="Arial"/>
            </a:endParaRPr>
          </a:p>
          <a:p>
            <a:pPr>
              <a:lnSpc>
                <a:spcPct val="100000"/>
              </a:lnSpc>
            </a:pPr>
            <a:endParaRPr b="0" lang="en-GB" sz="1200" spc="-1" strike="noStrike">
              <a:latin typeface="Arial"/>
            </a:endParaRPr>
          </a:p>
        </p:txBody>
      </p:sp>
      <p:sp>
        <p:nvSpPr>
          <p:cNvPr id="349" name="Slide Number Placeholder 3"/>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C710072B-0672-48A2-BFAE-B044E1768E85}" type="slidenum">
              <a:rPr b="0" lang="en-US" sz="1200" spc="-1" strike="noStrike">
                <a:solidFill>
                  <a:srgbClr val="000000"/>
                </a:solidFill>
                <a:latin typeface="Arial"/>
                <a:ea typeface="+mn-ea"/>
              </a:rPr>
              <a:t>&lt;number&gt;</a:t>
            </a:fld>
            <a:endParaRPr b="0" lang="en-GB" sz="1200" spc="-1" strike="noStrike">
              <a:latin typeface="Times New Roman"/>
            </a:endParaRPr>
          </a:p>
        </p:txBody>
      </p:sp>
    </p:spTree>
  </p:cSld>
</p:notes>
</file>

<file path=ppt/notesSlides/notesSlide3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50" name="PlaceHolder 1"/>
          <p:cNvSpPr>
            <a:spLocks noGrp="1"/>
          </p:cNvSpPr>
          <p:nvPr>
            <p:ph type="sldImg"/>
          </p:nvPr>
        </p:nvSpPr>
        <p:spPr>
          <a:xfrm>
            <a:off x="2914560" y="531720"/>
            <a:ext cx="3543120" cy="2657160"/>
          </a:xfrm>
          <a:prstGeom prst="rect">
            <a:avLst/>
          </a:prstGeom>
        </p:spPr>
      </p:sp>
      <p:sp>
        <p:nvSpPr>
          <p:cNvPr id="351" name="PlaceHolder 2"/>
          <p:cNvSpPr>
            <a:spLocks noGrp="1"/>
          </p:cNvSpPr>
          <p:nvPr>
            <p:ph type="body"/>
          </p:nvPr>
        </p:nvSpPr>
        <p:spPr>
          <a:xfrm>
            <a:off x="937440" y="3366000"/>
            <a:ext cx="7497720" cy="3188520"/>
          </a:xfrm>
          <a:prstGeom prst="rect">
            <a:avLst/>
          </a:prstGeom>
        </p:spPr>
        <p:txBody>
          <a:bodyPr lIns="93960" rIns="93960" tIns="47160" bIns="47160">
            <a:noAutofit/>
          </a:bodyPr>
          <a:p>
            <a:pPr marL="216000" indent="-216000">
              <a:lnSpc>
                <a:spcPct val="100000"/>
              </a:lnSpc>
            </a:pPr>
            <a:r>
              <a:rPr b="0" lang="en-GB" sz="1200" spc="-1" strike="noStrike">
                <a:solidFill>
                  <a:srgbClr val="000000"/>
                </a:solidFill>
                <a:latin typeface="+mn-lt"/>
                <a:ea typeface="+mn-ea"/>
              </a:rPr>
              <a:t>A digital certificate is an electronic document or container file that contains a key value and identifying information about the entity that controls the key. The certificate is often issued and certified by a third party, usually a certificate</a:t>
            </a: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authority. A digital signature attached to the certificate’s container file certifies the file’s origin and integrity.</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These certificates bind a distinguished name (DN), which uniquely identifies a certificate entity, to a user’s public key. The certificate is signed and placed in the directory by the CA for retrieval and verification by the user’s associated public key.</a:t>
            </a:r>
            <a:endParaRPr b="0" lang="en-GB" sz="1200" spc="-1" strike="noStrike">
              <a:latin typeface="Arial"/>
            </a:endParaRPr>
          </a:p>
          <a:p>
            <a:pPr marL="216000" indent="-216000">
              <a:lnSpc>
                <a:spcPct val="100000"/>
              </a:lnSpc>
            </a:pPr>
            <a:endParaRPr b="0" lang="en-GB" sz="1200" spc="-1" strike="noStrike">
              <a:latin typeface="Arial"/>
            </a:endParaRPr>
          </a:p>
        </p:txBody>
      </p:sp>
      <p:sp>
        <p:nvSpPr>
          <p:cNvPr id="352" name="Slide Number Placeholder 3"/>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ED310568-1A55-4D82-BB73-6CA32C8CF3A5}" type="slidenum">
              <a:rPr b="0" lang="en-US" sz="1200" spc="-1" strike="noStrike">
                <a:solidFill>
                  <a:srgbClr val="000000"/>
                </a:solidFill>
                <a:latin typeface="Arial"/>
                <a:ea typeface="+mn-ea"/>
              </a:rPr>
              <a:t>&lt;number&gt;</a:t>
            </a:fld>
            <a:endParaRPr b="0" lang="en-GB" sz="1200" spc="-1" strike="noStrike">
              <a:latin typeface="Times New Roman"/>
            </a:endParaRPr>
          </a:p>
        </p:txBody>
      </p:sp>
    </p:spTree>
  </p:cSld>
</p:notes>
</file>

<file path=ppt/notesSlides/notesSlide3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53" name="PlaceHolder 1"/>
          <p:cNvSpPr>
            <a:spLocks noGrp="1"/>
          </p:cNvSpPr>
          <p:nvPr>
            <p:ph type="sldImg"/>
          </p:nvPr>
        </p:nvSpPr>
        <p:spPr>
          <a:xfrm>
            <a:off x="2914560" y="531720"/>
            <a:ext cx="3543120" cy="2657160"/>
          </a:xfrm>
          <a:prstGeom prst="rect">
            <a:avLst/>
          </a:prstGeom>
        </p:spPr>
      </p:sp>
      <p:sp>
        <p:nvSpPr>
          <p:cNvPr id="354" name="PlaceHolder 2"/>
          <p:cNvSpPr>
            <a:spLocks noGrp="1"/>
          </p:cNvSpPr>
          <p:nvPr>
            <p:ph type="body"/>
          </p:nvPr>
        </p:nvSpPr>
        <p:spPr>
          <a:xfrm>
            <a:off x="937440" y="3366000"/>
            <a:ext cx="7497720" cy="3188520"/>
          </a:xfrm>
          <a:prstGeom prst="rect">
            <a:avLst/>
          </a:prstGeom>
        </p:spPr>
        <p:txBody>
          <a:bodyPr lIns="93960" rIns="93960" tIns="47160" bIns="47160">
            <a:normAutofit fontScale="42000"/>
          </a:bodyPr>
          <a:p>
            <a:pPr marL="216000" indent="-216000">
              <a:lnSpc>
                <a:spcPct val="100000"/>
              </a:lnSpc>
            </a:pPr>
            <a:r>
              <a:rPr b="0" lang="en-GB" sz="1200" spc="-1" strike="noStrike">
                <a:solidFill>
                  <a:srgbClr val="000000"/>
                </a:solidFill>
                <a:latin typeface="+mn-lt"/>
                <a:ea typeface="+mn-ea"/>
              </a:rPr>
              <a:t>The most common hybrid system is based on the Diffie-Hellman key exchange, which uses asymmetric encryption to exchange session keys. </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Diffie-Hellman provides the foundation for subsequent developments in public-key encryption. It protects data from exposure to third parties, which is sometimes a problem when keys are exchanged out of band.</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1" lang="en-US" sz="2000" spc="-1" strike="noStrike">
                <a:solidFill>
                  <a:srgbClr val="000000"/>
                </a:solidFill>
                <a:latin typeface="Times New Roman"/>
                <a:ea typeface="+mn-ea"/>
              </a:rPr>
              <a:t>Hybrid Cryptography Systems</a:t>
            </a:r>
            <a:endParaRPr b="0" lang="en-GB" sz="2000" spc="-1" strike="noStrike">
              <a:latin typeface="Arial"/>
            </a:endParaRPr>
          </a:p>
          <a:p>
            <a:pPr marL="362520" indent="-362160">
              <a:lnSpc>
                <a:spcPct val="100000"/>
              </a:lnSpc>
              <a:spcBef>
                <a:spcPts val="541"/>
              </a:spcBef>
              <a:buClr>
                <a:srgbClr val="222222"/>
              </a:buClr>
              <a:buFont typeface="Symbol" charset="2"/>
              <a:buChar char=""/>
            </a:pPr>
            <a:r>
              <a:rPr b="0" lang="en-US" sz="2700" spc="-1" strike="noStrike">
                <a:solidFill>
                  <a:srgbClr val="222222"/>
                </a:solidFill>
                <a:latin typeface="Arial"/>
                <a:ea typeface="+mn-ea"/>
              </a:rPr>
              <a:t>Except with digital certificates, pure asymmetric key encryption not widely used </a:t>
            </a:r>
            <a:endParaRPr b="0" lang="en-GB" sz="2700" spc="-1" strike="noStrike">
              <a:latin typeface="Arial"/>
            </a:endParaRPr>
          </a:p>
          <a:p>
            <a:pPr marL="362520" indent="-362160">
              <a:lnSpc>
                <a:spcPct val="100000"/>
              </a:lnSpc>
              <a:spcBef>
                <a:spcPts val="541"/>
              </a:spcBef>
              <a:buClr>
                <a:srgbClr val="222222"/>
              </a:buClr>
              <a:buFont typeface="Symbol" charset="2"/>
              <a:buChar char=""/>
            </a:pPr>
            <a:r>
              <a:rPr b="0" lang="en-US" sz="2700" spc="-1" strike="noStrike">
                <a:solidFill>
                  <a:srgbClr val="222222"/>
                </a:solidFill>
                <a:latin typeface="Arial"/>
                <a:ea typeface="+mn-ea"/>
              </a:rPr>
              <a:t>Asymmetric encryption more often used with symmetric key encryption, as part of a hybrid system</a:t>
            </a:r>
            <a:endParaRPr b="0" lang="en-GB" sz="2700" spc="-1" strike="noStrike">
              <a:latin typeface="Arial"/>
            </a:endParaRPr>
          </a:p>
          <a:p>
            <a:pPr marL="362520" indent="-362160">
              <a:lnSpc>
                <a:spcPct val="100000"/>
              </a:lnSpc>
              <a:spcBef>
                <a:spcPts val="541"/>
              </a:spcBef>
              <a:buClr>
                <a:srgbClr val="222222"/>
              </a:buClr>
              <a:buFont typeface="Symbol" charset="2"/>
              <a:buChar char=""/>
            </a:pPr>
            <a:r>
              <a:rPr b="0" lang="en-US" sz="2700" spc="-1" strike="noStrike">
                <a:solidFill>
                  <a:srgbClr val="222222"/>
                </a:solidFill>
                <a:latin typeface="Arial"/>
                <a:ea typeface="+mn-ea"/>
              </a:rPr>
              <a:t>Diffie-Hellman Key Exchange method: </a:t>
            </a:r>
            <a:endParaRPr b="0" lang="en-GB" sz="2700" spc="-1" strike="noStrike">
              <a:latin typeface="Arial"/>
            </a:endParaRPr>
          </a:p>
          <a:p>
            <a:pPr lvl="1" marL="785520" indent="-301680">
              <a:lnSpc>
                <a:spcPct val="100000"/>
              </a:lnSpc>
              <a:spcBef>
                <a:spcPts val="499"/>
              </a:spcBef>
              <a:buClr>
                <a:srgbClr val="222222"/>
              </a:buClr>
              <a:buFont typeface="Symbol" charset="2"/>
              <a:buChar char=""/>
            </a:pPr>
            <a:r>
              <a:rPr b="0" lang="en-US" sz="2500" spc="-1" strike="noStrike">
                <a:solidFill>
                  <a:srgbClr val="222222"/>
                </a:solidFill>
                <a:latin typeface="Arial"/>
                <a:ea typeface="+mn-ea"/>
              </a:rPr>
              <a:t>Most common hybrid system</a:t>
            </a:r>
            <a:endParaRPr b="0" lang="en-GB" sz="2500" spc="-1" strike="noStrike">
              <a:latin typeface="Arial"/>
            </a:endParaRPr>
          </a:p>
          <a:p>
            <a:pPr lvl="1" marL="785520" indent="-301680">
              <a:lnSpc>
                <a:spcPct val="100000"/>
              </a:lnSpc>
              <a:spcBef>
                <a:spcPts val="499"/>
              </a:spcBef>
              <a:buClr>
                <a:srgbClr val="222222"/>
              </a:buClr>
              <a:buFont typeface="Symbol" charset="2"/>
              <a:buChar char=""/>
            </a:pPr>
            <a:r>
              <a:rPr b="0" lang="en-US" sz="2500" spc="-1" strike="noStrike">
                <a:solidFill>
                  <a:srgbClr val="222222"/>
                </a:solidFill>
                <a:latin typeface="Arial"/>
                <a:ea typeface="+mn-ea"/>
              </a:rPr>
              <a:t>Provides foundation for subsequent developments in public-key encryption</a:t>
            </a:r>
            <a:endParaRPr b="0" lang="en-GB" sz="2500" spc="-1" strike="noStrike">
              <a:latin typeface="Arial"/>
            </a:endParaRPr>
          </a:p>
          <a:p>
            <a:pPr>
              <a:lnSpc>
                <a:spcPct val="100000"/>
              </a:lnSpc>
            </a:pPr>
            <a:endParaRPr b="0" lang="en-GB" sz="2500" spc="-1" strike="noStrike">
              <a:latin typeface="Arial"/>
            </a:endParaRPr>
          </a:p>
        </p:txBody>
      </p:sp>
      <p:sp>
        <p:nvSpPr>
          <p:cNvPr id="355" name="Slide Number Placeholder 3"/>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8324087C-1E31-4C0D-8E83-28B76C532742}" type="slidenum">
              <a:rPr b="0" lang="en-US" sz="1200" spc="-1" strike="noStrike">
                <a:solidFill>
                  <a:srgbClr val="000000"/>
                </a:solidFill>
                <a:latin typeface="Arial"/>
                <a:ea typeface="+mn-ea"/>
              </a:rPr>
              <a:t>&lt;number&gt;</a:t>
            </a:fld>
            <a:endParaRPr b="0" lang="en-GB" sz="1200" spc="-1" strike="noStrike">
              <a:latin typeface="Times New Roman"/>
            </a:endParaRPr>
          </a:p>
        </p:txBody>
      </p:sp>
    </p:spTree>
  </p:cSld>
</p:notes>
</file>

<file path=ppt/notesSlides/notesSlide3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56" name="PlaceHolder 1"/>
          <p:cNvSpPr>
            <a:spLocks noGrp="1"/>
          </p:cNvSpPr>
          <p:nvPr>
            <p:ph type="sldImg"/>
          </p:nvPr>
        </p:nvSpPr>
        <p:spPr>
          <a:xfrm>
            <a:off x="2914560" y="531720"/>
            <a:ext cx="3543120" cy="2657160"/>
          </a:xfrm>
          <a:prstGeom prst="rect">
            <a:avLst/>
          </a:prstGeom>
        </p:spPr>
      </p:sp>
      <p:sp>
        <p:nvSpPr>
          <p:cNvPr id="357" name="PlaceHolder 2"/>
          <p:cNvSpPr>
            <a:spLocks noGrp="1"/>
          </p:cNvSpPr>
          <p:nvPr>
            <p:ph type="body"/>
          </p:nvPr>
        </p:nvSpPr>
        <p:spPr>
          <a:xfrm>
            <a:off x="937440" y="3366000"/>
            <a:ext cx="7497720" cy="3188520"/>
          </a:xfrm>
          <a:prstGeom prst="rect">
            <a:avLst/>
          </a:prstGeom>
        </p:spPr>
        <p:txBody>
          <a:bodyPr lIns="93960" rIns="93960" tIns="47160" bIns="47160">
            <a:noAutofit/>
          </a:bodyPr>
          <a:p>
            <a:pPr marL="216000" indent="-216000">
              <a:lnSpc>
                <a:spcPct val="100000"/>
              </a:lnSpc>
            </a:pPr>
            <a:r>
              <a:rPr b="0" lang="en-GB" sz="1200" spc="-1" strike="noStrike">
                <a:solidFill>
                  <a:srgbClr val="000000"/>
                </a:solidFill>
                <a:latin typeface="+mn-lt"/>
                <a:ea typeface="+mn-ea"/>
              </a:rPr>
              <a:t>The word steganography—the art of secret writing—is derived from the Greek words steganos, meaning “covered,” and graphein, meaning “to write.”</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To understand how this form of steganography works, you must first know a little about how images are stored.</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1" lang="en-US" sz="2000" spc="-1" strike="noStrike">
                <a:solidFill>
                  <a:srgbClr val="000000"/>
                </a:solidFill>
                <a:latin typeface="Times New Roman"/>
                <a:ea typeface="+mn-ea"/>
              </a:rPr>
              <a:t>Steganography</a:t>
            </a:r>
            <a:endParaRPr b="0" lang="en-GB" sz="2000" spc="-1" strike="noStrike">
              <a:latin typeface="Arial"/>
            </a:endParaRPr>
          </a:p>
          <a:p>
            <a:pPr marL="362520" indent="-36216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a:t>
            </a:r>
            <a:r>
              <a:rPr b="0" lang="en-US" sz="1200" spc="-1" strike="noStrike">
                <a:solidFill>
                  <a:srgbClr val="222222"/>
                </a:solidFill>
                <a:latin typeface="Arial"/>
                <a:ea typeface="+mn-ea"/>
              </a:rPr>
              <a:t>Art of secret writing”</a:t>
            </a:r>
            <a:endParaRPr b="0" lang="en-GB" sz="1200" spc="-1" strike="noStrike">
              <a:latin typeface="Arial"/>
            </a:endParaRPr>
          </a:p>
          <a:p>
            <a:pPr marL="362520" indent="-36216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Has been used for centuries</a:t>
            </a:r>
            <a:endParaRPr b="0" lang="en-GB" sz="1200" spc="-1" strike="noStrike">
              <a:latin typeface="Arial"/>
            </a:endParaRPr>
          </a:p>
          <a:p>
            <a:pPr marL="362520" indent="-36216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Most popular modern version hides information within files that contain digital pictures or other images</a:t>
            </a:r>
            <a:endParaRPr b="0" lang="en-GB" sz="1200" spc="-1" strike="noStrike">
              <a:latin typeface="Arial"/>
            </a:endParaRPr>
          </a:p>
          <a:p>
            <a:pPr marL="362520" indent="-36216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Some applications hide messages in .bmp, .wav, .mp3, and .au files, as well as in unused space on CDs and DVDs</a:t>
            </a:r>
            <a:endParaRPr b="0" lang="en-GB" sz="1200" spc="-1" strike="noStrike">
              <a:latin typeface="Arial"/>
            </a:endParaRPr>
          </a:p>
          <a:p>
            <a:pPr>
              <a:lnSpc>
                <a:spcPct val="100000"/>
              </a:lnSpc>
            </a:pPr>
            <a:endParaRPr b="0" lang="en-GB" sz="1200" spc="-1" strike="noStrike">
              <a:latin typeface="Arial"/>
            </a:endParaRPr>
          </a:p>
        </p:txBody>
      </p:sp>
      <p:sp>
        <p:nvSpPr>
          <p:cNvPr id="358" name="Slide Number Placeholder 3"/>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74B600CD-A303-466B-AEC0-28CC5B4252D3}" type="slidenum">
              <a:rPr b="0" lang="en-US" sz="1200" spc="-1" strike="noStrike">
                <a:solidFill>
                  <a:srgbClr val="000000"/>
                </a:solidFill>
                <a:latin typeface="Arial"/>
                <a:ea typeface="+mn-ea"/>
              </a:rPr>
              <a:t>&lt;number&gt;</a:t>
            </a:fld>
            <a:endParaRPr b="0" lang="en-GB" sz="1200" spc="-1" strike="noStrike">
              <a:latin typeface="Times New Roman"/>
            </a:endParaRPr>
          </a:p>
        </p:txBody>
      </p:sp>
    </p:spTree>
  </p:cSld>
</p:notes>
</file>

<file path=ppt/notesSlides/notesSlide4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59" name="PlaceHolder 1"/>
          <p:cNvSpPr>
            <a:spLocks noGrp="1"/>
          </p:cNvSpPr>
          <p:nvPr>
            <p:ph type="sldImg"/>
          </p:nvPr>
        </p:nvSpPr>
        <p:spPr>
          <a:xfrm>
            <a:off x="2914560" y="531720"/>
            <a:ext cx="3543120" cy="2657160"/>
          </a:xfrm>
          <a:prstGeom prst="rect">
            <a:avLst/>
          </a:prstGeom>
        </p:spPr>
      </p:sp>
      <p:sp>
        <p:nvSpPr>
          <p:cNvPr id="360" name="PlaceHolder 2"/>
          <p:cNvSpPr>
            <a:spLocks noGrp="1"/>
          </p:cNvSpPr>
          <p:nvPr>
            <p:ph type="body"/>
          </p:nvPr>
        </p:nvSpPr>
        <p:spPr>
          <a:xfrm>
            <a:off x="937440" y="3366000"/>
            <a:ext cx="7497720" cy="3188520"/>
          </a:xfrm>
          <a:prstGeom prst="rect">
            <a:avLst/>
          </a:prstGeom>
        </p:spPr>
        <p:txBody>
          <a:bodyPr lIns="93960" rIns="93960" tIns="47160" bIns="47160">
            <a:normAutofit fontScale="92000"/>
          </a:bodyPr>
          <a:p>
            <a:pPr marL="216000" indent="-216000">
              <a:lnSpc>
                <a:spcPct val="100000"/>
              </a:lnSpc>
            </a:pPr>
            <a:r>
              <a:rPr b="1" lang="en-GB" sz="1200" spc="-1" strike="noStrike">
                <a:solidFill>
                  <a:srgbClr val="000000"/>
                </a:solidFill>
                <a:latin typeface="+mn-lt"/>
                <a:ea typeface="+mn-ea"/>
              </a:rPr>
              <a:t>S-HTTP</a:t>
            </a:r>
            <a:r>
              <a:rPr b="0" lang="en-GB" sz="1200" spc="-1" strike="noStrike">
                <a:solidFill>
                  <a:srgbClr val="000000"/>
                </a:solidFill>
                <a:latin typeface="+mn-lt"/>
                <a:ea typeface="+mn-ea"/>
              </a:rPr>
              <a:t> (Secure Hypertext Transfer Protocol) and SSL are two protocols designed to enable secure network communications across the Internet. S-HTTP and SSL ensure Internet security via different mechanisms and can be used independently or together.</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Netscape developed the </a:t>
            </a:r>
            <a:r>
              <a:rPr b="1" lang="en-GB" sz="1200" spc="-1" strike="noStrike">
                <a:solidFill>
                  <a:srgbClr val="000000"/>
                </a:solidFill>
                <a:latin typeface="+mn-lt"/>
                <a:ea typeface="+mn-ea"/>
              </a:rPr>
              <a:t>Secure Sockets Layer (SSL) </a:t>
            </a:r>
            <a:r>
              <a:rPr b="0" lang="en-GB" sz="1200" spc="-1" strike="noStrike">
                <a:solidFill>
                  <a:srgbClr val="000000"/>
                </a:solidFill>
                <a:latin typeface="+mn-lt"/>
                <a:ea typeface="+mn-ea"/>
              </a:rPr>
              <a:t>protocol to use public-key encryption to secure a channel over the Internet, thus enabling secure communications. Most popular browsers, including Internet Explorer, use SSL. In addition to providing data encryption, integrity, and server authentication, SSL can provide client authentication when properly configured.</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1" lang="en-US" sz="2000" spc="-1" strike="noStrike">
                <a:solidFill>
                  <a:srgbClr val="000000"/>
                </a:solidFill>
                <a:latin typeface="+mn-lt"/>
                <a:ea typeface="+mn-ea"/>
              </a:rPr>
              <a:t>Protocols for Secure Communications</a:t>
            </a:r>
            <a:endParaRPr b="0" lang="en-GB" sz="2000" spc="-1" strike="noStrike">
              <a:latin typeface="Arial"/>
            </a:endParaRPr>
          </a:p>
          <a:p>
            <a:pPr marL="362520" indent="-36216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Most of the software currently used to protect the confidentiality of information are not true cryptosystems</a:t>
            </a:r>
            <a:endParaRPr b="0" lang="en-GB" sz="1200" spc="-1" strike="noStrike">
              <a:latin typeface="Arial"/>
            </a:endParaRPr>
          </a:p>
          <a:p>
            <a:pPr marL="362520" indent="-36216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They are applications to which cryptographic protocols have been added</a:t>
            </a:r>
            <a:endParaRPr b="0" lang="en-GB" sz="1200" spc="-1" strike="noStrike">
              <a:latin typeface="Arial"/>
            </a:endParaRPr>
          </a:p>
          <a:p>
            <a:pPr marL="362520" indent="-36216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Particularly true of Internet protocols</a:t>
            </a:r>
            <a:endParaRPr b="0" lang="en-GB" sz="1200" spc="-1" strike="noStrike">
              <a:latin typeface="Arial"/>
            </a:endParaRPr>
          </a:p>
          <a:p>
            <a:pPr marL="362520" indent="-362160">
              <a:lnSpc>
                <a:spcPct val="100000"/>
              </a:lnSpc>
              <a:spcBef>
                <a:spcPts val="241"/>
              </a:spcBef>
              <a:buClr>
                <a:srgbClr val="222222"/>
              </a:buClr>
              <a:buFont typeface="Symbol" charset="2"/>
              <a:buChar char=""/>
            </a:pPr>
            <a:r>
              <a:rPr b="0" lang="en-US" sz="1200" spc="-1" strike="noStrike">
                <a:solidFill>
                  <a:srgbClr val="222222"/>
                </a:solidFill>
                <a:latin typeface="Arial"/>
                <a:ea typeface="+mn-ea"/>
              </a:rPr>
              <a:t>As the number of threats to the Internet grew, so did the need for additional security measures</a:t>
            </a:r>
            <a:endParaRPr b="0" lang="en-GB" sz="1200" spc="-1" strike="noStrike">
              <a:latin typeface="Arial"/>
            </a:endParaRPr>
          </a:p>
          <a:p>
            <a:pPr>
              <a:lnSpc>
                <a:spcPct val="100000"/>
              </a:lnSpc>
            </a:pPr>
            <a:endParaRPr b="0" lang="en-GB" sz="1200" spc="-1" strike="noStrike">
              <a:latin typeface="Arial"/>
            </a:endParaRPr>
          </a:p>
        </p:txBody>
      </p:sp>
      <p:sp>
        <p:nvSpPr>
          <p:cNvPr id="361" name="Slide Number Placeholder 3"/>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8E81F16D-5C04-42E6-9811-6620E5D47CF4}" type="slidenum">
              <a:rPr b="0" lang="en-US" sz="1200" spc="-1" strike="noStrike">
                <a:solidFill>
                  <a:srgbClr val="000000"/>
                </a:solidFill>
                <a:latin typeface="Arial"/>
                <a:ea typeface="+mn-ea"/>
              </a:rPr>
              <a:t>&lt;number&gt;</a:t>
            </a:fld>
            <a:endParaRPr b="0" lang="en-GB" sz="1200" spc="-1" strike="noStrike">
              <a:latin typeface="Times New Roman"/>
            </a:endParaRPr>
          </a:p>
        </p:txBody>
      </p:sp>
    </p:spTree>
  </p:cSld>
</p:notes>
</file>

<file path=ppt/notesSlides/notesSlide4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62" name="PlaceHolder 1"/>
          <p:cNvSpPr>
            <a:spLocks noGrp="1"/>
          </p:cNvSpPr>
          <p:nvPr>
            <p:ph type="sldImg"/>
          </p:nvPr>
        </p:nvSpPr>
        <p:spPr>
          <a:xfrm>
            <a:off x="2914560" y="531720"/>
            <a:ext cx="3543120" cy="2657160"/>
          </a:xfrm>
          <a:prstGeom prst="rect">
            <a:avLst/>
          </a:prstGeom>
        </p:spPr>
      </p:sp>
      <p:sp>
        <p:nvSpPr>
          <p:cNvPr id="363" name="PlaceHolder 2"/>
          <p:cNvSpPr>
            <a:spLocks noGrp="1"/>
          </p:cNvSpPr>
          <p:nvPr>
            <p:ph type="body"/>
          </p:nvPr>
        </p:nvSpPr>
        <p:spPr>
          <a:xfrm>
            <a:off x="937440" y="3366000"/>
            <a:ext cx="7497720" cy="3188520"/>
          </a:xfrm>
          <a:prstGeom prst="rect">
            <a:avLst/>
          </a:prstGeom>
        </p:spPr>
        <p:txBody>
          <a:bodyPr lIns="93960" rIns="93960" tIns="47160" bIns="47160">
            <a:normAutofit fontScale="46000"/>
          </a:bodyPr>
          <a:p>
            <a:pPr marL="216000" indent="-216000">
              <a:lnSpc>
                <a:spcPct val="100000"/>
              </a:lnSpc>
            </a:pPr>
            <a:r>
              <a:rPr b="1" lang="en-US" sz="2000" spc="-1" strike="noStrike">
                <a:latin typeface="Times New Roman"/>
              </a:rPr>
              <a:t>Securing Internet Communication with S-HTTP and SSL</a:t>
            </a:r>
            <a:endParaRPr b="0" lang="en-GB" sz="2000" spc="-1" strike="noStrike">
              <a:latin typeface="Arial"/>
            </a:endParaRPr>
          </a:p>
          <a:p>
            <a:pPr marL="362520" indent="-362160">
              <a:lnSpc>
                <a:spcPct val="100000"/>
              </a:lnSpc>
              <a:spcBef>
                <a:spcPts val="541"/>
              </a:spcBef>
              <a:buClr>
                <a:srgbClr val="222222"/>
              </a:buClr>
              <a:buFont typeface="Symbol" charset="2"/>
              <a:buChar char=""/>
            </a:pPr>
            <a:r>
              <a:rPr b="0" lang="en-US" sz="2700" spc="-1" strike="noStrike">
                <a:solidFill>
                  <a:srgbClr val="222222"/>
                </a:solidFill>
                <a:latin typeface="Arial"/>
              </a:rPr>
              <a:t>Secure Sockets Layer (SSL) protocol: uses public key encryption to secure channel over public Internet</a:t>
            </a:r>
            <a:endParaRPr b="0" lang="en-GB" sz="2700" spc="-1" strike="noStrike">
              <a:latin typeface="Arial"/>
            </a:endParaRPr>
          </a:p>
          <a:p>
            <a:pPr marL="362520" indent="-362160">
              <a:lnSpc>
                <a:spcPct val="100000"/>
              </a:lnSpc>
              <a:spcBef>
                <a:spcPts val="541"/>
              </a:spcBef>
              <a:buClr>
                <a:srgbClr val="222222"/>
              </a:buClr>
              <a:buFont typeface="Symbol" charset="2"/>
              <a:buChar char=""/>
            </a:pPr>
            <a:r>
              <a:rPr b="0" lang="en-US" sz="2700" spc="-1" strike="noStrike">
                <a:solidFill>
                  <a:srgbClr val="222222"/>
                </a:solidFill>
                <a:latin typeface="Arial"/>
              </a:rPr>
              <a:t>Secure Hypertext Transfer Protocol (S-HTTP): extended version of Hypertext Transfer Protocol; provides for encryption of individual messages between client and server across Internet</a:t>
            </a:r>
            <a:endParaRPr b="0" lang="en-GB" sz="2700" spc="-1" strike="noStrike">
              <a:latin typeface="Arial"/>
            </a:endParaRPr>
          </a:p>
          <a:p>
            <a:pPr marL="362520" indent="-362160">
              <a:lnSpc>
                <a:spcPct val="100000"/>
              </a:lnSpc>
              <a:spcBef>
                <a:spcPts val="541"/>
              </a:spcBef>
              <a:buClr>
                <a:srgbClr val="222222"/>
              </a:buClr>
              <a:buFont typeface="Symbol" charset="2"/>
              <a:buChar char=""/>
            </a:pPr>
            <a:r>
              <a:rPr b="0" lang="en-US" sz="2700" spc="-1" strike="noStrike">
                <a:solidFill>
                  <a:srgbClr val="222222"/>
                </a:solidFill>
                <a:latin typeface="Arial"/>
              </a:rPr>
              <a:t>S-HTTP is the application of SSL over HTTP</a:t>
            </a:r>
            <a:endParaRPr b="0" lang="en-GB" sz="2700" spc="-1" strike="noStrike">
              <a:latin typeface="Arial"/>
            </a:endParaRPr>
          </a:p>
          <a:p>
            <a:pPr lvl="1" marL="785520" indent="-301680">
              <a:lnSpc>
                <a:spcPct val="100000"/>
              </a:lnSpc>
              <a:spcBef>
                <a:spcPts val="499"/>
              </a:spcBef>
              <a:buClr>
                <a:srgbClr val="222222"/>
              </a:buClr>
              <a:buFont typeface="Symbol" charset="2"/>
              <a:buChar char=""/>
            </a:pPr>
            <a:r>
              <a:rPr b="0" lang="en-US" sz="2500" spc="-1" strike="noStrike">
                <a:solidFill>
                  <a:srgbClr val="222222"/>
                </a:solidFill>
                <a:latin typeface="Arial"/>
              </a:rPr>
              <a:t>Allows encryption of information passing between computers through protected and secure virtual connection</a:t>
            </a:r>
            <a:endParaRPr b="0" lang="en-GB" sz="2500" spc="-1" strike="noStrike">
              <a:latin typeface="Arial"/>
            </a:endParaRPr>
          </a:p>
          <a:p>
            <a:pPr>
              <a:lnSpc>
                <a:spcPct val="100000"/>
              </a:lnSpc>
            </a:pPr>
            <a:endParaRPr b="0" lang="en-GB" sz="2500" spc="-1" strike="noStrike">
              <a:latin typeface="Arial"/>
            </a:endParaRPr>
          </a:p>
        </p:txBody>
      </p:sp>
      <p:sp>
        <p:nvSpPr>
          <p:cNvPr id="364" name="Slide Number Placeholder 3"/>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FC67F8F7-E6F3-4FF3-B9EA-B477C22D37D7}" type="slidenum">
              <a:rPr b="0" lang="en-US" sz="1200" spc="-1" strike="noStrike">
                <a:solidFill>
                  <a:srgbClr val="000000"/>
                </a:solidFill>
                <a:latin typeface="Arial"/>
                <a:ea typeface="+mn-ea"/>
              </a:rPr>
              <a:t>&lt;number&gt;</a:t>
            </a:fld>
            <a:endParaRPr b="0" lang="en-GB" sz="1200" spc="-1" strike="noStrike">
              <a:latin typeface="Times New Roman"/>
            </a:endParaRPr>
          </a:p>
        </p:txBody>
      </p:sp>
    </p:spTree>
  </p:cSld>
</p:notes>
</file>

<file path=ppt/notesSlides/notesSlide4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65" name="PlaceHolder 1"/>
          <p:cNvSpPr>
            <a:spLocks noGrp="1"/>
          </p:cNvSpPr>
          <p:nvPr>
            <p:ph type="sldImg"/>
          </p:nvPr>
        </p:nvSpPr>
        <p:spPr>
          <a:xfrm>
            <a:off x="2914560" y="531720"/>
            <a:ext cx="3543120" cy="2657160"/>
          </a:xfrm>
          <a:prstGeom prst="rect">
            <a:avLst/>
          </a:prstGeom>
        </p:spPr>
      </p:sp>
      <p:sp>
        <p:nvSpPr>
          <p:cNvPr id="366" name="PlaceHolder 2"/>
          <p:cNvSpPr>
            <a:spLocks noGrp="1"/>
          </p:cNvSpPr>
          <p:nvPr>
            <p:ph type="body"/>
          </p:nvPr>
        </p:nvSpPr>
        <p:spPr>
          <a:xfrm>
            <a:off x="937440" y="3366000"/>
            <a:ext cx="7497720" cy="3188520"/>
          </a:xfrm>
          <a:prstGeom prst="rect">
            <a:avLst/>
          </a:prstGeom>
        </p:spPr>
        <p:txBody>
          <a:bodyPr lIns="93960" rIns="93960" tIns="47160" bIns="47160">
            <a:normAutofit fontScale="17000"/>
          </a:bodyPr>
          <a:p>
            <a:pPr marL="216000" indent="-216000">
              <a:lnSpc>
                <a:spcPct val="100000"/>
              </a:lnSpc>
            </a:pPr>
            <a:r>
              <a:rPr b="1" lang="en-US" sz="2000" spc="-1" strike="noStrike">
                <a:latin typeface="Times New Roman"/>
              </a:rPr>
              <a:t>Securing E-mail</a:t>
            </a:r>
            <a:endParaRPr b="0" lang="en-GB" sz="2000" spc="-1" strike="noStrike">
              <a:latin typeface="Arial"/>
            </a:endParaRPr>
          </a:p>
          <a:p>
            <a:pPr marL="216000" indent="-216000">
              <a:lnSpc>
                <a:spcPct val="100000"/>
              </a:lnSpc>
            </a:pPr>
            <a:r>
              <a:rPr b="0" lang="en-US" sz="2000" spc="-1" strike="noStrike">
                <a:latin typeface="Times New Roman"/>
              </a:rPr>
              <a:t>A number of encryption cryptosystems have been adapted in an attempt to inject some degree of security into e-mail, a notoriously unsecured medium.  </a:t>
            </a:r>
            <a:endParaRPr b="0" lang="en-GB" sz="2000" spc="-1" strike="noStrike">
              <a:latin typeface="Arial"/>
            </a:endParaRPr>
          </a:p>
          <a:p>
            <a:pPr marL="216000" indent="-216000">
              <a:lnSpc>
                <a:spcPct val="100000"/>
              </a:lnSpc>
            </a:pPr>
            <a:r>
              <a:rPr b="0" lang="en-US" sz="2000" spc="-1" strike="noStrike">
                <a:latin typeface="Times New Roman"/>
              </a:rPr>
              <a:t>S/MIME builds on the Multipurpose Internet Mail Extensions (MIME) encoding format by adding encryption and authentication through digital signatures based on public key cryptosystems.  </a:t>
            </a:r>
            <a:endParaRPr b="0" lang="en-GB" sz="2000" spc="-1" strike="noStrike">
              <a:latin typeface="Arial"/>
            </a:endParaRPr>
          </a:p>
          <a:p>
            <a:pPr marL="216000" indent="-216000">
              <a:lnSpc>
                <a:spcPct val="100000"/>
              </a:lnSpc>
            </a:pPr>
            <a:r>
              <a:rPr b="0" lang="en-US" sz="2000" spc="-1" strike="noStrike">
                <a:latin typeface="Times New Roman"/>
              </a:rPr>
              <a:t>Privacy Enhanced Mail (PEM) was proposed by the Internet Engineering Task Force (IETF) as a standard to function with the public-key cryptosystems. </a:t>
            </a:r>
            <a:endParaRPr b="0" lang="en-GB" sz="2000" spc="-1" strike="noStrike">
              <a:latin typeface="Arial"/>
            </a:endParaRPr>
          </a:p>
          <a:p>
            <a:pPr marL="216000" indent="-216000">
              <a:lnSpc>
                <a:spcPct val="100000"/>
              </a:lnSpc>
            </a:pPr>
            <a:r>
              <a:rPr b="0" lang="en-US" sz="2000" spc="-1" strike="noStrike">
                <a:latin typeface="Times New Roman"/>
              </a:rPr>
              <a:t>PEM uses 3DES symmetric key encryption and RSA for key exchanges and digital signatures.  </a:t>
            </a:r>
            <a:endParaRPr b="0" lang="en-GB" sz="2000" spc="-1" strike="noStrike">
              <a:latin typeface="Arial"/>
            </a:endParaRPr>
          </a:p>
          <a:p>
            <a:pPr marL="216000" indent="-216000">
              <a:lnSpc>
                <a:spcPct val="100000"/>
              </a:lnSpc>
            </a:pPr>
            <a:r>
              <a:rPr b="0" lang="en-US" sz="2000" spc="-1" strike="noStrike">
                <a:latin typeface="Times New Roman"/>
              </a:rPr>
              <a:t>Pretty Good Privacy (PGP) was developed by Phil Zimmerman and uses the IDEA Cipher, a 128-bit symmetric key block encryption algorithm with 64-bit blocks for message encoding.  </a:t>
            </a:r>
            <a:endParaRPr b="0" lang="en-GB" sz="2000" spc="-1" strike="noStrike">
              <a:latin typeface="Arial"/>
            </a:endParaRPr>
          </a:p>
          <a:p>
            <a:pPr marL="216000" indent="-216000">
              <a:lnSpc>
                <a:spcPct val="100000"/>
              </a:lnSpc>
            </a:pPr>
            <a:r>
              <a:rPr b="0" lang="en-US" sz="2000" spc="-1" strike="noStrike">
                <a:latin typeface="Times New Roman"/>
              </a:rPr>
              <a:t>IDEA performs eight rounds on 16-bit sub-blocks using algebraic calculations.  </a:t>
            </a:r>
            <a:endParaRPr b="0" lang="en-GB" sz="2000" spc="-1" strike="noStrike">
              <a:latin typeface="Arial"/>
            </a:endParaRPr>
          </a:p>
          <a:p>
            <a:pPr marL="216000" indent="-216000">
              <a:lnSpc>
                <a:spcPct val="100000"/>
              </a:lnSpc>
            </a:pPr>
            <a:r>
              <a:rPr b="0" lang="en-US" sz="2000" spc="-1" strike="noStrike">
                <a:latin typeface="Times New Roman"/>
              </a:rPr>
              <a:t>PGP also uses RSA for symmetric key exchange and for digital signatures.  </a:t>
            </a:r>
            <a:endParaRPr b="0" lang="en-GB" sz="2000" spc="-1" strike="noStrike">
              <a:latin typeface="Arial"/>
            </a:endParaRPr>
          </a:p>
          <a:p>
            <a:pPr marL="362520" indent="-362160">
              <a:lnSpc>
                <a:spcPct val="100000"/>
              </a:lnSpc>
              <a:spcBef>
                <a:spcPts val="541"/>
              </a:spcBef>
              <a:buClr>
                <a:srgbClr val="222222"/>
              </a:buClr>
              <a:buFont typeface="Symbol" charset="2"/>
              <a:buChar char=""/>
            </a:pPr>
            <a:r>
              <a:rPr b="0" lang="en-US" sz="2700" spc="-1" strike="noStrike">
                <a:solidFill>
                  <a:srgbClr val="222222"/>
                </a:solidFill>
                <a:latin typeface="Arial"/>
              </a:rPr>
              <a:t>Secure Multipurpose Internet Mail Extensions (S/MIME): builds on Multipurpose Internet Mail Extensions (MIME) encoding format and uses digital signatures based on public-key cryptosystems</a:t>
            </a:r>
            <a:endParaRPr b="0" lang="en-GB" sz="2700" spc="-1" strike="noStrike">
              <a:latin typeface="Arial"/>
            </a:endParaRPr>
          </a:p>
          <a:p>
            <a:pPr marL="362520" indent="-362160">
              <a:lnSpc>
                <a:spcPct val="100000"/>
              </a:lnSpc>
              <a:spcBef>
                <a:spcPts val="541"/>
              </a:spcBef>
              <a:buClr>
                <a:srgbClr val="222222"/>
              </a:buClr>
              <a:buFont typeface="Symbol" charset="2"/>
              <a:buChar char=""/>
            </a:pPr>
            <a:r>
              <a:rPr b="0" lang="en-US" sz="2700" spc="-1" strike="noStrike">
                <a:solidFill>
                  <a:srgbClr val="222222"/>
                </a:solidFill>
                <a:latin typeface="Arial"/>
              </a:rPr>
              <a:t>Privacy Enhanced Mail (PEM): proposed as standard to use 3DES symmetric key encryption and RSA for key exchanges and digital signatures</a:t>
            </a:r>
            <a:endParaRPr b="0" lang="en-GB" sz="2700" spc="-1" strike="noStrike">
              <a:latin typeface="Arial"/>
            </a:endParaRPr>
          </a:p>
          <a:p>
            <a:pPr marL="362520" indent="-362160">
              <a:lnSpc>
                <a:spcPct val="100000"/>
              </a:lnSpc>
              <a:spcBef>
                <a:spcPts val="541"/>
              </a:spcBef>
              <a:buClr>
                <a:srgbClr val="222222"/>
              </a:buClr>
              <a:buFont typeface="Symbol" charset="2"/>
              <a:buChar char=""/>
            </a:pPr>
            <a:r>
              <a:rPr b="0" lang="en-US" sz="2700" spc="-1" strike="noStrike">
                <a:solidFill>
                  <a:srgbClr val="222222"/>
                </a:solidFill>
                <a:latin typeface="Arial"/>
              </a:rPr>
              <a:t>Pretty Good Privacy (PGP): uses IDEA Cipher for message encoding</a:t>
            </a:r>
            <a:endParaRPr b="0" lang="en-GB" sz="2700" spc="-1" strike="noStrike">
              <a:latin typeface="Arial"/>
            </a:endParaRPr>
          </a:p>
          <a:p>
            <a:pPr>
              <a:lnSpc>
                <a:spcPct val="100000"/>
              </a:lnSpc>
            </a:pPr>
            <a:endParaRPr b="0" lang="en-GB" sz="2700" spc="-1" strike="noStrike">
              <a:latin typeface="Arial"/>
            </a:endParaRPr>
          </a:p>
          <a:p>
            <a:pPr>
              <a:lnSpc>
                <a:spcPct val="100000"/>
              </a:lnSpc>
            </a:pPr>
            <a:endParaRPr b="0" lang="en-GB" sz="2700" spc="-1" strike="noStrike">
              <a:latin typeface="Arial"/>
            </a:endParaRPr>
          </a:p>
          <a:p>
            <a:pPr>
              <a:lnSpc>
                <a:spcPct val="100000"/>
              </a:lnSpc>
            </a:pPr>
            <a:endParaRPr b="0" lang="en-GB" sz="2700" spc="-1" strike="noStrike">
              <a:latin typeface="Arial"/>
            </a:endParaRPr>
          </a:p>
        </p:txBody>
      </p:sp>
      <p:sp>
        <p:nvSpPr>
          <p:cNvPr id="367" name="Slide Number Placeholder 3"/>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9D6DCA68-0BE6-456E-BB9F-CF78C33A98E9}" type="slidenum">
              <a:rPr b="0" lang="en-US" sz="1200" spc="-1" strike="noStrike">
                <a:solidFill>
                  <a:srgbClr val="000000"/>
                </a:solidFill>
                <a:latin typeface="Arial"/>
                <a:ea typeface="+mn-ea"/>
              </a:rPr>
              <a:t>&lt;number&gt;</a:t>
            </a:fld>
            <a:endParaRPr b="0" lang="en-GB" sz="1200" spc="-1" strike="noStrike">
              <a:latin typeface="Times New Roman"/>
            </a:endParaRPr>
          </a:p>
        </p:txBody>
      </p:sp>
    </p:spTree>
  </p:cSld>
</p:notes>
</file>

<file path=ppt/notesSlides/notesSlide4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68" name="PlaceHolder 1"/>
          <p:cNvSpPr>
            <a:spLocks noGrp="1"/>
          </p:cNvSpPr>
          <p:nvPr>
            <p:ph type="sldImg"/>
          </p:nvPr>
        </p:nvSpPr>
        <p:spPr>
          <a:xfrm>
            <a:off x="2914560" y="531720"/>
            <a:ext cx="3543120" cy="2657160"/>
          </a:xfrm>
          <a:prstGeom prst="rect">
            <a:avLst/>
          </a:prstGeom>
        </p:spPr>
      </p:sp>
      <p:sp>
        <p:nvSpPr>
          <p:cNvPr id="369" name="PlaceHolder 2"/>
          <p:cNvSpPr>
            <a:spLocks noGrp="1"/>
          </p:cNvSpPr>
          <p:nvPr>
            <p:ph type="body"/>
          </p:nvPr>
        </p:nvSpPr>
        <p:spPr>
          <a:xfrm>
            <a:off x="937440" y="3366000"/>
            <a:ext cx="7497720" cy="3188520"/>
          </a:xfrm>
          <a:prstGeom prst="rect">
            <a:avLst/>
          </a:prstGeom>
        </p:spPr>
        <p:txBody>
          <a:bodyPr lIns="93960" rIns="93960" tIns="47160" bIns="47160">
            <a:noAutofit/>
          </a:bodyPr>
          <a:p>
            <a:pPr marL="216000" indent="-216000">
              <a:lnSpc>
                <a:spcPct val="100000"/>
              </a:lnSpc>
            </a:pPr>
            <a:r>
              <a:rPr b="1" lang="en-US" sz="2000" spc="-1" strike="noStrike">
                <a:latin typeface="Times New Roman"/>
              </a:rPr>
              <a:t>Securing Web Transactions with SET, SSL, and S-HTTP</a:t>
            </a:r>
            <a:endParaRPr b="0" lang="en-GB" sz="2000" spc="-1" strike="noStrike">
              <a:latin typeface="Arial"/>
            </a:endParaRPr>
          </a:p>
          <a:p>
            <a:pPr marL="362520" indent="-362160">
              <a:lnSpc>
                <a:spcPct val="100000"/>
              </a:lnSpc>
              <a:spcBef>
                <a:spcPts val="241"/>
              </a:spcBef>
              <a:buClr>
                <a:srgbClr val="222222"/>
              </a:buClr>
              <a:buFont typeface="Symbol" charset="2"/>
              <a:buChar char=""/>
            </a:pPr>
            <a:r>
              <a:rPr b="0" lang="en-US" sz="1200" spc="-1" strike="noStrike">
                <a:solidFill>
                  <a:srgbClr val="222222"/>
                </a:solidFill>
                <a:latin typeface="Arial"/>
              </a:rPr>
              <a:t>Secure Electronic Transactions (SET): developed by MasterCard and VISA in 1997 to protect against electronic payment fraud</a:t>
            </a:r>
            <a:endParaRPr b="0" lang="en-GB" sz="1200" spc="-1" strike="noStrike">
              <a:latin typeface="Arial"/>
            </a:endParaRPr>
          </a:p>
          <a:p>
            <a:pPr marL="362520" indent="-362160">
              <a:lnSpc>
                <a:spcPct val="100000"/>
              </a:lnSpc>
              <a:spcBef>
                <a:spcPts val="241"/>
              </a:spcBef>
              <a:buClr>
                <a:srgbClr val="222222"/>
              </a:buClr>
              <a:buFont typeface="Symbol" charset="2"/>
              <a:buChar char=""/>
            </a:pPr>
            <a:r>
              <a:rPr b="0" lang="en-US" sz="1200" spc="-1" strike="noStrike">
                <a:solidFill>
                  <a:srgbClr val="222222"/>
                </a:solidFill>
                <a:latin typeface="Arial"/>
              </a:rPr>
              <a:t>Uses DES to encrypt credit card information transfers</a:t>
            </a:r>
            <a:endParaRPr b="0" lang="en-GB" sz="1200" spc="-1" strike="noStrike">
              <a:latin typeface="Arial"/>
            </a:endParaRPr>
          </a:p>
          <a:p>
            <a:pPr marL="362520" indent="-362160">
              <a:lnSpc>
                <a:spcPct val="100000"/>
              </a:lnSpc>
              <a:spcBef>
                <a:spcPts val="241"/>
              </a:spcBef>
              <a:buClr>
                <a:srgbClr val="222222"/>
              </a:buClr>
              <a:buFont typeface="Symbol" charset="2"/>
              <a:buChar char=""/>
            </a:pPr>
            <a:r>
              <a:rPr b="0" lang="en-US" sz="1200" spc="-1" strike="noStrike">
                <a:solidFill>
                  <a:srgbClr val="222222"/>
                </a:solidFill>
                <a:latin typeface="Arial"/>
              </a:rPr>
              <a:t>Provides security for both Internet-based credit card transactions and credit card swipe systems in retail stores</a:t>
            </a:r>
            <a:endParaRPr b="0" lang="en-GB" sz="1200" spc="-1" strike="noStrike">
              <a:latin typeface="Arial"/>
            </a:endParaRPr>
          </a:p>
          <a:p>
            <a:pPr>
              <a:lnSpc>
                <a:spcPct val="100000"/>
              </a:lnSpc>
            </a:pPr>
            <a:endParaRPr b="0" lang="en-GB" sz="1200" spc="-1" strike="noStrike">
              <a:latin typeface="Arial"/>
            </a:endParaRPr>
          </a:p>
        </p:txBody>
      </p:sp>
      <p:sp>
        <p:nvSpPr>
          <p:cNvPr id="370" name="Slide Number Placeholder 3"/>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66AD8CBC-8F39-4F97-B6BE-9054BD438C00}" type="slidenum">
              <a:rPr b="0" lang="en-US" sz="1200" spc="-1" strike="noStrike">
                <a:solidFill>
                  <a:srgbClr val="000000"/>
                </a:solidFill>
                <a:latin typeface="Arial"/>
                <a:ea typeface="+mn-ea"/>
              </a:rPr>
              <a:t>&lt;number&gt;</a:t>
            </a:fld>
            <a:endParaRPr b="0" lang="en-GB" sz="1200" spc="-1" strike="noStrike">
              <a:latin typeface="Times New Roman"/>
            </a:endParaRPr>
          </a:p>
        </p:txBody>
      </p:sp>
    </p:spTree>
  </p:cSld>
</p:notes>
</file>

<file path=ppt/notesSlides/notesSlide4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71" name="PlaceHolder 1"/>
          <p:cNvSpPr>
            <a:spLocks noGrp="1"/>
          </p:cNvSpPr>
          <p:nvPr>
            <p:ph type="sldImg"/>
          </p:nvPr>
        </p:nvSpPr>
        <p:spPr>
          <a:xfrm>
            <a:off x="2914560" y="531720"/>
            <a:ext cx="3543120" cy="2657160"/>
          </a:xfrm>
          <a:prstGeom prst="rect">
            <a:avLst/>
          </a:prstGeom>
        </p:spPr>
      </p:sp>
      <p:sp>
        <p:nvSpPr>
          <p:cNvPr id="372" name="PlaceHolder 2"/>
          <p:cNvSpPr>
            <a:spLocks noGrp="1"/>
          </p:cNvSpPr>
          <p:nvPr>
            <p:ph type="body"/>
          </p:nvPr>
        </p:nvSpPr>
        <p:spPr>
          <a:xfrm>
            <a:off x="937440" y="3366000"/>
            <a:ext cx="7497720" cy="3188520"/>
          </a:xfrm>
          <a:prstGeom prst="rect">
            <a:avLst/>
          </a:prstGeom>
        </p:spPr>
        <p:txBody>
          <a:bodyPr lIns="93960" rIns="93960" tIns="47160" bIns="47160">
            <a:normAutofit fontScale="57000"/>
          </a:bodyPr>
          <a:p>
            <a:pPr marL="216000" indent="-216000">
              <a:lnSpc>
                <a:spcPct val="100000"/>
              </a:lnSpc>
            </a:pPr>
            <a:r>
              <a:rPr b="1" lang="en-GB" sz="1200" spc="-1" strike="noStrike">
                <a:solidFill>
                  <a:srgbClr val="000000"/>
                </a:solidFill>
                <a:latin typeface="+mn-lt"/>
                <a:ea typeface="+mn-ea"/>
              </a:rPr>
              <a:t>WEP</a:t>
            </a:r>
            <a:r>
              <a:rPr b="0" lang="en-GB" sz="1200" spc="-1" strike="noStrike">
                <a:solidFill>
                  <a:srgbClr val="000000"/>
                </a:solidFill>
                <a:latin typeface="+mn-lt"/>
                <a:ea typeface="+mn-ea"/>
              </a:rPr>
              <a:t> was an early attempt to provide security with the 802.11 network protocol. It is now considered too cryptographically weak to provide any meaningful protection from eavesdropping, but for a time it did provide some measure</a:t>
            </a: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of security for low-sensitivity networks. WEP uses the RC4 cipher stream to encrypt each packet using a 64-bit key. This key is created using a 24-bit initialization vector and a 40-bit key value. The packets are formed with an XOR function to use the RC4 key value stream to encrypt the data packet.</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1" lang="en-GB" sz="1200" spc="-1" strike="noStrike">
                <a:solidFill>
                  <a:srgbClr val="000000"/>
                </a:solidFill>
                <a:latin typeface="+mn-lt"/>
                <a:ea typeface="+mn-ea"/>
              </a:rPr>
              <a:t>Wi-Fi Protected Access (WPA and WPA2) WPA </a:t>
            </a:r>
            <a:r>
              <a:rPr b="0" lang="en-GB" sz="1200" spc="-1" strike="noStrike">
                <a:solidFill>
                  <a:srgbClr val="000000"/>
                </a:solidFill>
                <a:latin typeface="+mn-lt"/>
                <a:ea typeface="+mn-ea"/>
              </a:rPr>
              <a:t>was created to resolve the issues with WEP. WPA has a key size of 128 bits; instead of static, seldom-changed keys, it uses dynamic keys created and shared by an authentication server. WPA accomplishes this through the use of the Temporal Key Integrity Protocol (TKIP). TKIP is a suite of algorithms that attempts to deliver the best security possible given the constraints of the wireless network environment. The algorithms are designed to work with legacy networking devices.</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AES supports key lengths of up to 256 bits, but it is not compatible with older hardware. However, a specification called Transitional Security Network (TSN) allows RSN and WEP to coexist on the same wireless local area network (WLAN).</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Bluetooth is a de facto industry standard for short-range wireless communications between devices. It is used to establish communications links between wireless telephones and headsets, between PDAs and desktop computers, and between laptops. It was established by Ericsson scientists, and soon involved Intel, Nokia, IBM, and Toshiba. Microsoft, Lucent Technologies, and 3Com joined the industry group shortly after its inception.</a:t>
            </a:r>
            <a:endParaRPr b="0" lang="en-GB" sz="1200" spc="-1" strike="noStrike">
              <a:latin typeface="Arial"/>
            </a:endParaRPr>
          </a:p>
        </p:txBody>
      </p:sp>
      <p:sp>
        <p:nvSpPr>
          <p:cNvPr id="373" name="Slide Number Placeholder 3"/>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594267BC-0FF4-4DB5-AEBE-6269140C03E6}" type="slidenum">
              <a:rPr b="0" lang="en-US" sz="1200" spc="-1" strike="noStrike">
                <a:solidFill>
                  <a:srgbClr val="000000"/>
                </a:solidFill>
                <a:latin typeface="Arial"/>
                <a:ea typeface="+mn-ea"/>
              </a:rPr>
              <a:t>&lt;number&gt;</a:t>
            </a:fld>
            <a:endParaRPr b="0" lang="en-GB" sz="1200" spc="-1" strike="noStrike">
              <a:latin typeface="Times New Roman"/>
            </a:endParaRPr>
          </a:p>
        </p:txBody>
      </p:sp>
    </p:spTree>
  </p:cSld>
</p:notes>
</file>

<file path=ppt/notesSlides/notesSlide4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74" name="PlaceHolder 1"/>
          <p:cNvSpPr>
            <a:spLocks noGrp="1"/>
          </p:cNvSpPr>
          <p:nvPr>
            <p:ph type="sldImg"/>
          </p:nvPr>
        </p:nvSpPr>
        <p:spPr>
          <a:xfrm>
            <a:off x="2914560" y="531720"/>
            <a:ext cx="3543120" cy="2657160"/>
          </a:xfrm>
          <a:prstGeom prst="rect">
            <a:avLst/>
          </a:prstGeom>
        </p:spPr>
      </p:sp>
      <p:sp>
        <p:nvSpPr>
          <p:cNvPr id="375" name="PlaceHolder 2"/>
          <p:cNvSpPr>
            <a:spLocks noGrp="1"/>
          </p:cNvSpPr>
          <p:nvPr>
            <p:ph type="body"/>
          </p:nvPr>
        </p:nvSpPr>
        <p:spPr>
          <a:xfrm>
            <a:off x="937440" y="3366000"/>
            <a:ext cx="7497720" cy="3188520"/>
          </a:xfrm>
          <a:prstGeom prst="rect">
            <a:avLst/>
          </a:prstGeom>
        </p:spPr>
        <p:txBody>
          <a:bodyPr lIns="93960" rIns="93960" tIns="47160" bIns="47160">
            <a:normAutofit fontScale="44000"/>
          </a:bodyPr>
          <a:p>
            <a:pPr marL="216000" indent="-216000">
              <a:lnSpc>
                <a:spcPct val="100000"/>
              </a:lnSpc>
            </a:pPr>
            <a:r>
              <a:rPr b="1" lang="en-US" sz="2000" spc="-1" strike="noStrike">
                <a:latin typeface="Times New Roman"/>
              </a:rPr>
              <a:t>PGP</a:t>
            </a:r>
            <a:endParaRPr b="0" lang="en-GB" sz="2000" spc="-1" strike="noStrike">
              <a:latin typeface="Arial"/>
            </a:endParaRPr>
          </a:p>
          <a:p>
            <a:pPr marL="362520" indent="-362160">
              <a:lnSpc>
                <a:spcPct val="100000"/>
              </a:lnSpc>
              <a:spcBef>
                <a:spcPts val="541"/>
              </a:spcBef>
              <a:buClr>
                <a:srgbClr val="222222"/>
              </a:buClr>
              <a:buFont typeface="Symbol" charset="2"/>
              <a:buChar char=""/>
            </a:pPr>
            <a:r>
              <a:rPr b="0" lang="en-US" sz="2700" spc="-1" strike="noStrike">
                <a:solidFill>
                  <a:srgbClr val="222222"/>
                </a:solidFill>
                <a:latin typeface="Arial"/>
              </a:rPr>
              <a:t>Pretty Good Privacy (PGP): hybrid cryptosystem designed in 1991 by Phil Zimmermann</a:t>
            </a:r>
            <a:endParaRPr b="0" lang="en-GB" sz="2700" spc="-1" strike="noStrike">
              <a:latin typeface="Arial"/>
            </a:endParaRPr>
          </a:p>
          <a:p>
            <a:pPr lvl="1" marL="785520" indent="-301680">
              <a:lnSpc>
                <a:spcPct val="100000"/>
              </a:lnSpc>
              <a:spcBef>
                <a:spcPts val="499"/>
              </a:spcBef>
              <a:buClr>
                <a:srgbClr val="222222"/>
              </a:buClr>
              <a:buFont typeface="Symbol" charset="2"/>
              <a:buChar char=""/>
            </a:pPr>
            <a:r>
              <a:rPr b="0" lang="en-US" sz="2500" spc="-1" strike="noStrike">
                <a:solidFill>
                  <a:srgbClr val="222222"/>
                </a:solidFill>
                <a:latin typeface="Arial"/>
              </a:rPr>
              <a:t>Combined best available cryptographic algorithms to become open source de facto standard for encryption and authentication of e-mail and file storage applications</a:t>
            </a:r>
            <a:endParaRPr b="0" lang="en-GB" sz="2500" spc="-1" strike="noStrike">
              <a:latin typeface="Arial"/>
            </a:endParaRPr>
          </a:p>
          <a:p>
            <a:pPr lvl="1" marL="785520" indent="-301680">
              <a:lnSpc>
                <a:spcPct val="100000"/>
              </a:lnSpc>
              <a:spcBef>
                <a:spcPts val="499"/>
              </a:spcBef>
              <a:buClr>
                <a:srgbClr val="222222"/>
              </a:buClr>
              <a:buFont typeface="Symbol" charset="2"/>
              <a:buChar char=""/>
            </a:pPr>
            <a:r>
              <a:rPr b="0" lang="en-US" sz="2500" spc="-1" strike="noStrike">
                <a:solidFill>
                  <a:srgbClr val="222222"/>
                </a:solidFill>
                <a:latin typeface="Arial"/>
              </a:rPr>
              <a:t>Freeware and low-cost commercial PGP versions are available for many platforms</a:t>
            </a:r>
            <a:endParaRPr b="0" lang="en-GB" sz="2500" spc="-1" strike="noStrike">
              <a:latin typeface="Arial"/>
            </a:endParaRPr>
          </a:p>
          <a:p>
            <a:pPr lvl="1" marL="785520" indent="-301680">
              <a:lnSpc>
                <a:spcPct val="100000"/>
              </a:lnSpc>
              <a:spcBef>
                <a:spcPts val="499"/>
              </a:spcBef>
              <a:buClr>
                <a:srgbClr val="222222"/>
              </a:buClr>
              <a:buFont typeface="Symbol" charset="2"/>
              <a:buChar char=""/>
            </a:pPr>
            <a:r>
              <a:rPr b="0" lang="en-US" sz="2500" spc="-1" strike="noStrike">
                <a:solidFill>
                  <a:srgbClr val="222222"/>
                </a:solidFill>
                <a:latin typeface="Arial"/>
              </a:rPr>
              <a:t>PGP security solution provides six services: authentication by digital signatures; message encryption; compression; e-mail compatibility; segmentation; key management</a:t>
            </a:r>
            <a:endParaRPr b="0" lang="en-GB" sz="2500" spc="-1" strike="noStrike">
              <a:latin typeface="Arial"/>
            </a:endParaRPr>
          </a:p>
          <a:p>
            <a:pPr>
              <a:lnSpc>
                <a:spcPct val="100000"/>
              </a:lnSpc>
            </a:pPr>
            <a:endParaRPr b="0" lang="en-GB" sz="2500" spc="-1" strike="noStrike">
              <a:latin typeface="Arial"/>
            </a:endParaRPr>
          </a:p>
        </p:txBody>
      </p:sp>
      <p:sp>
        <p:nvSpPr>
          <p:cNvPr id="376" name="Slide Number Placeholder 3"/>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9E43AD11-6690-4ECF-BFF1-C92AB8A56113}" type="slidenum">
              <a:rPr b="0" lang="en-US" sz="1200" spc="-1" strike="noStrike">
                <a:solidFill>
                  <a:srgbClr val="000000"/>
                </a:solidFill>
                <a:latin typeface="Arial"/>
                <a:ea typeface="+mn-ea"/>
              </a:rPr>
              <a:t>&lt;number&gt;</a:t>
            </a:fld>
            <a:endParaRPr b="0" lang="en-GB" sz="1200" spc="-1" strike="noStrike">
              <a:latin typeface="Times New Roman"/>
            </a:endParaRPr>
          </a:p>
        </p:txBody>
      </p:sp>
    </p:spTree>
  </p:cSld>
</p:notes>
</file>

<file path=ppt/notesSlides/notesSlide5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77" name="PlaceHolder 1"/>
          <p:cNvSpPr>
            <a:spLocks noGrp="1"/>
          </p:cNvSpPr>
          <p:nvPr>
            <p:ph type="sldImg"/>
          </p:nvPr>
        </p:nvSpPr>
        <p:spPr>
          <a:xfrm>
            <a:off x="2914560" y="531720"/>
            <a:ext cx="3542400" cy="2656440"/>
          </a:xfrm>
          <a:prstGeom prst="rect">
            <a:avLst/>
          </a:prstGeom>
        </p:spPr>
      </p:sp>
      <p:sp>
        <p:nvSpPr>
          <p:cNvPr id="378" name="PlaceHolder 2"/>
          <p:cNvSpPr>
            <a:spLocks noGrp="1"/>
          </p:cNvSpPr>
          <p:nvPr>
            <p:ph type="body"/>
          </p:nvPr>
        </p:nvSpPr>
        <p:spPr>
          <a:xfrm>
            <a:off x="937440" y="3366000"/>
            <a:ext cx="7497000" cy="3187800"/>
          </a:xfrm>
          <a:prstGeom prst="rect">
            <a:avLst/>
          </a:prstGeom>
        </p:spPr>
        <p:txBody>
          <a:bodyPr lIns="93960" rIns="93960" tIns="47160" bIns="47160">
            <a:noAutofit/>
          </a:bodyPr>
          <a:p>
            <a:endParaRPr b="0" lang="en-GB" sz="2000" spc="-1" strike="noStrike">
              <a:latin typeface="Arial"/>
            </a:endParaRPr>
          </a:p>
        </p:txBody>
      </p:sp>
      <p:sp>
        <p:nvSpPr>
          <p:cNvPr id="379" name="CustomShape 3_1"/>
          <p:cNvSpPr/>
          <p:nvPr/>
        </p:nvSpPr>
        <p:spPr>
          <a:xfrm>
            <a:off x="5308920" y="6730920"/>
            <a:ext cx="4060440" cy="353160"/>
          </a:xfrm>
          <a:prstGeom prst="rect">
            <a:avLst/>
          </a:prstGeom>
          <a:noFill/>
          <a:ln w="0">
            <a:noFill/>
          </a:ln>
        </p:spPr>
        <p:style>
          <a:lnRef idx="0"/>
          <a:fillRef idx="0"/>
          <a:effectRef idx="0"/>
          <a:fontRef idx="minor"/>
        </p:style>
        <p:txBody>
          <a:bodyPr lIns="93960" rIns="93960" tIns="47160" bIns="47160" anchor="b">
            <a:noAutofit/>
          </a:bodyPr>
          <a:p>
            <a:pPr algn="r">
              <a:lnSpc>
                <a:spcPct val="100000"/>
              </a:lnSpc>
            </a:pPr>
            <a:fld id="{332876FB-F4FE-4F77-9CD7-5EF3FB5E4074}" type="slidenum">
              <a:rPr b="0" lang="en-US" sz="1200" spc="-1" strike="noStrike">
                <a:solidFill>
                  <a:srgbClr val="000000"/>
                </a:solidFill>
                <a:latin typeface="Times New Roman"/>
              </a:rPr>
              <a:t>&lt;number&gt;</a:t>
            </a:fld>
            <a:endParaRPr b="0" lang="en-GB" sz="1200" spc="-1" strike="noStrike">
              <a:latin typeface="Arial"/>
            </a:endParaRPr>
          </a:p>
        </p:txBody>
      </p:sp>
    </p:spTree>
  </p:cSld>
</p:note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6.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7.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8.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9.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0.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1.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2.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4.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5.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6.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7.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8.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9.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0.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1.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2.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3.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4.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5.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6.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7.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38.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39.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0.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1.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2.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3.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4.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5.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6.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7.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8.xml.rels><?xml version="1.0" encoding="UTF-8"?>
<Relationships xmlns="http://schemas.openxmlformats.org/package/2006/relationships"><Relationship Id="rId1" Type="http://schemas.openxmlformats.org/officeDocument/2006/relationships/slideMaster" Target="../slideMasters/slideMaster4.xml"/>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4"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5" name="PlaceHolder 2"/>
          <p:cNvSpPr>
            <a:spLocks noGrp="1"/>
          </p:cNvSpPr>
          <p:nvPr>
            <p:ph type="subTitle"/>
          </p:nvPr>
        </p:nvSpPr>
        <p:spPr>
          <a:xfrm>
            <a:off x="457200" y="1604520"/>
            <a:ext cx="8229240" cy="397728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6"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7" name="PlaceHolder 2"/>
          <p:cNvSpPr>
            <a:spLocks noGrp="1"/>
          </p:cNvSpPr>
          <p:nvPr>
            <p:ph type="body"/>
          </p:nvPr>
        </p:nvSpPr>
        <p:spPr>
          <a:xfrm>
            <a:off x="457200" y="1604520"/>
            <a:ext cx="822924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8"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9"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10"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11"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Tree>
  </p:cSld>
</p:sldLayout>
</file>

<file path=ppt/slideLayouts/slideLayout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2" name="PlaceHolder 1"/>
          <p:cNvSpPr>
            <a:spLocks noGrp="1"/>
          </p:cNvSpPr>
          <p:nvPr>
            <p:ph type="subTitle"/>
          </p:nvPr>
        </p:nvSpPr>
        <p:spPr>
          <a:xfrm>
            <a:off x="457200" y="273600"/>
            <a:ext cx="8229240" cy="530784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3"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4"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15"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
        <p:nvSpPr>
          <p:cNvPr id="16"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7"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8"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19"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20" name="PlaceHolder 4"/>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21"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2"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23"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24" name="PlaceHolder 4"/>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1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25"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6" name="PlaceHolder 2"/>
          <p:cNvSpPr>
            <a:spLocks noGrp="1"/>
          </p:cNvSpPr>
          <p:nvPr>
            <p:ph type="body"/>
          </p:nvPr>
        </p:nvSpPr>
        <p:spPr>
          <a:xfrm>
            <a:off x="457200" y="1604520"/>
            <a:ext cx="8229240" cy="1896840"/>
          </a:xfrm>
          <a:prstGeom prst="rect">
            <a:avLst/>
          </a:prstGeom>
        </p:spPr>
        <p:txBody>
          <a:bodyPr lIns="0" rIns="0" tIns="0" bIns="0">
            <a:normAutofit/>
          </a:bodyPr>
          <a:p>
            <a:endParaRPr b="0" lang="en-GB" sz="3200" spc="-1" strike="noStrike">
              <a:latin typeface="Arial"/>
            </a:endParaRPr>
          </a:p>
        </p:txBody>
      </p:sp>
      <p:sp>
        <p:nvSpPr>
          <p:cNvPr id="27" name="PlaceHolder 3"/>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1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28"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9"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30"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31"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
        <p:nvSpPr>
          <p:cNvPr id="32" name="PlaceHolder 5"/>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1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33"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34" name="PlaceHolder 2"/>
          <p:cNvSpPr>
            <a:spLocks noGrp="1"/>
          </p:cNvSpPr>
          <p:nvPr>
            <p:ph type="body"/>
          </p:nvPr>
        </p:nvSpPr>
        <p:spPr>
          <a:xfrm>
            <a:off x="457200" y="1604520"/>
            <a:ext cx="2649600" cy="1896840"/>
          </a:xfrm>
          <a:prstGeom prst="rect">
            <a:avLst/>
          </a:prstGeom>
        </p:spPr>
        <p:txBody>
          <a:bodyPr lIns="0" rIns="0" tIns="0" bIns="0">
            <a:normAutofit/>
          </a:bodyPr>
          <a:p>
            <a:endParaRPr b="0" lang="en-GB" sz="3200" spc="-1" strike="noStrike">
              <a:latin typeface="Arial"/>
            </a:endParaRPr>
          </a:p>
        </p:txBody>
      </p:sp>
      <p:sp>
        <p:nvSpPr>
          <p:cNvPr id="35" name="PlaceHolder 3"/>
          <p:cNvSpPr>
            <a:spLocks noGrp="1"/>
          </p:cNvSpPr>
          <p:nvPr>
            <p:ph type="body"/>
          </p:nvPr>
        </p:nvSpPr>
        <p:spPr>
          <a:xfrm>
            <a:off x="3239640" y="1604520"/>
            <a:ext cx="2649600" cy="1896840"/>
          </a:xfrm>
          <a:prstGeom prst="rect">
            <a:avLst/>
          </a:prstGeom>
        </p:spPr>
        <p:txBody>
          <a:bodyPr lIns="0" rIns="0" tIns="0" bIns="0">
            <a:normAutofit/>
          </a:bodyPr>
          <a:p>
            <a:endParaRPr b="0" lang="en-GB" sz="3200" spc="-1" strike="noStrike">
              <a:latin typeface="Arial"/>
            </a:endParaRPr>
          </a:p>
        </p:txBody>
      </p:sp>
      <p:sp>
        <p:nvSpPr>
          <p:cNvPr id="36" name="PlaceHolder 4"/>
          <p:cNvSpPr>
            <a:spLocks noGrp="1"/>
          </p:cNvSpPr>
          <p:nvPr>
            <p:ph type="body"/>
          </p:nvPr>
        </p:nvSpPr>
        <p:spPr>
          <a:xfrm>
            <a:off x="6022080" y="1604520"/>
            <a:ext cx="2649600" cy="1896840"/>
          </a:xfrm>
          <a:prstGeom prst="rect">
            <a:avLst/>
          </a:prstGeom>
        </p:spPr>
        <p:txBody>
          <a:bodyPr lIns="0" rIns="0" tIns="0" bIns="0">
            <a:normAutofit/>
          </a:bodyPr>
          <a:p>
            <a:endParaRPr b="0" lang="en-GB" sz="3200" spc="-1" strike="noStrike">
              <a:latin typeface="Arial"/>
            </a:endParaRPr>
          </a:p>
        </p:txBody>
      </p:sp>
      <p:sp>
        <p:nvSpPr>
          <p:cNvPr id="37" name="PlaceHolder 5"/>
          <p:cNvSpPr>
            <a:spLocks noGrp="1"/>
          </p:cNvSpPr>
          <p:nvPr>
            <p:ph type="body"/>
          </p:nvPr>
        </p:nvSpPr>
        <p:spPr>
          <a:xfrm>
            <a:off x="457200" y="3682080"/>
            <a:ext cx="2649600" cy="1896840"/>
          </a:xfrm>
          <a:prstGeom prst="rect">
            <a:avLst/>
          </a:prstGeom>
        </p:spPr>
        <p:txBody>
          <a:bodyPr lIns="0" rIns="0" tIns="0" bIns="0">
            <a:normAutofit/>
          </a:bodyPr>
          <a:p>
            <a:endParaRPr b="0" lang="en-GB" sz="3200" spc="-1" strike="noStrike">
              <a:latin typeface="Arial"/>
            </a:endParaRPr>
          </a:p>
        </p:txBody>
      </p:sp>
      <p:sp>
        <p:nvSpPr>
          <p:cNvPr id="38" name="PlaceHolder 6"/>
          <p:cNvSpPr>
            <a:spLocks noGrp="1"/>
          </p:cNvSpPr>
          <p:nvPr>
            <p:ph type="body"/>
          </p:nvPr>
        </p:nvSpPr>
        <p:spPr>
          <a:xfrm>
            <a:off x="3239640" y="3682080"/>
            <a:ext cx="2649600" cy="1896840"/>
          </a:xfrm>
          <a:prstGeom prst="rect">
            <a:avLst/>
          </a:prstGeom>
        </p:spPr>
        <p:txBody>
          <a:bodyPr lIns="0" rIns="0" tIns="0" bIns="0">
            <a:normAutofit/>
          </a:bodyPr>
          <a:p>
            <a:endParaRPr b="0" lang="en-GB" sz="3200" spc="-1" strike="noStrike">
              <a:latin typeface="Arial"/>
            </a:endParaRPr>
          </a:p>
        </p:txBody>
      </p:sp>
      <p:sp>
        <p:nvSpPr>
          <p:cNvPr id="39" name="PlaceHolder 7"/>
          <p:cNvSpPr>
            <a:spLocks noGrp="1"/>
          </p:cNvSpPr>
          <p:nvPr>
            <p:ph type="body"/>
          </p:nvPr>
        </p:nvSpPr>
        <p:spPr>
          <a:xfrm>
            <a:off x="6022080" y="3682080"/>
            <a:ext cx="26496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1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1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42"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43" name="PlaceHolder 2"/>
          <p:cNvSpPr>
            <a:spLocks noGrp="1"/>
          </p:cNvSpPr>
          <p:nvPr>
            <p:ph type="subTitle"/>
          </p:nvPr>
        </p:nvSpPr>
        <p:spPr>
          <a:xfrm>
            <a:off x="457200" y="1604520"/>
            <a:ext cx="8229240" cy="397728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1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44"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45" name="PlaceHolder 2"/>
          <p:cNvSpPr>
            <a:spLocks noGrp="1"/>
          </p:cNvSpPr>
          <p:nvPr>
            <p:ph type="body"/>
          </p:nvPr>
        </p:nvSpPr>
        <p:spPr>
          <a:xfrm>
            <a:off x="457200" y="1604520"/>
            <a:ext cx="822924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1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46"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47"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48"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1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49"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Tree>
  </p:cSld>
</p:sldLayout>
</file>

<file path=ppt/slideLayouts/slideLayout1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50" name="PlaceHolder 1"/>
          <p:cNvSpPr>
            <a:spLocks noGrp="1"/>
          </p:cNvSpPr>
          <p:nvPr>
            <p:ph type="subTitle"/>
          </p:nvPr>
        </p:nvSpPr>
        <p:spPr>
          <a:xfrm>
            <a:off x="457200" y="273600"/>
            <a:ext cx="8229240" cy="530784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1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51"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52"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53"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
        <p:nvSpPr>
          <p:cNvPr id="54"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55"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56"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57"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58" name="PlaceHolder 4"/>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59"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60"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61"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62" name="PlaceHolder 4"/>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63"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64" name="PlaceHolder 2"/>
          <p:cNvSpPr>
            <a:spLocks noGrp="1"/>
          </p:cNvSpPr>
          <p:nvPr>
            <p:ph type="body"/>
          </p:nvPr>
        </p:nvSpPr>
        <p:spPr>
          <a:xfrm>
            <a:off x="457200" y="1604520"/>
            <a:ext cx="8229240" cy="1896840"/>
          </a:xfrm>
          <a:prstGeom prst="rect">
            <a:avLst/>
          </a:prstGeom>
        </p:spPr>
        <p:txBody>
          <a:bodyPr lIns="0" rIns="0" tIns="0" bIns="0">
            <a:normAutofit/>
          </a:bodyPr>
          <a:p>
            <a:endParaRPr b="0" lang="en-GB" sz="3200" spc="-1" strike="noStrike">
              <a:latin typeface="Arial"/>
            </a:endParaRPr>
          </a:p>
        </p:txBody>
      </p:sp>
      <p:sp>
        <p:nvSpPr>
          <p:cNvPr id="65" name="PlaceHolder 3"/>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66"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67"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68"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69"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
        <p:nvSpPr>
          <p:cNvPr id="70" name="PlaceHolder 5"/>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71"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72" name="PlaceHolder 2"/>
          <p:cNvSpPr>
            <a:spLocks noGrp="1"/>
          </p:cNvSpPr>
          <p:nvPr>
            <p:ph type="body"/>
          </p:nvPr>
        </p:nvSpPr>
        <p:spPr>
          <a:xfrm>
            <a:off x="457200" y="1604520"/>
            <a:ext cx="2649600" cy="1896840"/>
          </a:xfrm>
          <a:prstGeom prst="rect">
            <a:avLst/>
          </a:prstGeom>
        </p:spPr>
        <p:txBody>
          <a:bodyPr lIns="0" rIns="0" tIns="0" bIns="0">
            <a:normAutofit/>
          </a:bodyPr>
          <a:p>
            <a:endParaRPr b="0" lang="en-GB" sz="3200" spc="-1" strike="noStrike">
              <a:latin typeface="Arial"/>
            </a:endParaRPr>
          </a:p>
        </p:txBody>
      </p:sp>
      <p:sp>
        <p:nvSpPr>
          <p:cNvPr id="73" name="PlaceHolder 3"/>
          <p:cNvSpPr>
            <a:spLocks noGrp="1"/>
          </p:cNvSpPr>
          <p:nvPr>
            <p:ph type="body"/>
          </p:nvPr>
        </p:nvSpPr>
        <p:spPr>
          <a:xfrm>
            <a:off x="3239640" y="1604520"/>
            <a:ext cx="2649600" cy="1896840"/>
          </a:xfrm>
          <a:prstGeom prst="rect">
            <a:avLst/>
          </a:prstGeom>
        </p:spPr>
        <p:txBody>
          <a:bodyPr lIns="0" rIns="0" tIns="0" bIns="0">
            <a:normAutofit/>
          </a:bodyPr>
          <a:p>
            <a:endParaRPr b="0" lang="en-GB" sz="3200" spc="-1" strike="noStrike">
              <a:latin typeface="Arial"/>
            </a:endParaRPr>
          </a:p>
        </p:txBody>
      </p:sp>
      <p:sp>
        <p:nvSpPr>
          <p:cNvPr id="74" name="PlaceHolder 4"/>
          <p:cNvSpPr>
            <a:spLocks noGrp="1"/>
          </p:cNvSpPr>
          <p:nvPr>
            <p:ph type="body"/>
          </p:nvPr>
        </p:nvSpPr>
        <p:spPr>
          <a:xfrm>
            <a:off x="6022080" y="1604520"/>
            <a:ext cx="2649600" cy="1896840"/>
          </a:xfrm>
          <a:prstGeom prst="rect">
            <a:avLst/>
          </a:prstGeom>
        </p:spPr>
        <p:txBody>
          <a:bodyPr lIns="0" rIns="0" tIns="0" bIns="0">
            <a:normAutofit/>
          </a:bodyPr>
          <a:p>
            <a:endParaRPr b="0" lang="en-GB" sz="3200" spc="-1" strike="noStrike">
              <a:latin typeface="Arial"/>
            </a:endParaRPr>
          </a:p>
        </p:txBody>
      </p:sp>
      <p:sp>
        <p:nvSpPr>
          <p:cNvPr id="75" name="PlaceHolder 5"/>
          <p:cNvSpPr>
            <a:spLocks noGrp="1"/>
          </p:cNvSpPr>
          <p:nvPr>
            <p:ph type="body"/>
          </p:nvPr>
        </p:nvSpPr>
        <p:spPr>
          <a:xfrm>
            <a:off x="457200" y="3682080"/>
            <a:ext cx="2649600" cy="1896840"/>
          </a:xfrm>
          <a:prstGeom prst="rect">
            <a:avLst/>
          </a:prstGeom>
        </p:spPr>
        <p:txBody>
          <a:bodyPr lIns="0" rIns="0" tIns="0" bIns="0">
            <a:normAutofit/>
          </a:bodyPr>
          <a:p>
            <a:endParaRPr b="0" lang="en-GB" sz="3200" spc="-1" strike="noStrike">
              <a:latin typeface="Arial"/>
            </a:endParaRPr>
          </a:p>
        </p:txBody>
      </p:sp>
      <p:sp>
        <p:nvSpPr>
          <p:cNvPr id="76" name="PlaceHolder 6"/>
          <p:cNvSpPr>
            <a:spLocks noGrp="1"/>
          </p:cNvSpPr>
          <p:nvPr>
            <p:ph type="body"/>
          </p:nvPr>
        </p:nvSpPr>
        <p:spPr>
          <a:xfrm>
            <a:off x="3239640" y="3682080"/>
            <a:ext cx="2649600" cy="1896840"/>
          </a:xfrm>
          <a:prstGeom prst="rect">
            <a:avLst/>
          </a:prstGeom>
        </p:spPr>
        <p:txBody>
          <a:bodyPr lIns="0" rIns="0" tIns="0" bIns="0">
            <a:normAutofit/>
          </a:bodyPr>
          <a:p>
            <a:endParaRPr b="0" lang="en-GB" sz="3200" spc="-1" strike="noStrike">
              <a:latin typeface="Arial"/>
            </a:endParaRPr>
          </a:p>
        </p:txBody>
      </p:sp>
      <p:sp>
        <p:nvSpPr>
          <p:cNvPr id="77" name="PlaceHolder 7"/>
          <p:cNvSpPr>
            <a:spLocks noGrp="1"/>
          </p:cNvSpPr>
          <p:nvPr>
            <p:ph type="body"/>
          </p:nvPr>
        </p:nvSpPr>
        <p:spPr>
          <a:xfrm>
            <a:off x="6022080" y="3682080"/>
            <a:ext cx="26496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2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80"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81" name="PlaceHolder 2"/>
          <p:cNvSpPr>
            <a:spLocks noGrp="1"/>
          </p:cNvSpPr>
          <p:nvPr>
            <p:ph type="subTitle"/>
          </p:nvPr>
        </p:nvSpPr>
        <p:spPr>
          <a:xfrm>
            <a:off x="457200" y="1604520"/>
            <a:ext cx="8229240" cy="397728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2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82"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83" name="PlaceHolder 2"/>
          <p:cNvSpPr>
            <a:spLocks noGrp="1"/>
          </p:cNvSpPr>
          <p:nvPr>
            <p:ph type="body"/>
          </p:nvPr>
        </p:nvSpPr>
        <p:spPr>
          <a:xfrm>
            <a:off x="457200" y="1604520"/>
            <a:ext cx="822924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2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84"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85"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86"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2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87"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Tree>
  </p:cSld>
</p:sldLayout>
</file>

<file path=ppt/slideLayouts/slideLayout3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88" name="PlaceHolder 1"/>
          <p:cNvSpPr>
            <a:spLocks noGrp="1"/>
          </p:cNvSpPr>
          <p:nvPr>
            <p:ph type="subTitle"/>
          </p:nvPr>
        </p:nvSpPr>
        <p:spPr>
          <a:xfrm>
            <a:off x="457200" y="273600"/>
            <a:ext cx="8229240" cy="530784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3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89"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90"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91"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
        <p:nvSpPr>
          <p:cNvPr id="92"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3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93"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94"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95"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96" name="PlaceHolder 4"/>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3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97"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98"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99"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100" name="PlaceHolder 4"/>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3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101"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02" name="PlaceHolder 2"/>
          <p:cNvSpPr>
            <a:spLocks noGrp="1"/>
          </p:cNvSpPr>
          <p:nvPr>
            <p:ph type="body"/>
          </p:nvPr>
        </p:nvSpPr>
        <p:spPr>
          <a:xfrm>
            <a:off x="457200" y="1604520"/>
            <a:ext cx="8229240" cy="1896840"/>
          </a:xfrm>
          <a:prstGeom prst="rect">
            <a:avLst/>
          </a:prstGeom>
        </p:spPr>
        <p:txBody>
          <a:bodyPr lIns="0" rIns="0" tIns="0" bIns="0">
            <a:normAutofit/>
          </a:bodyPr>
          <a:p>
            <a:endParaRPr b="0" lang="en-GB" sz="3200" spc="-1" strike="noStrike">
              <a:latin typeface="Arial"/>
            </a:endParaRPr>
          </a:p>
        </p:txBody>
      </p:sp>
      <p:sp>
        <p:nvSpPr>
          <p:cNvPr id="103" name="PlaceHolder 3"/>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3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104"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05"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106"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107"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
        <p:nvSpPr>
          <p:cNvPr id="108" name="PlaceHolder 5"/>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3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109"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10" name="PlaceHolder 2"/>
          <p:cNvSpPr>
            <a:spLocks noGrp="1"/>
          </p:cNvSpPr>
          <p:nvPr>
            <p:ph type="body"/>
          </p:nvPr>
        </p:nvSpPr>
        <p:spPr>
          <a:xfrm>
            <a:off x="457200" y="1604520"/>
            <a:ext cx="2649600" cy="1896840"/>
          </a:xfrm>
          <a:prstGeom prst="rect">
            <a:avLst/>
          </a:prstGeom>
        </p:spPr>
        <p:txBody>
          <a:bodyPr lIns="0" rIns="0" tIns="0" bIns="0">
            <a:normAutofit/>
          </a:bodyPr>
          <a:p>
            <a:endParaRPr b="0" lang="en-GB" sz="3200" spc="-1" strike="noStrike">
              <a:latin typeface="Arial"/>
            </a:endParaRPr>
          </a:p>
        </p:txBody>
      </p:sp>
      <p:sp>
        <p:nvSpPr>
          <p:cNvPr id="111" name="PlaceHolder 3"/>
          <p:cNvSpPr>
            <a:spLocks noGrp="1"/>
          </p:cNvSpPr>
          <p:nvPr>
            <p:ph type="body"/>
          </p:nvPr>
        </p:nvSpPr>
        <p:spPr>
          <a:xfrm>
            <a:off x="3239640" y="1604520"/>
            <a:ext cx="2649600" cy="1896840"/>
          </a:xfrm>
          <a:prstGeom prst="rect">
            <a:avLst/>
          </a:prstGeom>
        </p:spPr>
        <p:txBody>
          <a:bodyPr lIns="0" rIns="0" tIns="0" bIns="0">
            <a:normAutofit/>
          </a:bodyPr>
          <a:p>
            <a:endParaRPr b="0" lang="en-GB" sz="3200" spc="-1" strike="noStrike">
              <a:latin typeface="Arial"/>
            </a:endParaRPr>
          </a:p>
        </p:txBody>
      </p:sp>
      <p:sp>
        <p:nvSpPr>
          <p:cNvPr id="112" name="PlaceHolder 4"/>
          <p:cNvSpPr>
            <a:spLocks noGrp="1"/>
          </p:cNvSpPr>
          <p:nvPr>
            <p:ph type="body"/>
          </p:nvPr>
        </p:nvSpPr>
        <p:spPr>
          <a:xfrm>
            <a:off x="6022080" y="1604520"/>
            <a:ext cx="2649600" cy="1896840"/>
          </a:xfrm>
          <a:prstGeom prst="rect">
            <a:avLst/>
          </a:prstGeom>
        </p:spPr>
        <p:txBody>
          <a:bodyPr lIns="0" rIns="0" tIns="0" bIns="0">
            <a:normAutofit/>
          </a:bodyPr>
          <a:p>
            <a:endParaRPr b="0" lang="en-GB" sz="3200" spc="-1" strike="noStrike">
              <a:latin typeface="Arial"/>
            </a:endParaRPr>
          </a:p>
        </p:txBody>
      </p:sp>
      <p:sp>
        <p:nvSpPr>
          <p:cNvPr id="113" name="PlaceHolder 5"/>
          <p:cNvSpPr>
            <a:spLocks noGrp="1"/>
          </p:cNvSpPr>
          <p:nvPr>
            <p:ph type="body"/>
          </p:nvPr>
        </p:nvSpPr>
        <p:spPr>
          <a:xfrm>
            <a:off x="457200" y="3682080"/>
            <a:ext cx="2649600" cy="1896840"/>
          </a:xfrm>
          <a:prstGeom prst="rect">
            <a:avLst/>
          </a:prstGeom>
        </p:spPr>
        <p:txBody>
          <a:bodyPr lIns="0" rIns="0" tIns="0" bIns="0">
            <a:normAutofit/>
          </a:bodyPr>
          <a:p>
            <a:endParaRPr b="0" lang="en-GB" sz="3200" spc="-1" strike="noStrike">
              <a:latin typeface="Arial"/>
            </a:endParaRPr>
          </a:p>
        </p:txBody>
      </p:sp>
      <p:sp>
        <p:nvSpPr>
          <p:cNvPr id="114" name="PlaceHolder 6"/>
          <p:cNvSpPr>
            <a:spLocks noGrp="1"/>
          </p:cNvSpPr>
          <p:nvPr>
            <p:ph type="body"/>
          </p:nvPr>
        </p:nvSpPr>
        <p:spPr>
          <a:xfrm>
            <a:off x="3239640" y="3682080"/>
            <a:ext cx="2649600" cy="1896840"/>
          </a:xfrm>
          <a:prstGeom prst="rect">
            <a:avLst/>
          </a:prstGeom>
        </p:spPr>
        <p:txBody>
          <a:bodyPr lIns="0" rIns="0" tIns="0" bIns="0">
            <a:normAutofit/>
          </a:bodyPr>
          <a:p>
            <a:endParaRPr b="0" lang="en-GB" sz="3200" spc="-1" strike="noStrike">
              <a:latin typeface="Arial"/>
            </a:endParaRPr>
          </a:p>
        </p:txBody>
      </p:sp>
      <p:sp>
        <p:nvSpPr>
          <p:cNvPr id="115" name="PlaceHolder 7"/>
          <p:cNvSpPr>
            <a:spLocks noGrp="1"/>
          </p:cNvSpPr>
          <p:nvPr>
            <p:ph type="body"/>
          </p:nvPr>
        </p:nvSpPr>
        <p:spPr>
          <a:xfrm>
            <a:off x="6022080" y="3682080"/>
            <a:ext cx="26496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3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3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118"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19" name="PlaceHolder 2"/>
          <p:cNvSpPr>
            <a:spLocks noGrp="1"/>
          </p:cNvSpPr>
          <p:nvPr>
            <p:ph type="subTitle"/>
          </p:nvPr>
        </p:nvSpPr>
        <p:spPr>
          <a:xfrm>
            <a:off x="457200" y="1604520"/>
            <a:ext cx="8229240" cy="397728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3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120"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21" name="PlaceHolder 2"/>
          <p:cNvSpPr>
            <a:spLocks noGrp="1"/>
          </p:cNvSpPr>
          <p:nvPr>
            <p:ph type="body"/>
          </p:nvPr>
        </p:nvSpPr>
        <p:spPr>
          <a:xfrm>
            <a:off x="457200" y="1604520"/>
            <a:ext cx="822924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4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122"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23"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124"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4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125"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Tree>
  </p:cSld>
</p:sldLayout>
</file>

<file path=ppt/slideLayouts/slideLayout4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26" name="PlaceHolder 1"/>
          <p:cNvSpPr>
            <a:spLocks noGrp="1"/>
          </p:cNvSpPr>
          <p:nvPr>
            <p:ph type="subTitle"/>
          </p:nvPr>
        </p:nvSpPr>
        <p:spPr>
          <a:xfrm>
            <a:off x="457200" y="273600"/>
            <a:ext cx="8229240" cy="530784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4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27"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28"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129"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
        <p:nvSpPr>
          <p:cNvPr id="130"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4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31"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32"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133"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134" name="PlaceHolder 4"/>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4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135"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36"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137"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138" name="PlaceHolder 4"/>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4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139"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40" name="PlaceHolder 2"/>
          <p:cNvSpPr>
            <a:spLocks noGrp="1"/>
          </p:cNvSpPr>
          <p:nvPr>
            <p:ph type="body"/>
          </p:nvPr>
        </p:nvSpPr>
        <p:spPr>
          <a:xfrm>
            <a:off x="457200" y="1604520"/>
            <a:ext cx="8229240" cy="1896840"/>
          </a:xfrm>
          <a:prstGeom prst="rect">
            <a:avLst/>
          </a:prstGeom>
        </p:spPr>
        <p:txBody>
          <a:bodyPr lIns="0" rIns="0" tIns="0" bIns="0">
            <a:normAutofit/>
          </a:bodyPr>
          <a:p>
            <a:endParaRPr b="0" lang="en-GB" sz="3200" spc="-1" strike="noStrike">
              <a:latin typeface="Arial"/>
            </a:endParaRPr>
          </a:p>
        </p:txBody>
      </p:sp>
      <p:sp>
        <p:nvSpPr>
          <p:cNvPr id="141" name="PlaceHolder 3"/>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4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142"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43"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144"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145"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
        <p:nvSpPr>
          <p:cNvPr id="146" name="PlaceHolder 5"/>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4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147"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48" name="PlaceHolder 2"/>
          <p:cNvSpPr>
            <a:spLocks noGrp="1"/>
          </p:cNvSpPr>
          <p:nvPr>
            <p:ph type="body"/>
          </p:nvPr>
        </p:nvSpPr>
        <p:spPr>
          <a:xfrm>
            <a:off x="457200" y="1604520"/>
            <a:ext cx="2649600" cy="1896840"/>
          </a:xfrm>
          <a:prstGeom prst="rect">
            <a:avLst/>
          </a:prstGeom>
        </p:spPr>
        <p:txBody>
          <a:bodyPr lIns="0" rIns="0" tIns="0" bIns="0">
            <a:normAutofit/>
          </a:bodyPr>
          <a:p>
            <a:endParaRPr b="0" lang="en-GB" sz="3200" spc="-1" strike="noStrike">
              <a:latin typeface="Arial"/>
            </a:endParaRPr>
          </a:p>
        </p:txBody>
      </p:sp>
      <p:sp>
        <p:nvSpPr>
          <p:cNvPr id="149" name="PlaceHolder 3"/>
          <p:cNvSpPr>
            <a:spLocks noGrp="1"/>
          </p:cNvSpPr>
          <p:nvPr>
            <p:ph type="body"/>
          </p:nvPr>
        </p:nvSpPr>
        <p:spPr>
          <a:xfrm>
            <a:off x="3239640" y="1604520"/>
            <a:ext cx="2649600" cy="1896840"/>
          </a:xfrm>
          <a:prstGeom prst="rect">
            <a:avLst/>
          </a:prstGeom>
        </p:spPr>
        <p:txBody>
          <a:bodyPr lIns="0" rIns="0" tIns="0" bIns="0">
            <a:normAutofit/>
          </a:bodyPr>
          <a:p>
            <a:endParaRPr b="0" lang="en-GB" sz="3200" spc="-1" strike="noStrike">
              <a:latin typeface="Arial"/>
            </a:endParaRPr>
          </a:p>
        </p:txBody>
      </p:sp>
      <p:sp>
        <p:nvSpPr>
          <p:cNvPr id="150" name="PlaceHolder 4"/>
          <p:cNvSpPr>
            <a:spLocks noGrp="1"/>
          </p:cNvSpPr>
          <p:nvPr>
            <p:ph type="body"/>
          </p:nvPr>
        </p:nvSpPr>
        <p:spPr>
          <a:xfrm>
            <a:off x="6022080" y="1604520"/>
            <a:ext cx="2649600" cy="1896840"/>
          </a:xfrm>
          <a:prstGeom prst="rect">
            <a:avLst/>
          </a:prstGeom>
        </p:spPr>
        <p:txBody>
          <a:bodyPr lIns="0" rIns="0" tIns="0" bIns="0">
            <a:normAutofit/>
          </a:bodyPr>
          <a:p>
            <a:endParaRPr b="0" lang="en-GB" sz="3200" spc="-1" strike="noStrike">
              <a:latin typeface="Arial"/>
            </a:endParaRPr>
          </a:p>
        </p:txBody>
      </p:sp>
      <p:sp>
        <p:nvSpPr>
          <p:cNvPr id="151" name="PlaceHolder 5"/>
          <p:cNvSpPr>
            <a:spLocks noGrp="1"/>
          </p:cNvSpPr>
          <p:nvPr>
            <p:ph type="body"/>
          </p:nvPr>
        </p:nvSpPr>
        <p:spPr>
          <a:xfrm>
            <a:off x="457200" y="3682080"/>
            <a:ext cx="2649600" cy="1896840"/>
          </a:xfrm>
          <a:prstGeom prst="rect">
            <a:avLst/>
          </a:prstGeom>
        </p:spPr>
        <p:txBody>
          <a:bodyPr lIns="0" rIns="0" tIns="0" bIns="0">
            <a:normAutofit/>
          </a:bodyPr>
          <a:p>
            <a:endParaRPr b="0" lang="en-GB" sz="3200" spc="-1" strike="noStrike">
              <a:latin typeface="Arial"/>
            </a:endParaRPr>
          </a:p>
        </p:txBody>
      </p:sp>
      <p:sp>
        <p:nvSpPr>
          <p:cNvPr id="152" name="PlaceHolder 6"/>
          <p:cNvSpPr>
            <a:spLocks noGrp="1"/>
          </p:cNvSpPr>
          <p:nvPr>
            <p:ph type="body"/>
          </p:nvPr>
        </p:nvSpPr>
        <p:spPr>
          <a:xfrm>
            <a:off x="3239640" y="3682080"/>
            <a:ext cx="2649600" cy="1896840"/>
          </a:xfrm>
          <a:prstGeom prst="rect">
            <a:avLst/>
          </a:prstGeom>
        </p:spPr>
        <p:txBody>
          <a:bodyPr lIns="0" rIns="0" tIns="0" bIns="0">
            <a:normAutofit/>
          </a:bodyPr>
          <a:p>
            <a:endParaRPr b="0" lang="en-GB" sz="3200" spc="-1" strike="noStrike">
              <a:latin typeface="Arial"/>
            </a:endParaRPr>
          </a:p>
        </p:txBody>
      </p:sp>
      <p:sp>
        <p:nvSpPr>
          <p:cNvPr id="153" name="PlaceHolder 7"/>
          <p:cNvSpPr>
            <a:spLocks noGrp="1"/>
          </p:cNvSpPr>
          <p:nvPr>
            <p:ph type="body"/>
          </p:nvPr>
        </p:nvSpPr>
        <p:spPr>
          <a:xfrm>
            <a:off x="6022080" y="3682080"/>
            <a:ext cx="2649600" cy="1896840"/>
          </a:xfrm>
          <a:prstGeom prst="rect">
            <a:avLst/>
          </a:prstGeom>
        </p:spPr>
        <p:txBody>
          <a:bodyPr lIns="0" rIns="0" tIns="0" bIns="0">
            <a:normAutofit/>
          </a:bodyPr>
          <a:p>
            <a:endParaRPr b="0" lang="en-GB" sz="3200" spc="-1" strike="noStrike">
              <a:latin typeface="Arial"/>
            </a:endParaRPr>
          </a:p>
        </p:txBody>
      </p:sp>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image" Target="../media/image1.jpeg"/><Relationship Id="rId3" Type="http://schemas.openxmlformats.org/officeDocument/2006/relationships/slideLayout" Target="../slideLayouts/slideLayout1.xml"/><Relationship Id="rId4" Type="http://schemas.openxmlformats.org/officeDocument/2006/relationships/slideLayout" Target="../slideLayouts/slideLayout2.xml"/><Relationship Id="rId5" Type="http://schemas.openxmlformats.org/officeDocument/2006/relationships/slideLayout" Target="../slideLayouts/slideLayout3.xml"/><Relationship Id="rId6" Type="http://schemas.openxmlformats.org/officeDocument/2006/relationships/slideLayout" Target="../slideLayouts/slideLayout4.xml"/><Relationship Id="rId7" Type="http://schemas.openxmlformats.org/officeDocument/2006/relationships/slideLayout" Target="../slideLayouts/slideLayout5.xml"/><Relationship Id="rId8" Type="http://schemas.openxmlformats.org/officeDocument/2006/relationships/slideLayout" Target="../slideLayouts/slideLayout6.xml"/><Relationship Id="rId9" Type="http://schemas.openxmlformats.org/officeDocument/2006/relationships/slideLayout" Target="../slideLayouts/slideLayout7.xml"/><Relationship Id="rId10" Type="http://schemas.openxmlformats.org/officeDocument/2006/relationships/slideLayout" Target="../slideLayouts/slideLayout8.xml"/><Relationship Id="rId11" Type="http://schemas.openxmlformats.org/officeDocument/2006/relationships/slideLayout" Target="../slideLayouts/slideLayout9.xml"/><Relationship Id="rId12" Type="http://schemas.openxmlformats.org/officeDocument/2006/relationships/slideLayout" Target="../slideLayouts/slideLayout10.xml"/><Relationship Id="rId13" Type="http://schemas.openxmlformats.org/officeDocument/2006/relationships/slideLayout" Target="../slideLayouts/slideLayout11.xml"/><Relationship Id="rId14" Type="http://schemas.openxmlformats.org/officeDocument/2006/relationships/slideLayout" Target="../slideLayouts/slideLayout12.xml"/>
</Relationships>
</file>

<file path=ppt/slideMasters/_rels/slideMaster2.xml.rels><?xml version="1.0" encoding="UTF-8"?>
<Relationships xmlns="http://schemas.openxmlformats.org/package/2006/relationships"><Relationship Id="rId1" Type="http://schemas.openxmlformats.org/officeDocument/2006/relationships/theme" Target="../theme/theme2.xml"/><Relationship Id="rId2" Type="http://schemas.openxmlformats.org/officeDocument/2006/relationships/image" Target="../media/image2.jpeg"/><Relationship Id="rId3" Type="http://schemas.openxmlformats.org/officeDocument/2006/relationships/slideLayout" Target="../slideLayouts/slideLayout13.xml"/><Relationship Id="rId4" Type="http://schemas.openxmlformats.org/officeDocument/2006/relationships/slideLayout" Target="../slideLayouts/slideLayout14.xml"/><Relationship Id="rId5" Type="http://schemas.openxmlformats.org/officeDocument/2006/relationships/slideLayout" Target="../slideLayouts/slideLayout15.xml"/><Relationship Id="rId6" Type="http://schemas.openxmlformats.org/officeDocument/2006/relationships/slideLayout" Target="../slideLayouts/slideLayout16.xml"/><Relationship Id="rId7" Type="http://schemas.openxmlformats.org/officeDocument/2006/relationships/slideLayout" Target="../slideLayouts/slideLayout17.xml"/><Relationship Id="rId8" Type="http://schemas.openxmlformats.org/officeDocument/2006/relationships/slideLayout" Target="../slideLayouts/slideLayout18.xml"/><Relationship Id="rId9" Type="http://schemas.openxmlformats.org/officeDocument/2006/relationships/slideLayout" Target="../slideLayouts/slideLayout19.xml"/><Relationship Id="rId10" Type="http://schemas.openxmlformats.org/officeDocument/2006/relationships/slideLayout" Target="../slideLayouts/slideLayout20.xml"/><Relationship Id="rId11" Type="http://schemas.openxmlformats.org/officeDocument/2006/relationships/slideLayout" Target="../slideLayouts/slideLayout21.xml"/><Relationship Id="rId12" Type="http://schemas.openxmlformats.org/officeDocument/2006/relationships/slideLayout" Target="../slideLayouts/slideLayout22.xml"/><Relationship Id="rId13" Type="http://schemas.openxmlformats.org/officeDocument/2006/relationships/slideLayout" Target="../slideLayouts/slideLayout23.xml"/><Relationship Id="rId14" Type="http://schemas.openxmlformats.org/officeDocument/2006/relationships/slideLayout" Target="../slideLayouts/slideLayout24.xml"/>
</Relationships>
</file>

<file path=ppt/slideMasters/_rels/slideMaster3.xml.rels><?xml version="1.0" encoding="UTF-8"?>
<Relationships xmlns="http://schemas.openxmlformats.org/package/2006/relationships"><Relationship Id="rId1" Type="http://schemas.openxmlformats.org/officeDocument/2006/relationships/theme" Target="../theme/theme3.xml"/><Relationship Id="rId2" Type="http://schemas.openxmlformats.org/officeDocument/2006/relationships/image" Target="../media/image3.jpeg"/><Relationship Id="rId3" Type="http://schemas.openxmlformats.org/officeDocument/2006/relationships/slideLayout" Target="../slideLayouts/slideLayout25.xml"/><Relationship Id="rId4" Type="http://schemas.openxmlformats.org/officeDocument/2006/relationships/slideLayout" Target="../slideLayouts/slideLayout26.xml"/><Relationship Id="rId5" Type="http://schemas.openxmlformats.org/officeDocument/2006/relationships/slideLayout" Target="../slideLayouts/slideLayout27.xml"/><Relationship Id="rId6" Type="http://schemas.openxmlformats.org/officeDocument/2006/relationships/slideLayout" Target="../slideLayouts/slideLayout28.xml"/><Relationship Id="rId7" Type="http://schemas.openxmlformats.org/officeDocument/2006/relationships/slideLayout" Target="../slideLayouts/slideLayout29.xml"/><Relationship Id="rId8" Type="http://schemas.openxmlformats.org/officeDocument/2006/relationships/slideLayout" Target="../slideLayouts/slideLayout30.xml"/><Relationship Id="rId9" Type="http://schemas.openxmlformats.org/officeDocument/2006/relationships/slideLayout" Target="../slideLayouts/slideLayout31.xml"/><Relationship Id="rId10" Type="http://schemas.openxmlformats.org/officeDocument/2006/relationships/slideLayout" Target="../slideLayouts/slideLayout32.xml"/><Relationship Id="rId11" Type="http://schemas.openxmlformats.org/officeDocument/2006/relationships/slideLayout" Target="../slideLayouts/slideLayout33.xml"/><Relationship Id="rId12" Type="http://schemas.openxmlformats.org/officeDocument/2006/relationships/slideLayout" Target="../slideLayouts/slideLayout34.xml"/><Relationship Id="rId13" Type="http://schemas.openxmlformats.org/officeDocument/2006/relationships/slideLayout" Target="../slideLayouts/slideLayout35.xml"/><Relationship Id="rId14" Type="http://schemas.openxmlformats.org/officeDocument/2006/relationships/slideLayout" Target="../slideLayouts/slideLayout36.xml"/>
</Relationships>
</file>

<file path=ppt/slideMasters/_rels/slideMaster4.xml.rels><?xml version="1.0" encoding="UTF-8"?>
<Relationships xmlns="http://schemas.openxmlformats.org/package/2006/relationships"><Relationship Id="rId1" Type="http://schemas.openxmlformats.org/officeDocument/2006/relationships/theme" Target="../theme/theme4.xml"/><Relationship Id="rId2" Type="http://schemas.openxmlformats.org/officeDocument/2006/relationships/image" Target="../media/image4.jpeg"/><Relationship Id="rId3" Type="http://schemas.openxmlformats.org/officeDocument/2006/relationships/slideLayout" Target="../slideLayouts/slideLayout37.xml"/><Relationship Id="rId4" Type="http://schemas.openxmlformats.org/officeDocument/2006/relationships/slideLayout" Target="../slideLayouts/slideLayout38.xml"/><Relationship Id="rId5" Type="http://schemas.openxmlformats.org/officeDocument/2006/relationships/slideLayout" Target="../slideLayouts/slideLayout39.xml"/><Relationship Id="rId6" Type="http://schemas.openxmlformats.org/officeDocument/2006/relationships/slideLayout" Target="../slideLayouts/slideLayout40.xml"/><Relationship Id="rId7" Type="http://schemas.openxmlformats.org/officeDocument/2006/relationships/slideLayout" Target="../slideLayouts/slideLayout41.xml"/><Relationship Id="rId8" Type="http://schemas.openxmlformats.org/officeDocument/2006/relationships/slideLayout" Target="../slideLayouts/slideLayout42.xml"/><Relationship Id="rId9" Type="http://schemas.openxmlformats.org/officeDocument/2006/relationships/slideLayout" Target="../slideLayouts/slideLayout43.xml"/><Relationship Id="rId10" Type="http://schemas.openxmlformats.org/officeDocument/2006/relationships/slideLayout" Target="../slideLayouts/slideLayout44.xml"/><Relationship Id="rId11" Type="http://schemas.openxmlformats.org/officeDocument/2006/relationships/slideLayout" Target="../slideLayouts/slideLayout45.xml"/><Relationship Id="rId12" Type="http://schemas.openxmlformats.org/officeDocument/2006/relationships/slideLayout" Target="../slideLayouts/slideLayout46.xml"/><Relationship Id="rId13" Type="http://schemas.openxmlformats.org/officeDocument/2006/relationships/slideLayout" Target="../slideLayouts/slideLayout47.xml"/><Relationship Id="rId14" Type="http://schemas.openxmlformats.org/officeDocument/2006/relationships/slideLayout" Target="../slideLayouts/slideLayout48.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sp>
        <p:nvSpPr>
          <p:cNvPr id="0" name="PlaceHolder 1"/>
          <p:cNvSpPr>
            <a:spLocks noGrp="1"/>
          </p:cNvSpPr>
          <p:nvPr>
            <p:ph type="title"/>
          </p:nvPr>
        </p:nvSpPr>
        <p:spPr>
          <a:xfrm>
            <a:off x="457200" y="228600"/>
            <a:ext cx="8229240" cy="622440"/>
          </a:xfrm>
          <a:prstGeom prst="rect">
            <a:avLst/>
          </a:prstGeom>
        </p:spPr>
        <p:txBody>
          <a:bodyPr>
            <a:noAutofit/>
          </a:bodyPr>
          <a:p>
            <a:pPr algn="ctr">
              <a:lnSpc>
                <a:spcPct val="100000"/>
              </a:lnSpc>
            </a:pPr>
            <a:r>
              <a:rPr b="0" lang="en-US" sz="3600" spc="-1" strike="noStrike">
                <a:solidFill>
                  <a:srgbClr val="000000"/>
                </a:solidFill>
                <a:latin typeface="Arial"/>
                <a:ea typeface="Verdana"/>
              </a:rPr>
              <a:t>Click to edit Master title style</a:t>
            </a:r>
            <a:endParaRPr b="0" lang="en-US" sz="3600" spc="-1" strike="noStrike">
              <a:solidFill>
                <a:srgbClr val="000000"/>
              </a:solidFill>
              <a:latin typeface="Arial"/>
            </a:endParaRPr>
          </a:p>
        </p:txBody>
      </p:sp>
      <p:sp>
        <p:nvSpPr>
          <p:cNvPr id="1" name="PlaceHolder 2"/>
          <p:cNvSpPr>
            <a:spLocks noGrp="1"/>
          </p:cNvSpPr>
          <p:nvPr>
            <p:ph type="body"/>
          </p:nvPr>
        </p:nvSpPr>
        <p:spPr>
          <a:xfrm>
            <a:off x="457200" y="816480"/>
            <a:ext cx="8229240" cy="478440"/>
          </a:xfrm>
          <a:prstGeom prst="rect">
            <a:avLst/>
          </a:prstGeom>
        </p:spPr>
        <p:txBody>
          <a:bodyPr>
            <a:noAutofit/>
          </a:bodyPr>
          <a:p>
            <a:pPr>
              <a:lnSpc>
                <a:spcPct val="100000"/>
              </a:lnSpc>
              <a:tabLst>
                <a:tab algn="l" pos="0"/>
              </a:tabLst>
            </a:pPr>
            <a:r>
              <a:rPr b="0" lang="en-US" sz="2400" spc="-1" strike="noStrike">
                <a:solidFill>
                  <a:srgbClr val="000000"/>
                </a:solidFill>
                <a:latin typeface="Arial"/>
                <a:ea typeface="Verdana"/>
              </a:rPr>
              <a:t>Add edition here</a:t>
            </a:r>
            <a:endParaRPr b="0" lang="en-US" sz="2400" spc="-1" strike="noStrike">
              <a:solidFill>
                <a:srgbClr val="000000"/>
              </a:solidFill>
              <a:latin typeface="Arial"/>
            </a:endParaRPr>
          </a:p>
        </p:txBody>
      </p:sp>
      <p:sp>
        <p:nvSpPr>
          <p:cNvPr id="2" name="PlaceHolder 3"/>
          <p:cNvSpPr>
            <a:spLocks noGrp="1"/>
          </p:cNvSpPr>
          <p:nvPr>
            <p:ph type="body"/>
          </p:nvPr>
        </p:nvSpPr>
        <p:spPr>
          <a:xfrm>
            <a:off x="4114800" y="1320120"/>
            <a:ext cx="4571640" cy="1599840"/>
          </a:xfrm>
          <a:prstGeom prst="rect">
            <a:avLst/>
          </a:prstGeom>
        </p:spPr>
        <p:txBody>
          <a:bodyPr anchor="b">
            <a:noAutofit/>
          </a:bodyPr>
          <a:p>
            <a:pPr>
              <a:lnSpc>
                <a:spcPct val="100000"/>
              </a:lnSpc>
              <a:tabLst>
                <a:tab algn="l" pos="0"/>
              </a:tabLst>
            </a:pPr>
            <a:r>
              <a:rPr b="0" lang="en-US" sz="4400" spc="-1" strike="noStrike">
                <a:solidFill>
                  <a:srgbClr val="000000"/>
                </a:solidFill>
                <a:latin typeface="Arial"/>
                <a:ea typeface="Verdana"/>
              </a:rPr>
              <a:t>Chapter ##</a:t>
            </a:r>
            <a:endParaRPr b="0" lang="en-US" sz="4400" spc="-1" strike="noStrike">
              <a:solidFill>
                <a:srgbClr val="000000"/>
              </a:solidFill>
              <a:latin typeface="Arial"/>
            </a:endParaRPr>
          </a:p>
        </p:txBody>
      </p:sp>
      <p:sp>
        <p:nvSpPr>
          <p:cNvPr id="3" name="PlaceHolder 4"/>
          <p:cNvSpPr>
            <a:spLocks noGrp="1"/>
          </p:cNvSpPr>
          <p:nvPr>
            <p:ph type="body"/>
          </p:nvPr>
        </p:nvSpPr>
        <p:spPr>
          <a:xfrm>
            <a:off x="5029200" y="2945520"/>
            <a:ext cx="3657240" cy="2514240"/>
          </a:xfrm>
          <a:prstGeom prst="rect">
            <a:avLst/>
          </a:prstGeom>
        </p:spPr>
        <p:txBody>
          <a:bodyPr>
            <a:noAutofit/>
          </a:bodyPr>
          <a:p>
            <a:pPr>
              <a:lnSpc>
                <a:spcPct val="100000"/>
              </a:lnSpc>
              <a:tabLst>
                <a:tab algn="l" pos="0"/>
              </a:tabLst>
            </a:pPr>
            <a:r>
              <a:rPr b="0" lang="en-US" sz="2800" spc="-1" strike="noStrike">
                <a:solidFill>
                  <a:srgbClr val="000000"/>
                </a:solidFill>
                <a:latin typeface="Arial"/>
                <a:ea typeface="Verdana"/>
              </a:rPr>
              <a:t>Chapter title</a:t>
            </a:r>
            <a:endParaRPr b="0" lang="en-US" sz="2800" spc="-1" strike="noStrike">
              <a:solidFill>
                <a:srgbClr val="000000"/>
              </a:solidFill>
              <a:latin typeface="Arial"/>
            </a:endParaRPr>
          </a:p>
        </p:txBody>
      </p:sp>
    </p:spTree>
  </p:cSld>
  <p:clrMap bg1="lt1" bg2="lt2" tx1="dk1" tx2="dk2" accent1="accent1" accent2="accent2" accent3="accent3" accent4="accent4" accent5="accent5" accent6="accent6" hlink="hlink" folHlink="folHlink"/>
  <p:sldLayoutIdLst>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 id="2147483659" r:id="rId13"/>
    <p:sldLayoutId id="2147483660" r:id="rId14"/>
  </p:sldLayoutIdLst>
</p:sldMaster>
</file>

<file path=ppt/slideMasters/slideMaster2.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sp>
        <p:nvSpPr>
          <p:cNvPr id="40" name="PlaceHolder 1"/>
          <p:cNvSpPr>
            <a:spLocks noGrp="1"/>
          </p:cNvSpPr>
          <p:nvPr>
            <p:ph type="title"/>
          </p:nvPr>
        </p:nvSpPr>
        <p:spPr>
          <a:xfrm>
            <a:off x="45720" y="27720"/>
            <a:ext cx="9052200" cy="1038600"/>
          </a:xfrm>
          <a:prstGeom prst="rect">
            <a:avLst/>
          </a:prstGeom>
        </p:spPr>
        <p:txBody>
          <a:bodyPr anchor="ctr">
            <a:normAutofit/>
          </a:bodyPr>
          <a:p>
            <a:pPr algn="ctr">
              <a:lnSpc>
                <a:spcPct val="100000"/>
              </a:lnSpc>
            </a:pPr>
            <a:r>
              <a:rPr b="0" lang="en-US" sz="3600" spc="-1" strike="noStrike">
                <a:solidFill>
                  <a:srgbClr val="000000"/>
                </a:solidFill>
                <a:latin typeface="Arial"/>
                <a:ea typeface="Verdana"/>
              </a:rPr>
              <a:t>Click to edit Master title style</a:t>
            </a:r>
            <a:endParaRPr b="0" lang="en-US" sz="3600" spc="-1" strike="noStrike">
              <a:solidFill>
                <a:srgbClr val="000000"/>
              </a:solidFill>
              <a:latin typeface="Arial"/>
            </a:endParaRPr>
          </a:p>
        </p:txBody>
      </p:sp>
      <p:sp>
        <p:nvSpPr>
          <p:cNvPr id="41" name="PlaceHolder 2"/>
          <p:cNvSpPr>
            <a:spLocks noGrp="1"/>
          </p:cNvSpPr>
          <p:nvPr>
            <p:ph type="body"/>
          </p:nvPr>
        </p:nvSpPr>
        <p:spPr>
          <a:xfrm>
            <a:off x="228600" y="1295280"/>
            <a:ext cx="8762760" cy="4830480"/>
          </a:xfrm>
          <a:prstGeom prst="rect">
            <a:avLst/>
          </a:prstGeom>
        </p:spPr>
        <p:txBody>
          <a:bodyPr>
            <a:noAutofit/>
          </a:bodyPr>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Click to edit Master text styles</a:t>
            </a:r>
            <a:endParaRPr b="0" lang="en-US" sz="26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Second level</a:t>
            </a:r>
            <a:endParaRPr b="0" lang="en-US" sz="2400" spc="-1" strike="noStrike">
              <a:solidFill>
                <a:srgbClr val="000000"/>
              </a:solidFill>
              <a:latin typeface="Arial"/>
            </a:endParaRPr>
          </a:p>
          <a:p>
            <a:pPr lvl="2" marL="1143000" indent="-228240">
              <a:lnSpc>
                <a:spcPct val="100000"/>
              </a:lnSpc>
              <a:spcBef>
                <a:spcPts val="439"/>
              </a:spcBef>
              <a:buClr>
                <a:srgbClr val="364162"/>
              </a:buClr>
              <a:buFont typeface="Wingdings" charset="2"/>
              <a:buChar char=""/>
            </a:pPr>
            <a:r>
              <a:rPr b="0" lang="en-US" sz="2200" spc="-1" strike="noStrike">
                <a:solidFill>
                  <a:srgbClr val="000000"/>
                </a:solidFill>
                <a:latin typeface="Arial"/>
                <a:ea typeface="Verdana"/>
              </a:rPr>
              <a:t>Third level</a:t>
            </a:r>
            <a:endParaRPr b="0" lang="en-US" sz="2200" spc="-1" strike="noStrike">
              <a:solidFill>
                <a:srgbClr val="000000"/>
              </a:solidFill>
              <a:latin typeface="Arial"/>
            </a:endParaRPr>
          </a:p>
          <a:p>
            <a:pPr lvl="3" marL="1600200" indent="-228240">
              <a:lnSpc>
                <a:spcPct val="100000"/>
              </a:lnSpc>
              <a:spcBef>
                <a:spcPts val="400"/>
              </a:spcBef>
              <a:buClr>
                <a:srgbClr val="364162"/>
              </a:buClr>
              <a:buFont typeface="Courier New"/>
              <a:buChar char="o"/>
            </a:pPr>
            <a:r>
              <a:rPr b="0" lang="en-US" sz="2000" spc="-1" strike="noStrike">
                <a:solidFill>
                  <a:srgbClr val="000000"/>
                </a:solidFill>
                <a:latin typeface="Arial"/>
                <a:ea typeface="Verdana"/>
              </a:rPr>
              <a:t>Fourth level</a:t>
            </a:r>
            <a:endParaRPr b="0" lang="en-US" sz="2000" spc="-1" strike="noStrike">
              <a:solidFill>
                <a:srgbClr val="000000"/>
              </a:solidFill>
              <a:latin typeface="Arial"/>
            </a:endParaRPr>
          </a:p>
          <a:p>
            <a:pPr lvl="4" marL="2057400" indent="-228240">
              <a:lnSpc>
                <a:spcPct val="100000"/>
              </a:lnSpc>
              <a:spcBef>
                <a:spcPts val="400"/>
              </a:spcBef>
              <a:buClr>
                <a:srgbClr val="364162"/>
              </a:buClr>
              <a:buFont typeface="Arial"/>
              <a:buChar char="»"/>
            </a:pPr>
            <a:r>
              <a:rPr b="0" lang="en-US" sz="2000" spc="-1" strike="noStrike">
                <a:solidFill>
                  <a:srgbClr val="000000"/>
                </a:solidFill>
                <a:latin typeface="Arial"/>
                <a:ea typeface="Verdana"/>
              </a:rPr>
              <a:t>Fifth level</a:t>
            </a:r>
            <a:endParaRPr b="0" lang="en-US" sz="2000" spc="-1" strike="noStrike">
              <a:solidFill>
                <a:srgbClr val="000000"/>
              </a:solidFill>
              <a:latin typeface="Arial"/>
            </a:endParaRPr>
          </a:p>
        </p:txBody>
      </p:sp>
    </p:spTree>
  </p:cSld>
  <p:clrMap bg1="lt1" bg2="lt2" tx1="dk1" tx2="dk2" accent1="accent1" accent2="accent2" accent3="accent3" accent4="accent4" accent5="accent5" accent6="accent6" hlink="hlink" folHlink="folHlink"/>
  <p:sldLayoutIdLst>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Lst>
</p:sldMaster>
</file>

<file path=ppt/slideMasters/slideMaster3.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sp>
        <p:nvSpPr>
          <p:cNvPr id="78" name="PlaceHolder 1"/>
          <p:cNvSpPr>
            <a:spLocks noGrp="1"/>
          </p:cNvSpPr>
          <p:nvPr>
            <p:ph type="title"/>
          </p:nvPr>
        </p:nvSpPr>
        <p:spPr>
          <a:xfrm>
            <a:off x="519120" y="357480"/>
            <a:ext cx="8032320" cy="1003680"/>
          </a:xfrm>
          <a:prstGeom prst="rect">
            <a:avLst/>
          </a:prstGeom>
        </p:spPr>
        <p:txBody>
          <a:bodyPr anchor="ctr">
            <a:normAutofit/>
          </a:bodyPr>
          <a:p>
            <a:pPr algn="ctr">
              <a:lnSpc>
                <a:spcPct val="100000"/>
              </a:lnSpc>
            </a:pPr>
            <a:r>
              <a:rPr b="0" lang="en-US" sz="3600" spc="-1" strike="noStrike">
                <a:solidFill>
                  <a:srgbClr val="000000"/>
                </a:solidFill>
                <a:latin typeface="Arial"/>
              </a:rPr>
              <a:t>Click to edit Master title style</a:t>
            </a:r>
            <a:endParaRPr b="0" lang="en-US" sz="3600" spc="-1" strike="noStrike">
              <a:solidFill>
                <a:srgbClr val="000000"/>
              </a:solidFill>
              <a:latin typeface="Arial"/>
            </a:endParaRPr>
          </a:p>
        </p:txBody>
      </p:sp>
      <p:sp>
        <p:nvSpPr>
          <p:cNvPr id="79" name="PlaceHolder 2"/>
          <p:cNvSpPr>
            <a:spLocks noGrp="1"/>
          </p:cNvSpPr>
          <p:nvPr>
            <p:ph type="body"/>
          </p:nvPr>
        </p:nvSpPr>
        <p:spPr>
          <a:xfrm>
            <a:off x="609480" y="3048120"/>
            <a:ext cx="8152920" cy="837720"/>
          </a:xfrm>
          <a:prstGeom prst="rect">
            <a:avLst/>
          </a:prstGeom>
        </p:spPr>
        <p:txBody>
          <a:bodyPr>
            <a:noAutofit/>
          </a:bodyPr>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Click to edit Master text styles</a:t>
            </a:r>
            <a:endParaRPr b="0" lang="en-US" sz="26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Second level</a:t>
            </a:r>
            <a:endParaRPr b="0" lang="en-US" sz="2400" spc="-1" strike="noStrike">
              <a:solidFill>
                <a:srgbClr val="000000"/>
              </a:solidFill>
              <a:latin typeface="Arial"/>
            </a:endParaRPr>
          </a:p>
          <a:p>
            <a:pPr lvl="2" marL="1143000" indent="-228240">
              <a:lnSpc>
                <a:spcPct val="100000"/>
              </a:lnSpc>
              <a:spcBef>
                <a:spcPts val="439"/>
              </a:spcBef>
              <a:buClr>
                <a:srgbClr val="364162"/>
              </a:buClr>
              <a:buFont typeface="Wingdings" charset="2"/>
              <a:buChar char=""/>
            </a:pPr>
            <a:r>
              <a:rPr b="0" lang="en-US" sz="2200" spc="-1" strike="noStrike">
                <a:solidFill>
                  <a:srgbClr val="000000"/>
                </a:solidFill>
                <a:latin typeface="Arial"/>
                <a:ea typeface="Verdana"/>
              </a:rPr>
              <a:t>Third level</a:t>
            </a:r>
            <a:endParaRPr b="0" lang="en-US" sz="2200" spc="-1" strike="noStrike">
              <a:solidFill>
                <a:srgbClr val="000000"/>
              </a:solidFill>
              <a:latin typeface="Arial"/>
            </a:endParaRPr>
          </a:p>
          <a:p>
            <a:pPr lvl="3" marL="1600200" indent="-228240">
              <a:lnSpc>
                <a:spcPct val="100000"/>
              </a:lnSpc>
              <a:spcBef>
                <a:spcPts val="400"/>
              </a:spcBef>
              <a:buClr>
                <a:srgbClr val="364162"/>
              </a:buClr>
              <a:buFont typeface="Courier New"/>
              <a:buChar char="o"/>
            </a:pPr>
            <a:r>
              <a:rPr b="0" lang="en-US" sz="2000" spc="-1" strike="noStrike">
                <a:solidFill>
                  <a:srgbClr val="000000"/>
                </a:solidFill>
                <a:latin typeface="Arial"/>
                <a:ea typeface="Verdana"/>
              </a:rPr>
              <a:t>Fourth level</a:t>
            </a:r>
            <a:endParaRPr b="0" lang="en-US" sz="2000" spc="-1" strike="noStrike">
              <a:solidFill>
                <a:srgbClr val="000000"/>
              </a:solidFill>
              <a:latin typeface="Arial"/>
            </a:endParaRPr>
          </a:p>
          <a:p>
            <a:pPr lvl="4" marL="2057400" indent="-228240">
              <a:lnSpc>
                <a:spcPct val="100000"/>
              </a:lnSpc>
              <a:spcBef>
                <a:spcPts val="400"/>
              </a:spcBef>
              <a:buClr>
                <a:srgbClr val="364162"/>
              </a:buClr>
              <a:buFont typeface="Arial"/>
              <a:buChar char="»"/>
            </a:pPr>
            <a:r>
              <a:rPr b="0" lang="en-US" sz="2000" spc="-1" strike="noStrike">
                <a:solidFill>
                  <a:srgbClr val="000000"/>
                </a:solidFill>
                <a:latin typeface="Arial"/>
                <a:ea typeface="Verdana"/>
              </a:rPr>
              <a:t>Fifth level</a:t>
            </a:r>
            <a:endParaRPr b="0" lang="en-US" sz="2000" spc="-1" strike="noStrike">
              <a:solidFill>
                <a:srgbClr val="000000"/>
              </a:solidFill>
              <a:latin typeface="Arial"/>
            </a:endParaRPr>
          </a:p>
        </p:txBody>
      </p:sp>
    </p:spTree>
  </p:cSld>
  <p:clrMap bg1="lt1" bg2="lt2" tx1="dk1" tx2="dk2" accent1="accent1" accent2="accent2" accent3="accent3" accent4="accent4" accent5="accent5" accent6="accent6" hlink="hlink" folHlink="folHlink"/>
  <p:sldLayoutIdLst>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Lst>
</p:sldMaster>
</file>

<file path=ppt/slideMasters/slideMaster4.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sp>
        <p:nvSpPr>
          <p:cNvPr id="116" name="PlaceHolder 1"/>
          <p:cNvSpPr>
            <a:spLocks noGrp="1"/>
          </p:cNvSpPr>
          <p:nvPr>
            <p:ph type="title"/>
          </p:nvPr>
        </p:nvSpPr>
        <p:spPr>
          <a:xfrm>
            <a:off x="457200" y="273600"/>
            <a:ext cx="8229240" cy="1144800"/>
          </a:xfrm>
          <a:prstGeom prst="rect">
            <a:avLst/>
          </a:prstGeom>
        </p:spPr>
        <p:txBody>
          <a:bodyPr lIns="0" rIns="0" tIns="0" bIns="0" anchor="ctr">
            <a:noAutofit/>
          </a:bodyPr>
          <a:p>
            <a:pPr algn="ctr"/>
            <a:r>
              <a:rPr b="0" lang="en-GB" sz="4400" spc="-1" strike="noStrike">
                <a:latin typeface="Arial"/>
              </a:rPr>
              <a:t>Click to edit the title text format</a:t>
            </a:r>
            <a:endParaRPr b="0" lang="en-GB" sz="4400" spc="-1" strike="noStrike">
              <a:latin typeface="Arial"/>
            </a:endParaRPr>
          </a:p>
        </p:txBody>
      </p:sp>
      <p:sp>
        <p:nvSpPr>
          <p:cNvPr id="117" name="PlaceHolder 2"/>
          <p:cNvSpPr>
            <a:spLocks noGrp="1"/>
          </p:cNvSpPr>
          <p:nvPr>
            <p:ph type="body"/>
          </p:nvPr>
        </p:nvSpPr>
        <p:spPr>
          <a:xfrm>
            <a:off x="457200" y="1604520"/>
            <a:ext cx="8229240" cy="397728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GB" sz="3200" spc="-1" strike="noStrike">
                <a:latin typeface="Arial"/>
              </a:rPr>
              <a:t>Click to edit the outline text format</a:t>
            </a:r>
            <a:endParaRPr b="0" lang="en-GB" sz="3200" spc="-1" strike="noStrike">
              <a:latin typeface="Arial"/>
            </a:endParaRPr>
          </a:p>
          <a:p>
            <a:pPr lvl="1" marL="864000" indent="-324000">
              <a:spcBef>
                <a:spcPts val="1134"/>
              </a:spcBef>
              <a:buClr>
                <a:srgbClr val="000000"/>
              </a:buClr>
              <a:buSzPct val="75000"/>
              <a:buFont typeface="Symbol" charset="2"/>
              <a:buChar char=""/>
            </a:pPr>
            <a:r>
              <a:rPr b="0" lang="en-GB" sz="2800" spc="-1" strike="noStrike">
                <a:latin typeface="Arial"/>
              </a:rPr>
              <a:t>Second Outline Level</a:t>
            </a:r>
            <a:endParaRPr b="0" lang="en-GB" sz="2800" spc="-1" strike="noStrike">
              <a:latin typeface="Arial"/>
            </a:endParaRPr>
          </a:p>
          <a:p>
            <a:pPr lvl="2" marL="1296000" indent="-288000">
              <a:spcBef>
                <a:spcPts val="850"/>
              </a:spcBef>
              <a:buClr>
                <a:srgbClr val="000000"/>
              </a:buClr>
              <a:buSzPct val="45000"/>
              <a:buFont typeface="Wingdings" charset="2"/>
              <a:buChar char=""/>
            </a:pPr>
            <a:r>
              <a:rPr b="0" lang="en-GB" sz="2400" spc="-1" strike="noStrike">
                <a:latin typeface="Arial"/>
              </a:rPr>
              <a:t>Third Outline Level</a:t>
            </a:r>
            <a:endParaRPr b="0" lang="en-GB" sz="2400" spc="-1" strike="noStrike">
              <a:latin typeface="Arial"/>
            </a:endParaRPr>
          </a:p>
          <a:p>
            <a:pPr lvl="3" marL="1728000" indent="-216000">
              <a:spcBef>
                <a:spcPts val="567"/>
              </a:spcBef>
              <a:buClr>
                <a:srgbClr val="000000"/>
              </a:buClr>
              <a:buSzPct val="75000"/>
              <a:buFont typeface="Symbol" charset="2"/>
              <a:buChar char=""/>
            </a:pPr>
            <a:r>
              <a:rPr b="0" lang="en-GB" sz="2000" spc="-1" strike="noStrike">
                <a:latin typeface="Arial"/>
              </a:rPr>
              <a:t>Fourth Outline Level</a:t>
            </a:r>
            <a:endParaRPr b="0" lang="en-GB" sz="2000" spc="-1" strike="noStrike">
              <a:latin typeface="Arial"/>
            </a:endParaRPr>
          </a:p>
          <a:p>
            <a:pPr lvl="4" marL="2160000" indent="-216000">
              <a:spcBef>
                <a:spcPts val="283"/>
              </a:spcBef>
              <a:buClr>
                <a:srgbClr val="000000"/>
              </a:buClr>
              <a:buSzPct val="45000"/>
              <a:buFont typeface="Wingdings" charset="2"/>
              <a:buChar char=""/>
            </a:pPr>
            <a:r>
              <a:rPr b="0" lang="en-GB" sz="2000" spc="-1" strike="noStrike">
                <a:latin typeface="Arial"/>
              </a:rPr>
              <a:t>Fifth Outline Level</a:t>
            </a:r>
            <a:endParaRPr b="0" lang="en-GB" sz="2000" spc="-1" strike="noStrike">
              <a:latin typeface="Arial"/>
            </a:endParaRPr>
          </a:p>
          <a:p>
            <a:pPr lvl="5" marL="2592000" indent="-216000">
              <a:spcBef>
                <a:spcPts val="283"/>
              </a:spcBef>
              <a:buClr>
                <a:srgbClr val="000000"/>
              </a:buClr>
              <a:buSzPct val="45000"/>
              <a:buFont typeface="Wingdings" charset="2"/>
              <a:buChar char=""/>
            </a:pPr>
            <a:r>
              <a:rPr b="0" lang="en-GB" sz="2000" spc="-1" strike="noStrike">
                <a:latin typeface="Arial"/>
              </a:rPr>
              <a:t>Sixth Outline Level</a:t>
            </a:r>
            <a:endParaRPr b="0" lang="en-GB" sz="2000" spc="-1" strike="noStrike">
              <a:latin typeface="Arial"/>
            </a:endParaRPr>
          </a:p>
          <a:p>
            <a:pPr lvl="6" marL="3024000" indent="-216000">
              <a:spcBef>
                <a:spcPts val="283"/>
              </a:spcBef>
              <a:buClr>
                <a:srgbClr val="000000"/>
              </a:buClr>
              <a:buSzPct val="45000"/>
              <a:buFont typeface="Wingdings" charset="2"/>
              <a:buChar char=""/>
            </a:pPr>
            <a:r>
              <a:rPr b="0" lang="en-GB" sz="2000" spc="-1" strike="noStrike">
                <a:latin typeface="Arial"/>
              </a:rPr>
              <a:t>Seventh Outline Level</a:t>
            </a:r>
            <a:endParaRPr b="0" lang="en-GB" sz="2000" spc="-1" strike="noStrike">
              <a:latin typeface="Arial"/>
            </a:endParaRPr>
          </a:p>
        </p:txBody>
      </p:sp>
    </p:spTree>
  </p:cSld>
  <p:clrMap bg1="lt1" bg2="lt2" tx1="dk1" tx2="dk2" accent1="accent1" accent2="accent2" accent3="accent3" accent4="accent4" accent5="accent5" accent6="accent6" hlink="hlink" folHlink="folHlink"/>
  <p:sldLayoutIdLst>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 id="2147483697" r:id="rId12"/>
    <p:sldLayoutId id="2147483698" r:id="rId13"/>
    <p:sldLayoutId id="2147483699" r:id="rId14"/>
  </p:sldLayoutIdLst>
</p:sldMaster>
</file>

<file path=ppt/slides/_rels/slide1.xml.rels><?xml version="1.0" encoding="UTF-8"?>
<Relationships xmlns="http://schemas.openxmlformats.org/package/2006/relationships"><Relationship Id="rId1" Type="http://schemas.openxmlformats.org/officeDocument/2006/relationships/image" Target="../media/image5.png"/><Relationship Id="rId2" Type="http://schemas.openxmlformats.org/officeDocument/2006/relationships/slideLayout" Target="../slideLayouts/slideLayout1.xml"/>
</Relationships>
</file>

<file path=ppt/slides/_rels/slide2.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xml"/>
</Relationships>
</file>

<file path=ppt/slides/_rels/slide3.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3.xml"/>
</Relationships>
</file>

<file path=ppt/slides/_rels/slide4.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4.xml"/>
</Relationships>
</file>

<file path=ppt/slides/_rels/slide5.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5.xml"/>
</Relationships>
</file>

<file path=ppt/slides/_rels/slide6.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6.xml"/>
</Relationships>
</file>

<file path=ppt/slides/_rels/slide7.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7.xml"/>
</Relationships>
</file>

<file path=ppt/slides/_rels/slide8.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8.xml"/>
</Relationships>
</file>

<file path=ppt/slides/_rels/slide9.xml.rels><?xml version="1.0" encoding="UTF-8"?>
<Relationships xmlns="http://schemas.openxmlformats.org/package/2006/relationships"><Relationship Id="rId1" Type="http://schemas.openxmlformats.org/officeDocument/2006/relationships/image" Target="../media/image6.jpeg"/><Relationship Id="rId2" Type="http://schemas.openxmlformats.org/officeDocument/2006/relationships/slideLayout" Target="../slideLayouts/slideLayout25.xml"/>
</Relationships>
</file>

<file path=ppt/slides/_rels/slide10.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0.xml"/>
</Relationships>
</file>

<file path=ppt/slides/_rels/slide11.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1.xml"/>
</Relationships>
</file>

<file path=ppt/slides/_rels/slide12.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13.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14.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4.xml"/>
</Relationships>
</file>

<file path=ppt/slides/_rels/slide15.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5.xml"/>
</Relationships>
</file>

<file path=ppt/slides/_rels/slide16.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6.xml"/>
</Relationships>
</file>

<file path=ppt/slides/_rels/slide17.xml.rels><?xml version="1.0" encoding="UTF-8"?>
<Relationships xmlns="http://schemas.openxmlformats.org/package/2006/relationships"><Relationship Id="rId1" Type="http://schemas.openxmlformats.org/officeDocument/2006/relationships/image" Target="../media/image7.jpeg"/><Relationship Id="rId2" Type="http://schemas.openxmlformats.org/officeDocument/2006/relationships/slideLayout" Target="../slideLayouts/slideLayout25.xml"/>
</Relationships>
</file>

<file path=ppt/slides/_rels/slide18.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8.xml"/>
</Relationships>
</file>

<file path=ppt/slides/_rels/slide19.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9.xml"/>
</Relationships>
</file>

<file path=ppt/slides/_rels/slide20.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0.xml"/>
</Relationships>
</file>

<file path=ppt/slides/_rels/slide21.xml.rels><?xml version="1.0" encoding="UTF-8"?>
<Relationships xmlns="http://schemas.openxmlformats.org/package/2006/relationships"><Relationship Id="rId1" Type="http://schemas.openxmlformats.org/officeDocument/2006/relationships/image" Target="../media/image8.png"/><Relationship Id="rId2" Type="http://schemas.openxmlformats.org/officeDocument/2006/relationships/image" Target="../media/image9.png"/><Relationship Id="rId3" Type="http://schemas.openxmlformats.org/officeDocument/2006/relationships/slideLayout" Target="../slideLayouts/slideLayout25.xml"/>
</Relationships>
</file>

<file path=ppt/slides/_rels/slide22.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2.xml"/>
</Relationships>
</file>

<file path=ppt/slides/_rels/slide23.xml.rels><?xml version="1.0" encoding="UTF-8"?>
<Relationships xmlns="http://schemas.openxmlformats.org/package/2006/relationships"><Relationship Id="rId1" Type="http://schemas.openxmlformats.org/officeDocument/2006/relationships/image" Target="../media/image10.png"/><Relationship Id="rId2" Type="http://schemas.openxmlformats.org/officeDocument/2006/relationships/image" Target="../media/image11.png"/><Relationship Id="rId3" Type="http://schemas.openxmlformats.org/officeDocument/2006/relationships/slideLayout" Target="../slideLayouts/slideLayout25.xml"/>
</Relationships>
</file>

<file path=ppt/slides/_rels/slide24.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4.xml"/>
</Relationships>
</file>

<file path=ppt/slides/_rels/slide25.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26.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27.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28.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8.xml"/>
</Relationships>
</file>

<file path=ppt/slides/_rels/slide29.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9.xml"/>
</Relationships>
</file>

<file path=ppt/slides/_rels/slide30.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30.xml"/>
</Relationships>
</file>

<file path=ppt/slides/_rels/slide31.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31.xml"/>
</Relationships>
</file>

<file path=ppt/slides/_rels/slide32.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32.xml"/>
</Relationships>
</file>

<file path=ppt/slides/_rels/slide33.xml.rels><?xml version="1.0" encoding="UTF-8"?>
<Relationships xmlns="http://schemas.openxmlformats.org/package/2006/relationships"><Relationship Id="rId1" Type="http://schemas.openxmlformats.org/officeDocument/2006/relationships/image" Target="../media/image12.jpeg"/><Relationship Id="rId2" Type="http://schemas.openxmlformats.org/officeDocument/2006/relationships/slideLayout" Target="../slideLayouts/slideLayout25.xml"/>
</Relationships>
</file>

<file path=ppt/slides/_rels/slide34.xml.rels><?xml version="1.0" encoding="UTF-8"?>
<Relationships xmlns="http://schemas.openxmlformats.org/package/2006/relationships"><Relationship Id="rId1" Type="http://schemas.openxmlformats.org/officeDocument/2006/relationships/image" Target="../media/image13.jpeg"/><Relationship Id="rId2" Type="http://schemas.openxmlformats.org/officeDocument/2006/relationships/slideLayout" Target="../slideLayouts/slideLayout25.xml"/>
</Relationships>
</file>

<file path=ppt/slides/_rels/slide35.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36.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37.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37.xml"/>
</Relationships>
</file>

<file path=ppt/slides/_rels/slide38.xml.rels><?xml version="1.0" encoding="UTF-8"?>
<Relationships xmlns="http://schemas.openxmlformats.org/package/2006/relationships"><Relationship Id="rId1" Type="http://schemas.openxmlformats.org/officeDocument/2006/relationships/image" Target="../media/image14.png"/><Relationship Id="rId2" Type="http://schemas.openxmlformats.org/officeDocument/2006/relationships/image" Target="../media/image15.png"/><Relationship Id="rId3" Type="http://schemas.openxmlformats.org/officeDocument/2006/relationships/slideLayout" Target="../slideLayouts/slideLayout25.xml"/>
</Relationships>
</file>

<file path=ppt/slides/_rels/slide39.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39.xml"/>
</Relationships>
</file>

<file path=ppt/slides/_rels/slide40.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40.xml"/>
</Relationships>
</file>

<file path=ppt/slides/_rels/slide41.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41.xml"/>
</Relationships>
</file>

<file path=ppt/slides/_rels/slide42.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42.xml"/>
</Relationships>
</file>

<file path=ppt/slides/_rels/slide43.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43.xml"/>
</Relationships>
</file>

<file path=ppt/slides/_rels/slide44.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44.xml"/>
</Relationships>
</file>

<file path=ppt/slides/_rels/slide45.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46.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47.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47.xml"/>
</Relationships>
</file>

<file path=ppt/slides/_rels/slide48.xml.rels><?xml version="1.0" encoding="UTF-8"?>
<Relationships xmlns="http://schemas.openxmlformats.org/package/2006/relationships"><Relationship Id="rId1" Type="http://schemas.openxmlformats.org/officeDocument/2006/relationships/image" Target="../media/image16.jpeg"/><Relationship Id="rId2" Type="http://schemas.openxmlformats.org/officeDocument/2006/relationships/slideLayout" Target="../slideLayouts/slideLayout25.xml"/>
</Relationships>
</file>

<file path=ppt/slides/_rels/slide49.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50.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51.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52.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53.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54.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55.xml.rels><?xml version="1.0" encoding="UTF-8"?>
<Relationships xmlns="http://schemas.openxmlformats.org/package/2006/relationships"><Relationship Id="rId1" Type="http://schemas.openxmlformats.org/officeDocument/2006/relationships/slideLayout" Target="../slideLayouts/slideLayout37.xml"/><Relationship Id="rId2" Type="http://schemas.openxmlformats.org/officeDocument/2006/relationships/notesSlide" Target="../notesSlides/notesSlide55.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60" name="Title 3"/>
          <p:cNvSpPr txBox="1"/>
          <p:nvPr/>
        </p:nvSpPr>
        <p:spPr>
          <a:xfrm>
            <a:off x="457200" y="609480"/>
            <a:ext cx="8229240" cy="622440"/>
          </a:xfrm>
          <a:prstGeom prst="rect">
            <a:avLst/>
          </a:prstGeom>
          <a:noFill/>
          <a:ln w="9360">
            <a:noFill/>
          </a:ln>
        </p:spPr>
        <p:txBody>
          <a:bodyPr>
            <a:noAutofit/>
          </a:bodyPr>
          <a:p>
            <a:pPr algn="ctr">
              <a:lnSpc>
                <a:spcPct val="100000"/>
              </a:lnSpc>
            </a:pPr>
            <a:r>
              <a:rPr b="0" lang="en-US" sz="3600" spc="-1" strike="noStrike">
                <a:solidFill>
                  <a:srgbClr val="000000"/>
                </a:solidFill>
                <a:latin typeface="Arial"/>
                <a:ea typeface="Verdana"/>
              </a:rPr>
              <a:t>Data Security and Compliance</a:t>
            </a:r>
            <a:br/>
            <a:r>
              <a:rPr b="0" lang="en-US" sz="3600" spc="-1" strike="noStrike">
                <a:solidFill>
                  <a:srgbClr val="000000"/>
                </a:solidFill>
                <a:latin typeface="Arial"/>
                <a:ea typeface="Verdana"/>
              </a:rPr>
              <a:t>ACCA5034</a:t>
            </a:r>
            <a:br/>
            <a:br/>
            <a:br/>
            <a:endParaRPr b="0" lang="en-US" sz="3600" spc="-1" strike="noStrike">
              <a:solidFill>
                <a:srgbClr val="000000"/>
              </a:solidFill>
              <a:latin typeface="Arial"/>
            </a:endParaRPr>
          </a:p>
        </p:txBody>
      </p:sp>
      <p:sp>
        <p:nvSpPr>
          <p:cNvPr id="161" name="Text Placeholder 5"/>
          <p:cNvSpPr txBox="1"/>
          <p:nvPr/>
        </p:nvSpPr>
        <p:spPr>
          <a:xfrm>
            <a:off x="2666880" y="2474640"/>
            <a:ext cx="3962160" cy="958320"/>
          </a:xfrm>
          <a:prstGeom prst="rect">
            <a:avLst/>
          </a:prstGeom>
          <a:noFill/>
          <a:ln w="0">
            <a:noFill/>
          </a:ln>
        </p:spPr>
        <p:txBody>
          <a:bodyPr anchor="b">
            <a:noAutofit/>
          </a:bodyPr>
          <a:p>
            <a:pPr algn="ctr">
              <a:lnSpc>
                <a:spcPct val="100000"/>
              </a:lnSpc>
              <a:tabLst>
                <a:tab algn="l" pos="0"/>
              </a:tabLst>
            </a:pPr>
            <a:r>
              <a:rPr b="1" lang="en-US" sz="4000" spc="-1" strike="noStrike">
                <a:solidFill>
                  <a:srgbClr val="000000"/>
                </a:solidFill>
                <a:latin typeface="Arial"/>
                <a:ea typeface="Verdana"/>
              </a:rPr>
              <a:t>Lecture 8</a:t>
            </a:r>
            <a:endParaRPr b="0" lang="en-US" sz="4000" spc="-1" strike="noStrike">
              <a:solidFill>
                <a:srgbClr val="000000"/>
              </a:solidFill>
              <a:latin typeface="Arial"/>
            </a:endParaRPr>
          </a:p>
        </p:txBody>
      </p:sp>
      <p:sp>
        <p:nvSpPr>
          <p:cNvPr id="162" name="Text Placeholder 1"/>
          <p:cNvSpPr txBox="1"/>
          <p:nvPr/>
        </p:nvSpPr>
        <p:spPr>
          <a:xfrm>
            <a:off x="2666880" y="4675320"/>
            <a:ext cx="5105160" cy="761760"/>
          </a:xfrm>
          <a:prstGeom prst="rect">
            <a:avLst/>
          </a:prstGeom>
          <a:noFill/>
          <a:ln w="0">
            <a:noFill/>
          </a:ln>
        </p:spPr>
        <p:txBody>
          <a:bodyPr>
            <a:noAutofit/>
          </a:bodyPr>
          <a:p>
            <a:pPr>
              <a:lnSpc>
                <a:spcPct val="100000"/>
              </a:lnSpc>
              <a:tabLst>
                <a:tab algn="l" pos="0"/>
              </a:tabLst>
            </a:pPr>
            <a:r>
              <a:rPr b="0" lang="en-GB" sz="2800" spc="-1" strike="noStrike">
                <a:solidFill>
                  <a:srgbClr val="000000"/>
                </a:solidFill>
                <a:latin typeface="Arial"/>
                <a:ea typeface="Verdana"/>
              </a:rPr>
              <a:t>      </a:t>
            </a:r>
            <a:r>
              <a:rPr b="0" lang="en-GB" sz="2800" spc="-1" strike="noStrike">
                <a:solidFill>
                  <a:srgbClr val="000000"/>
                </a:solidFill>
                <a:latin typeface="Arial"/>
                <a:ea typeface="Verdana"/>
              </a:rPr>
              <a:t>Cryptography</a:t>
            </a:r>
            <a:endParaRPr b="0" lang="en-US" sz="2800" spc="-1" strike="noStrike">
              <a:solidFill>
                <a:srgbClr val="000000"/>
              </a:solidFill>
              <a:latin typeface="Arial"/>
            </a:endParaRPr>
          </a:p>
        </p:txBody>
      </p:sp>
      <p:grpSp>
        <p:nvGrpSpPr>
          <p:cNvPr id="163" name="Group 8"/>
          <p:cNvGrpSpPr/>
          <p:nvPr/>
        </p:nvGrpSpPr>
        <p:grpSpPr>
          <a:xfrm>
            <a:off x="228600" y="2057400"/>
            <a:ext cx="1828440" cy="2571840"/>
            <a:chOff x="228600" y="2057400"/>
            <a:chExt cx="1828440" cy="2571840"/>
          </a:xfrm>
        </p:grpSpPr>
        <p:pic>
          <p:nvPicPr>
            <p:cNvPr id="164" name="Picture 2" descr="Book cover reads book name, title, edition number, and name of the author as follows: &quot;Information Security,&quot; &quot;Principles of Information Security,&quot; “Sixth Edition,&quot; and &quot;Michael E. Whitman&quot; and  &quot;Herbert J. Mattord.&quot; A photo on the cover page shows a screenshot with the close up view of digital coding."/>
            <p:cNvPicPr/>
            <p:nvPr/>
          </p:nvPicPr>
          <p:blipFill>
            <a:blip r:embed="rId1"/>
            <a:stretch/>
          </p:blipFill>
          <p:spPr>
            <a:xfrm>
              <a:off x="279360" y="2057400"/>
              <a:ext cx="1541520" cy="2217600"/>
            </a:xfrm>
            <a:prstGeom prst="rect">
              <a:avLst/>
            </a:prstGeom>
            <a:ln w="0">
              <a:noFill/>
            </a:ln>
          </p:spPr>
        </p:pic>
        <p:sp>
          <p:nvSpPr>
            <p:cNvPr id="165" name="TextBox 2"/>
            <p:cNvSpPr/>
            <p:nvPr/>
          </p:nvSpPr>
          <p:spPr>
            <a:xfrm>
              <a:off x="228600" y="4264560"/>
              <a:ext cx="1828440" cy="364680"/>
            </a:xfrm>
            <a:prstGeom prst="rect">
              <a:avLst/>
            </a:prstGeom>
            <a:noFill/>
            <a:ln w="0">
              <a:noFill/>
            </a:ln>
          </p:spPr>
          <p:style>
            <a:lnRef idx="0"/>
            <a:fillRef idx="0"/>
            <a:effectRef idx="0"/>
            <a:fontRef idx="minor"/>
          </p:style>
          <p:txBody>
            <a:bodyPr lIns="90000" rIns="90000" tIns="45000" bIns="45000">
              <a:spAutoFit/>
            </a:bodyPr>
            <a:p>
              <a:pPr>
                <a:lnSpc>
                  <a:spcPct val="100000"/>
                </a:lnSpc>
              </a:pPr>
              <a:r>
                <a:rPr b="0" lang="en-GB" sz="1800" spc="-1" strike="noStrike">
                  <a:solidFill>
                    <a:srgbClr val="000000"/>
                  </a:solidFill>
                  <a:latin typeface="Arial"/>
                </a:rPr>
                <a:t>Adapted Text</a:t>
              </a:r>
              <a:endParaRPr b="0" lang="en-GB" sz="1800" spc="-1" strike="noStrike">
                <a:latin typeface="Arial"/>
              </a:endParaRPr>
            </a:p>
          </p:txBody>
        </p:sp>
      </p:grpSp>
    </p:spTree>
  </p:cSld>
  <mc:AlternateContent>
    <mc:Choice Requires="p14">
      <p:transition spd="slow" p14:dur="2000"/>
    </mc:Choice>
    <mc:Fallback>
      <p:transition spd="slow"/>
    </mc:Fallback>
  </mc:AlternateContent>
</p:sld>
</file>

<file path=ppt/slides/slide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66" name="Title 2"/>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GB" sz="3600" spc="-1" strike="noStrike">
                <a:solidFill>
                  <a:srgbClr val="000000"/>
                </a:solidFill>
                <a:latin typeface="Arial"/>
                <a:ea typeface="Verdana"/>
              </a:rPr>
              <a:t>Learning Objectives</a:t>
            </a:r>
            <a:endParaRPr b="0" lang="en-US" sz="3600" spc="-1" strike="noStrike">
              <a:solidFill>
                <a:srgbClr val="000000"/>
              </a:solidFill>
              <a:latin typeface="Arial"/>
            </a:endParaRPr>
          </a:p>
        </p:txBody>
      </p:sp>
      <p:sp>
        <p:nvSpPr>
          <p:cNvPr id="167" name="Content Placeholder 5"/>
          <p:cNvSpPr txBox="1"/>
          <p:nvPr/>
        </p:nvSpPr>
        <p:spPr>
          <a:xfrm>
            <a:off x="228600" y="1295280"/>
            <a:ext cx="8762760" cy="4830480"/>
          </a:xfrm>
          <a:prstGeom prst="rect">
            <a:avLst/>
          </a:prstGeom>
          <a:noFill/>
          <a:ln w="0">
            <a:noFill/>
          </a:ln>
        </p:spPr>
        <p:txBody>
          <a:bodyPr>
            <a:noAutofit/>
          </a:bodyPr>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Upon completion of this material, you should be able to:</a:t>
            </a:r>
            <a:endParaRPr b="0" lang="en-US" sz="26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Chronicle the most significant events and discoveries in the history of cryptology</a:t>
            </a:r>
            <a:endParaRPr b="0" lang="en-US" sz="24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Explain the basic principles of cryptography</a:t>
            </a:r>
            <a:endParaRPr b="0" lang="en-US" sz="24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Describe the operating principles of the most popular cryptographic tools</a:t>
            </a:r>
            <a:endParaRPr b="0" lang="en-US" sz="24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List and explain the major protocols used for secure communications</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68" name="Titl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GB" sz="3600" spc="-1" strike="noStrike">
                <a:solidFill>
                  <a:srgbClr val="000000"/>
                </a:solidFill>
                <a:latin typeface="Arial"/>
                <a:ea typeface="Verdana"/>
              </a:rPr>
              <a:t>Introduction</a:t>
            </a:r>
            <a:endParaRPr b="0" lang="en-US" sz="3600" spc="-1" strike="noStrike">
              <a:solidFill>
                <a:srgbClr val="000000"/>
              </a:solidFill>
              <a:latin typeface="Arial"/>
            </a:endParaRPr>
          </a:p>
        </p:txBody>
      </p:sp>
      <p:sp>
        <p:nvSpPr>
          <p:cNvPr id="169" name="Content Placeholder 5"/>
          <p:cNvSpPr txBox="1"/>
          <p:nvPr/>
        </p:nvSpPr>
        <p:spPr>
          <a:xfrm>
            <a:off x="228600" y="1295280"/>
            <a:ext cx="8762760" cy="4830480"/>
          </a:xfrm>
          <a:prstGeom prst="rect">
            <a:avLst/>
          </a:prstGeom>
          <a:noFill/>
          <a:ln w="0">
            <a:noFill/>
          </a:ln>
        </p:spPr>
        <p:txBody>
          <a:bodyPr>
            <a:noAutofit/>
          </a:bodyPr>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Cryptology: the field of science that encompasses cryptography and cryptanalysis.</a:t>
            </a:r>
            <a:endParaRPr b="0" lang="en-US" sz="26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Cryptanalysis: the process of obtaining the plaintext message from a ciphertext message without knowing the keys used to perform the encryption.</a:t>
            </a:r>
            <a:endParaRPr b="0" lang="en-US" sz="26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rPr>
              <a:t> </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nodeType="clickEffect" fill="hold" presetClass="entr" presetID="1">
                                  <p:stCondLst>
                                    <p:cond delay="0"/>
                                  </p:stCondLst>
                                  <p:childTnLst>
                                    <p:set>
                                      <p:cBhvr>
                                        <p:cTn id="6" dur="1" fill="hold">
                                          <p:stCondLst>
                                            <p:cond delay="0"/>
                                          </p:stCondLst>
                                        </p:cTn>
                                        <p:tgtEl>
                                          <p:spTgt spid="16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nodeType="clickEffect" fill="hold" presetClass="entr" presetID="1">
                                  <p:stCondLst>
                                    <p:cond delay="0"/>
                                  </p:stCondLst>
                                  <p:childTnLst>
                                    <p:set>
                                      <p:cBhvr>
                                        <p:cTn id="10" dur="1" fill="hold">
                                          <p:stCondLst>
                                            <p:cond delay="0"/>
                                          </p:stCondLst>
                                        </p:cTn>
                                        <p:tgtEl>
                                          <p:spTgt spid="16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nodeType="clickEffect" fill="hold" presetClass="entr" presetID="1">
                                  <p:stCondLst>
                                    <p:cond delay="0"/>
                                  </p:stCondLst>
                                  <p:childTnLst>
                                    <p:set>
                                      <p:cBhvr>
                                        <p:cTn id="14" dur="1" fill="hold">
                                          <p:stCondLst>
                                            <p:cond delay="0"/>
                                          </p:stCondLst>
                                        </p:cTn>
                                        <p:tgtEl>
                                          <p:spTgt spid="169">
                                            <p:txEl>
                                              <p:pRg st="2" end="2"/>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0" name="Titl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Foundations of Cryptology</a:t>
            </a:r>
            <a:endParaRPr b="0" lang="en-US" sz="3600" spc="-1" strike="noStrike">
              <a:solidFill>
                <a:srgbClr val="000000"/>
              </a:solidFill>
              <a:latin typeface="Arial"/>
            </a:endParaRPr>
          </a:p>
        </p:txBody>
      </p:sp>
      <p:sp>
        <p:nvSpPr>
          <p:cNvPr id="171" name="Content Placeholder 5"/>
          <p:cNvSpPr txBox="1"/>
          <p:nvPr/>
        </p:nvSpPr>
        <p:spPr>
          <a:xfrm>
            <a:off x="228600" y="1295280"/>
            <a:ext cx="8762760" cy="4830480"/>
          </a:xfrm>
          <a:prstGeom prst="rect">
            <a:avLst/>
          </a:prstGeom>
          <a:noFill/>
          <a:ln w="0">
            <a:noFill/>
          </a:ln>
        </p:spPr>
        <p:txBody>
          <a:bodyPr>
            <a:normAutofit/>
          </a:bodyPr>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Cryptology has an extensive and multicultural history.</a:t>
            </a:r>
            <a:endParaRPr b="0" lang="en-US" sz="26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All popular Web browsers use built-in encryption features for secure e-commerce applications.</a:t>
            </a:r>
            <a:endParaRPr b="0" lang="en-US" sz="26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Restrictions on the export of cryptosystems began after World War II</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15" dur="indefinite" restart="never" nodeType="tmRoot">
          <p:childTnLst>
            <p:seq>
              <p:cTn id="16" dur="indefinite" nodeType="mainSeq">
                <p:childTnLst>
                  <p:par>
                    <p:cTn id="17" fill="hold">
                      <p:stCondLst>
                        <p:cond delay="indefinite"/>
                      </p:stCondLst>
                      <p:childTnLst>
                        <p:par>
                          <p:cTn id="18" fill="hold">
                            <p:stCondLst>
                              <p:cond delay="0"/>
                            </p:stCondLst>
                            <p:childTnLst>
                              <p:par>
                                <p:cTn id="19" nodeType="clickEffect" fill="hold" presetClass="entr" presetID="1">
                                  <p:stCondLst>
                                    <p:cond delay="0"/>
                                  </p:stCondLst>
                                  <p:childTnLst>
                                    <p:set>
                                      <p:cBhvr>
                                        <p:cTn id="20" dur="1" fill="hold">
                                          <p:stCondLst>
                                            <p:cond delay="0"/>
                                          </p:stCondLst>
                                        </p:cTn>
                                        <p:tgtEl>
                                          <p:spTgt spid="171">
                                            <p:txEl>
                                              <p:pRg st="0" end="0"/>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nodeType="clickEffect" fill="hold" presetClass="entr" presetID="1">
                                  <p:stCondLst>
                                    <p:cond delay="0"/>
                                  </p:stCondLst>
                                  <p:childTnLst>
                                    <p:set>
                                      <p:cBhvr>
                                        <p:cTn id="24" dur="1" fill="hold">
                                          <p:stCondLst>
                                            <p:cond delay="0"/>
                                          </p:stCondLst>
                                        </p:cTn>
                                        <p:tgtEl>
                                          <p:spTgt spid="171">
                                            <p:txEl>
                                              <p:pRg st="1" end="1"/>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nodeType="clickEffect" fill="hold" presetClass="entr" presetID="1">
                                  <p:stCondLst>
                                    <p:cond delay="0"/>
                                  </p:stCondLst>
                                  <p:childTnLst>
                                    <p:set>
                                      <p:cBhvr>
                                        <p:cTn id="28" dur="1" fill="hold">
                                          <p:stCondLst>
                                            <p:cond delay="0"/>
                                          </p:stCondLst>
                                        </p:cTn>
                                        <p:tgtEl>
                                          <p:spTgt spid="171">
                                            <p:txEl>
                                              <p:pRg st="2" end="2"/>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2" name="Titl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ＭＳ Ｐゴシック"/>
              </a:rPr>
              <a:t>Terminology</a:t>
            </a:r>
            <a:endParaRPr b="0" lang="en-US" sz="3600" spc="-1" strike="noStrike">
              <a:solidFill>
                <a:srgbClr val="000000"/>
              </a:solidFill>
              <a:latin typeface="Arial"/>
            </a:endParaRPr>
          </a:p>
        </p:txBody>
      </p:sp>
      <p:sp>
        <p:nvSpPr>
          <p:cNvPr id="173" name="Content Placeholder 2"/>
          <p:cNvSpPr txBox="1"/>
          <p:nvPr/>
        </p:nvSpPr>
        <p:spPr>
          <a:xfrm>
            <a:off x="152280" y="1219320"/>
            <a:ext cx="4190760" cy="4038120"/>
          </a:xfrm>
          <a:prstGeom prst="rect">
            <a:avLst/>
          </a:prstGeom>
          <a:noFill/>
          <a:ln w="0">
            <a:noFill/>
          </a:ln>
        </p:spPr>
        <p:txBody>
          <a:bodyPr>
            <a:normAutofit/>
          </a:bodyPr>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ＭＳ Ｐゴシック"/>
              </a:rPr>
              <a:t>Algorithm</a:t>
            </a:r>
            <a:endParaRPr b="0" lang="en-US" sz="26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ＭＳ Ｐゴシック"/>
              </a:rPr>
              <a:t>Bit stream cipher</a:t>
            </a:r>
            <a:endParaRPr b="0" lang="en-US" sz="26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ＭＳ Ｐゴシック"/>
              </a:rPr>
              <a:t>Block cipher</a:t>
            </a:r>
            <a:endParaRPr b="0" lang="en-US" sz="26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ＭＳ Ｐゴシック"/>
              </a:rPr>
              <a:t>Cipher or cryptosystem</a:t>
            </a:r>
            <a:endParaRPr b="0" lang="en-US" sz="26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ＭＳ Ｐゴシック"/>
              </a:rPr>
              <a:t>Ciphertext/Cryptogram</a:t>
            </a:r>
            <a:endParaRPr b="0" lang="en-US" sz="26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ＭＳ Ｐゴシック"/>
              </a:rPr>
              <a:t>Code</a:t>
            </a:r>
            <a:endParaRPr b="0" lang="en-US" sz="26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ＭＳ Ｐゴシック"/>
              </a:rPr>
              <a:t>Decipher</a:t>
            </a:r>
            <a:endParaRPr b="0" lang="en-US" sz="26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rPr>
              <a:t> </a:t>
            </a:r>
            <a:endParaRPr b="0" lang="en-US" sz="2600" spc="-1" strike="noStrike">
              <a:solidFill>
                <a:srgbClr val="000000"/>
              </a:solidFill>
              <a:latin typeface="Arial"/>
            </a:endParaRPr>
          </a:p>
        </p:txBody>
      </p:sp>
      <p:sp>
        <p:nvSpPr>
          <p:cNvPr id="174" name="Content Placeholder 2"/>
          <p:cNvSpPr/>
          <p:nvPr/>
        </p:nvSpPr>
        <p:spPr>
          <a:xfrm>
            <a:off x="4343400" y="1219320"/>
            <a:ext cx="3580920" cy="4190760"/>
          </a:xfrm>
          <a:prstGeom prst="rect">
            <a:avLst/>
          </a:prstGeom>
          <a:noFill/>
          <a:ln w="0">
            <a:noFill/>
          </a:ln>
        </p:spPr>
        <p:style>
          <a:lnRef idx="0"/>
          <a:fillRef idx="0"/>
          <a:effectRef idx="0"/>
          <a:fontRef idx="minor"/>
        </p:style>
        <p:txBody>
          <a:bodyPr>
            <a:normAutofit/>
          </a:bodyPr>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ＭＳ Ｐゴシック"/>
              </a:rPr>
              <a:t>Encipher</a:t>
            </a:r>
            <a:endParaRPr b="0" lang="en-GB" sz="2600" spc="-1" strike="noStrike">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ＭＳ Ｐゴシック"/>
              </a:rPr>
              <a:t>Encrypt</a:t>
            </a:r>
            <a:endParaRPr b="0" lang="en-GB" sz="2600" spc="-1" strike="noStrike">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ＭＳ Ｐゴシック"/>
              </a:rPr>
              <a:t>Key/Cryptovariable</a:t>
            </a:r>
            <a:endParaRPr b="0" lang="en-GB" sz="2600" spc="-1" strike="noStrike">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ＭＳ Ｐゴシック"/>
              </a:rPr>
              <a:t>Keyspace</a:t>
            </a:r>
            <a:endParaRPr b="0" lang="en-GB" sz="2600" spc="-1" strike="noStrike">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ＭＳ Ｐゴシック"/>
              </a:rPr>
              <a:t>Link encryption</a:t>
            </a:r>
            <a:endParaRPr b="0" lang="en-GB" sz="2600" spc="-1" strike="noStrike">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ＭＳ Ｐゴシック"/>
              </a:rPr>
              <a:t>Plaintext/Cleartext</a:t>
            </a:r>
            <a:endParaRPr b="0" lang="en-GB" sz="2600" spc="-1" strike="noStrike">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ＭＳ Ｐゴシック"/>
              </a:rPr>
              <a:t>Steganography</a:t>
            </a:r>
            <a:endParaRPr b="0" lang="en-GB" sz="2600" spc="-1" strike="noStrike">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ＭＳ Ｐゴシック"/>
              </a:rPr>
              <a:t>Work factor</a:t>
            </a:r>
            <a:endParaRPr b="0" lang="en-GB" sz="2600" spc="-1" strike="noStrike">
              <a:latin typeface="Arial"/>
            </a:endParaRPr>
          </a:p>
        </p:txBody>
      </p:sp>
    </p:spTree>
  </p:cSld>
  <mc:AlternateContent>
    <mc:Choice Requires="p14">
      <p:transition spd="slow" p14:dur="2000"/>
    </mc:Choice>
    <mc:Fallback>
      <p:transition spd="slow"/>
    </mc:Fallback>
  </mc:AlternateContent>
  <p:timing>
    <p:tnLst>
      <p:par>
        <p:cTn id="29" dur="indefinite" restart="never" nodeType="tmRoot">
          <p:childTnLst>
            <p:seq>
              <p:cTn id="30" dur="indefinite" nodeType="mainSeq">
                <p:childTnLst>
                  <p:par>
                    <p:cTn id="31" fill="hold">
                      <p:stCondLst>
                        <p:cond delay="indefinite"/>
                      </p:stCondLst>
                      <p:childTnLst>
                        <p:par>
                          <p:cTn id="32" fill="hold">
                            <p:stCondLst>
                              <p:cond delay="0"/>
                            </p:stCondLst>
                            <p:childTnLst>
                              <p:par>
                                <p:cTn id="33" nodeType="clickEffect" fill="hold" presetClass="entr" presetID="1">
                                  <p:stCondLst>
                                    <p:cond delay="0"/>
                                  </p:stCondLst>
                                  <p:childTnLst>
                                    <p:set>
                                      <p:cBhvr>
                                        <p:cTn id="34" dur="1" fill="hold">
                                          <p:stCondLst>
                                            <p:cond delay="0"/>
                                          </p:stCondLst>
                                        </p:cTn>
                                        <p:tgtEl>
                                          <p:spTgt spid="173">
                                            <p:txEl>
                                              <p:pRg st="0" end="0"/>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nodeType="clickEffect" fill="hold" presetClass="entr" presetID="1">
                                  <p:stCondLst>
                                    <p:cond delay="0"/>
                                  </p:stCondLst>
                                  <p:childTnLst>
                                    <p:set>
                                      <p:cBhvr>
                                        <p:cTn id="38" dur="1" fill="hold">
                                          <p:stCondLst>
                                            <p:cond delay="0"/>
                                          </p:stCondLst>
                                        </p:cTn>
                                        <p:tgtEl>
                                          <p:spTgt spid="173">
                                            <p:txEl>
                                              <p:pRg st="1" end="1"/>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nodeType="clickEffect" fill="hold" presetClass="entr" presetID="1">
                                  <p:stCondLst>
                                    <p:cond delay="0"/>
                                  </p:stCondLst>
                                  <p:childTnLst>
                                    <p:set>
                                      <p:cBhvr>
                                        <p:cTn id="42" dur="1" fill="hold">
                                          <p:stCondLst>
                                            <p:cond delay="0"/>
                                          </p:stCondLst>
                                        </p:cTn>
                                        <p:tgtEl>
                                          <p:spTgt spid="173">
                                            <p:txEl>
                                              <p:pRg st="2" end="2"/>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nodeType="clickEffect" fill="hold" presetClass="entr" presetID="1">
                                  <p:stCondLst>
                                    <p:cond delay="0"/>
                                  </p:stCondLst>
                                  <p:childTnLst>
                                    <p:set>
                                      <p:cBhvr>
                                        <p:cTn id="46" dur="1" fill="hold">
                                          <p:stCondLst>
                                            <p:cond delay="0"/>
                                          </p:stCondLst>
                                        </p:cTn>
                                        <p:tgtEl>
                                          <p:spTgt spid="173">
                                            <p:txEl>
                                              <p:pRg st="3" end="3"/>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nodeType="clickEffect" fill="hold" presetClass="entr" presetID="1">
                                  <p:stCondLst>
                                    <p:cond delay="0"/>
                                  </p:stCondLst>
                                  <p:childTnLst>
                                    <p:set>
                                      <p:cBhvr>
                                        <p:cTn id="50" dur="1" fill="hold">
                                          <p:stCondLst>
                                            <p:cond delay="0"/>
                                          </p:stCondLst>
                                        </p:cTn>
                                        <p:tgtEl>
                                          <p:spTgt spid="173">
                                            <p:txEl>
                                              <p:pRg st="4" end="4"/>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nodeType="clickEffect" fill="hold" presetClass="entr" presetID="1">
                                  <p:stCondLst>
                                    <p:cond delay="0"/>
                                  </p:stCondLst>
                                  <p:childTnLst>
                                    <p:set>
                                      <p:cBhvr>
                                        <p:cTn id="54" dur="1" fill="hold">
                                          <p:stCondLst>
                                            <p:cond delay="0"/>
                                          </p:stCondLst>
                                        </p:cTn>
                                        <p:tgtEl>
                                          <p:spTgt spid="173">
                                            <p:txEl>
                                              <p:pRg st="5" end="5"/>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nodeType="clickEffect" fill="hold" presetClass="entr" presetID="1">
                                  <p:stCondLst>
                                    <p:cond delay="0"/>
                                  </p:stCondLst>
                                  <p:childTnLst>
                                    <p:set>
                                      <p:cBhvr>
                                        <p:cTn id="58" dur="1" fill="hold">
                                          <p:stCondLst>
                                            <p:cond delay="0"/>
                                          </p:stCondLst>
                                        </p:cTn>
                                        <p:tgtEl>
                                          <p:spTgt spid="173">
                                            <p:txEl>
                                              <p:pRg st="6" end="6"/>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nodeType="clickEffect" fill="hold" presetClass="entr" presetID="1">
                                  <p:stCondLst>
                                    <p:cond delay="0"/>
                                  </p:stCondLst>
                                  <p:childTnLst>
                                    <p:set>
                                      <p:cBhvr>
                                        <p:cTn id="62" dur="1" fill="hold">
                                          <p:stCondLst>
                                            <p:cond delay="0"/>
                                          </p:stCondLst>
                                        </p:cTn>
                                        <p:tgtEl>
                                          <p:spTgt spid="173">
                                            <p:txEl>
                                              <p:pRg st="7" end="7"/>
                                            </p:txEl>
                                          </p:spTgt>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nodeType="clickEffect" fill="hold" presetClass="entr" presetID="1">
                                  <p:stCondLst>
                                    <p:cond delay="0"/>
                                  </p:stCondLst>
                                  <p:childTnLst>
                                    <p:set>
                                      <p:cBhvr>
                                        <p:cTn id="66" dur="1" fill="hold">
                                          <p:stCondLst>
                                            <p:cond delay="0"/>
                                          </p:stCondLst>
                                        </p:cTn>
                                        <p:tgtEl>
                                          <p:spTgt spid="174"/>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5" name="Titl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Cipher Methods</a:t>
            </a:r>
            <a:endParaRPr b="0" lang="en-US" sz="3600" spc="-1" strike="noStrike">
              <a:solidFill>
                <a:srgbClr val="000000"/>
              </a:solidFill>
              <a:latin typeface="Arial"/>
            </a:endParaRPr>
          </a:p>
        </p:txBody>
      </p:sp>
      <p:sp>
        <p:nvSpPr>
          <p:cNvPr id="176" name="Content Placeholder 2"/>
          <p:cNvSpPr txBox="1"/>
          <p:nvPr/>
        </p:nvSpPr>
        <p:spPr>
          <a:xfrm>
            <a:off x="228600" y="1295280"/>
            <a:ext cx="8762760" cy="4830480"/>
          </a:xfrm>
          <a:prstGeom prst="rect">
            <a:avLst/>
          </a:prstGeom>
          <a:noFill/>
          <a:ln w="0">
            <a:noFill/>
          </a:ln>
        </p:spPr>
        <p:txBody>
          <a:bodyPr>
            <a:noAutofit/>
          </a:bodyPr>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Plaintext can be encrypted through:</a:t>
            </a:r>
            <a:endParaRPr b="0" lang="en-US" sz="26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Bit stream: each plaintext bit is transformed into a cipher bit one bit at a time.</a:t>
            </a:r>
            <a:endParaRPr b="0" lang="en-US" sz="24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rPr>
              <a:t> </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67" dur="indefinite" restart="never" nodeType="tmRoot">
          <p:childTnLst>
            <p:seq>
              <p:cTn id="68" dur="indefinite" nodeType="mainSeq">
                <p:childTnLst>
                  <p:par>
                    <p:cTn id="69" fill="hold">
                      <p:stCondLst>
                        <p:cond delay="indefinite"/>
                      </p:stCondLst>
                      <p:childTnLst>
                        <p:par>
                          <p:cTn id="70" fill="hold">
                            <p:stCondLst>
                              <p:cond delay="0"/>
                            </p:stCondLst>
                            <p:childTnLst>
                              <p:par>
                                <p:cTn id="71" nodeType="clickEffect" fill="hold" presetClass="entr" presetID="1">
                                  <p:stCondLst>
                                    <p:cond delay="0"/>
                                  </p:stCondLst>
                                  <p:childTnLst>
                                    <p:set>
                                      <p:cBhvr>
                                        <p:cTn id="72" dur="1" fill="hold">
                                          <p:stCondLst>
                                            <p:cond delay="0"/>
                                          </p:stCondLst>
                                        </p:cTn>
                                        <p:tgtEl>
                                          <p:spTgt spid="176">
                                            <p:txEl>
                                              <p:pRg st="0" end="0"/>
                                            </p:txEl>
                                          </p:spTgt>
                                        </p:tgtEl>
                                        <p:attrNameLst>
                                          <p:attrName>style.visibility</p:attrName>
                                        </p:attrNameLst>
                                      </p:cBhvr>
                                      <p:to>
                                        <p:strVal val="visible"/>
                                      </p:to>
                                    </p:set>
                                  </p:childTnLst>
                                </p:cTn>
                              </p:par>
                            </p:childTnLst>
                          </p:cTn>
                        </p:par>
                      </p:childTnLst>
                    </p:cTn>
                  </p:par>
                  <p:par>
                    <p:cTn id="73" fill="hold">
                      <p:stCondLst>
                        <p:cond delay="indefinite"/>
                      </p:stCondLst>
                      <p:childTnLst>
                        <p:par>
                          <p:cTn id="74" fill="hold">
                            <p:stCondLst>
                              <p:cond delay="0"/>
                            </p:stCondLst>
                            <p:childTnLst>
                              <p:par>
                                <p:cTn id="75" nodeType="clickEffect" fill="hold" presetClass="entr" presetID="1">
                                  <p:stCondLst>
                                    <p:cond delay="0"/>
                                  </p:stCondLst>
                                  <p:childTnLst>
                                    <p:set>
                                      <p:cBhvr>
                                        <p:cTn id="76" dur="1" fill="hold">
                                          <p:stCondLst>
                                            <p:cond delay="0"/>
                                          </p:stCondLst>
                                        </p:cTn>
                                        <p:tgtEl>
                                          <p:spTgt spid="176">
                                            <p:txEl>
                                              <p:pRg st="1" end="1"/>
                                            </p:txEl>
                                          </p:spTgt>
                                        </p:tgtEl>
                                        <p:attrNameLst>
                                          <p:attrName>style.visibility</p:attrName>
                                        </p:attrNameLst>
                                      </p:cBhvr>
                                      <p:to>
                                        <p:strVal val="visible"/>
                                      </p:to>
                                    </p:set>
                                  </p:childTnLst>
                                </p:cTn>
                              </p:par>
                            </p:childTnLst>
                          </p:cTn>
                        </p:par>
                      </p:childTnLst>
                    </p:cTn>
                  </p:par>
                  <p:par>
                    <p:cTn id="77" fill="hold">
                      <p:stCondLst>
                        <p:cond delay="indefinite"/>
                      </p:stCondLst>
                      <p:childTnLst>
                        <p:par>
                          <p:cTn id="78" fill="hold">
                            <p:stCondLst>
                              <p:cond delay="0"/>
                            </p:stCondLst>
                            <p:childTnLst>
                              <p:par>
                                <p:cTn id="79" nodeType="clickEffect" fill="hold" presetClass="entr" presetID="1">
                                  <p:stCondLst>
                                    <p:cond delay="0"/>
                                  </p:stCondLst>
                                  <p:childTnLst>
                                    <p:set>
                                      <p:cBhvr>
                                        <p:cTn id="80" dur="1" fill="hold">
                                          <p:stCondLst>
                                            <p:cond delay="0"/>
                                          </p:stCondLst>
                                        </p:cTn>
                                        <p:tgtEl>
                                          <p:spTgt spid="176">
                                            <p:txEl>
                                              <p:pRg st="2" end="2"/>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7" name="Title 1"/>
          <p:cNvSpPr txBox="1"/>
          <p:nvPr/>
        </p:nvSpPr>
        <p:spPr>
          <a:xfrm>
            <a:off x="45720" y="27720"/>
            <a:ext cx="9052200" cy="65772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Cipher Methods</a:t>
            </a:r>
            <a:endParaRPr b="0" lang="en-US" sz="3600" spc="-1" strike="noStrike">
              <a:solidFill>
                <a:srgbClr val="000000"/>
              </a:solidFill>
              <a:latin typeface="Arial"/>
            </a:endParaRPr>
          </a:p>
        </p:txBody>
      </p:sp>
      <p:sp>
        <p:nvSpPr>
          <p:cNvPr id="178" name="Content Placeholder 2"/>
          <p:cNvSpPr txBox="1"/>
          <p:nvPr/>
        </p:nvSpPr>
        <p:spPr>
          <a:xfrm>
            <a:off x="533520" y="1143000"/>
            <a:ext cx="8305560" cy="4343040"/>
          </a:xfrm>
          <a:prstGeom prst="rect">
            <a:avLst/>
          </a:prstGeom>
          <a:noFill/>
          <a:ln w="0">
            <a:noFill/>
          </a:ln>
        </p:spPr>
        <p:txBody>
          <a:bodyPr>
            <a:noAutofit/>
          </a:bodyPr>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Substitution Cipher</a:t>
            </a:r>
            <a:endParaRPr b="0" lang="en-US" sz="26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GB" sz="2600" spc="-1" strike="noStrike">
                <a:solidFill>
                  <a:srgbClr val="000000"/>
                </a:solidFill>
                <a:latin typeface="Arial"/>
                <a:ea typeface="Verdana"/>
              </a:rPr>
              <a:t>Transposition Cipher</a:t>
            </a:r>
            <a:endParaRPr b="0" lang="en-US" sz="26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GB" sz="2600" spc="-1" strike="noStrike">
                <a:solidFill>
                  <a:srgbClr val="000000"/>
                </a:solidFill>
                <a:latin typeface="Arial"/>
                <a:ea typeface="Verdana"/>
              </a:rPr>
              <a:t>Exclusive OR (XOR)</a:t>
            </a:r>
            <a:endParaRPr b="0" lang="en-US" sz="26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GB" sz="2600" spc="-1" strike="noStrike">
                <a:solidFill>
                  <a:srgbClr val="000000"/>
                </a:solidFill>
                <a:latin typeface="Arial"/>
                <a:ea typeface="Verdana"/>
              </a:rPr>
              <a:t> </a:t>
            </a:r>
            <a:r>
              <a:rPr b="0" lang="en-GB" sz="2600" spc="-1" strike="noStrike">
                <a:solidFill>
                  <a:srgbClr val="000000"/>
                </a:solidFill>
                <a:latin typeface="Arial"/>
                <a:ea typeface="Verdana"/>
              </a:rPr>
              <a:t>Vernam Cipher</a:t>
            </a:r>
            <a:endParaRPr b="0" lang="en-US" sz="26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GB" sz="2600" spc="-1" strike="noStrike">
                <a:solidFill>
                  <a:srgbClr val="000000"/>
                </a:solidFill>
                <a:latin typeface="Arial"/>
                <a:ea typeface="Verdana"/>
              </a:rPr>
              <a:t>Book-Based Ciphers</a:t>
            </a:r>
            <a:endParaRPr b="0" lang="en-US" sz="2600" spc="-1" strike="noStrike">
              <a:solidFill>
                <a:srgbClr val="000000"/>
              </a:solidFill>
              <a:latin typeface="Arial"/>
            </a:endParaRPr>
          </a:p>
          <a:p>
            <a:pPr>
              <a:lnSpc>
                <a:spcPct val="100000"/>
              </a:lnSpc>
              <a:spcBef>
                <a:spcPts val="519"/>
              </a:spcBef>
            </a:pPr>
            <a:endParaRPr b="0" lang="en-US" sz="2600" spc="-1" strike="noStrike">
              <a:solidFill>
                <a:srgbClr val="000000"/>
              </a:solidFill>
              <a:latin typeface="Arial"/>
            </a:endParaRPr>
          </a:p>
          <a:p>
            <a:pPr>
              <a:lnSpc>
                <a:spcPct val="100000"/>
              </a:lnSpc>
              <a:spcBef>
                <a:spcPts val="519"/>
              </a:spcBef>
            </a:pP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81" dur="indefinite" restart="never" nodeType="tmRoot">
          <p:childTnLst>
            <p:seq>
              <p:cTn id="82" dur="indefinite" nodeType="mainSeq">
                <p:childTnLst>
                  <p:par>
                    <p:cTn id="83" fill="hold">
                      <p:stCondLst>
                        <p:cond delay="indefinite"/>
                      </p:stCondLst>
                      <p:childTnLst>
                        <p:par>
                          <p:cTn id="84" fill="hold">
                            <p:stCondLst>
                              <p:cond delay="0"/>
                            </p:stCondLst>
                            <p:childTnLst>
                              <p:par>
                                <p:cTn id="85" nodeType="clickEffect" fill="hold" presetClass="entr" presetID="1">
                                  <p:stCondLst>
                                    <p:cond delay="0"/>
                                  </p:stCondLst>
                                  <p:childTnLst>
                                    <p:set>
                                      <p:cBhvr>
                                        <p:cTn id="86" dur="1" fill="hold">
                                          <p:stCondLst>
                                            <p:cond delay="0"/>
                                          </p:stCondLst>
                                        </p:cTn>
                                        <p:tgtEl>
                                          <p:spTgt spid="178">
                                            <p:txEl>
                                              <p:pRg st="0" end="0"/>
                                            </p:txEl>
                                          </p:spTgt>
                                        </p:tgtEl>
                                        <p:attrNameLst>
                                          <p:attrName>style.visibility</p:attrName>
                                        </p:attrNameLst>
                                      </p:cBhvr>
                                      <p:to>
                                        <p:strVal val="visible"/>
                                      </p:to>
                                    </p:set>
                                  </p:childTnLst>
                                </p:cTn>
                              </p:par>
                            </p:childTnLst>
                          </p:cTn>
                        </p:par>
                      </p:childTnLst>
                    </p:cTn>
                  </p:par>
                  <p:par>
                    <p:cTn id="87" fill="hold">
                      <p:stCondLst>
                        <p:cond delay="indefinite"/>
                      </p:stCondLst>
                      <p:childTnLst>
                        <p:par>
                          <p:cTn id="88" fill="hold">
                            <p:stCondLst>
                              <p:cond delay="0"/>
                            </p:stCondLst>
                            <p:childTnLst>
                              <p:par>
                                <p:cTn id="89" nodeType="clickEffect" fill="hold" presetClass="entr" presetID="1">
                                  <p:stCondLst>
                                    <p:cond delay="0"/>
                                  </p:stCondLst>
                                  <p:childTnLst>
                                    <p:set>
                                      <p:cBhvr>
                                        <p:cTn id="90" dur="1" fill="hold">
                                          <p:stCondLst>
                                            <p:cond delay="0"/>
                                          </p:stCondLst>
                                        </p:cTn>
                                        <p:tgtEl>
                                          <p:spTgt spid="178">
                                            <p:txEl>
                                              <p:pRg st="1" end="1"/>
                                            </p:txEl>
                                          </p:spTgt>
                                        </p:tgtEl>
                                        <p:attrNameLst>
                                          <p:attrName>style.visibility</p:attrName>
                                        </p:attrNameLst>
                                      </p:cBhvr>
                                      <p:to>
                                        <p:strVal val="visible"/>
                                      </p:to>
                                    </p:set>
                                  </p:childTnLst>
                                </p:cTn>
                              </p:par>
                            </p:childTnLst>
                          </p:cTn>
                        </p:par>
                      </p:childTnLst>
                    </p:cTn>
                  </p:par>
                  <p:par>
                    <p:cTn id="91" fill="hold">
                      <p:stCondLst>
                        <p:cond delay="indefinite"/>
                      </p:stCondLst>
                      <p:childTnLst>
                        <p:par>
                          <p:cTn id="92" fill="hold">
                            <p:stCondLst>
                              <p:cond delay="0"/>
                            </p:stCondLst>
                            <p:childTnLst>
                              <p:par>
                                <p:cTn id="93" nodeType="clickEffect" fill="hold" presetClass="entr" presetID="1">
                                  <p:stCondLst>
                                    <p:cond delay="0"/>
                                  </p:stCondLst>
                                  <p:childTnLst>
                                    <p:set>
                                      <p:cBhvr>
                                        <p:cTn id="94" dur="1" fill="hold">
                                          <p:stCondLst>
                                            <p:cond delay="0"/>
                                          </p:stCondLst>
                                        </p:cTn>
                                        <p:tgtEl>
                                          <p:spTgt spid="178">
                                            <p:txEl>
                                              <p:pRg st="2" end="2"/>
                                            </p:txEl>
                                          </p:spTgt>
                                        </p:tgtEl>
                                        <p:attrNameLst>
                                          <p:attrName>style.visibility</p:attrName>
                                        </p:attrNameLst>
                                      </p:cBhvr>
                                      <p:to>
                                        <p:strVal val="visible"/>
                                      </p:to>
                                    </p:set>
                                  </p:childTnLst>
                                </p:cTn>
                              </p:par>
                            </p:childTnLst>
                          </p:cTn>
                        </p:par>
                      </p:childTnLst>
                    </p:cTn>
                  </p:par>
                  <p:par>
                    <p:cTn id="95" fill="hold">
                      <p:stCondLst>
                        <p:cond delay="indefinite"/>
                      </p:stCondLst>
                      <p:childTnLst>
                        <p:par>
                          <p:cTn id="96" fill="hold">
                            <p:stCondLst>
                              <p:cond delay="0"/>
                            </p:stCondLst>
                            <p:childTnLst>
                              <p:par>
                                <p:cTn id="97" nodeType="clickEffect" fill="hold" presetClass="entr" presetID="1">
                                  <p:stCondLst>
                                    <p:cond delay="0"/>
                                  </p:stCondLst>
                                  <p:childTnLst>
                                    <p:set>
                                      <p:cBhvr>
                                        <p:cTn id="98" dur="1" fill="hold">
                                          <p:stCondLst>
                                            <p:cond delay="0"/>
                                          </p:stCondLst>
                                        </p:cTn>
                                        <p:tgtEl>
                                          <p:spTgt spid="178">
                                            <p:txEl>
                                              <p:pRg st="3" end="3"/>
                                            </p:txEl>
                                          </p:spTgt>
                                        </p:tgtEl>
                                        <p:attrNameLst>
                                          <p:attrName>style.visibility</p:attrName>
                                        </p:attrNameLst>
                                      </p:cBhvr>
                                      <p:to>
                                        <p:strVal val="visible"/>
                                      </p:to>
                                    </p:set>
                                  </p:childTnLst>
                                </p:cTn>
                              </p:par>
                            </p:childTnLst>
                          </p:cTn>
                        </p:par>
                      </p:childTnLst>
                    </p:cTn>
                  </p:par>
                  <p:par>
                    <p:cTn id="99" fill="hold">
                      <p:stCondLst>
                        <p:cond delay="indefinite"/>
                      </p:stCondLst>
                      <p:childTnLst>
                        <p:par>
                          <p:cTn id="100" fill="hold">
                            <p:stCondLst>
                              <p:cond delay="0"/>
                            </p:stCondLst>
                            <p:childTnLst>
                              <p:par>
                                <p:cTn id="101" nodeType="clickEffect" fill="hold" presetClass="entr" presetID="1">
                                  <p:stCondLst>
                                    <p:cond delay="0"/>
                                  </p:stCondLst>
                                  <p:childTnLst>
                                    <p:set>
                                      <p:cBhvr>
                                        <p:cTn id="102" dur="1" fill="hold">
                                          <p:stCondLst>
                                            <p:cond delay="0"/>
                                          </p:stCondLst>
                                        </p:cTn>
                                        <p:tgtEl>
                                          <p:spTgt spid="178">
                                            <p:txEl>
                                              <p:pRg st="4" end="4"/>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179" name="Titl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Substitution Cipher</a:t>
            </a:r>
            <a:endParaRPr b="0" lang="en-US" sz="3600" spc="-1" strike="noStrike">
              <a:solidFill>
                <a:srgbClr val="000000"/>
              </a:solidFill>
              <a:latin typeface="Arial"/>
            </a:endParaRPr>
          </a:p>
        </p:txBody>
      </p:sp>
      <p:sp>
        <p:nvSpPr>
          <p:cNvPr id="180" name="Content Placeholder 2"/>
          <p:cNvSpPr txBox="1"/>
          <p:nvPr/>
        </p:nvSpPr>
        <p:spPr>
          <a:xfrm>
            <a:off x="228600" y="1295280"/>
            <a:ext cx="8762760" cy="4830480"/>
          </a:xfrm>
          <a:prstGeom prst="rect">
            <a:avLst/>
          </a:prstGeom>
          <a:noFill/>
          <a:ln w="0">
            <a:noFill/>
          </a:ln>
        </p:spPr>
        <p:txBody>
          <a:bodyPr>
            <a:noAutofit/>
          </a:bodyPr>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Substitutes or exchanges one value for another</a:t>
            </a:r>
            <a:endParaRPr b="0" lang="en-US" sz="26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Monoalphabetic substitution: only incorporates a single alphabet in the encryption process</a:t>
            </a:r>
            <a:endParaRPr b="0" lang="en-US" sz="26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Polyalphabetic substitution: incorporates two or more alphabets in the encryption process</a:t>
            </a:r>
            <a:endParaRPr b="0" lang="en-US" sz="26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Vigenère cipher: advanced type of substitution cipher that uses a simple polyalphabetic code; made up of 26 distinct cipher alphabets</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181" name="Title 3"/>
          <p:cNvSpPr txBox="1"/>
          <p:nvPr/>
        </p:nvSpPr>
        <p:spPr>
          <a:xfrm>
            <a:off x="415800" y="76320"/>
            <a:ext cx="8312400" cy="443160"/>
          </a:xfrm>
          <a:prstGeom prst="rect">
            <a:avLst/>
          </a:prstGeom>
          <a:noFill/>
          <a:ln w="9360">
            <a:noFill/>
          </a:ln>
        </p:spPr>
        <p:txBody>
          <a:bodyPr anchor="ctr">
            <a:normAutofit fontScale="56000"/>
          </a:bodyPr>
          <a:p>
            <a:pPr algn="ctr">
              <a:lnSpc>
                <a:spcPct val="100000"/>
              </a:lnSpc>
            </a:pPr>
            <a:r>
              <a:rPr b="0" lang="en-US" sz="3600" spc="-1" strike="noStrike">
                <a:solidFill>
                  <a:srgbClr val="000000"/>
                </a:solidFill>
                <a:latin typeface="Arial"/>
              </a:rPr>
              <a:t>Table 8-2 The Vigenere square</a:t>
            </a:r>
            <a:endParaRPr b="0" lang="en-US" sz="3600" spc="-1" strike="noStrike">
              <a:solidFill>
                <a:srgbClr val="000000"/>
              </a:solidFill>
              <a:latin typeface="Arial"/>
            </a:endParaRPr>
          </a:p>
        </p:txBody>
      </p:sp>
      <p:pic>
        <p:nvPicPr>
          <p:cNvPr id="182" name="Picture 5" descr="A figure shows a table with sequential order of alphabets. The row on the top and the first column on the left corner are highlighted in grey color starting from A to Z. The first row leaves a block and starts with the alphabets. In the same way, the first column starts with alphabets leaving the first block. The rest of the blocks in the table are highlighted in light grey color. The second row starts with A and till Z. The third row starts with B and continue with alphabetical sequence and end with A. The fourth row starts with C and continue with alphabetical order and end with A and B. The next rows follow the same sequential order with next alphabets in a consistent order till the last row.    &#10;"/>
          <p:cNvPicPr/>
          <p:nvPr/>
        </p:nvPicPr>
        <p:blipFill>
          <a:blip r:embed="rId1"/>
          <a:stretch/>
        </p:blipFill>
        <p:spPr>
          <a:xfrm>
            <a:off x="2209680" y="609480"/>
            <a:ext cx="4848840" cy="4856760"/>
          </a:xfrm>
          <a:prstGeom prst="rect">
            <a:avLst/>
          </a:prstGeom>
          <a:ln w="0">
            <a:noFill/>
          </a:ln>
        </p:spPr>
      </p:pic>
    </p:spTree>
  </p:cSld>
  <mc:AlternateContent>
    <mc:Choice Requires="p14">
      <p:transition spd="slow" p14:dur="2000"/>
    </mc:Choice>
    <mc:Fallback>
      <p:transition spd="slow"/>
    </mc:Fallback>
  </mc:AlternateContent>
</p:sld>
</file>

<file path=ppt/slides/slide1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183" name="Title 3"/>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Transposition Cipher</a:t>
            </a:r>
            <a:endParaRPr b="0" lang="en-US" sz="3600" spc="-1" strike="noStrike">
              <a:solidFill>
                <a:srgbClr val="000000"/>
              </a:solidFill>
              <a:latin typeface="Arial"/>
            </a:endParaRPr>
          </a:p>
        </p:txBody>
      </p:sp>
      <p:sp>
        <p:nvSpPr>
          <p:cNvPr id="184" name="Content Placeholder 4"/>
          <p:cNvSpPr txBox="1"/>
          <p:nvPr/>
        </p:nvSpPr>
        <p:spPr>
          <a:xfrm>
            <a:off x="228600" y="1295280"/>
            <a:ext cx="8762760" cy="4830480"/>
          </a:xfrm>
          <a:prstGeom prst="rect">
            <a:avLst/>
          </a:prstGeom>
          <a:noFill/>
          <a:ln w="0">
            <a:noFill/>
          </a:ln>
        </p:spPr>
        <p:txBody>
          <a:bodyPr>
            <a:noAutofit/>
          </a:bodyPr>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Also known as a permutation cipher; involves simply rearranging the values within a block based on an established pattern.</a:t>
            </a:r>
            <a:endParaRPr b="0" lang="en-US" sz="26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Can be done at the bit level or at the byte (character) level.</a:t>
            </a:r>
            <a:endParaRPr b="0" lang="en-US" sz="26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To make the encryption even stronger, the keys and block sizes can be increased to 128 bits or more.</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1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185" name="Titl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Exclusive OR (XOR)</a:t>
            </a:r>
            <a:endParaRPr b="0" lang="en-US" sz="3600" spc="-1" strike="noStrike">
              <a:solidFill>
                <a:srgbClr val="000000"/>
              </a:solidFill>
              <a:latin typeface="Arial"/>
            </a:endParaRPr>
          </a:p>
        </p:txBody>
      </p:sp>
      <p:sp>
        <p:nvSpPr>
          <p:cNvPr id="186" name="Content Placeholder 2"/>
          <p:cNvSpPr txBox="1"/>
          <p:nvPr/>
        </p:nvSpPr>
        <p:spPr>
          <a:xfrm>
            <a:off x="228600" y="1295280"/>
            <a:ext cx="8762760" cy="4830480"/>
          </a:xfrm>
          <a:prstGeom prst="rect">
            <a:avLst/>
          </a:prstGeom>
          <a:noFill/>
          <a:ln w="0">
            <a:noFill/>
          </a:ln>
        </p:spPr>
        <p:txBody>
          <a:bodyPr>
            <a:noAutofit/>
          </a:bodyPr>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A function within Boolean algebra used as an encryption function in which two bits are compared.</a:t>
            </a:r>
            <a:endParaRPr b="0" lang="en-US" sz="26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If the two bits are identical, the result is a binary 0.</a:t>
            </a:r>
            <a:endParaRPr b="0" lang="en-US" sz="24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If the two bits are not identical, the result is a binary 1.</a:t>
            </a:r>
            <a:endParaRPr b="0" lang="en-US" sz="24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Very simple to implement and simple to break; should not be used by itself when organization is transmitting/storing sensitive data.</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1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87" name="Title 7"/>
          <p:cNvSpPr txBox="1"/>
          <p:nvPr/>
        </p:nvSpPr>
        <p:spPr>
          <a:xfrm>
            <a:off x="412200" y="380880"/>
            <a:ext cx="8242920" cy="83772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rPr>
              <a:t>XOR Table</a:t>
            </a:r>
            <a:endParaRPr b="0" lang="en-US" sz="3600" spc="-1" strike="noStrike">
              <a:solidFill>
                <a:srgbClr val="000000"/>
              </a:solidFill>
              <a:latin typeface="Arial"/>
            </a:endParaRPr>
          </a:p>
        </p:txBody>
      </p:sp>
      <p:graphicFrame>
        <p:nvGraphicFramePr>
          <p:cNvPr id="188" name="Table 1"/>
          <p:cNvGraphicFramePr/>
          <p:nvPr/>
        </p:nvGraphicFramePr>
        <p:xfrm>
          <a:off x="838080" y="1600200"/>
          <a:ext cx="7238520" cy="3885840"/>
        </p:xfrm>
        <a:graphic>
          <a:graphicData uri="http://schemas.openxmlformats.org/drawingml/2006/table">
            <a:tbl>
              <a:tblPr/>
              <a:tblGrid>
                <a:gridCol w="2152080"/>
                <a:gridCol w="2445480"/>
                <a:gridCol w="2640960"/>
              </a:tblGrid>
              <a:tr h="777240">
                <a:tc>
                  <a:txBody>
                    <a:bodyPr anchor="ctr">
                      <a:noAutofit/>
                    </a:bodyPr>
                    <a:p>
                      <a:pPr algn="ctr">
                        <a:lnSpc>
                          <a:spcPct val="100000"/>
                        </a:lnSpc>
                      </a:pPr>
                      <a:r>
                        <a:rPr b="1" lang="en-US" sz="1800" spc="-1" strike="noStrike">
                          <a:solidFill>
                            <a:srgbClr val="ffffff"/>
                          </a:solidFill>
                          <a:latin typeface="Arial"/>
                        </a:rPr>
                        <a:t>First bit</a:t>
                      </a:r>
                      <a:endParaRPr b="0" lang="en-GB" sz="18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nchor="ctr">
                      <a:noAutofit/>
                    </a:bodyPr>
                    <a:p>
                      <a:pPr algn="ctr">
                        <a:lnSpc>
                          <a:spcPct val="100000"/>
                        </a:lnSpc>
                      </a:pPr>
                      <a:r>
                        <a:rPr b="1" lang="en-US" sz="1800" spc="-1" strike="noStrike">
                          <a:solidFill>
                            <a:srgbClr val="ffffff"/>
                          </a:solidFill>
                          <a:latin typeface="Arial"/>
                        </a:rPr>
                        <a:t>Second bit</a:t>
                      </a:r>
                      <a:endParaRPr b="0" lang="en-GB" sz="18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nchor="ctr">
                      <a:noAutofit/>
                    </a:bodyPr>
                    <a:p>
                      <a:pPr algn="ctr">
                        <a:lnSpc>
                          <a:spcPct val="100000"/>
                        </a:lnSpc>
                      </a:pPr>
                      <a:r>
                        <a:rPr b="1" lang="en-US" sz="1800" spc="-1" strike="noStrike">
                          <a:solidFill>
                            <a:srgbClr val="ffffff"/>
                          </a:solidFill>
                          <a:latin typeface="Arial"/>
                        </a:rPr>
                        <a:t>result</a:t>
                      </a:r>
                      <a:endParaRPr b="0" lang="en-GB" sz="18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r>
              <a:tr h="777240">
                <a:tc>
                  <a:txBody>
                    <a:bodyPr anchor="ctr">
                      <a:noAutofit/>
                    </a:bodyPr>
                    <a:p>
                      <a:pPr algn="ctr">
                        <a:lnSpc>
                          <a:spcPct val="100000"/>
                        </a:lnSpc>
                      </a:pPr>
                      <a:r>
                        <a:rPr b="0" lang="en-US" sz="1800" spc="-1" strike="noStrike">
                          <a:solidFill>
                            <a:srgbClr val="000000"/>
                          </a:solidFill>
                          <a:latin typeface="Arial"/>
                        </a:rPr>
                        <a:t>0</a:t>
                      </a:r>
                      <a:endParaRPr b="0" lang="en-GB" sz="18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800" spc="-1" strike="noStrike">
                          <a:solidFill>
                            <a:srgbClr val="000000"/>
                          </a:solidFill>
                          <a:latin typeface="Arial"/>
                        </a:rPr>
                        <a:t>0</a:t>
                      </a:r>
                      <a:endParaRPr b="0" lang="en-GB" sz="18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800" spc="-1" strike="noStrike">
                          <a:solidFill>
                            <a:srgbClr val="000000"/>
                          </a:solidFill>
                          <a:latin typeface="Arial"/>
                        </a:rPr>
                        <a:t>0</a:t>
                      </a:r>
                      <a:endParaRPr b="0" lang="en-GB" sz="18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r h="777240">
                <a:tc>
                  <a:txBody>
                    <a:bodyPr anchor="ctr">
                      <a:noAutofit/>
                    </a:bodyPr>
                    <a:p>
                      <a:pPr algn="ctr">
                        <a:lnSpc>
                          <a:spcPct val="100000"/>
                        </a:lnSpc>
                      </a:pPr>
                      <a:r>
                        <a:rPr b="0" lang="en-US" sz="1800" spc="-1" strike="noStrike">
                          <a:solidFill>
                            <a:srgbClr val="000000"/>
                          </a:solidFill>
                          <a:latin typeface="Arial"/>
                        </a:rPr>
                        <a:t>0</a:t>
                      </a:r>
                      <a:endParaRPr b="0" lang="en-GB" sz="18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800" spc="-1" strike="noStrike">
                          <a:solidFill>
                            <a:srgbClr val="000000"/>
                          </a:solidFill>
                          <a:latin typeface="Arial"/>
                        </a:rPr>
                        <a:t>1</a:t>
                      </a:r>
                      <a:endParaRPr b="0" lang="en-GB" sz="18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800" spc="-1" strike="noStrike">
                          <a:solidFill>
                            <a:srgbClr val="000000"/>
                          </a:solidFill>
                          <a:latin typeface="Arial"/>
                        </a:rPr>
                        <a:t>1</a:t>
                      </a:r>
                      <a:endParaRPr b="0" lang="en-GB" sz="18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r h="777240">
                <a:tc>
                  <a:txBody>
                    <a:bodyPr anchor="ctr">
                      <a:noAutofit/>
                    </a:bodyPr>
                    <a:p>
                      <a:pPr algn="ctr">
                        <a:lnSpc>
                          <a:spcPct val="100000"/>
                        </a:lnSpc>
                      </a:pPr>
                      <a:r>
                        <a:rPr b="0" lang="en-US" sz="1800" spc="-1" strike="noStrike">
                          <a:solidFill>
                            <a:srgbClr val="000000"/>
                          </a:solidFill>
                          <a:latin typeface="Arial"/>
                        </a:rPr>
                        <a:t>1</a:t>
                      </a:r>
                      <a:endParaRPr b="0" lang="en-GB" sz="18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800" spc="-1" strike="noStrike">
                          <a:solidFill>
                            <a:srgbClr val="000000"/>
                          </a:solidFill>
                          <a:latin typeface="Arial"/>
                        </a:rPr>
                        <a:t>0</a:t>
                      </a:r>
                      <a:endParaRPr b="0" lang="en-GB" sz="18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800" spc="-1" strike="noStrike">
                          <a:solidFill>
                            <a:srgbClr val="000000"/>
                          </a:solidFill>
                          <a:latin typeface="Arial"/>
                        </a:rPr>
                        <a:t>1</a:t>
                      </a:r>
                      <a:endParaRPr b="0" lang="en-GB" sz="18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r h="777240">
                <a:tc>
                  <a:txBody>
                    <a:bodyPr anchor="ctr">
                      <a:noAutofit/>
                    </a:bodyPr>
                    <a:p>
                      <a:pPr algn="ctr">
                        <a:lnSpc>
                          <a:spcPct val="100000"/>
                        </a:lnSpc>
                      </a:pPr>
                      <a:r>
                        <a:rPr b="0" lang="en-US" sz="1800" spc="-1" strike="noStrike">
                          <a:solidFill>
                            <a:srgbClr val="000000"/>
                          </a:solidFill>
                          <a:latin typeface="Arial"/>
                        </a:rPr>
                        <a:t>1</a:t>
                      </a:r>
                      <a:endParaRPr b="0" lang="en-GB" sz="18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800" spc="-1" strike="noStrike">
                          <a:solidFill>
                            <a:srgbClr val="000000"/>
                          </a:solidFill>
                          <a:latin typeface="Arial"/>
                        </a:rPr>
                        <a:t>1</a:t>
                      </a:r>
                      <a:endParaRPr b="0" lang="en-GB" sz="18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800" spc="-1" strike="noStrike">
                          <a:solidFill>
                            <a:srgbClr val="000000"/>
                          </a:solidFill>
                          <a:latin typeface="Arial"/>
                        </a:rPr>
                        <a:t>0</a:t>
                      </a:r>
                      <a:endParaRPr b="0" lang="en-GB" sz="18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bl>
          </a:graphicData>
        </a:graphic>
      </p:graphicFrame>
    </p:spTree>
  </p:cSld>
  <mc:AlternateContent>
    <mc:Choice Requires="p14">
      <p:transition spd="slow" p14:dur="2000"/>
    </mc:Choice>
    <mc:Fallback>
      <p:transition spd="slow"/>
    </mc:Fallback>
  </mc:AlternateContent>
  <p:timing>
    <p:tnLst>
      <p:par>
        <p:cTn id="103" dur="indefinite" restart="never" nodeType="tmRoot">
          <p:childTnLst>
            <p:seq>
              <p:cTn id="104" dur="indefinite" nodeType="mainSeq">
                <p:childTnLst>
                  <p:par>
                    <p:cTn id="105" fill="hold">
                      <p:stCondLst>
                        <p:cond delay="indefinite"/>
                      </p:stCondLst>
                      <p:childTnLst>
                        <p:par>
                          <p:cTn id="106" fill="hold">
                            <p:stCondLst>
                              <p:cond delay="0"/>
                            </p:stCondLst>
                            <p:childTnLst>
                              <p:par>
                                <p:cTn id="107" nodeType="clickEffect" fill="hold" presetClass="entr" presetID="1">
                                  <p:stCondLst>
                                    <p:cond delay="0"/>
                                  </p:stCondLst>
                                  <p:childTnLst>
                                    <p:set>
                                      <p:cBhvr>
                                        <p:cTn id="108" dur="1" fill="hold">
                                          <p:stCondLst>
                                            <p:cond delay="0"/>
                                          </p:stCondLst>
                                        </p:cTn>
                                        <p:tgtEl>
                                          <p:spTgt spid="188"/>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189" name="Title 1"/>
          <p:cNvSpPr txBox="1"/>
          <p:nvPr/>
        </p:nvSpPr>
        <p:spPr>
          <a:xfrm>
            <a:off x="415800" y="291240"/>
            <a:ext cx="8312400" cy="100368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rPr>
              <a:t>Table 8-3  Example XOR Encryption </a:t>
            </a:r>
            <a:endParaRPr b="0" lang="en-US" sz="3600" spc="-1" strike="noStrike">
              <a:solidFill>
                <a:srgbClr val="000000"/>
              </a:solidFill>
              <a:latin typeface="Arial"/>
            </a:endParaRPr>
          </a:p>
        </p:txBody>
      </p:sp>
      <p:graphicFrame>
        <p:nvGraphicFramePr>
          <p:cNvPr id="190" name="Table 2"/>
          <p:cNvGraphicFramePr/>
          <p:nvPr/>
        </p:nvGraphicFramePr>
        <p:xfrm>
          <a:off x="533520" y="2057400"/>
          <a:ext cx="8305560" cy="3580920"/>
        </p:xfrm>
        <a:graphic>
          <a:graphicData uri="http://schemas.openxmlformats.org/drawingml/2006/table">
            <a:tbl>
              <a:tblPr/>
              <a:tblGrid>
                <a:gridCol w="3322080"/>
                <a:gridCol w="4983480"/>
              </a:tblGrid>
              <a:tr h="895320">
                <a:tc>
                  <a:txBody>
                    <a:bodyPr anchor="ctr">
                      <a:noAutofit/>
                    </a:bodyPr>
                    <a:p>
                      <a:pPr algn="ctr">
                        <a:lnSpc>
                          <a:spcPct val="100000"/>
                        </a:lnSpc>
                      </a:pPr>
                      <a:r>
                        <a:rPr b="1" lang="en-US" sz="1800" spc="-1" strike="noStrike">
                          <a:solidFill>
                            <a:srgbClr val="ffffff"/>
                          </a:solidFill>
                          <a:latin typeface="Arial"/>
                        </a:rPr>
                        <a:t>Text value</a:t>
                      </a:r>
                      <a:endParaRPr b="0" lang="en-GB" sz="18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nchor="ctr">
                      <a:noAutofit/>
                    </a:bodyPr>
                    <a:p>
                      <a:pPr algn="ctr">
                        <a:lnSpc>
                          <a:spcPct val="100000"/>
                        </a:lnSpc>
                      </a:pPr>
                      <a:r>
                        <a:rPr b="1" lang="en-US" sz="1800" spc="-1" strike="noStrike">
                          <a:solidFill>
                            <a:srgbClr val="ffffff"/>
                          </a:solidFill>
                          <a:latin typeface="Arial"/>
                        </a:rPr>
                        <a:t>Binary value</a:t>
                      </a:r>
                      <a:endParaRPr b="0" lang="en-GB" sz="18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r>
              <a:tr h="895320">
                <a:tc>
                  <a:txBody>
                    <a:bodyPr anchor="ctr">
                      <a:noAutofit/>
                    </a:bodyPr>
                    <a:p>
                      <a:pPr algn="ctr">
                        <a:lnSpc>
                          <a:spcPct val="100000"/>
                        </a:lnSpc>
                      </a:pPr>
                      <a:r>
                        <a:rPr b="0" lang="en-US" sz="1800" spc="-1" strike="noStrike">
                          <a:solidFill>
                            <a:srgbClr val="000000"/>
                          </a:solidFill>
                          <a:latin typeface="Arial"/>
                        </a:rPr>
                        <a:t>CAT as bits</a:t>
                      </a:r>
                      <a:endParaRPr b="0" lang="en-GB" sz="18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800" spc="-1" strike="noStrike">
                          <a:solidFill>
                            <a:srgbClr val="000000"/>
                          </a:solidFill>
                          <a:latin typeface="Arial"/>
                        </a:rPr>
                        <a:t>0 1 0 0 0 0 1 1 0 1 0 0 0 0 0 1 0 1 0 1 0 1 0 0 </a:t>
                      </a:r>
                      <a:endParaRPr b="0" lang="en-GB" sz="18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r h="895320">
                <a:tc>
                  <a:txBody>
                    <a:bodyPr anchor="ctr">
                      <a:noAutofit/>
                    </a:bodyPr>
                    <a:p>
                      <a:pPr algn="ctr">
                        <a:lnSpc>
                          <a:spcPct val="100000"/>
                        </a:lnSpc>
                      </a:pPr>
                      <a:r>
                        <a:rPr b="0" lang="en-US" sz="1800" spc="-1" strike="noStrike">
                          <a:solidFill>
                            <a:srgbClr val="000000"/>
                          </a:solidFill>
                          <a:latin typeface="Arial"/>
                        </a:rPr>
                        <a:t>VVV as key</a:t>
                      </a:r>
                      <a:endParaRPr b="0" lang="en-GB" sz="18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800" spc="-1" strike="noStrike">
                          <a:solidFill>
                            <a:srgbClr val="000000"/>
                          </a:solidFill>
                          <a:latin typeface="Arial"/>
                        </a:rPr>
                        <a:t>0 1 0 1 0 1 1 0 0 1 0 1 0 1 1 0 0 1 0 1 0 1 1 0</a:t>
                      </a:r>
                      <a:endParaRPr b="0" lang="en-GB" sz="18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r h="895320">
                <a:tc>
                  <a:txBody>
                    <a:bodyPr anchor="ctr">
                      <a:noAutofit/>
                    </a:bodyPr>
                    <a:p>
                      <a:pPr algn="ctr">
                        <a:lnSpc>
                          <a:spcPct val="100000"/>
                        </a:lnSpc>
                      </a:pPr>
                      <a:r>
                        <a:rPr b="0" lang="en-US" sz="1800" spc="-1" strike="noStrike">
                          <a:solidFill>
                            <a:srgbClr val="000000"/>
                          </a:solidFill>
                          <a:latin typeface="Arial"/>
                        </a:rPr>
                        <a:t>Cipher</a:t>
                      </a:r>
                      <a:endParaRPr b="0" lang="en-GB" sz="18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800" spc="-1" strike="noStrike">
                          <a:solidFill>
                            <a:srgbClr val="000000"/>
                          </a:solidFill>
                          <a:latin typeface="Arial"/>
                        </a:rPr>
                        <a:t>0 0 0 1 0 1 0 1 0 0 0 1 0 1 1 1 0 0 0 0 0 0 1 0</a:t>
                      </a:r>
                      <a:endParaRPr b="0" lang="en-GB" sz="18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bl>
          </a:graphicData>
        </a:graphic>
      </p:graphicFrame>
    </p:spTree>
  </p:cSld>
  <mc:AlternateContent>
    <mc:Choice Requires="p14">
      <p:transition spd="slow" p14:dur="2000"/>
    </mc:Choice>
    <mc:Fallback>
      <p:transition spd="slow"/>
    </mc:Fallback>
  </mc:AlternateContent>
</p:sld>
</file>

<file path=ppt/slides/slide1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191" name="Titl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Vernam Cipher</a:t>
            </a:r>
            <a:endParaRPr b="0" lang="en-US" sz="3600" spc="-1" strike="noStrike">
              <a:solidFill>
                <a:srgbClr val="000000"/>
              </a:solidFill>
              <a:latin typeface="Arial"/>
            </a:endParaRPr>
          </a:p>
        </p:txBody>
      </p:sp>
      <p:sp>
        <p:nvSpPr>
          <p:cNvPr id="192" name="Content Placeholder 2"/>
          <p:cNvSpPr txBox="1"/>
          <p:nvPr/>
        </p:nvSpPr>
        <p:spPr>
          <a:xfrm>
            <a:off x="190440" y="838080"/>
            <a:ext cx="8762760" cy="4830480"/>
          </a:xfrm>
          <a:prstGeom prst="rect">
            <a:avLst/>
          </a:prstGeom>
          <a:noFill/>
          <a:ln w="0">
            <a:noFill/>
          </a:ln>
        </p:spPr>
        <p:txBody>
          <a:bodyPr>
            <a:normAutofit fontScale="93000"/>
          </a:bodyPr>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A cryptographic technique developed at AT&amp;T and known as the “one-time pad.” </a:t>
            </a:r>
            <a:endParaRPr b="0" lang="en-US" sz="26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This cipher uses a set of characters for encryption operations only one time and then discards it.</a:t>
            </a:r>
            <a:endParaRPr b="0" lang="en-US" sz="26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To perform: </a:t>
            </a:r>
            <a:endParaRPr b="0" lang="en-US" sz="26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The pad values are added to numeric values that represent the plaintext that needs to be encrypted</a:t>
            </a:r>
            <a:endParaRPr b="0" lang="en-US" sz="24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Each character of the plaintext is turned into a number and a pad value for that position is added</a:t>
            </a:r>
            <a:endParaRPr b="0" lang="en-US" sz="24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The resulting sum for that character is then converted back to a ciphertext letter for transmission</a:t>
            </a:r>
            <a:endParaRPr b="0" lang="en-US" sz="24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If the sum of the two values exceeds 26, then 26 is subtracted from the total</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1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193" name="Titl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Book-Based Ciphers</a:t>
            </a:r>
            <a:endParaRPr b="0" lang="en-US" sz="3600" spc="-1" strike="noStrike">
              <a:solidFill>
                <a:srgbClr val="000000"/>
              </a:solidFill>
              <a:latin typeface="Arial"/>
            </a:endParaRPr>
          </a:p>
        </p:txBody>
      </p:sp>
      <p:sp>
        <p:nvSpPr>
          <p:cNvPr id="194" name="Content Placeholder 2"/>
          <p:cNvSpPr txBox="1"/>
          <p:nvPr/>
        </p:nvSpPr>
        <p:spPr>
          <a:xfrm>
            <a:off x="361800" y="762120"/>
            <a:ext cx="8762760" cy="4830480"/>
          </a:xfrm>
          <a:prstGeom prst="rect">
            <a:avLst/>
          </a:prstGeom>
          <a:noFill/>
          <a:ln w="0">
            <a:noFill/>
          </a:ln>
        </p:spPr>
        <p:txBody>
          <a:bodyPr>
            <a:noAutofit/>
          </a:bodyPr>
          <a:p>
            <a:pPr marL="343080" indent="-342720">
              <a:lnSpc>
                <a:spcPct val="90000"/>
              </a:lnSpc>
              <a:spcBef>
                <a:spcPts val="519"/>
              </a:spcBef>
              <a:buClr>
                <a:srgbClr val="364162"/>
              </a:buClr>
              <a:buFont typeface="Arial"/>
              <a:buChar char="•"/>
            </a:pPr>
            <a:r>
              <a:rPr b="0" lang="en-US" sz="2600" spc="-1" strike="noStrike">
                <a:solidFill>
                  <a:srgbClr val="000000"/>
                </a:solidFill>
                <a:latin typeface="Arial"/>
                <a:ea typeface="Verdana"/>
              </a:rPr>
              <a:t>Uses text from a predetermined book as a key to decrypt a message.</a:t>
            </a:r>
            <a:endParaRPr b="0" lang="en-US" sz="2600" spc="-1" strike="noStrike">
              <a:solidFill>
                <a:srgbClr val="000000"/>
              </a:solidFill>
              <a:latin typeface="Arial"/>
            </a:endParaRPr>
          </a:p>
          <a:p>
            <a:pPr marL="343080" indent="-342720">
              <a:lnSpc>
                <a:spcPct val="90000"/>
              </a:lnSpc>
              <a:spcBef>
                <a:spcPts val="519"/>
              </a:spcBef>
              <a:buClr>
                <a:srgbClr val="364162"/>
              </a:buClr>
              <a:buFont typeface="Arial"/>
              <a:buChar char="•"/>
            </a:pPr>
            <a:r>
              <a:rPr b="0" lang="en-US" sz="2600" spc="-1" strike="noStrike">
                <a:solidFill>
                  <a:srgbClr val="000000"/>
                </a:solidFill>
                <a:latin typeface="Arial"/>
                <a:ea typeface="Verdana"/>
              </a:rPr>
              <a:t>Book cipher: ciphertext consists of a list of codes representing page, line, and word numbers of plaintext word.</a:t>
            </a:r>
            <a:endParaRPr b="0" lang="en-US" sz="2600" spc="-1" strike="noStrike">
              <a:solidFill>
                <a:srgbClr val="000000"/>
              </a:solidFill>
              <a:latin typeface="Arial"/>
            </a:endParaRPr>
          </a:p>
          <a:p>
            <a:pPr marL="343080" indent="-342720">
              <a:lnSpc>
                <a:spcPct val="90000"/>
              </a:lnSpc>
              <a:spcBef>
                <a:spcPts val="519"/>
              </a:spcBef>
              <a:buClr>
                <a:srgbClr val="364162"/>
              </a:buClr>
              <a:buFont typeface="Arial"/>
              <a:buChar char="•"/>
            </a:pPr>
            <a:r>
              <a:rPr b="0" lang="en-US" sz="2600" spc="-1" strike="noStrike">
                <a:solidFill>
                  <a:srgbClr val="000000"/>
                </a:solidFill>
                <a:latin typeface="Arial"/>
                <a:ea typeface="Verdana"/>
              </a:rPr>
              <a:t>Running key cipher: uses a book for passing the key to cipher similar to Vigenère cipher; sender provides encrypted message with sequence of numbers from predetermined book to be used as an indicator block.</a:t>
            </a:r>
            <a:endParaRPr b="0" lang="en-US" sz="2600" spc="-1" strike="noStrike">
              <a:solidFill>
                <a:srgbClr val="000000"/>
              </a:solidFill>
              <a:latin typeface="Arial"/>
            </a:endParaRPr>
          </a:p>
          <a:p>
            <a:pPr marL="343080" indent="-342720">
              <a:lnSpc>
                <a:spcPct val="90000"/>
              </a:lnSpc>
              <a:spcBef>
                <a:spcPts val="519"/>
              </a:spcBef>
              <a:buClr>
                <a:srgbClr val="364162"/>
              </a:buClr>
              <a:buFont typeface="Arial"/>
              <a:buChar char="•"/>
            </a:pPr>
            <a:r>
              <a:rPr b="0" lang="en-US" sz="2600" spc="-1" strike="noStrike">
                <a:solidFill>
                  <a:srgbClr val="000000"/>
                </a:solidFill>
                <a:latin typeface="Arial"/>
                <a:ea typeface="Verdana"/>
              </a:rPr>
              <a:t>Template cipher: involves use of hidden message in book, letter, or other message; requires page with specific number of holes cut into it.</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1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95" name="Titl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Hash Functions</a:t>
            </a:r>
            <a:endParaRPr b="0" lang="en-US" sz="3600" spc="-1" strike="noStrike">
              <a:solidFill>
                <a:srgbClr val="000000"/>
              </a:solidFill>
              <a:latin typeface="Arial"/>
            </a:endParaRPr>
          </a:p>
        </p:txBody>
      </p:sp>
      <p:sp>
        <p:nvSpPr>
          <p:cNvPr id="196" name="Content Placeholder 2"/>
          <p:cNvSpPr txBox="1"/>
          <p:nvPr/>
        </p:nvSpPr>
        <p:spPr>
          <a:xfrm>
            <a:off x="228600" y="1295280"/>
            <a:ext cx="8762760" cy="4830480"/>
          </a:xfrm>
          <a:prstGeom prst="rect">
            <a:avLst/>
          </a:prstGeom>
          <a:noFill/>
          <a:ln w="0">
            <a:noFill/>
          </a:ln>
        </p:spPr>
        <p:txBody>
          <a:bodyPr>
            <a:noAutofit/>
          </a:bodyPr>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Mathematical algorithms that create a message summary or digest to confirm message identity and integrity</a:t>
            </a:r>
            <a:endParaRPr b="0" lang="en-US" sz="26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Convert variable-length messages into a single fixed-length value</a:t>
            </a:r>
            <a:endParaRPr b="0" lang="en-US" sz="26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Message authentication code (MAC) may be attached to a message</a:t>
            </a:r>
            <a:endParaRPr b="0" lang="en-US" sz="26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Used in password verification systems to store passwords and confirm the identity of the user</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1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197" name="Title 1"/>
          <p:cNvSpPr txBox="1"/>
          <p:nvPr/>
        </p:nvSpPr>
        <p:spPr>
          <a:xfrm>
            <a:off x="0" y="36720"/>
            <a:ext cx="9143640" cy="572400"/>
          </a:xfrm>
          <a:prstGeom prst="rect">
            <a:avLst/>
          </a:prstGeom>
          <a:noFill/>
          <a:ln w="9360">
            <a:noFill/>
          </a:ln>
        </p:spPr>
        <p:txBody>
          <a:bodyPr anchor="ctr">
            <a:normAutofit fontScale="90000"/>
          </a:bodyPr>
          <a:p>
            <a:pPr algn="ctr">
              <a:lnSpc>
                <a:spcPct val="100000"/>
              </a:lnSpc>
              <a:tabLst>
                <a:tab algn="l" pos="0"/>
              </a:tabLst>
            </a:pPr>
            <a:r>
              <a:rPr b="1" lang="en-US" sz="3600" spc="-1" strike="noStrike">
                <a:solidFill>
                  <a:srgbClr val="000000"/>
                </a:solidFill>
                <a:latin typeface="Arial"/>
              </a:rPr>
              <a:t>Figure 8-4  </a:t>
            </a:r>
            <a:r>
              <a:rPr b="0" lang="en-US" sz="3600" spc="-1" strike="noStrike">
                <a:solidFill>
                  <a:srgbClr val="000000"/>
                </a:solidFill>
                <a:latin typeface="Arial"/>
              </a:rPr>
              <a:t>Various hash values</a:t>
            </a:r>
            <a:endParaRPr b="0" lang="en-US" sz="3600" spc="-1" strike="noStrike">
              <a:solidFill>
                <a:srgbClr val="000000"/>
              </a:solidFill>
              <a:latin typeface="Arial"/>
            </a:endParaRPr>
          </a:p>
        </p:txBody>
      </p:sp>
      <p:pic>
        <p:nvPicPr>
          <p:cNvPr id="198" name="Picture 4" descr="A figure shows a screenshot of Hashcalc. Data format is shown with a selection option and dropdown. The option data is shown with a box below. On the right top there are minimum, maximum and close tabs. At the right bottom, there are buttons, calculate, close and help.&#10;"/>
          <p:cNvPicPr/>
          <p:nvPr/>
        </p:nvPicPr>
        <p:blipFill>
          <a:blip r:embed="rId1"/>
          <a:stretch/>
        </p:blipFill>
        <p:spPr>
          <a:xfrm>
            <a:off x="1219320" y="762120"/>
            <a:ext cx="6916680" cy="4218840"/>
          </a:xfrm>
          <a:prstGeom prst="rect">
            <a:avLst/>
          </a:prstGeom>
          <a:ln w="0">
            <a:noFill/>
          </a:ln>
        </p:spPr>
      </p:pic>
      <p:sp>
        <p:nvSpPr>
          <p:cNvPr id="199" name="Content Placeholder 3"/>
          <p:cNvSpPr txBox="1"/>
          <p:nvPr/>
        </p:nvSpPr>
        <p:spPr>
          <a:xfrm>
            <a:off x="762120" y="5133600"/>
            <a:ext cx="7827480" cy="472680"/>
          </a:xfrm>
          <a:prstGeom prst="rect">
            <a:avLst/>
          </a:prstGeom>
          <a:noFill/>
          <a:ln w="0">
            <a:noFill/>
          </a:ln>
        </p:spPr>
        <p:txBody>
          <a:bodyPr>
            <a:normAutofit/>
          </a:bodyPr>
          <a:p>
            <a:pPr>
              <a:lnSpc>
                <a:spcPct val="100000"/>
              </a:lnSpc>
              <a:tabLst>
                <a:tab algn="l" pos="0"/>
              </a:tabLst>
            </a:pPr>
            <a:r>
              <a:rPr b="0" i="1" lang="en-US" sz="2000" spc="-1" strike="noStrike">
                <a:solidFill>
                  <a:srgbClr val="000000"/>
                </a:solidFill>
                <a:latin typeface="Arial"/>
                <a:ea typeface="Verdana"/>
              </a:rPr>
              <a:t>Source: SlavaSoft HashCalc.</a:t>
            </a:r>
            <a:endParaRPr b="0" lang="en-US" sz="20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1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0" name="Title 3"/>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Cryptographic Algorithms</a:t>
            </a:r>
            <a:endParaRPr b="0" lang="en-US" sz="3600" spc="-1" strike="noStrike">
              <a:solidFill>
                <a:srgbClr val="000000"/>
              </a:solidFill>
              <a:latin typeface="Arial"/>
            </a:endParaRPr>
          </a:p>
        </p:txBody>
      </p:sp>
      <p:sp>
        <p:nvSpPr>
          <p:cNvPr id="201" name="Content Placeholder 4"/>
          <p:cNvSpPr txBox="1"/>
          <p:nvPr/>
        </p:nvSpPr>
        <p:spPr>
          <a:xfrm>
            <a:off x="228600" y="1295280"/>
            <a:ext cx="8762760" cy="4830480"/>
          </a:xfrm>
          <a:prstGeom prst="rect">
            <a:avLst/>
          </a:prstGeom>
          <a:noFill/>
          <a:ln w="0">
            <a:noFill/>
          </a:ln>
        </p:spPr>
        <p:txBody>
          <a:bodyPr>
            <a:noAutofit/>
          </a:bodyPr>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Often grouped into two broad categories, symmetric and asymmetric.</a:t>
            </a:r>
            <a:endParaRPr b="0" lang="en-US" sz="26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Today’s popular cryptosystems use a combination of both symmetric and asymmetric algorithms.</a:t>
            </a:r>
            <a:endParaRPr b="0" lang="en-US" sz="26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rPr>
              <a:t> </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109" dur="indefinite" restart="never" nodeType="tmRoot">
          <p:childTnLst>
            <p:seq>
              <p:cTn id="110" dur="indefinite" nodeType="mainSeq">
                <p:childTnLst>
                  <p:par>
                    <p:cTn id="111" fill="hold">
                      <p:stCondLst>
                        <p:cond delay="indefinite"/>
                      </p:stCondLst>
                      <p:childTnLst>
                        <p:par>
                          <p:cTn id="112" fill="hold">
                            <p:stCondLst>
                              <p:cond delay="0"/>
                            </p:stCondLst>
                            <p:childTnLst>
                              <p:par>
                                <p:cTn id="113" nodeType="clickEffect" fill="hold" presetClass="entr" presetID="1">
                                  <p:stCondLst>
                                    <p:cond delay="0"/>
                                  </p:stCondLst>
                                  <p:childTnLst>
                                    <p:set>
                                      <p:cBhvr>
                                        <p:cTn id="114" dur="1" fill="hold">
                                          <p:stCondLst>
                                            <p:cond delay="0"/>
                                          </p:stCondLst>
                                        </p:cTn>
                                        <p:tgtEl>
                                          <p:spTgt spid="201">
                                            <p:txEl>
                                              <p:pRg st="0" end="0"/>
                                            </p:txEl>
                                          </p:spTgt>
                                        </p:tgtEl>
                                        <p:attrNameLst>
                                          <p:attrName>style.visibility</p:attrName>
                                        </p:attrNameLst>
                                      </p:cBhvr>
                                      <p:to>
                                        <p:strVal val="visible"/>
                                      </p:to>
                                    </p:set>
                                  </p:childTnLst>
                                </p:cTn>
                              </p:par>
                            </p:childTnLst>
                          </p:cTn>
                        </p:par>
                      </p:childTnLst>
                    </p:cTn>
                  </p:par>
                  <p:par>
                    <p:cTn id="115" fill="hold">
                      <p:stCondLst>
                        <p:cond delay="indefinite"/>
                      </p:stCondLst>
                      <p:childTnLst>
                        <p:par>
                          <p:cTn id="116" fill="hold">
                            <p:stCondLst>
                              <p:cond delay="0"/>
                            </p:stCondLst>
                            <p:childTnLst>
                              <p:par>
                                <p:cTn id="117" nodeType="clickEffect" fill="hold" presetClass="entr" presetID="1">
                                  <p:stCondLst>
                                    <p:cond delay="0"/>
                                  </p:stCondLst>
                                  <p:childTnLst>
                                    <p:set>
                                      <p:cBhvr>
                                        <p:cTn id="118" dur="1" fill="hold">
                                          <p:stCondLst>
                                            <p:cond delay="0"/>
                                          </p:stCondLst>
                                        </p:cTn>
                                        <p:tgtEl>
                                          <p:spTgt spid="201">
                                            <p:txEl>
                                              <p:pRg st="1" end="1"/>
                                            </p:txEl>
                                          </p:spTgt>
                                        </p:tgtEl>
                                        <p:attrNameLst>
                                          <p:attrName>style.visibility</p:attrName>
                                        </p:attrNameLst>
                                      </p:cBhvr>
                                      <p:to>
                                        <p:strVal val="visible"/>
                                      </p:to>
                                    </p:set>
                                  </p:childTnLst>
                                </p:cTn>
                              </p:par>
                            </p:childTnLst>
                          </p:cTn>
                        </p:par>
                      </p:childTnLst>
                    </p:cTn>
                  </p:par>
                  <p:par>
                    <p:cTn id="119" fill="hold">
                      <p:stCondLst>
                        <p:cond delay="indefinite"/>
                      </p:stCondLst>
                      <p:childTnLst>
                        <p:par>
                          <p:cTn id="120" fill="hold">
                            <p:stCondLst>
                              <p:cond delay="0"/>
                            </p:stCondLst>
                            <p:childTnLst>
                              <p:par>
                                <p:cTn id="121" nodeType="clickEffect" fill="hold" presetClass="entr" presetID="1">
                                  <p:stCondLst>
                                    <p:cond delay="0"/>
                                  </p:stCondLst>
                                  <p:childTnLst>
                                    <p:set>
                                      <p:cBhvr>
                                        <p:cTn id="122" dur="1" fill="hold">
                                          <p:stCondLst>
                                            <p:cond delay="0"/>
                                          </p:stCondLst>
                                        </p:cTn>
                                        <p:tgtEl>
                                          <p:spTgt spid="201">
                                            <p:txEl>
                                              <p:pRg st="2" end="2"/>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2" name="Titl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Symmetric Encryption (1 of 2)</a:t>
            </a:r>
            <a:endParaRPr b="0" lang="en-US" sz="3600" spc="-1" strike="noStrike">
              <a:solidFill>
                <a:srgbClr val="000000"/>
              </a:solidFill>
              <a:latin typeface="Arial"/>
            </a:endParaRPr>
          </a:p>
        </p:txBody>
      </p:sp>
      <p:sp>
        <p:nvSpPr>
          <p:cNvPr id="203" name="Content Placeholder 2"/>
          <p:cNvSpPr txBox="1"/>
          <p:nvPr/>
        </p:nvSpPr>
        <p:spPr>
          <a:xfrm>
            <a:off x="228600" y="1295280"/>
            <a:ext cx="8762760" cy="4830480"/>
          </a:xfrm>
          <a:prstGeom prst="rect">
            <a:avLst/>
          </a:prstGeom>
          <a:noFill/>
          <a:ln w="0">
            <a:noFill/>
          </a:ln>
        </p:spPr>
        <p:txBody>
          <a:bodyPr>
            <a:noAutofit/>
          </a:bodyPr>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A cryptographic method in which the same algorithm and “secret” are used both to  encipher and decipher the message; also known as private-key encryption.</a:t>
            </a:r>
            <a:endParaRPr b="0" lang="en-US" sz="26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Can be programmed into fast computing algorithms and executed quickly.</a:t>
            </a:r>
            <a:endParaRPr b="0" lang="en-US" sz="26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Both sender and receiver must possess the same secret key.</a:t>
            </a:r>
            <a:endParaRPr b="0" lang="en-US" sz="26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If either copy of the key is compromised, an intermediate can decrypt and read messages without sender/receiver knowledge</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123" dur="indefinite" restart="never" nodeType="tmRoot">
          <p:childTnLst>
            <p:seq>
              <p:cTn id="124" dur="indefinite" nodeType="mainSeq">
                <p:childTnLst>
                  <p:par>
                    <p:cTn id="125" fill="hold">
                      <p:stCondLst>
                        <p:cond delay="indefinite"/>
                      </p:stCondLst>
                      <p:childTnLst>
                        <p:par>
                          <p:cTn id="126" fill="hold">
                            <p:stCondLst>
                              <p:cond delay="0"/>
                            </p:stCondLst>
                            <p:childTnLst>
                              <p:par>
                                <p:cTn id="127" nodeType="clickEffect" fill="hold" presetClass="entr" presetID="1">
                                  <p:stCondLst>
                                    <p:cond delay="0"/>
                                  </p:stCondLst>
                                  <p:childTnLst>
                                    <p:set>
                                      <p:cBhvr>
                                        <p:cTn id="128" dur="1" fill="hold">
                                          <p:stCondLst>
                                            <p:cond delay="0"/>
                                          </p:stCondLst>
                                        </p:cTn>
                                        <p:tgtEl>
                                          <p:spTgt spid="203">
                                            <p:txEl>
                                              <p:pRg st="0" end="0"/>
                                            </p:txEl>
                                          </p:spTgt>
                                        </p:tgtEl>
                                        <p:attrNameLst>
                                          <p:attrName>style.visibility</p:attrName>
                                        </p:attrNameLst>
                                      </p:cBhvr>
                                      <p:to>
                                        <p:strVal val="visible"/>
                                      </p:to>
                                    </p:set>
                                  </p:childTnLst>
                                </p:cTn>
                              </p:par>
                            </p:childTnLst>
                          </p:cTn>
                        </p:par>
                      </p:childTnLst>
                    </p:cTn>
                  </p:par>
                  <p:par>
                    <p:cTn id="129" fill="hold">
                      <p:stCondLst>
                        <p:cond delay="indefinite"/>
                      </p:stCondLst>
                      <p:childTnLst>
                        <p:par>
                          <p:cTn id="130" fill="hold">
                            <p:stCondLst>
                              <p:cond delay="0"/>
                            </p:stCondLst>
                            <p:childTnLst>
                              <p:par>
                                <p:cTn id="131" nodeType="clickEffect" fill="hold" presetClass="entr" presetID="1">
                                  <p:stCondLst>
                                    <p:cond delay="0"/>
                                  </p:stCondLst>
                                  <p:childTnLst>
                                    <p:set>
                                      <p:cBhvr>
                                        <p:cTn id="132" dur="1" fill="hold">
                                          <p:stCondLst>
                                            <p:cond delay="0"/>
                                          </p:stCondLst>
                                        </p:cTn>
                                        <p:tgtEl>
                                          <p:spTgt spid="203">
                                            <p:txEl>
                                              <p:pRg st="1" end="1"/>
                                            </p:txEl>
                                          </p:spTgt>
                                        </p:tgtEl>
                                        <p:attrNameLst>
                                          <p:attrName>style.visibility</p:attrName>
                                        </p:attrNameLst>
                                      </p:cBhvr>
                                      <p:to>
                                        <p:strVal val="visible"/>
                                      </p:to>
                                    </p:set>
                                  </p:childTnLst>
                                </p:cTn>
                              </p:par>
                            </p:childTnLst>
                          </p:cTn>
                        </p:par>
                      </p:childTnLst>
                    </p:cTn>
                  </p:par>
                  <p:par>
                    <p:cTn id="133" fill="hold">
                      <p:stCondLst>
                        <p:cond delay="indefinite"/>
                      </p:stCondLst>
                      <p:childTnLst>
                        <p:par>
                          <p:cTn id="134" fill="hold">
                            <p:stCondLst>
                              <p:cond delay="0"/>
                            </p:stCondLst>
                            <p:childTnLst>
                              <p:par>
                                <p:cTn id="135" nodeType="clickEffect" fill="hold" presetClass="entr" presetID="1">
                                  <p:stCondLst>
                                    <p:cond delay="0"/>
                                  </p:stCondLst>
                                  <p:childTnLst>
                                    <p:set>
                                      <p:cBhvr>
                                        <p:cTn id="136" dur="1" fill="hold">
                                          <p:stCondLst>
                                            <p:cond delay="0"/>
                                          </p:stCondLst>
                                        </p:cTn>
                                        <p:tgtEl>
                                          <p:spTgt spid="203">
                                            <p:txEl>
                                              <p:pRg st="2" end="2"/>
                                            </p:txEl>
                                          </p:spTgt>
                                        </p:tgtEl>
                                        <p:attrNameLst>
                                          <p:attrName>style.visibility</p:attrName>
                                        </p:attrNameLst>
                                      </p:cBhvr>
                                      <p:to>
                                        <p:strVal val="visible"/>
                                      </p:to>
                                    </p:set>
                                  </p:childTnLst>
                                </p:cTn>
                              </p:par>
                            </p:childTnLst>
                          </p:cTn>
                        </p:par>
                      </p:childTnLst>
                    </p:cTn>
                  </p:par>
                  <p:par>
                    <p:cTn id="137" fill="hold">
                      <p:stCondLst>
                        <p:cond delay="indefinite"/>
                      </p:stCondLst>
                      <p:childTnLst>
                        <p:par>
                          <p:cTn id="138" fill="hold">
                            <p:stCondLst>
                              <p:cond delay="0"/>
                            </p:stCondLst>
                            <p:childTnLst>
                              <p:par>
                                <p:cTn id="139" nodeType="clickEffect" fill="hold" presetClass="entr" presetID="1">
                                  <p:stCondLst>
                                    <p:cond delay="0"/>
                                  </p:stCondLst>
                                  <p:childTnLst>
                                    <p:set>
                                      <p:cBhvr>
                                        <p:cTn id="140" dur="1" fill="hold">
                                          <p:stCondLst>
                                            <p:cond delay="0"/>
                                          </p:stCondLst>
                                        </p:cTn>
                                        <p:tgtEl>
                                          <p:spTgt spid="203">
                                            <p:txEl>
                                              <p:pRg st="3" end="3"/>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4" name="Title 3"/>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Symmetric Encryption Encryption (2 of 2)</a:t>
            </a:r>
            <a:endParaRPr b="0" lang="en-US" sz="3600" spc="-1" strike="noStrike">
              <a:solidFill>
                <a:srgbClr val="000000"/>
              </a:solidFill>
              <a:latin typeface="Arial"/>
            </a:endParaRPr>
          </a:p>
        </p:txBody>
      </p:sp>
      <p:sp>
        <p:nvSpPr>
          <p:cNvPr id="205" name="Content Placeholder 4"/>
          <p:cNvSpPr txBox="1"/>
          <p:nvPr/>
        </p:nvSpPr>
        <p:spPr>
          <a:xfrm>
            <a:off x="228600" y="1295280"/>
            <a:ext cx="8762760" cy="4830480"/>
          </a:xfrm>
          <a:prstGeom prst="rect">
            <a:avLst/>
          </a:prstGeom>
          <a:noFill/>
          <a:ln w="0">
            <a:noFill/>
          </a:ln>
        </p:spPr>
        <p:txBody>
          <a:bodyPr>
            <a:noAutofit/>
          </a:bodyPr>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Data Encryption Standard (DES): one of the most popular symmetric encryption cryptosystems.</a:t>
            </a:r>
            <a:endParaRPr b="0" lang="en-US" sz="26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64-bit block size; 56-bit key</a:t>
            </a:r>
            <a:endParaRPr b="0" lang="en-US" sz="24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Triple DES (3DES): created to provide security far beyond DES.</a:t>
            </a:r>
            <a:endParaRPr b="0" lang="en-US" sz="2600" spc="-1" strike="noStrike">
              <a:solidFill>
                <a:srgbClr val="000000"/>
              </a:solidFill>
              <a:latin typeface="Arial"/>
            </a:endParaRPr>
          </a:p>
          <a:p>
            <a:pPr lvl="1" marL="228600" indent="-285480">
              <a:lnSpc>
                <a:spcPct val="100000"/>
              </a:lnSpc>
              <a:spcBef>
                <a:spcPts val="1001"/>
              </a:spcBef>
              <a:buClr>
                <a:srgbClr val="364162"/>
              </a:buClr>
              <a:buFont typeface="Arial"/>
              <a:buChar char="–"/>
            </a:pPr>
            <a:r>
              <a:rPr b="0" lang="en-US" sz="2400" spc="-1" strike="noStrike">
                <a:solidFill>
                  <a:srgbClr val="000000"/>
                </a:solidFill>
                <a:latin typeface="Arial"/>
                <a:ea typeface="Verdana"/>
              </a:rPr>
              <a:t>Advanced Encryption Standard (AES): developed to replace both DES and 3DES</a:t>
            </a:r>
            <a:endParaRPr b="0" lang="en-US" sz="2400" spc="-1" strike="noStrike">
              <a:solidFill>
                <a:srgbClr val="000000"/>
              </a:solidFill>
              <a:latin typeface="Arial"/>
            </a:endParaRPr>
          </a:p>
          <a:p>
            <a:pPr lvl="2" marL="685800" indent="-228240">
              <a:lnSpc>
                <a:spcPct val="100000"/>
              </a:lnSpc>
              <a:spcBef>
                <a:spcPts val="1001"/>
              </a:spcBef>
              <a:buClr>
                <a:srgbClr val="364162"/>
              </a:buClr>
              <a:buFont typeface="Wingdings" charset="2"/>
              <a:buChar char=""/>
            </a:pPr>
            <a:r>
              <a:rPr b="0" lang="en-US" sz="2200" spc="-1" strike="noStrike">
                <a:solidFill>
                  <a:srgbClr val="000000"/>
                </a:solidFill>
                <a:latin typeface="Arial"/>
              </a:rPr>
              <a:t> </a:t>
            </a:r>
            <a:endParaRPr b="0" lang="en-US" sz="22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141" dur="indefinite" restart="never" nodeType="tmRoot">
          <p:childTnLst>
            <p:seq>
              <p:cTn id="142" dur="indefinite" nodeType="mainSeq">
                <p:childTnLst>
                  <p:par>
                    <p:cTn id="143" fill="hold">
                      <p:stCondLst>
                        <p:cond delay="indefinite"/>
                      </p:stCondLst>
                      <p:childTnLst>
                        <p:par>
                          <p:cTn id="144" fill="hold">
                            <p:stCondLst>
                              <p:cond delay="0"/>
                            </p:stCondLst>
                            <p:childTnLst>
                              <p:par>
                                <p:cTn id="145" nodeType="clickEffect" fill="hold" presetClass="entr" presetID="1">
                                  <p:stCondLst>
                                    <p:cond delay="0"/>
                                  </p:stCondLst>
                                  <p:childTnLst>
                                    <p:set>
                                      <p:cBhvr>
                                        <p:cTn id="146" dur="1" fill="hold">
                                          <p:stCondLst>
                                            <p:cond delay="0"/>
                                          </p:stCondLst>
                                        </p:cTn>
                                        <p:tgtEl>
                                          <p:spTgt spid="205">
                                            <p:txEl>
                                              <p:pRg st="0" end="0"/>
                                            </p:txEl>
                                          </p:spTgt>
                                        </p:tgtEl>
                                        <p:attrNameLst>
                                          <p:attrName>style.visibility</p:attrName>
                                        </p:attrNameLst>
                                      </p:cBhvr>
                                      <p:to>
                                        <p:strVal val="visible"/>
                                      </p:to>
                                    </p:set>
                                  </p:childTnLst>
                                </p:cTn>
                              </p:par>
                              <p:par>
                                <p:cTn id="147" nodeType="withEffect" fill="hold" presetClass="entr" presetID="1">
                                  <p:stCondLst>
                                    <p:cond delay="0"/>
                                  </p:stCondLst>
                                  <p:childTnLst>
                                    <p:set>
                                      <p:cBhvr>
                                        <p:cTn id="148" dur="1" fill="hold">
                                          <p:stCondLst>
                                            <p:cond delay="0"/>
                                          </p:stCondLst>
                                        </p:cTn>
                                        <p:tgtEl>
                                          <p:spTgt spid="205">
                                            <p:txEl>
                                              <p:pRg st="1" end="1"/>
                                            </p:txEl>
                                          </p:spTgt>
                                        </p:tgtEl>
                                        <p:attrNameLst>
                                          <p:attrName>style.visibility</p:attrName>
                                        </p:attrNameLst>
                                      </p:cBhvr>
                                      <p:to>
                                        <p:strVal val="visible"/>
                                      </p:to>
                                    </p:set>
                                  </p:childTnLst>
                                </p:cTn>
                              </p:par>
                            </p:childTnLst>
                          </p:cTn>
                        </p:par>
                      </p:childTnLst>
                    </p:cTn>
                  </p:par>
                  <p:par>
                    <p:cTn id="149" fill="hold">
                      <p:stCondLst>
                        <p:cond delay="indefinite"/>
                      </p:stCondLst>
                      <p:childTnLst>
                        <p:par>
                          <p:cTn id="150" fill="hold">
                            <p:stCondLst>
                              <p:cond delay="0"/>
                            </p:stCondLst>
                            <p:childTnLst>
                              <p:par>
                                <p:cTn id="151" nodeType="clickEffect" fill="hold" presetClass="entr" presetID="1">
                                  <p:stCondLst>
                                    <p:cond delay="0"/>
                                  </p:stCondLst>
                                  <p:childTnLst>
                                    <p:set>
                                      <p:cBhvr>
                                        <p:cTn id="152" dur="1" fill="hold">
                                          <p:stCondLst>
                                            <p:cond delay="0"/>
                                          </p:stCondLst>
                                        </p:cTn>
                                        <p:tgtEl>
                                          <p:spTgt spid="205">
                                            <p:txEl>
                                              <p:pRg st="2" end="2"/>
                                            </p:txEl>
                                          </p:spTgt>
                                        </p:tgtEl>
                                        <p:attrNameLst>
                                          <p:attrName>style.visibility</p:attrName>
                                        </p:attrNameLst>
                                      </p:cBhvr>
                                      <p:to>
                                        <p:strVal val="visible"/>
                                      </p:to>
                                    </p:set>
                                  </p:childTnLst>
                                </p:cTn>
                              </p:par>
                            </p:childTnLst>
                          </p:cTn>
                        </p:par>
                      </p:childTnLst>
                    </p:cTn>
                  </p:par>
                  <p:par>
                    <p:cTn id="153" fill="hold">
                      <p:stCondLst>
                        <p:cond delay="indefinite"/>
                      </p:stCondLst>
                      <p:childTnLst>
                        <p:par>
                          <p:cTn id="154" fill="hold">
                            <p:stCondLst>
                              <p:cond delay="0"/>
                            </p:stCondLst>
                            <p:childTnLst>
                              <p:par>
                                <p:cTn id="155" nodeType="clickEffect" fill="hold" presetClass="entr" presetID="1">
                                  <p:stCondLst>
                                    <p:cond delay="0"/>
                                  </p:stCondLst>
                                  <p:childTnLst>
                                    <p:set>
                                      <p:cBhvr>
                                        <p:cTn id="156" dur="1" fill="hold">
                                          <p:stCondLst>
                                            <p:cond delay="0"/>
                                          </p:stCondLst>
                                        </p:cTn>
                                        <p:tgtEl>
                                          <p:spTgt spid="205">
                                            <p:txEl>
                                              <p:pRg st="3" end="3"/>
                                            </p:txEl>
                                          </p:spTgt>
                                        </p:tgtEl>
                                        <p:attrNameLst>
                                          <p:attrName>style.visibility</p:attrName>
                                        </p:attrNameLst>
                                      </p:cBhvr>
                                      <p:to>
                                        <p:strVal val="visible"/>
                                      </p:to>
                                    </p:set>
                                  </p:childTnLst>
                                </p:cTn>
                              </p:par>
                            </p:childTnLst>
                          </p:cTn>
                        </p:par>
                      </p:childTnLst>
                    </p:cTn>
                  </p:par>
                  <p:par>
                    <p:cTn id="157" fill="hold">
                      <p:stCondLst>
                        <p:cond delay="indefinite"/>
                      </p:stCondLst>
                      <p:childTnLst>
                        <p:par>
                          <p:cTn id="158" fill="hold">
                            <p:stCondLst>
                              <p:cond delay="0"/>
                            </p:stCondLst>
                            <p:childTnLst>
                              <p:par>
                                <p:cTn id="159" nodeType="clickEffect" fill="hold" presetClass="entr" presetID="1">
                                  <p:stCondLst>
                                    <p:cond delay="0"/>
                                  </p:stCondLst>
                                  <p:childTnLst>
                                    <p:set>
                                      <p:cBhvr>
                                        <p:cTn id="160" dur="1" fill="hold">
                                          <p:stCondLst>
                                            <p:cond delay="0"/>
                                          </p:stCondLst>
                                        </p:cTn>
                                        <p:tgtEl>
                                          <p:spTgt spid="205">
                                            <p:txEl>
                                              <p:pRg st="4" end="4"/>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06" name="Title 3"/>
          <p:cNvSpPr txBox="1"/>
          <p:nvPr/>
        </p:nvSpPr>
        <p:spPr>
          <a:xfrm>
            <a:off x="380880" y="152280"/>
            <a:ext cx="8312400" cy="851400"/>
          </a:xfrm>
          <a:prstGeom prst="rect">
            <a:avLst/>
          </a:prstGeom>
          <a:noFill/>
          <a:ln w="9360">
            <a:noFill/>
          </a:ln>
        </p:spPr>
        <p:txBody>
          <a:bodyPr anchor="ctr">
            <a:noAutofit/>
          </a:bodyPr>
          <a:p>
            <a:pPr algn="ctr">
              <a:lnSpc>
                <a:spcPct val="100000"/>
              </a:lnSpc>
            </a:pPr>
            <a:r>
              <a:rPr b="1" lang="en-US" sz="3600" spc="-1" strike="noStrike">
                <a:solidFill>
                  <a:srgbClr val="000000"/>
                </a:solidFill>
                <a:latin typeface="Arial"/>
              </a:rPr>
              <a:t>Figure 8-5  </a:t>
            </a:r>
            <a:r>
              <a:rPr b="0" lang="en-US" sz="3600" spc="-1" strike="noStrike">
                <a:solidFill>
                  <a:srgbClr val="000000"/>
                </a:solidFill>
                <a:latin typeface="Arial"/>
              </a:rPr>
              <a:t>Example of symmetric encryption</a:t>
            </a:r>
            <a:endParaRPr b="0" lang="en-US" sz="3600" spc="-1" strike="noStrike">
              <a:solidFill>
                <a:srgbClr val="000000"/>
              </a:solidFill>
              <a:latin typeface="Arial"/>
            </a:endParaRPr>
          </a:p>
        </p:txBody>
      </p:sp>
      <p:pic>
        <p:nvPicPr>
          <p:cNvPr id="207" name="Picture 2" descr="A figure shows an illustration of a woman working in front of a computer marked to a box at the center. The box is named as, “Private courier” with a key image. It is then connected to a man working in front of a computer. An arrow is shown below the box towards right. "/>
          <p:cNvPicPr/>
          <p:nvPr/>
        </p:nvPicPr>
        <p:blipFill>
          <a:blip r:embed="rId1"/>
          <a:stretch/>
        </p:blipFill>
        <p:spPr>
          <a:xfrm>
            <a:off x="1828800" y="1166760"/>
            <a:ext cx="4885920" cy="1456920"/>
          </a:xfrm>
          <a:prstGeom prst="rect">
            <a:avLst/>
          </a:prstGeom>
          <a:ln w="0">
            <a:noFill/>
          </a:ln>
        </p:spPr>
      </p:pic>
      <p:sp>
        <p:nvSpPr>
          <p:cNvPr id="208" name="Content Placeholder 6"/>
          <p:cNvSpPr txBox="1"/>
          <p:nvPr/>
        </p:nvSpPr>
        <p:spPr>
          <a:xfrm>
            <a:off x="997560" y="2624040"/>
            <a:ext cx="7695720" cy="980640"/>
          </a:xfrm>
          <a:prstGeom prst="rect">
            <a:avLst/>
          </a:prstGeom>
          <a:noFill/>
          <a:ln w="0">
            <a:noFill/>
          </a:ln>
        </p:spPr>
        <p:txBody>
          <a:bodyPr>
            <a:normAutofit/>
          </a:bodyPr>
          <a:p>
            <a:pPr>
              <a:lnSpc>
                <a:spcPct val="100000"/>
              </a:lnSpc>
              <a:spcBef>
                <a:spcPts val="360"/>
              </a:spcBef>
              <a:tabLst>
                <a:tab algn="l" pos="0"/>
              </a:tabLst>
            </a:pPr>
            <a:r>
              <a:rPr b="0" lang="en-US" sz="1800" spc="-1" strike="noStrike">
                <a:solidFill>
                  <a:srgbClr val="000000"/>
                </a:solidFill>
                <a:latin typeface="Arial"/>
                <a:ea typeface="Verdana"/>
              </a:rPr>
              <a:t>Rachel at ABC corp. generates a secret key. She must somehow get it to Alex at XYZ corp. out of band. Once Alex has it, Rachel can use it to encrypt messages, and Alex can use it to decrypt and read them.</a:t>
            </a:r>
            <a:endParaRPr b="0" lang="en-US" sz="1800" spc="-1" strike="noStrike">
              <a:solidFill>
                <a:srgbClr val="000000"/>
              </a:solidFill>
              <a:latin typeface="Arial"/>
            </a:endParaRPr>
          </a:p>
        </p:txBody>
      </p:sp>
      <p:pic>
        <p:nvPicPr>
          <p:cNvPr id="209" name="Picture 3" descr="A figure shows three blocks that are next to each other. The first is named as, “The deal is a “go.”” With a key image and the text below this block reads as, “Secret key A encrypts message.” This block points with an arrow to the next block at the right. The second block is named as, “2LW0^M$AC6&gt;1!” and the text below the block reads as, “The corresponding cipher text is transmitted.” This further points to the third block named as, “The deal is a “go.”” With a key image in it and the text below this block reads as, “Secret key A decrypts message.”"/>
          <p:cNvPicPr/>
          <p:nvPr/>
        </p:nvPicPr>
        <p:blipFill>
          <a:blip r:embed="rId2"/>
          <a:stretch/>
        </p:blipFill>
        <p:spPr>
          <a:xfrm>
            <a:off x="2179800" y="3886200"/>
            <a:ext cx="4714560" cy="1580760"/>
          </a:xfrm>
          <a:prstGeom prst="rect">
            <a:avLst/>
          </a:prstGeom>
          <a:ln w="0">
            <a:noFill/>
          </a:ln>
        </p:spPr>
      </p:pic>
    </p:spTree>
  </p:cSld>
  <mc:AlternateContent>
    <mc:Choice Requires="p14">
      <p:transition spd="slow" p14:dur="2000"/>
    </mc:Choice>
    <mc:Fallback>
      <p:transition spd="slow"/>
    </mc:Fallback>
  </mc:AlternateContent>
</p:sld>
</file>

<file path=ppt/slides/slide2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0" name="Title 1"/>
          <p:cNvSpPr txBox="1"/>
          <p:nvPr/>
        </p:nvSpPr>
        <p:spPr>
          <a:xfrm>
            <a:off x="45720" y="27720"/>
            <a:ext cx="9052200" cy="73404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Asymmetric Encryption</a:t>
            </a:r>
            <a:endParaRPr b="0" lang="en-US" sz="3600" spc="-1" strike="noStrike">
              <a:solidFill>
                <a:srgbClr val="000000"/>
              </a:solidFill>
              <a:latin typeface="Arial"/>
            </a:endParaRPr>
          </a:p>
        </p:txBody>
      </p:sp>
      <p:sp>
        <p:nvSpPr>
          <p:cNvPr id="211" name="Content Placeholder 2"/>
          <p:cNvSpPr txBox="1"/>
          <p:nvPr/>
        </p:nvSpPr>
        <p:spPr>
          <a:xfrm>
            <a:off x="335160" y="838080"/>
            <a:ext cx="8762760" cy="4830480"/>
          </a:xfrm>
          <a:prstGeom prst="rect">
            <a:avLst/>
          </a:prstGeom>
          <a:noFill/>
          <a:ln w="0">
            <a:noFill/>
          </a:ln>
        </p:spPr>
        <p:txBody>
          <a:bodyPr>
            <a:normAutofit fontScale="78000"/>
          </a:bodyPr>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A cryptographic method that incorporates mathematical operations involving two different keys (commonly known as the public key and the private key) to encipher or decipher a message. </a:t>
            </a:r>
            <a:endParaRPr b="0" lang="en-US" sz="26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Either key can be used to encrypt a message, but then the other key is required to decrypt it.</a:t>
            </a:r>
            <a:endParaRPr b="0" lang="en-US" sz="26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Also known as public-key encryption.</a:t>
            </a:r>
            <a:endParaRPr b="0" lang="en-US" sz="26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Uses two different but mathematically related keys</a:t>
            </a:r>
            <a:endParaRPr b="0" lang="en-US" sz="26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Either key can encrypt or decrypt a message</a:t>
            </a:r>
            <a:endParaRPr b="0" lang="en-US" sz="24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If Key A encrypts a message, only Key B can decrypt</a:t>
            </a:r>
            <a:endParaRPr b="0" lang="en-US" sz="24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Greatest value when one key serves as a private key and the other serves as a public key</a:t>
            </a:r>
            <a:endParaRPr b="0" lang="en-US" sz="24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rPr>
              <a:t> </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161" dur="indefinite" restart="never" nodeType="tmRoot">
          <p:childTnLst>
            <p:seq>
              <p:cTn id="162" dur="indefinite" nodeType="mainSeq">
                <p:childTnLst>
                  <p:par>
                    <p:cTn id="163" fill="hold">
                      <p:stCondLst>
                        <p:cond delay="indefinite"/>
                      </p:stCondLst>
                      <p:childTnLst>
                        <p:par>
                          <p:cTn id="164" fill="hold">
                            <p:stCondLst>
                              <p:cond delay="0"/>
                            </p:stCondLst>
                            <p:childTnLst>
                              <p:par>
                                <p:cTn id="165" nodeType="clickEffect" fill="hold" presetClass="entr" presetID="1">
                                  <p:stCondLst>
                                    <p:cond delay="0"/>
                                  </p:stCondLst>
                                  <p:childTnLst>
                                    <p:set>
                                      <p:cBhvr>
                                        <p:cTn id="166" dur="1" fill="hold">
                                          <p:stCondLst>
                                            <p:cond delay="0"/>
                                          </p:stCondLst>
                                        </p:cTn>
                                        <p:tgtEl>
                                          <p:spTgt spid="211">
                                            <p:txEl>
                                              <p:pRg st="0" end="0"/>
                                            </p:txEl>
                                          </p:spTgt>
                                        </p:tgtEl>
                                        <p:attrNameLst>
                                          <p:attrName>style.visibility</p:attrName>
                                        </p:attrNameLst>
                                      </p:cBhvr>
                                      <p:to>
                                        <p:strVal val="visible"/>
                                      </p:to>
                                    </p:set>
                                  </p:childTnLst>
                                </p:cTn>
                              </p:par>
                            </p:childTnLst>
                          </p:cTn>
                        </p:par>
                      </p:childTnLst>
                    </p:cTn>
                  </p:par>
                  <p:par>
                    <p:cTn id="167" fill="hold">
                      <p:stCondLst>
                        <p:cond delay="indefinite"/>
                      </p:stCondLst>
                      <p:childTnLst>
                        <p:par>
                          <p:cTn id="168" fill="hold">
                            <p:stCondLst>
                              <p:cond delay="0"/>
                            </p:stCondLst>
                            <p:childTnLst>
                              <p:par>
                                <p:cTn id="169" nodeType="clickEffect" fill="hold" presetClass="entr" presetID="1">
                                  <p:stCondLst>
                                    <p:cond delay="0"/>
                                  </p:stCondLst>
                                  <p:childTnLst>
                                    <p:set>
                                      <p:cBhvr>
                                        <p:cTn id="170" dur="1" fill="hold">
                                          <p:stCondLst>
                                            <p:cond delay="0"/>
                                          </p:stCondLst>
                                        </p:cTn>
                                        <p:tgtEl>
                                          <p:spTgt spid="211">
                                            <p:txEl>
                                              <p:pRg st="1" end="1"/>
                                            </p:txEl>
                                          </p:spTgt>
                                        </p:tgtEl>
                                        <p:attrNameLst>
                                          <p:attrName>style.visibility</p:attrName>
                                        </p:attrNameLst>
                                      </p:cBhvr>
                                      <p:to>
                                        <p:strVal val="visible"/>
                                      </p:to>
                                    </p:set>
                                  </p:childTnLst>
                                </p:cTn>
                              </p:par>
                            </p:childTnLst>
                          </p:cTn>
                        </p:par>
                      </p:childTnLst>
                    </p:cTn>
                  </p:par>
                  <p:par>
                    <p:cTn id="171" fill="hold">
                      <p:stCondLst>
                        <p:cond delay="indefinite"/>
                      </p:stCondLst>
                      <p:childTnLst>
                        <p:par>
                          <p:cTn id="172" fill="hold">
                            <p:stCondLst>
                              <p:cond delay="0"/>
                            </p:stCondLst>
                            <p:childTnLst>
                              <p:par>
                                <p:cTn id="173" nodeType="clickEffect" fill="hold" presetClass="entr" presetID="1">
                                  <p:stCondLst>
                                    <p:cond delay="0"/>
                                  </p:stCondLst>
                                  <p:childTnLst>
                                    <p:set>
                                      <p:cBhvr>
                                        <p:cTn id="174" dur="1" fill="hold">
                                          <p:stCondLst>
                                            <p:cond delay="0"/>
                                          </p:stCondLst>
                                        </p:cTn>
                                        <p:tgtEl>
                                          <p:spTgt spid="211">
                                            <p:txEl>
                                              <p:pRg st="2" end="2"/>
                                            </p:txEl>
                                          </p:spTgt>
                                        </p:tgtEl>
                                        <p:attrNameLst>
                                          <p:attrName>style.visibility</p:attrName>
                                        </p:attrNameLst>
                                      </p:cBhvr>
                                      <p:to>
                                        <p:strVal val="visible"/>
                                      </p:to>
                                    </p:set>
                                  </p:childTnLst>
                                </p:cTn>
                              </p:par>
                            </p:childTnLst>
                          </p:cTn>
                        </p:par>
                      </p:childTnLst>
                    </p:cTn>
                  </p:par>
                  <p:par>
                    <p:cTn id="175" fill="hold">
                      <p:stCondLst>
                        <p:cond delay="indefinite"/>
                      </p:stCondLst>
                      <p:childTnLst>
                        <p:par>
                          <p:cTn id="176" fill="hold">
                            <p:stCondLst>
                              <p:cond delay="0"/>
                            </p:stCondLst>
                            <p:childTnLst>
                              <p:par>
                                <p:cTn id="177" nodeType="clickEffect" fill="hold" presetClass="entr" presetID="1">
                                  <p:stCondLst>
                                    <p:cond delay="0"/>
                                  </p:stCondLst>
                                  <p:childTnLst>
                                    <p:set>
                                      <p:cBhvr>
                                        <p:cTn id="178" dur="1" fill="hold">
                                          <p:stCondLst>
                                            <p:cond delay="0"/>
                                          </p:stCondLst>
                                        </p:cTn>
                                        <p:tgtEl>
                                          <p:spTgt spid="211">
                                            <p:txEl>
                                              <p:pRg st="3" end="3"/>
                                            </p:txEl>
                                          </p:spTgt>
                                        </p:tgtEl>
                                        <p:attrNameLst>
                                          <p:attrName>style.visibility</p:attrName>
                                        </p:attrNameLst>
                                      </p:cBhvr>
                                      <p:to>
                                        <p:strVal val="visible"/>
                                      </p:to>
                                    </p:set>
                                  </p:childTnLst>
                                </p:cTn>
                              </p:par>
                            </p:childTnLst>
                          </p:cTn>
                        </p:par>
                      </p:childTnLst>
                    </p:cTn>
                  </p:par>
                  <p:par>
                    <p:cTn id="179" fill="hold">
                      <p:stCondLst>
                        <p:cond delay="indefinite"/>
                      </p:stCondLst>
                      <p:childTnLst>
                        <p:par>
                          <p:cTn id="180" fill="hold">
                            <p:stCondLst>
                              <p:cond delay="0"/>
                            </p:stCondLst>
                            <p:childTnLst>
                              <p:par>
                                <p:cTn id="181" nodeType="clickEffect" fill="hold" presetClass="entr" presetID="1">
                                  <p:stCondLst>
                                    <p:cond delay="0"/>
                                  </p:stCondLst>
                                  <p:childTnLst>
                                    <p:set>
                                      <p:cBhvr>
                                        <p:cTn id="182" dur="1" fill="hold">
                                          <p:stCondLst>
                                            <p:cond delay="0"/>
                                          </p:stCondLst>
                                        </p:cTn>
                                        <p:tgtEl>
                                          <p:spTgt spid="211">
                                            <p:txEl>
                                              <p:pRg st="4" end="4"/>
                                            </p:txEl>
                                          </p:spTgt>
                                        </p:tgtEl>
                                        <p:attrNameLst>
                                          <p:attrName>style.visibility</p:attrName>
                                        </p:attrNameLst>
                                      </p:cBhvr>
                                      <p:to>
                                        <p:strVal val="visible"/>
                                      </p:to>
                                    </p:set>
                                  </p:childTnLst>
                                </p:cTn>
                              </p:par>
                            </p:childTnLst>
                          </p:cTn>
                        </p:par>
                      </p:childTnLst>
                    </p:cTn>
                  </p:par>
                  <p:par>
                    <p:cTn id="183" fill="hold">
                      <p:stCondLst>
                        <p:cond delay="indefinite"/>
                      </p:stCondLst>
                      <p:childTnLst>
                        <p:par>
                          <p:cTn id="184" fill="hold">
                            <p:stCondLst>
                              <p:cond delay="0"/>
                            </p:stCondLst>
                            <p:childTnLst>
                              <p:par>
                                <p:cTn id="185" nodeType="clickEffect" fill="hold" presetClass="entr" presetID="1">
                                  <p:stCondLst>
                                    <p:cond delay="0"/>
                                  </p:stCondLst>
                                  <p:childTnLst>
                                    <p:set>
                                      <p:cBhvr>
                                        <p:cTn id="186" dur="1" fill="hold">
                                          <p:stCondLst>
                                            <p:cond delay="0"/>
                                          </p:stCondLst>
                                        </p:cTn>
                                        <p:tgtEl>
                                          <p:spTgt spid="211">
                                            <p:txEl>
                                              <p:pRg st="5" end="5"/>
                                            </p:txEl>
                                          </p:spTgt>
                                        </p:tgtEl>
                                        <p:attrNameLst>
                                          <p:attrName>style.visibility</p:attrName>
                                        </p:attrNameLst>
                                      </p:cBhvr>
                                      <p:to>
                                        <p:strVal val="visible"/>
                                      </p:to>
                                    </p:set>
                                  </p:childTnLst>
                                </p:cTn>
                              </p:par>
                            </p:childTnLst>
                          </p:cTn>
                        </p:par>
                      </p:childTnLst>
                    </p:cTn>
                  </p:par>
                  <p:par>
                    <p:cTn id="187" fill="hold">
                      <p:stCondLst>
                        <p:cond delay="indefinite"/>
                      </p:stCondLst>
                      <p:childTnLst>
                        <p:par>
                          <p:cTn id="188" fill="hold">
                            <p:stCondLst>
                              <p:cond delay="0"/>
                            </p:stCondLst>
                            <p:childTnLst>
                              <p:par>
                                <p:cTn id="189" nodeType="clickEffect" fill="hold" presetClass="entr" presetID="1">
                                  <p:stCondLst>
                                    <p:cond delay="0"/>
                                  </p:stCondLst>
                                  <p:childTnLst>
                                    <p:set>
                                      <p:cBhvr>
                                        <p:cTn id="190" dur="1" fill="hold">
                                          <p:stCondLst>
                                            <p:cond delay="0"/>
                                          </p:stCondLst>
                                        </p:cTn>
                                        <p:tgtEl>
                                          <p:spTgt spid="211">
                                            <p:txEl>
                                              <p:pRg st="6" end="6"/>
                                            </p:txEl>
                                          </p:spTgt>
                                        </p:tgtEl>
                                        <p:attrNameLst>
                                          <p:attrName>style.visibility</p:attrName>
                                        </p:attrNameLst>
                                      </p:cBhvr>
                                      <p:to>
                                        <p:strVal val="visible"/>
                                      </p:to>
                                    </p:set>
                                  </p:childTnLst>
                                </p:cTn>
                              </p:par>
                            </p:childTnLst>
                          </p:cTn>
                        </p:par>
                      </p:childTnLst>
                    </p:cTn>
                  </p:par>
                  <p:par>
                    <p:cTn id="191" fill="hold">
                      <p:stCondLst>
                        <p:cond delay="indefinite"/>
                      </p:stCondLst>
                      <p:childTnLst>
                        <p:par>
                          <p:cTn id="192" fill="hold">
                            <p:stCondLst>
                              <p:cond delay="0"/>
                            </p:stCondLst>
                            <p:childTnLst>
                              <p:par>
                                <p:cTn id="193" nodeType="clickEffect" fill="hold" presetClass="entr" presetID="1">
                                  <p:stCondLst>
                                    <p:cond delay="0"/>
                                  </p:stCondLst>
                                  <p:childTnLst>
                                    <p:set>
                                      <p:cBhvr>
                                        <p:cTn id="194" dur="1" fill="hold">
                                          <p:stCondLst>
                                            <p:cond delay="0"/>
                                          </p:stCondLst>
                                        </p:cTn>
                                        <p:tgtEl>
                                          <p:spTgt spid="211">
                                            <p:txEl>
                                              <p:pRg st="7" end="7"/>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12" name="Title 1"/>
          <p:cNvSpPr txBox="1"/>
          <p:nvPr/>
        </p:nvSpPr>
        <p:spPr>
          <a:xfrm>
            <a:off x="533520" y="28440"/>
            <a:ext cx="8312400" cy="1066320"/>
          </a:xfrm>
          <a:prstGeom prst="rect">
            <a:avLst/>
          </a:prstGeom>
          <a:noFill/>
          <a:ln w="9360">
            <a:noFill/>
          </a:ln>
        </p:spPr>
        <p:txBody>
          <a:bodyPr anchor="ctr">
            <a:noAutofit/>
          </a:bodyPr>
          <a:p>
            <a:pPr algn="ctr">
              <a:lnSpc>
                <a:spcPct val="100000"/>
              </a:lnSpc>
              <a:tabLst>
                <a:tab algn="l" pos="0"/>
              </a:tabLst>
            </a:pPr>
            <a:r>
              <a:rPr b="1" lang="en-US" sz="3600" spc="-1" strike="noStrike">
                <a:solidFill>
                  <a:srgbClr val="000000"/>
                </a:solidFill>
                <a:latin typeface="Arial"/>
              </a:rPr>
              <a:t>Figure 8-6  </a:t>
            </a:r>
            <a:r>
              <a:rPr b="0" lang="en-US" sz="3600" spc="-1" strike="noStrike">
                <a:solidFill>
                  <a:srgbClr val="000000"/>
                </a:solidFill>
                <a:latin typeface="Arial"/>
              </a:rPr>
              <a:t>Example of asymmetric encryption</a:t>
            </a:r>
            <a:endParaRPr b="0" lang="en-US" sz="3600" spc="-1" strike="noStrike">
              <a:solidFill>
                <a:srgbClr val="000000"/>
              </a:solidFill>
              <a:latin typeface="Arial"/>
            </a:endParaRPr>
          </a:p>
        </p:txBody>
      </p:sp>
      <p:pic>
        <p:nvPicPr>
          <p:cNvPr id="213" name="Picture 2" descr="A figure shows an illustration in which a woman working in a computer marked to a hollow cylinder with an arrow that has a key image and a text that reads as, “Public key repository.” The cylinder points to an image of a man working in a computer with an arrow. "/>
          <p:cNvPicPr/>
          <p:nvPr/>
        </p:nvPicPr>
        <p:blipFill>
          <a:blip r:embed="rId1"/>
          <a:stretch/>
        </p:blipFill>
        <p:spPr>
          <a:xfrm>
            <a:off x="1905120" y="1143000"/>
            <a:ext cx="5266800" cy="1533240"/>
          </a:xfrm>
          <a:prstGeom prst="rect">
            <a:avLst/>
          </a:prstGeom>
          <a:ln w="0">
            <a:noFill/>
          </a:ln>
        </p:spPr>
      </p:pic>
      <p:sp>
        <p:nvSpPr>
          <p:cNvPr id="214" name="Content Placeholder 7"/>
          <p:cNvSpPr txBox="1"/>
          <p:nvPr/>
        </p:nvSpPr>
        <p:spPr>
          <a:xfrm>
            <a:off x="838080" y="2743200"/>
            <a:ext cx="7467120" cy="1294920"/>
          </a:xfrm>
          <a:prstGeom prst="rect">
            <a:avLst/>
          </a:prstGeom>
          <a:noFill/>
          <a:ln w="0">
            <a:noFill/>
          </a:ln>
        </p:spPr>
        <p:txBody>
          <a:bodyPr>
            <a:noAutofit/>
          </a:bodyPr>
          <a:p>
            <a:pPr>
              <a:lnSpc>
                <a:spcPct val="100000"/>
              </a:lnSpc>
              <a:spcBef>
                <a:spcPts val="320"/>
              </a:spcBef>
              <a:tabLst>
                <a:tab algn="l" pos="0"/>
              </a:tabLst>
            </a:pPr>
            <a:r>
              <a:rPr b="0" lang="en-US" sz="1600" spc="-1" strike="noStrike">
                <a:solidFill>
                  <a:srgbClr val="000000"/>
                </a:solidFill>
                <a:latin typeface="Arial"/>
                <a:ea typeface="Verdana"/>
              </a:rPr>
              <a:t>Alex at XYZ corp. wants to send a message to Rachel at ABC corp. Rachel stores her public key where it can be accessed by anyone. Alex retrieves Rachel’s key  and uses it to create ciphertext that can be decrypted only by Rachel’s private key, which only she has. To respond, Rachel gets Alex’s public key to encrypt her message.</a:t>
            </a:r>
            <a:endParaRPr b="0" lang="en-US" sz="1600" spc="-1" strike="noStrike">
              <a:solidFill>
                <a:srgbClr val="000000"/>
              </a:solidFill>
              <a:latin typeface="Arial"/>
            </a:endParaRPr>
          </a:p>
        </p:txBody>
      </p:sp>
      <p:pic>
        <p:nvPicPr>
          <p:cNvPr id="215" name="Picture 3" descr="A figure shows three blocks are illustrated, in which the first one on the right is named as, “Sounds great! Thanks.” With an image of a key in it. The text below reads as, “Public key B encrypts message.” It points to the second block named as, “LLQ03&amp;M1MQY&gt;_wu#”, below which the etxt reads as, “Corresponding cipher text is transmitted.” It is then pointed with an arrow to the block on the left side. It is named as, “Sounds great! Thanks.” With a key image in it. The text below reads as, “Private Key B decrypts message.”&#10;&#10;"/>
          <p:cNvPicPr/>
          <p:nvPr/>
        </p:nvPicPr>
        <p:blipFill>
          <a:blip r:embed="rId2"/>
          <a:stretch/>
        </p:blipFill>
        <p:spPr>
          <a:xfrm>
            <a:off x="1828800" y="4114800"/>
            <a:ext cx="5209920" cy="1657080"/>
          </a:xfrm>
          <a:prstGeom prst="rect">
            <a:avLst/>
          </a:prstGeom>
          <a:ln w="0">
            <a:noFill/>
          </a:ln>
        </p:spPr>
      </p:pic>
    </p:spTree>
  </p:cSld>
  <mc:AlternateContent>
    <mc:Choice Requires="p14">
      <p:transition spd="slow" p14:dur="2000"/>
    </mc:Choice>
    <mc:Fallback>
      <p:transition spd="slow"/>
    </mc:Fallback>
  </mc:AlternateContent>
</p:sld>
</file>

<file path=ppt/slides/slide2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16" name="Titl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Encryption Key Size</a:t>
            </a:r>
            <a:endParaRPr b="0" lang="en-US" sz="3600" spc="-1" strike="noStrike">
              <a:solidFill>
                <a:srgbClr val="000000"/>
              </a:solidFill>
              <a:latin typeface="Arial"/>
            </a:endParaRPr>
          </a:p>
        </p:txBody>
      </p:sp>
      <p:sp>
        <p:nvSpPr>
          <p:cNvPr id="217" name="Content Placeholder 2"/>
          <p:cNvSpPr txBox="1"/>
          <p:nvPr/>
        </p:nvSpPr>
        <p:spPr>
          <a:xfrm>
            <a:off x="228600" y="1295280"/>
            <a:ext cx="8762760" cy="4830480"/>
          </a:xfrm>
          <a:prstGeom prst="rect">
            <a:avLst/>
          </a:prstGeom>
          <a:noFill/>
          <a:ln w="0">
            <a:noFill/>
          </a:ln>
        </p:spPr>
        <p:txBody>
          <a:bodyPr>
            <a:noAutofit/>
          </a:bodyPr>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When deploying ciphers, the size of the cryptovariable or key is very important.</a:t>
            </a:r>
            <a:endParaRPr b="0" lang="en-US" sz="26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The strength of many encryption applications and cryptosystems is measured by key size.</a:t>
            </a:r>
            <a:endParaRPr b="0" lang="en-US" sz="26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For cryptosystems, the security of encrypted data is not dependent on keeping the encrypting algorithm secret.</a:t>
            </a:r>
            <a:endParaRPr b="0" lang="en-US" sz="26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Cryptosystem security depends on keeping some or all of elements of cryptovariable(s) or key(s) secret.</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2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18" name="Title 3"/>
          <p:cNvSpPr txBox="1"/>
          <p:nvPr/>
        </p:nvSpPr>
        <p:spPr>
          <a:xfrm>
            <a:off x="497520" y="9360"/>
            <a:ext cx="8312400" cy="76176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rPr>
              <a:t>Table 8-5 Encryption key power (1 of 3)</a:t>
            </a:r>
            <a:endParaRPr b="0" lang="en-US" sz="3600" spc="-1" strike="noStrike">
              <a:solidFill>
                <a:srgbClr val="000000"/>
              </a:solidFill>
              <a:latin typeface="Arial"/>
            </a:endParaRPr>
          </a:p>
        </p:txBody>
      </p:sp>
      <p:sp>
        <p:nvSpPr>
          <p:cNvPr id="219" name="Content Placeholder 4"/>
          <p:cNvSpPr txBox="1"/>
          <p:nvPr/>
        </p:nvSpPr>
        <p:spPr>
          <a:xfrm>
            <a:off x="228600" y="1066680"/>
            <a:ext cx="8762760" cy="1592280"/>
          </a:xfrm>
          <a:prstGeom prst="rect">
            <a:avLst/>
          </a:prstGeom>
          <a:noFill/>
          <a:ln w="0">
            <a:noFill/>
          </a:ln>
        </p:spPr>
        <p:txBody>
          <a:bodyPr>
            <a:noAutofit/>
          </a:bodyPr>
          <a:p>
            <a:pPr marL="343080" indent="-342720">
              <a:lnSpc>
                <a:spcPct val="100000"/>
              </a:lnSpc>
              <a:spcBef>
                <a:spcPts val="320"/>
              </a:spcBef>
              <a:buClr>
                <a:srgbClr val="364162"/>
              </a:buClr>
              <a:buFont typeface="Arial"/>
              <a:buChar char="•"/>
            </a:pPr>
            <a:r>
              <a:rPr b="0" lang="en-US" sz="1600" spc="-1" strike="noStrike">
                <a:solidFill>
                  <a:srgbClr val="000000"/>
                </a:solidFill>
                <a:latin typeface="Arial"/>
                <a:ea typeface="Verdana"/>
              </a:rPr>
              <a:t>It is estimated that to crack an encryption key using a brute force attack, a computer needs to perform a maximum of 2^k operations (2k guesses), where k is the number of bits in the key. In reality, the average estimated time to crack is half that time.</a:t>
            </a:r>
            <a:endParaRPr b="0" lang="en-US" sz="1600" spc="-1" strike="noStrike">
              <a:solidFill>
                <a:srgbClr val="000000"/>
              </a:solidFill>
              <a:latin typeface="Arial"/>
            </a:endParaRPr>
          </a:p>
          <a:p>
            <a:pPr marL="343080" indent="-342720">
              <a:lnSpc>
                <a:spcPct val="100000"/>
              </a:lnSpc>
              <a:spcBef>
                <a:spcPts val="320"/>
              </a:spcBef>
              <a:buClr>
                <a:srgbClr val="364162"/>
              </a:buClr>
              <a:buFont typeface="Arial"/>
              <a:buChar char="•"/>
            </a:pPr>
            <a:r>
              <a:rPr b="0" lang="en-US" sz="1600" spc="-1" strike="noStrike">
                <a:solidFill>
                  <a:srgbClr val="000000"/>
                </a:solidFill>
                <a:latin typeface="Arial"/>
                <a:ea typeface="Verdana"/>
              </a:rPr>
              <a:t>The estimated average time to crack is based on a 2015-era PC with an Intel i7-6700k Quad core CPU performing 207.23 Dhrystone GIPS (billion instructions per second) at 4.0 GHz** </a:t>
            </a:r>
            <a:endParaRPr b="0" lang="en-US" sz="1600" spc="-1" strike="noStrike">
              <a:solidFill>
                <a:srgbClr val="000000"/>
              </a:solidFill>
              <a:latin typeface="Arial"/>
            </a:endParaRPr>
          </a:p>
        </p:txBody>
      </p:sp>
      <p:graphicFrame>
        <p:nvGraphicFramePr>
          <p:cNvPr id="220" name="Table 1"/>
          <p:cNvGraphicFramePr/>
          <p:nvPr/>
        </p:nvGraphicFramePr>
        <p:xfrm>
          <a:off x="333000" y="3137040"/>
          <a:ext cx="8457840" cy="1620000"/>
        </p:xfrm>
        <a:graphic>
          <a:graphicData uri="http://schemas.openxmlformats.org/drawingml/2006/table">
            <a:tbl>
              <a:tblPr/>
              <a:tblGrid>
                <a:gridCol w="1447560"/>
                <a:gridCol w="2209680"/>
                <a:gridCol w="2209680"/>
                <a:gridCol w="2590920"/>
              </a:tblGrid>
              <a:tr h="513000">
                <a:tc>
                  <a:txBody>
                    <a:bodyPr anchor="ctr">
                      <a:noAutofit/>
                    </a:bodyPr>
                    <a:p>
                      <a:pPr algn="ctr">
                        <a:lnSpc>
                          <a:spcPct val="100000"/>
                        </a:lnSpc>
                      </a:pPr>
                      <a:r>
                        <a:rPr b="1" lang="en-US" sz="1200" spc="-1" strike="noStrike">
                          <a:solidFill>
                            <a:srgbClr val="ffffff"/>
                          </a:solidFill>
                          <a:latin typeface="Arial"/>
                        </a:rPr>
                        <a:t>Key Length</a:t>
                      </a:r>
                      <a:endParaRPr b="0" lang="en-GB" sz="1200" spc="-1" strike="noStrike">
                        <a:latin typeface="Arial"/>
                      </a:endParaRPr>
                    </a:p>
                    <a:p>
                      <a:pPr algn="ctr">
                        <a:lnSpc>
                          <a:spcPct val="100000"/>
                        </a:lnSpc>
                      </a:pPr>
                      <a:r>
                        <a:rPr b="1" lang="en-US" sz="1200" spc="-1" strike="noStrike">
                          <a:solidFill>
                            <a:srgbClr val="ffffff"/>
                          </a:solidFill>
                          <a:latin typeface="Arial"/>
                        </a:rPr>
                        <a:t>(Bits)</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nchor="ctr">
                      <a:noAutofit/>
                    </a:bodyPr>
                    <a:p>
                      <a:pPr algn="ctr">
                        <a:lnSpc>
                          <a:spcPct val="100000"/>
                        </a:lnSpc>
                      </a:pPr>
                      <a:r>
                        <a:rPr b="1" lang="en-US" sz="1200" spc="-1" strike="noStrike">
                          <a:solidFill>
                            <a:srgbClr val="ffffff"/>
                          </a:solidFill>
                          <a:latin typeface="Arial"/>
                        </a:rPr>
                        <a:t>Maximum Number of</a:t>
                      </a:r>
                      <a:endParaRPr b="0" lang="en-GB" sz="1200" spc="-1" strike="noStrike">
                        <a:latin typeface="Arial"/>
                      </a:endParaRPr>
                    </a:p>
                    <a:p>
                      <a:pPr algn="ctr">
                        <a:lnSpc>
                          <a:spcPct val="100000"/>
                        </a:lnSpc>
                      </a:pPr>
                      <a:r>
                        <a:rPr b="1" lang="en-US" sz="1200" spc="-1" strike="noStrike">
                          <a:solidFill>
                            <a:srgbClr val="ffffff"/>
                          </a:solidFill>
                          <a:latin typeface="Arial"/>
                        </a:rPr>
                        <a:t>Operations (Guesses)</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nchor="ctr">
                      <a:noAutofit/>
                    </a:bodyPr>
                    <a:p>
                      <a:pPr algn="ctr">
                        <a:lnSpc>
                          <a:spcPct val="100000"/>
                        </a:lnSpc>
                      </a:pPr>
                      <a:r>
                        <a:rPr b="1" lang="en-US" sz="1200" spc="-1" strike="noStrike">
                          <a:solidFill>
                            <a:srgbClr val="ffffff"/>
                          </a:solidFill>
                          <a:latin typeface="Arial"/>
                        </a:rPr>
                        <a:t>Maximum Time to Crack</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nchor="ctr">
                      <a:noAutofit/>
                    </a:bodyPr>
                    <a:p>
                      <a:pPr algn="ctr">
                        <a:lnSpc>
                          <a:spcPct val="100000"/>
                        </a:lnSpc>
                      </a:pPr>
                      <a:r>
                        <a:rPr b="1" lang="en-US" sz="1200" spc="-1" strike="noStrike">
                          <a:solidFill>
                            <a:srgbClr val="ffffff"/>
                          </a:solidFill>
                          <a:latin typeface="Arial"/>
                        </a:rPr>
                        <a:t>Estimated Average</a:t>
                      </a:r>
                      <a:endParaRPr b="0" lang="en-GB" sz="1200" spc="-1" strike="noStrike">
                        <a:latin typeface="Arial"/>
                      </a:endParaRPr>
                    </a:p>
                    <a:p>
                      <a:pPr algn="ctr">
                        <a:lnSpc>
                          <a:spcPct val="100000"/>
                        </a:lnSpc>
                      </a:pPr>
                      <a:r>
                        <a:rPr b="1" lang="en-US" sz="1200" spc="-1" strike="noStrike">
                          <a:solidFill>
                            <a:srgbClr val="ffffff"/>
                          </a:solidFill>
                          <a:latin typeface="Arial"/>
                        </a:rPr>
                        <a:t>Time to Crack</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r>
              <a:tr h="262440">
                <a:tc>
                  <a:txBody>
                    <a:bodyPr anchor="ctr">
                      <a:noAutofit/>
                    </a:bodyPr>
                    <a:p>
                      <a:pPr algn="ctr">
                        <a:lnSpc>
                          <a:spcPct val="100000"/>
                        </a:lnSpc>
                      </a:pPr>
                      <a:r>
                        <a:rPr b="0" lang="en-US" sz="1200" spc="-1" strike="noStrike">
                          <a:solidFill>
                            <a:srgbClr val="000000"/>
                          </a:solidFill>
                          <a:latin typeface="Arial"/>
                        </a:rPr>
                        <a:t>16</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65,536</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0.0000003 seconds</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0.00000016 seconds</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r h="262440">
                <a:tc>
                  <a:txBody>
                    <a:bodyPr anchor="ctr">
                      <a:noAutofit/>
                    </a:bodyPr>
                    <a:p>
                      <a:pPr algn="ctr">
                        <a:lnSpc>
                          <a:spcPct val="100000"/>
                        </a:lnSpc>
                      </a:pPr>
                      <a:r>
                        <a:rPr b="0" lang="en-US" sz="1200" spc="-1" strike="noStrike">
                          <a:solidFill>
                            <a:srgbClr val="000000"/>
                          </a:solidFill>
                          <a:latin typeface="Arial"/>
                        </a:rPr>
                        <a:t>24</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16,777,216</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0.00008 seconds</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0.00004 seconds</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r h="262440">
                <a:tc>
                  <a:txBody>
                    <a:bodyPr anchor="ctr">
                      <a:noAutofit/>
                    </a:bodyPr>
                    <a:p>
                      <a:pPr algn="ctr">
                        <a:lnSpc>
                          <a:spcPct val="100000"/>
                        </a:lnSpc>
                      </a:pPr>
                      <a:r>
                        <a:rPr b="0" lang="en-US" sz="1200" spc="-1" strike="noStrike">
                          <a:solidFill>
                            <a:srgbClr val="000000"/>
                          </a:solidFill>
                          <a:latin typeface="Arial"/>
                        </a:rPr>
                        <a:t>32</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4,294,967,296</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0.02 seconds</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0.01 seconds</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r h="262440">
                <a:tc>
                  <a:txBody>
                    <a:bodyPr anchor="ctr">
                      <a:noAutofit/>
                    </a:bodyPr>
                    <a:p>
                      <a:pPr algn="ctr">
                        <a:lnSpc>
                          <a:spcPct val="100000"/>
                        </a:lnSpc>
                      </a:pPr>
                      <a:r>
                        <a:rPr b="0" lang="en-US" sz="1200" spc="-1" strike="noStrike">
                          <a:solidFill>
                            <a:srgbClr val="000000"/>
                          </a:solidFill>
                          <a:latin typeface="Arial"/>
                        </a:rPr>
                        <a:t>56</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7.E+16</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4.02 days</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2.01 days</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r h="262440">
                <a:tc>
                  <a:txBody>
                    <a:bodyPr anchor="ctr">
                      <a:noAutofit/>
                    </a:bodyPr>
                    <a:p>
                      <a:pPr algn="ctr">
                        <a:lnSpc>
                          <a:spcPct val="100000"/>
                        </a:lnSpc>
                      </a:pPr>
                      <a:r>
                        <a:rPr b="0" lang="en-US" sz="1200" spc="-1" strike="noStrike">
                          <a:solidFill>
                            <a:srgbClr val="000000"/>
                          </a:solidFill>
                          <a:latin typeface="Arial"/>
                        </a:rPr>
                        <a:t>64</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2.E+19</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42.93 years</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21.47 years</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r h="433080">
                <a:tc>
                  <a:txBody>
                    <a:bodyPr anchor="ctr">
                      <a:noAutofit/>
                    </a:bodyPr>
                    <a:p>
                      <a:pPr algn="ctr">
                        <a:lnSpc>
                          <a:spcPct val="100000"/>
                        </a:lnSpc>
                      </a:pPr>
                      <a:r>
                        <a:rPr b="0" lang="en-US" sz="1200" spc="-1" strike="noStrike">
                          <a:solidFill>
                            <a:srgbClr val="000000"/>
                          </a:solidFill>
                          <a:latin typeface="Arial"/>
                        </a:rPr>
                        <a:t>128</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3.E+38</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19,005,227,625,557,100,</a:t>
                      </a:r>
                      <a:endParaRPr b="0" lang="en-GB" sz="1200" spc="-1" strike="noStrike">
                        <a:latin typeface="Arial"/>
                      </a:endParaRPr>
                    </a:p>
                    <a:p>
                      <a:pPr algn="ctr">
                        <a:lnSpc>
                          <a:spcPct val="100000"/>
                        </a:lnSpc>
                      </a:pPr>
                      <a:r>
                        <a:rPr b="0" lang="en-US" sz="1200" spc="-1" strike="noStrike">
                          <a:solidFill>
                            <a:srgbClr val="000000"/>
                          </a:solidFill>
                          <a:latin typeface="Arial"/>
                        </a:rPr>
                        <a:t>000,000 years</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9,502,613,812,778,540,</a:t>
                      </a:r>
                      <a:endParaRPr b="0" lang="en-GB" sz="1200" spc="-1" strike="noStrike">
                        <a:latin typeface="Arial"/>
                      </a:endParaRPr>
                    </a:p>
                    <a:p>
                      <a:pPr algn="ctr">
                        <a:lnSpc>
                          <a:spcPct val="100000"/>
                        </a:lnSpc>
                      </a:pPr>
                      <a:r>
                        <a:rPr b="0" lang="en-US" sz="1200" spc="-1" strike="noStrike">
                          <a:solidFill>
                            <a:srgbClr val="000000"/>
                          </a:solidFill>
                          <a:latin typeface="Arial"/>
                        </a:rPr>
                        <a:t>000,000 years</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bl>
          </a:graphicData>
        </a:graphic>
      </p:graphicFrame>
    </p:spTree>
  </p:cSld>
  <mc:AlternateContent>
    <mc:Choice Requires="p14">
      <p:transition spd="slow" p14:dur="2000"/>
    </mc:Choice>
    <mc:Fallback>
      <p:transition spd="slow"/>
    </mc:Fallback>
  </mc:AlternateContent>
</p:sld>
</file>

<file path=ppt/slides/slide2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21" name="Title 1"/>
          <p:cNvSpPr txBox="1"/>
          <p:nvPr/>
        </p:nvSpPr>
        <p:spPr>
          <a:xfrm>
            <a:off x="76320" y="267480"/>
            <a:ext cx="8991360" cy="912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rPr>
              <a:t>Table 8-5 Encryption key power (2 of 3)</a:t>
            </a:r>
            <a:endParaRPr b="0" lang="en-US" sz="3600" spc="-1" strike="noStrike">
              <a:solidFill>
                <a:srgbClr val="000000"/>
              </a:solidFill>
              <a:latin typeface="Arial"/>
            </a:endParaRPr>
          </a:p>
        </p:txBody>
      </p:sp>
      <p:graphicFrame>
        <p:nvGraphicFramePr>
          <p:cNvPr id="222" name="Table 2"/>
          <p:cNvGraphicFramePr/>
          <p:nvPr/>
        </p:nvGraphicFramePr>
        <p:xfrm>
          <a:off x="304920" y="1767960"/>
          <a:ext cx="8610120" cy="3222720"/>
        </p:xfrm>
        <a:graphic>
          <a:graphicData uri="http://schemas.openxmlformats.org/drawingml/2006/table">
            <a:tbl>
              <a:tblPr/>
              <a:tblGrid>
                <a:gridCol w="761760"/>
                <a:gridCol w="1676160"/>
                <a:gridCol w="2781000"/>
                <a:gridCol w="3391200"/>
              </a:tblGrid>
              <a:tr h="774360">
                <a:tc>
                  <a:txBody>
                    <a:bodyPr anchor="ctr">
                      <a:noAutofit/>
                    </a:bodyPr>
                    <a:p>
                      <a:pPr algn="ctr">
                        <a:lnSpc>
                          <a:spcPct val="100000"/>
                        </a:lnSpc>
                      </a:pPr>
                      <a:r>
                        <a:rPr b="1" lang="en-US" sz="1200" spc="-1" strike="noStrike">
                          <a:solidFill>
                            <a:srgbClr val="ffffff"/>
                          </a:solidFill>
                          <a:latin typeface="Arial"/>
                        </a:rPr>
                        <a:t>Key Length</a:t>
                      </a:r>
                      <a:endParaRPr b="0" lang="en-GB" sz="1200" spc="-1" strike="noStrike">
                        <a:latin typeface="Arial"/>
                      </a:endParaRPr>
                    </a:p>
                    <a:p>
                      <a:pPr algn="ctr">
                        <a:lnSpc>
                          <a:spcPct val="100000"/>
                        </a:lnSpc>
                      </a:pPr>
                      <a:r>
                        <a:rPr b="1" lang="en-US" sz="1200" spc="-1" strike="noStrike">
                          <a:solidFill>
                            <a:srgbClr val="ffffff"/>
                          </a:solidFill>
                          <a:latin typeface="Arial"/>
                        </a:rPr>
                        <a:t>(Bits)</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nchor="ctr">
                      <a:noAutofit/>
                    </a:bodyPr>
                    <a:p>
                      <a:pPr algn="ctr">
                        <a:lnSpc>
                          <a:spcPct val="100000"/>
                        </a:lnSpc>
                      </a:pPr>
                      <a:r>
                        <a:rPr b="1" lang="en-US" sz="1200" spc="-1" strike="noStrike">
                          <a:solidFill>
                            <a:srgbClr val="ffffff"/>
                          </a:solidFill>
                          <a:latin typeface="Arial"/>
                        </a:rPr>
                        <a:t>Maximum Number of</a:t>
                      </a:r>
                      <a:endParaRPr b="0" lang="en-GB" sz="1200" spc="-1" strike="noStrike">
                        <a:latin typeface="Arial"/>
                      </a:endParaRPr>
                    </a:p>
                    <a:p>
                      <a:pPr algn="ctr">
                        <a:lnSpc>
                          <a:spcPct val="100000"/>
                        </a:lnSpc>
                      </a:pPr>
                      <a:r>
                        <a:rPr b="1" lang="en-US" sz="1200" spc="-1" strike="noStrike">
                          <a:solidFill>
                            <a:srgbClr val="ffffff"/>
                          </a:solidFill>
                          <a:latin typeface="Arial"/>
                        </a:rPr>
                        <a:t>Operations (Guesses)</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nchor="ctr">
                      <a:noAutofit/>
                    </a:bodyPr>
                    <a:p>
                      <a:pPr algn="ctr">
                        <a:lnSpc>
                          <a:spcPct val="100000"/>
                        </a:lnSpc>
                      </a:pPr>
                      <a:r>
                        <a:rPr b="1" lang="en-US" sz="1200" spc="-1" strike="noStrike">
                          <a:solidFill>
                            <a:srgbClr val="ffffff"/>
                          </a:solidFill>
                          <a:latin typeface="Arial"/>
                        </a:rPr>
                        <a:t>Maximum Time to Crack</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nchor="ctr">
                      <a:noAutofit/>
                    </a:bodyPr>
                    <a:p>
                      <a:pPr algn="ctr">
                        <a:lnSpc>
                          <a:spcPct val="100000"/>
                        </a:lnSpc>
                      </a:pPr>
                      <a:r>
                        <a:rPr b="1" lang="en-US" sz="1200" spc="-1" strike="noStrike">
                          <a:solidFill>
                            <a:srgbClr val="ffffff"/>
                          </a:solidFill>
                          <a:latin typeface="Arial"/>
                        </a:rPr>
                        <a:t>Estimated Average</a:t>
                      </a:r>
                      <a:endParaRPr b="0" lang="en-GB" sz="1200" spc="-1" strike="noStrike">
                        <a:latin typeface="Arial"/>
                      </a:endParaRPr>
                    </a:p>
                    <a:p>
                      <a:pPr algn="ctr">
                        <a:lnSpc>
                          <a:spcPct val="100000"/>
                        </a:lnSpc>
                      </a:pPr>
                      <a:r>
                        <a:rPr b="1" lang="en-US" sz="1200" spc="-1" strike="noStrike">
                          <a:solidFill>
                            <a:srgbClr val="ffffff"/>
                          </a:solidFill>
                          <a:latin typeface="Arial"/>
                        </a:rPr>
                        <a:t>Time to Crack</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r>
              <a:tr h="945000">
                <a:tc>
                  <a:txBody>
                    <a:bodyPr anchor="ctr">
                      <a:noAutofit/>
                    </a:bodyPr>
                    <a:p>
                      <a:pPr algn="ctr">
                        <a:lnSpc>
                          <a:spcPct val="100000"/>
                        </a:lnSpc>
                      </a:pPr>
                      <a:r>
                        <a:rPr b="0" lang="en-US" sz="1200" spc="-1" strike="noStrike">
                          <a:solidFill>
                            <a:srgbClr val="000000"/>
                          </a:solidFill>
                          <a:latin typeface="Arial"/>
                        </a:rPr>
                        <a:t>256</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1.E+77</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200" spc="-1" strike="noStrike">
                          <a:solidFill>
                            <a:srgbClr val="000000"/>
                          </a:solidFill>
                          <a:latin typeface="Arial"/>
                        </a:rPr>
                        <a:t>6,467,143,840,295,770,</a:t>
                      </a:r>
                      <a:endParaRPr b="0" lang="en-GB" sz="1200" spc="-1" strike="noStrike">
                        <a:latin typeface="Arial"/>
                      </a:endParaRPr>
                    </a:p>
                    <a:p>
                      <a:pPr>
                        <a:lnSpc>
                          <a:spcPct val="100000"/>
                        </a:lnSpc>
                      </a:pPr>
                      <a:r>
                        <a:rPr b="0" lang="en-US" sz="1200" spc="-1" strike="noStrike">
                          <a:solidFill>
                            <a:srgbClr val="000000"/>
                          </a:solidFill>
                          <a:latin typeface="Arial"/>
                        </a:rPr>
                        <a:t>000,000,000,000,000,</a:t>
                      </a:r>
                      <a:endParaRPr b="0" lang="en-GB" sz="1200" spc="-1" strike="noStrike">
                        <a:latin typeface="Arial"/>
                      </a:endParaRPr>
                    </a:p>
                    <a:p>
                      <a:pPr>
                        <a:lnSpc>
                          <a:spcPct val="100000"/>
                        </a:lnSpc>
                      </a:pPr>
                      <a:r>
                        <a:rPr b="0" lang="en-US" sz="1200" spc="-1" strike="noStrike">
                          <a:solidFill>
                            <a:srgbClr val="000000"/>
                          </a:solidFill>
                          <a:latin typeface="Arial"/>
                        </a:rPr>
                        <a:t>000,000,000,000,000,</a:t>
                      </a:r>
                      <a:endParaRPr b="0" lang="en-GB" sz="1200" spc="-1" strike="noStrike">
                        <a:latin typeface="Arial"/>
                      </a:endParaRPr>
                    </a:p>
                    <a:p>
                      <a:pPr>
                        <a:lnSpc>
                          <a:spcPct val="100000"/>
                        </a:lnSpc>
                      </a:pPr>
                      <a:r>
                        <a:rPr b="0" lang="en-US" sz="1200" spc="-1" strike="noStrike">
                          <a:solidFill>
                            <a:srgbClr val="000000"/>
                          </a:solidFill>
                          <a:latin typeface="Arial"/>
                        </a:rPr>
                        <a:t>000,000,000,000,000 years</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200" spc="-1" strike="noStrike">
                          <a:solidFill>
                            <a:srgbClr val="000000"/>
                          </a:solidFill>
                          <a:latin typeface="Arial"/>
                        </a:rPr>
                        <a:t>3,233,</a:t>
                      </a:r>
                      <a:endParaRPr b="0" lang="en-GB" sz="1200" spc="-1" strike="noStrike">
                        <a:latin typeface="Arial"/>
                      </a:endParaRPr>
                    </a:p>
                    <a:p>
                      <a:pPr>
                        <a:lnSpc>
                          <a:spcPct val="100000"/>
                        </a:lnSpc>
                      </a:pPr>
                      <a:r>
                        <a:rPr b="0" lang="en-US" sz="1200" spc="-1" strike="noStrike">
                          <a:solidFill>
                            <a:srgbClr val="000000"/>
                          </a:solidFill>
                          <a:latin typeface="Arial"/>
                        </a:rPr>
                        <a:t>571,920,147,890,000,</a:t>
                      </a:r>
                      <a:endParaRPr b="0" lang="en-GB" sz="1200" spc="-1" strike="noStrike">
                        <a:latin typeface="Arial"/>
                      </a:endParaRPr>
                    </a:p>
                    <a:p>
                      <a:pPr>
                        <a:lnSpc>
                          <a:spcPct val="100000"/>
                        </a:lnSpc>
                      </a:pPr>
                      <a:r>
                        <a:rPr b="0" lang="en-US" sz="1200" spc="-1" strike="noStrike">
                          <a:solidFill>
                            <a:srgbClr val="000000"/>
                          </a:solidFill>
                          <a:latin typeface="Arial"/>
                        </a:rPr>
                        <a:t>000,000,000,000,000,</a:t>
                      </a:r>
                      <a:endParaRPr b="0" lang="en-GB" sz="1200" spc="-1" strike="noStrike">
                        <a:latin typeface="Arial"/>
                      </a:endParaRPr>
                    </a:p>
                    <a:p>
                      <a:pPr>
                        <a:lnSpc>
                          <a:spcPct val="100000"/>
                        </a:lnSpc>
                      </a:pPr>
                      <a:r>
                        <a:rPr b="0" lang="en-US" sz="1200" spc="-1" strike="noStrike">
                          <a:solidFill>
                            <a:srgbClr val="000000"/>
                          </a:solidFill>
                          <a:latin typeface="Arial"/>
                        </a:rPr>
                        <a:t>000,000,000,000,000,</a:t>
                      </a:r>
                      <a:endParaRPr b="0" lang="en-GB" sz="1200" spc="-1" strike="noStrike">
                        <a:latin typeface="Arial"/>
                      </a:endParaRPr>
                    </a:p>
                    <a:p>
                      <a:pPr>
                        <a:lnSpc>
                          <a:spcPct val="100000"/>
                        </a:lnSpc>
                      </a:pPr>
                      <a:r>
                        <a:rPr b="0" lang="en-US" sz="1200" spc="-1" strike="noStrike">
                          <a:solidFill>
                            <a:srgbClr val="000000"/>
                          </a:solidFill>
                          <a:latin typeface="Arial"/>
                        </a:rPr>
                        <a:t>000,000,000,000 years</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r h="1627560">
                <a:tc>
                  <a:txBody>
                    <a:bodyPr anchor="ctr">
                      <a:noAutofit/>
                    </a:bodyPr>
                    <a:p>
                      <a:pPr algn="ctr">
                        <a:lnSpc>
                          <a:spcPct val="100000"/>
                        </a:lnSpc>
                      </a:pPr>
                      <a:r>
                        <a:rPr b="0" lang="en-US" sz="1200" spc="-1" strike="noStrike">
                          <a:solidFill>
                            <a:srgbClr val="000000"/>
                          </a:solidFill>
                          <a:latin typeface="Arial"/>
                        </a:rPr>
                        <a:t>512</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gn="ctr">
                        <a:lnSpc>
                          <a:spcPct val="100000"/>
                        </a:lnSpc>
                      </a:pPr>
                      <a:r>
                        <a:rPr b="0" lang="en-US" sz="1200" spc="-1" strike="noStrike">
                          <a:solidFill>
                            <a:srgbClr val="000000"/>
                          </a:solidFill>
                          <a:latin typeface="Arial"/>
                        </a:rPr>
                        <a:t>1.E+154</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200" spc="-1" strike="noStrike">
                          <a:solidFill>
                            <a:srgbClr val="000000"/>
                          </a:solidFill>
                          <a:latin typeface="Arial"/>
                        </a:rPr>
                        <a:t>748,844,096,</a:t>
                      </a:r>
                      <a:endParaRPr b="0" lang="en-GB" sz="1200" spc="-1" strike="noStrike">
                        <a:latin typeface="Arial"/>
                      </a:endParaRPr>
                    </a:p>
                    <a:p>
                      <a:pPr>
                        <a:lnSpc>
                          <a:spcPct val="100000"/>
                        </a:lnSpc>
                      </a:pPr>
                      <a:r>
                        <a:rPr b="0" lang="en-US" sz="1200" spc="-1" strike="noStrike">
                          <a:solidFill>
                            <a:srgbClr val="000000"/>
                          </a:solidFill>
                          <a:latin typeface="Arial"/>
                        </a:rPr>
                        <a:t>666,088,000,000,000,000,</a:t>
                      </a:r>
                      <a:endParaRPr b="0" lang="en-GB" sz="1200" spc="-1" strike="noStrike">
                        <a:latin typeface="Arial"/>
                      </a:endParaRPr>
                    </a:p>
                    <a:p>
                      <a:pPr>
                        <a:lnSpc>
                          <a:spcPct val="100000"/>
                        </a:lnSpc>
                      </a:pPr>
                      <a:r>
                        <a:rPr b="0" lang="en-US" sz="1200" spc="-1" strike="noStrike">
                          <a:solidFill>
                            <a:srgbClr val="000000"/>
                          </a:solidFill>
                          <a:latin typeface="Arial"/>
                        </a:rPr>
                        <a:t>000,000,000,000,000,000,</a:t>
                      </a:r>
                      <a:endParaRPr b="0" lang="en-GB" sz="1200" spc="-1" strike="noStrike">
                        <a:latin typeface="Arial"/>
                      </a:endParaRPr>
                    </a:p>
                    <a:p>
                      <a:pPr>
                        <a:lnSpc>
                          <a:spcPct val="100000"/>
                        </a:lnSpc>
                      </a:pPr>
                      <a:r>
                        <a:rPr b="0" lang="en-US" sz="1200" spc="-1" strike="noStrike">
                          <a:solidFill>
                            <a:srgbClr val="000000"/>
                          </a:solidFill>
                          <a:latin typeface="Arial"/>
                        </a:rPr>
                        <a:t>000,000,000,000,000,000,</a:t>
                      </a:r>
                      <a:endParaRPr b="0" lang="en-GB" sz="1200" spc="-1" strike="noStrike">
                        <a:latin typeface="Arial"/>
                      </a:endParaRPr>
                    </a:p>
                    <a:p>
                      <a:pPr>
                        <a:lnSpc>
                          <a:spcPct val="100000"/>
                        </a:lnSpc>
                      </a:pPr>
                      <a:r>
                        <a:rPr b="0" lang="en-US" sz="1200" spc="-1" strike="noStrike">
                          <a:solidFill>
                            <a:srgbClr val="000000"/>
                          </a:solidFill>
                          <a:latin typeface="Arial"/>
                        </a:rPr>
                        <a:t>000,000,000,000,000,000,</a:t>
                      </a:r>
                      <a:endParaRPr b="0" lang="en-GB" sz="1200" spc="-1" strike="noStrike">
                        <a:latin typeface="Arial"/>
                      </a:endParaRPr>
                    </a:p>
                    <a:p>
                      <a:pPr>
                        <a:lnSpc>
                          <a:spcPct val="100000"/>
                        </a:lnSpc>
                      </a:pPr>
                      <a:r>
                        <a:rPr b="0" lang="en-US" sz="1200" spc="-1" strike="noStrike">
                          <a:solidFill>
                            <a:srgbClr val="000000"/>
                          </a:solidFill>
                          <a:latin typeface="Arial"/>
                        </a:rPr>
                        <a:t>000,000,000,000,000,000,</a:t>
                      </a:r>
                      <a:endParaRPr b="0" lang="en-GB" sz="1200" spc="-1" strike="noStrike">
                        <a:latin typeface="Arial"/>
                      </a:endParaRPr>
                    </a:p>
                    <a:p>
                      <a:pPr>
                        <a:lnSpc>
                          <a:spcPct val="100000"/>
                        </a:lnSpc>
                      </a:pPr>
                      <a:r>
                        <a:rPr b="0" lang="en-US" sz="1200" spc="-1" strike="noStrike">
                          <a:solidFill>
                            <a:srgbClr val="000000"/>
                          </a:solidFill>
                          <a:latin typeface="Arial"/>
                        </a:rPr>
                        <a:t>000,000,000,000,000,000,</a:t>
                      </a:r>
                      <a:endParaRPr b="0" lang="en-GB" sz="1200" spc="-1" strike="noStrike">
                        <a:latin typeface="Arial"/>
                      </a:endParaRPr>
                    </a:p>
                    <a:p>
                      <a:pPr>
                        <a:lnSpc>
                          <a:spcPct val="100000"/>
                        </a:lnSpc>
                      </a:pPr>
                      <a:r>
                        <a:rPr b="0" lang="en-US" sz="1200" spc="-1" strike="noStrike">
                          <a:solidFill>
                            <a:srgbClr val="000000"/>
                          </a:solidFill>
                          <a:latin typeface="Arial"/>
                        </a:rPr>
                        <a:t>000,000,000,000,000,000,</a:t>
                      </a:r>
                      <a:endParaRPr b="0" lang="en-GB" sz="1200" spc="-1" strike="noStrike">
                        <a:latin typeface="Arial"/>
                      </a:endParaRPr>
                    </a:p>
                    <a:p>
                      <a:pPr>
                        <a:lnSpc>
                          <a:spcPct val="100000"/>
                        </a:lnSpc>
                      </a:pPr>
                      <a:r>
                        <a:rPr b="0" lang="en-US" sz="1200" spc="-1" strike="noStrike">
                          <a:solidFill>
                            <a:srgbClr val="000000"/>
                          </a:solidFill>
                          <a:latin typeface="Arial"/>
                        </a:rPr>
                        <a:t>000 years</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200" spc="-1" strike="noStrike">
                          <a:solidFill>
                            <a:srgbClr val="000000"/>
                          </a:solidFill>
                          <a:latin typeface="Arial"/>
                        </a:rPr>
                        <a:t>374,422,048,</a:t>
                      </a:r>
                      <a:endParaRPr b="0" lang="en-GB" sz="1200" spc="-1" strike="noStrike">
                        <a:latin typeface="Arial"/>
                      </a:endParaRPr>
                    </a:p>
                    <a:p>
                      <a:pPr>
                        <a:lnSpc>
                          <a:spcPct val="100000"/>
                        </a:lnSpc>
                      </a:pPr>
                      <a:r>
                        <a:rPr b="0" lang="en-US" sz="1200" spc="-1" strike="noStrike">
                          <a:solidFill>
                            <a:srgbClr val="000000"/>
                          </a:solidFill>
                          <a:latin typeface="Arial"/>
                        </a:rPr>
                        <a:t>333,044,000,000,000,000,</a:t>
                      </a:r>
                      <a:endParaRPr b="0" lang="en-GB" sz="1200" spc="-1" strike="noStrike">
                        <a:latin typeface="Arial"/>
                      </a:endParaRPr>
                    </a:p>
                    <a:p>
                      <a:pPr>
                        <a:lnSpc>
                          <a:spcPct val="100000"/>
                        </a:lnSpc>
                      </a:pPr>
                      <a:r>
                        <a:rPr b="0" lang="en-US" sz="1200" spc="-1" strike="noStrike">
                          <a:solidFill>
                            <a:srgbClr val="000000"/>
                          </a:solidFill>
                          <a:latin typeface="Arial"/>
                        </a:rPr>
                        <a:t>000,000,000,000,000,000,</a:t>
                      </a:r>
                      <a:endParaRPr b="0" lang="en-GB" sz="1200" spc="-1" strike="noStrike">
                        <a:latin typeface="Arial"/>
                      </a:endParaRPr>
                    </a:p>
                    <a:p>
                      <a:pPr>
                        <a:lnSpc>
                          <a:spcPct val="100000"/>
                        </a:lnSpc>
                      </a:pPr>
                      <a:r>
                        <a:rPr b="0" lang="en-US" sz="1200" spc="-1" strike="noStrike">
                          <a:solidFill>
                            <a:srgbClr val="000000"/>
                          </a:solidFill>
                          <a:latin typeface="Arial"/>
                        </a:rPr>
                        <a:t>000,000,000,000,000,000,</a:t>
                      </a:r>
                      <a:endParaRPr b="0" lang="en-GB" sz="1200" spc="-1" strike="noStrike">
                        <a:latin typeface="Arial"/>
                      </a:endParaRPr>
                    </a:p>
                    <a:p>
                      <a:pPr>
                        <a:lnSpc>
                          <a:spcPct val="100000"/>
                        </a:lnSpc>
                      </a:pPr>
                      <a:r>
                        <a:rPr b="0" lang="en-US" sz="1200" spc="-1" strike="noStrike">
                          <a:solidFill>
                            <a:srgbClr val="000000"/>
                          </a:solidFill>
                          <a:latin typeface="Arial"/>
                        </a:rPr>
                        <a:t>000,000,000,000,000,000,</a:t>
                      </a:r>
                      <a:endParaRPr b="0" lang="en-GB" sz="1200" spc="-1" strike="noStrike">
                        <a:latin typeface="Arial"/>
                      </a:endParaRPr>
                    </a:p>
                    <a:p>
                      <a:pPr>
                        <a:lnSpc>
                          <a:spcPct val="100000"/>
                        </a:lnSpc>
                      </a:pPr>
                      <a:r>
                        <a:rPr b="0" lang="en-US" sz="1200" spc="-1" strike="noStrike">
                          <a:solidFill>
                            <a:srgbClr val="000000"/>
                          </a:solidFill>
                          <a:latin typeface="Arial"/>
                        </a:rPr>
                        <a:t>000,000,000,000,000,000,</a:t>
                      </a:r>
                      <a:endParaRPr b="0" lang="en-GB" sz="1200" spc="-1" strike="noStrike">
                        <a:latin typeface="Arial"/>
                      </a:endParaRPr>
                    </a:p>
                    <a:p>
                      <a:pPr>
                        <a:lnSpc>
                          <a:spcPct val="100000"/>
                        </a:lnSpc>
                      </a:pPr>
                      <a:r>
                        <a:rPr b="0" lang="en-US" sz="1200" spc="-1" strike="noStrike">
                          <a:solidFill>
                            <a:srgbClr val="000000"/>
                          </a:solidFill>
                          <a:latin typeface="Arial"/>
                        </a:rPr>
                        <a:t>000,000,000,000,000,000,</a:t>
                      </a:r>
                      <a:endParaRPr b="0" lang="en-GB" sz="1200" spc="-1" strike="noStrike">
                        <a:latin typeface="Arial"/>
                      </a:endParaRPr>
                    </a:p>
                    <a:p>
                      <a:pPr>
                        <a:lnSpc>
                          <a:spcPct val="100000"/>
                        </a:lnSpc>
                      </a:pPr>
                      <a:r>
                        <a:rPr b="0" lang="en-US" sz="1200" spc="-1" strike="noStrike">
                          <a:solidFill>
                            <a:srgbClr val="000000"/>
                          </a:solidFill>
                          <a:latin typeface="Arial"/>
                        </a:rPr>
                        <a:t>000,000,000,000,000,000,</a:t>
                      </a:r>
                      <a:endParaRPr b="0" lang="en-GB" sz="1200" spc="-1" strike="noStrike">
                        <a:latin typeface="Arial"/>
                      </a:endParaRPr>
                    </a:p>
                    <a:p>
                      <a:pPr>
                        <a:lnSpc>
                          <a:spcPct val="100000"/>
                        </a:lnSpc>
                      </a:pPr>
                      <a:r>
                        <a:rPr b="0" lang="en-US" sz="1200" spc="-1" strike="noStrike">
                          <a:solidFill>
                            <a:srgbClr val="000000"/>
                          </a:solidFill>
                          <a:latin typeface="Arial"/>
                        </a:rPr>
                        <a:t>000 years</a:t>
                      </a:r>
                      <a:endParaRPr b="0" lang="en-GB" sz="12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bl>
          </a:graphicData>
        </a:graphic>
      </p:graphicFrame>
    </p:spTree>
  </p:cSld>
  <mc:AlternateContent>
    <mc:Choice Requires="p14">
      <p:transition spd="slow" p14:dur="2000"/>
    </mc:Choice>
    <mc:Fallback>
      <p:transition spd="slow"/>
    </mc:Fallback>
  </mc:AlternateContent>
</p:sld>
</file>

<file path=ppt/slides/slide2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23" name="Title 3"/>
          <p:cNvSpPr txBox="1"/>
          <p:nvPr/>
        </p:nvSpPr>
        <p:spPr>
          <a:xfrm>
            <a:off x="45720" y="27720"/>
            <a:ext cx="9052200" cy="65772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Table 8-5 Encryption key power (3 of 3)</a:t>
            </a:r>
            <a:endParaRPr b="0" lang="en-US" sz="3600" spc="-1" strike="noStrike">
              <a:solidFill>
                <a:srgbClr val="000000"/>
              </a:solidFill>
              <a:latin typeface="Arial"/>
            </a:endParaRPr>
          </a:p>
        </p:txBody>
      </p:sp>
      <p:sp>
        <p:nvSpPr>
          <p:cNvPr id="224" name="Content Placeholder 4"/>
          <p:cNvSpPr txBox="1"/>
          <p:nvPr/>
        </p:nvSpPr>
        <p:spPr>
          <a:xfrm>
            <a:off x="335160" y="838080"/>
            <a:ext cx="8762760" cy="4830480"/>
          </a:xfrm>
          <a:prstGeom prst="rect">
            <a:avLst/>
          </a:prstGeom>
          <a:noFill/>
          <a:ln w="0">
            <a:noFill/>
          </a:ln>
        </p:spPr>
        <p:txBody>
          <a:bodyPr>
            <a:normAutofit fontScale="36000"/>
          </a:bodyPr>
          <a:p>
            <a:pPr algn="just">
              <a:lnSpc>
                <a:spcPct val="120000"/>
              </a:lnSpc>
              <a:spcBef>
                <a:spcPts val="561"/>
              </a:spcBef>
              <a:tabLst>
                <a:tab algn="l" pos="0"/>
              </a:tabLst>
            </a:pPr>
            <a:r>
              <a:rPr b="0" lang="en-US" sz="2800" spc="-1" strike="noStrike">
                <a:solidFill>
                  <a:srgbClr val="000000"/>
                </a:solidFill>
                <a:latin typeface="Arial"/>
                <a:ea typeface="Verdana"/>
              </a:rPr>
              <a:t>**Note: The authors acknowledge that this benchmark is based on a very specific application test and that the results are not generalizable. However, these calculations are shown to illustrate the relative difference between key length strength rather than to accurately depict time to crack. Even using the much more conservative TechSpot 7-zip benchmark, which clocked this CPU at 25,120</a:t>
            </a:r>
            <a:endParaRPr b="0" lang="en-US" sz="2800" spc="-1" strike="noStrike">
              <a:solidFill>
                <a:srgbClr val="000000"/>
              </a:solidFill>
              <a:latin typeface="Arial"/>
            </a:endParaRPr>
          </a:p>
          <a:p>
            <a:pPr algn="just">
              <a:lnSpc>
                <a:spcPct val="120000"/>
              </a:lnSpc>
              <a:spcBef>
                <a:spcPts val="561"/>
              </a:spcBef>
              <a:tabLst>
                <a:tab algn="l" pos="0"/>
              </a:tabLst>
            </a:pPr>
            <a:r>
              <a:rPr b="0" lang="en-US" sz="2800" spc="-1" strike="noStrike">
                <a:solidFill>
                  <a:srgbClr val="000000"/>
                </a:solidFill>
                <a:latin typeface="Arial"/>
                <a:ea typeface="Verdana"/>
              </a:rPr>
              <a:t>MIPS (or 25.12 GIPS), the estimated average time to crack would only be approximately 8.25 times slower than the numbers shown, resulting in an average time to crack of 16.6 days, as opposed to the 2.01 days shown above for a 56-bit key length. Some new 2016-era CPUs are approximately twice as fast as the version shown here on the 7-zip benchmarks, but they do not include Dhrystone benchmarks (such as the Intel Core i7-6950X with 10 cores/20 threads).</a:t>
            </a:r>
            <a:endParaRPr b="0" lang="en-US" sz="2800" spc="-1" strike="noStrike">
              <a:solidFill>
                <a:srgbClr val="000000"/>
              </a:solidFill>
              <a:latin typeface="Arial"/>
            </a:endParaRPr>
          </a:p>
          <a:p>
            <a:pPr algn="just">
              <a:lnSpc>
                <a:spcPct val="120000"/>
              </a:lnSpc>
              <a:spcBef>
                <a:spcPts val="561"/>
              </a:spcBef>
              <a:tabLst>
                <a:tab algn="l" pos="0"/>
              </a:tabLst>
            </a:pPr>
            <a:r>
              <a:rPr b="0" lang="en-US" sz="2800" spc="-1" strike="noStrike">
                <a:solidFill>
                  <a:srgbClr val="000000"/>
                </a:solidFill>
                <a:latin typeface="Arial"/>
                <a:ea typeface="Verdana"/>
              </a:rPr>
              <a:t>Source: www.techspot.com/review/1187-intel-core-i7-6950x-broadwell-e/page4.html.</a:t>
            </a:r>
            <a:endParaRPr b="0" lang="en-US" sz="28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2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25" name="Titl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Cryptographic Tools</a:t>
            </a:r>
            <a:endParaRPr b="0" lang="en-US" sz="3600" spc="-1" strike="noStrike">
              <a:solidFill>
                <a:srgbClr val="000000"/>
              </a:solidFill>
              <a:latin typeface="Arial"/>
            </a:endParaRPr>
          </a:p>
        </p:txBody>
      </p:sp>
      <p:sp>
        <p:nvSpPr>
          <p:cNvPr id="226" name="Content Placeholder 2"/>
          <p:cNvSpPr txBox="1"/>
          <p:nvPr/>
        </p:nvSpPr>
        <p:spPr>
          <a:xfrm>
            <a:off x="228600" y="1295280"/>
            <a:ext cx="8762760" cy="4830480"/>
          </a:xfrm>
          <a:prstGeom prst="rect">
            <a:avLst/>
          </a:prstGeom>
          <a:noFill/>
          <a:ln w="0">
            <a:noFill/>
          </a:ln>
        </p:spPr>
        <p:txBody>
          <a:bodyPr>
            <a:noAutofit/>
          </a:bodyPr>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Potential areas of use include:</a:t>
            </a:r>
            <a:endParaRPr b="0" lang="en-US" sz="26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Ability to conceal the contents of sensitive messages </a:t>
            </a:r>
            <a:endParaRPr b="0" lang="en-US" sz="24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Verify the contents of messages and the identities of their senders</a:t>
            </a:r>
            <a:endParaRPr b="0" lang="en-US" sz="24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Tools must embody cryptographic capabilities so that they can be applied to the everyday world of computing</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195" dur="indefinite" restart="never" nodeType="tmRoot">
          <p:childTnLst>
            <p:seq>
              <p:cTn id="196" dur="indefinite" nodeType="mainSeq">
                <p:childTnLst>
                  <p:par>
                    <p:cTn id="197" fill="hold">
                      <p:stCondLst>
                        <p:cond delay="indefinite"/>
                      </p:stCondLst>
                      <p:childTnLst>
                        <p:par>
                          <p:cTn id="198" fill="hold">
                            <p:stCondLst>
                              <p:cond delay="0"/>
                            </p:stCondLst>
                            <p:childTnLst>
                              <p:par>
                                <p:cTn id="199" nodeType="clickEffect" fill="hold" presetClass="entr" presetID="1">
                                  <p:stCondLst>
                                    <p:cond delay="0"/>
                                  </p:stCondLst>
                                  <p:childTnLst>
                                    <p:set>
                                      <p:cBhvr>
                                        <p:cTn id="200" dur="1" fill="hold">
                                          <p:stCondLst>
                                            <p:cond delay="0"/>
                                          </p:stCondLst>
                                        </p:cTn>
                                        <p:tgtEl>
                                          <p:spTgt spid="226">
                                            <p:txEl>
                                              <p:pRg st="0" end="0"/>
                                            </p:txEl>
                                          </p:spTgt>
                                        </p:tgtEl>
                                        <p:attrNameLst>
                                          <p:attrName>style.visibility</p:attrName>
                                        </p:attrNameLst>
                                      </p:cBhvr>
                                      <p:to>
                                        <p:strVal val="visible"/>
                                      </p:to>
                                    </p:set>
                                  </p:childTnLst>
                                </p:cTn>
                              </p:par>
                            </p:childTnLst>
                          </p:cTn>
                        </p:par>
                      </p:childTnLst>
                    </p:cTn>
                  </p:par>
                  <p:par>
                    <p:cTn id="201" fill="hold">
                      <p:stCondLst>
                        <p:cond delay="indefinite"/>
                      </p:stCondLst>
                      <p:childTnLst>
                        <p:par>
                          <p:cTn id="202" fill="hold">
                            <p:stCondLst>
                              <p:cond delay="0"/>
                            </p:stCondLst>
                            <p:childTnLst>
                              <p:par>
                                <p:cTn id="203" nodeType="clickEffect" fill="hold" presetClass="entr" presetID="1">
                                  <p:stCondLst>
                                    <p:cond delay="0"/>
                                  </p:stCondLst>
                                  <p:childTnLst>
                                    <p:set>
                                      <p:cBhvr>
                                        <p:cTn id="204" dur="1" fill="hold">
                                          <p:stCondLst>
                                            <p:cond delay="0"/>
                                          </p:stCondLst>
                                        </p:cTn>
                                        <p:tgtEl>
                                          <p:spTgt spid="226">
                                            <p:txEl>
                                              <p:pRg st="1" end="1"/>
                                            </p:txEl>
                                          </p:spTgt>
                                        </p:tgtEl>
                                        <p:attrNameLst>
                                          <p:attrName>style.visibility</p:attrName>
                                        </p:attrNameLst>
                                      </p:cBhvr>
                                      <p:to>
                                        <p:strVal val="visible"/>
                                      </p:to>
                                    </p:set>
                                  </p:childTnLst>
                                </p:cTn>
                              </p:par>
                            </p:childTnLst>
                          </p:cTn>
                        </p:par>
                      </p:childTnLst>
                    </p:cTn>
                  </p:par>
                  <p:par>
                    <p:cTn id="205" fill="hold">
                      <p:stCondLst>
                        <p:cond delay="indefinite"/>
                      </p:stCondLst>
                      <p:childTnLst>
                        <p:par>
                          <p:cTn id="206" fill="hold">
                            <p:stCondLst>
                              <p:cond delay="0"/>
                            </p:stCondLst>
                            <p:childTnLst>
                              <p:par>
                                <p:cTn id="207" nodeType="clickEffect" fill="hold" presetClass="entr" presetID="1">
                                  <p:stCondLst>
                                    <p:cond delay="0"/>
                                  </p:stCondLst>
                                  <p:childTnLst>
                                    <p:set>
                                      <p:cBhvr>
                                        <p:cTn id="208" dur="1" fill="hold">
                                          <p:stCondLst>
                                            <p:cond delay="0"/>
                                          </p:stCondLst>
                                        </p:cTn>
                                        <p:tgtEl>
                                          <p:spTgt spid="226">
                                            <p:txEl>
                                              <p:pRg st="2" end="2"/>
                                            </p:txEl>
                                          </p:spTgt>
                                        </p:tgtEl>
                                        <p:attrNameLst>
                                          <p:attrName>style.visibility</p:attrName>
                                        </p:attrNameLst>
                                      </p:cBhvr>
                                      <p:to>
                                        <p:strVal val="visible"/>
                                      </p:to>
                                    </p:set>
                                  </p:childTnLst>
                                </p:cTn>
                              </p:par>
                            </p:childTnLst>
                          </p:cTn>
                        </p:par>
                      </p:childTnLst>
                    </p:cTn>
                  </p:par>
                  <p:par>
                    <p:cTn id="209" fill="hold">
                      <p:stCondLst>
                        <p:cond delay="indefinite"/>
                      </p:stCondLst>
                      <p:childTnLst>
                        <p:par>
                          <p:cTn id="210" fill="hold">
                            <p:stCondLst>
                              <p:cond delay="0"/>
                            </p:stCondLst>
                            <p:childTnLst>
                              <p:par>
                                <p:cTn id="211" nodeType="clickEffect" fill="hold" presetClass="entr" presetID="1">
                                  <p:stCondLst>
                                    <p:cond delay="0"/>
                                  </p:stCondLst>
                                  <p:childTnLst>
                                    <p:set>
                                      <p:cBhvr>
                                        <p:cTn id="212" dur="1" fill="hold">
                                          <p:stCondLst>
                                            <p:cond delay="0"/>
                                          </p:stCondLst>
                                        </p:cTn>
                                        <p:tgtEl>
                                          <p:spTgt spid="226">
                                            <p:txEl>
                                              <p:pRg st="3" end="3"/>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27" name="Titl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Public-Key Infrastructure (PKI) (1 of 2)</a:t>
            </a:r>
            <a:endParaRPr b="0" lang="en-US" sz="3600" spc="-1" strike="noStrike">
              <a:solidFill>
                <a:srgbClr val="000000"/>
              </a:solidFill>
              <a:latin typeface="Arial"/>
            </a:endParaRPr>
          </a:p>
        </p:txBody>
      </p:sp>
      <p:sp>
        <p:nvSpPr>
          <p:cNvPr id="228" name="Content Placeholder 2"/>
          <p:cNvSpPr txBox="1"/>
          <p:nvPr/>
        </p:nvSpPr>
        <p:spPr>
          <a:xfrm>
            <a:off x="228600" y="1295280"/>
            <a:ext cx="8762760" cy="4830480"/>
          </a:xfrm>
          <a:prstGeom prst="rect">
            <a:avLst/>
          </a:prstGeom>
          <a:noFill/>
          <a:ln w="0">
            <a:noFill/>
          </a:ln>
        </p:spPr>
        <p:txBody>
          <a:bodyPr>
            <a:noAutofit/>
          </a:bodyPr>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Integrated system of software, encryption methodologies, protocols, legal agreements, and third-party services enabling users to communicate securely</a:t>
            </a:r>
            <a:endParaRPr b="0" lang="en-US" sz="26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PKI systems based on public-key cryptosystems</a:t>
            </a:r>
            <a:endParaRPr b="0" lang="en-US" sz="26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PKI protects information assets in several ways: </a:t>
            </a:r>
            <a:endParaRPr b="0" lang="en-US" sz="26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Authentication</a:t>
            </a:r>
            <a:endParaRPr b="0" lang="en-US" sz="24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Integrity</a:t>
            </a:r>
            <a:endParaRPr b="0" lang="en-US" sz="24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Privacy</a:t>
            </a:r>
            <a:endParaRPr b="0" lang="en-US" sz="24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Authorization</a:t>
            </a:r>
            <a:endParaRPr b="0" lang="en-US" sz="24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rPr>
              <a:t> </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213" dur="indefinite" restart="never" nodeType="tmRoot">
          <p:childTnLst>
            <p:seq>
              <p:cTn id="214" dur="indefinite" nodeType="mainSeq">
                <p:childTnLst>
                  <p:par>
                    <p:cTn id="215" fill="hold">
                      <p:stCondLst>
                        <p:cond delay="indefinite"/>
                      </p:stCondLst>
                      <p:childTnLst>
                        <p:par>
                          <p:cTn id="216" fill="hold">
                            <p:stCondLst>
                              <p:cond delay="0"/>
                            </p:stCondLst>
                            <p:childTnLst>
                              <p:par>
                                <p:cTn id="217" nodeType="clickEffect" fill="hold" presetClass="entr" presetID="1">
                                  <p:stCondLst>
                                    <p:cond delay="0"/>
                                  </p:stCondLst>
                                  <p:childTnLst>
                                    <p:set>
                                      <p:cBhvr>
                                        <p:cTn id="218" dur="1" fill="hold">
                                          <p:stCondLst>
                                            <p:cond delay="0"/>
                                          </p:stCondLst>
                                        </p:cTn>
                                        <p:tgtEl>
                                          <p:spTgt spid="228">
                                            <p:txEl>
                                              <p:pRg st="0" end="0"/>
                                            </p:txEl>
                                          </p:spTgt>
                                        </p:tgtEl>
                                        <p:attrNameLst>
                                          <p:attrName>style.visibility</p:attrName>
                                        </p:attrNameLst>
                                      </p:cBhvr>
                                      <p:to>
                                        <p:strVal val="visible"/>
                                      </p:to>
                                    </p:set>
                                  </p:childTnLst>
                                </p:cTn>
                              </p:par>
                            </p:childTnLst>
                          </p:cTn>
                        </p:par>
                      </p:childTnLst>
                    </p:cTn>
                  </p:par>
                  <p:par>
                    <p:cTn id="219" fill="hold">
                      <p:stCondLst>
                        <p:cond delay="indefinite"/>
                      </p:stCondLst>
                      <p:childTnLst>
                        <p:par>
                          <p:cTn id="220" fill="hold">
                            <p:stCondLst>
                              <p:cond delay="0"/>
                            </p:stCondLst>
                            <p:childTnLst>
                              <p:par>
                                <p:cTn id="221" nodeType="clickEffect" fill="hold" presetClass="entr" presetID="1">
                                  <p:stCondLst>
                                    <p:cond delay="0"/>
                                  </p:stCondLst>
                                  <p:childTnLst>
                                    <p:set>
                                      <p:cBhvr>
                                        <p:cTn id="222" dur="1" fill="hold">
                                          <p:stCondLst>
                                            <p:cond delay="0"/>
                                          </p:stCondLst>
                                        </p:cTn>
                                        <p:tgtEl>
                                          <p:spTgt spid="228">
                                            <p:txEl>
                                              <p:pRg st="1" end="1"/>
                                            </p:txEl>
                                          </p:spTgt>
                                        </p:tgtEl>
                                        <p:attrNameLst>
                                          <p:attrName>style.visibility</p:attrName>
                                        </p:attrNameLst>
                                      </p:cBhvr>
                                      <p:to>
                                        <p:strVal val="visible"/>
                                      </p:to>
                                    </p:set>
                                  </p:childTnLst>
                                </p:cTn>
                              </p:par>
                            </p:childTnLst>
                          </p:cTn>
                        </p:par>
                      </p:childTnLst>
                    </p:cTn>
                  </p:par>
                  <p:par>
                    <p:cTn id="223" fill="hold">
                      <p:stCondLst>
                        <p:cond delay="indefinite"/>
                      </p:stCondLst>
                      <p:childTnLst>
                        <p:par>
                          <p:cTn id="224" fill="hold">
                            <p:stCondLst>
                              <p:cond delay="0"/>
                            </p:stCondLst>
                            <p:childTnLst>
                              <p:par>
                                <p:cTn id="225" nodeType="clickEffect" fill="hold" presetClass="entr" presetID="1">
                                  <p:stCondLst>
                                    <p:cond delay="0"/>
                                  </p:stCondLst>
                                  <p:childTnLst>
                                    <p:set>
                                      <p:cBhvr>
                                        <p:cTn id="226" dur="1" fill="hold">
                                          <p:stCondLst>
                                            <p:cond delay="0"/>
                                          </p:stCondLst>
                                        </p:cTn>
                                        <p:tgtEl>
                                          <p:spTgt spid="228">
                                            <p:txEl>
                                              <p:pRg st="2" end="2"/>
                                            </p:txEl>
                                          </p:spTgt>
                                        </p:tgtEl>
                                        <p:attrNameLst>
                                          <p:attrName>style.visibility</p:attrName>
                                        </p:attrNameLst>
                                      </p:cBhvr>
                                      <p:to>
                                        <p:strVal val="visible"/>
                                      </p:to>
                                    </p:set>
                                  </p:childTnLst>
                                </p:cTn>
                              </p:par>
                            </p:childTnLst>
                          </p:cTn>
                        </p:par>
                      </p:childTnLst>
                    </p:cTn>
                  </p:par>
                  <p:par>
                    <p:cTn id="227" fill="hold">
                      <p:stCondLst>
                        <p:cond delay="indefinite"/>
                      </p:stCondLst>
                      <p:childTnLst>
                        <p:par>
                          <p:cTn id="228" fill="hold">
                            <p:stCondLst>
                              <p:cond delay="0"/>
                            </p:stCondLst>
                            <p:childTnLst>
                              <p:par>
                                <p:cTn id="229" nodeType="clickEffect" fill="hold" presetClass="entr" presetID="1">
                                  <p:stCondLst>
                                    <p:cond delay="0"/>
                                  </p:stCondLst>
                                  <p:childTnLst>
                                    <p:set>
                                      <p:cBhvr>
                                        <p:cTn id="230" dur="1" fill="hold">
                                          <p:stCondLst>
                                            <p:cond delay="0"/>
                                          </p:stCondLst>
                                        </p:cTn>
                                        <p:tgtEl>
                                          <p:spTgt spid="228">
                                            <p:txEl>
                                              <p:pRg st="3" end="3"/>
                                            </p:txEl>
                                          </p:spTgt>
                                        </p:tgtEl>
                                        <p:attrNameLst>
                                          <p:attrName>style.visibility</p:attrName>
                                        </p:attrNameLst>
                                      </p:cBhvr>
                                      <p:to>
                                        <p:strVal val="visible"/>
                                      </p:to>
                                    </p:set>
                                  </p:childTnLst>
                                </p:cTn>
                              </p:par>
                            </p:childTnLst>
                          </p:cTn>
                        </p:par>
                      </p:childTnLst>
                    </p:cTn>
                  </p:par>
                  <p:par>
                    <p:cTn id="231" fill="hold">
                      <p:stCondLst>
                        <p:cond delay="indefinite"/>
                      </p:stCondLst>
                      <p:childTnLst>
                        <p:par>
                          <p:cTn id="232" fill="hold">
                            <p:stCondLst>
                              <p:cond delay="0"/>
                            </p:stCondLst>
                            <p:childTnLst>
                              <p:par>
                                <p:cTn id="233" nodeType="clickEffect" fill="hold" presetClass="entr" presetID="1">
                                  <p:stCondLst>
                                    <p:cond delay="0"/>
                                  </p:stCondLst>
                                  <p:childTnLst>
                                    <p:set>
                                      <p:cBhvr>
                                        <p:cTn id="234" dur="1" fill="hold">
                                          <p:stCondLst>
                                            <p:cond delay="0"/>
                                          </p:stCondLst>
                                        </p:cTn>
                                        <p:tgtEl>
                                          <p:spTgt spid="228">
                                            <p:txEl>
                                              <p:pRg st="4" end="4"/>
                                            </p:txEl>
                                          </p:spTgt>
                                        </p:tgtEl>
                                        <p:attrNameLst>
                                          <p:attrName>style.visibility</p:attrName>
                                        </p:attrNameLst>
                                      </p:cBhvr>
                                      <p:to>
                                        <p:strVal val="visible"/>
                                      </p:to>
                                    </p:set>
                                  </p:childTnLst>
                                </p:cTn>
                              </p:par>
                            </p:childTnLst>
                          </p:cTn>
                        </p:par>
                      </p:childTnLst>
                    </p:cTn>
                  </p:par>
                  <p:par>
                    <p:cTn id="235" fill="hold">
                      <p:stCondLst>
                        <p:cond delay="indefinite"/>
                      </p:stCondLst>
                      <p:childTnLst>
                        <p:par>
                          <p:cTn id="236" fill="hold">
                            <p:stCondLst>
                              <p:cond delay="0"/>
                            </p:stCondLst>
                            <p:childTnLst>
                              <p:par>
                                <p:cTn id="237" nodeType="clickEffect" fill="hold" presetClass="entr" presetID="1">
                                  <p:stCondLst>
                                    <p:cond delay="0"/>
                                  </p:stCondLst>
                                  <p:childTnLst>
                                    <p:set>
                                      <p:cBhvr>
                                        <p:cTn id="238" dur="1" fill="hold">
                                          <p:stCondLst>
                                            <p:cond delay="0"/>
                                          </p:stCondLst>
                                        </p:cTn>
                                        <p:tgtEl>
                                          <p:spTgt spid="228">
                                            <p:txEl>
                                              <p:pRg st="5" end="5"/>
                                            </p:txEl>
                                          </p:spTgt>
                                        </p:tgtEl>
                                        <p:attrNameLst>
                                          <p:attrName>style.visibility</p:attrName>
                                        </p:attrNameLst>
                                      </p:cBhvr>
                                      <p:to>
                                        <p:strVal val="visible"/>
                                      </p:to>
                                    </p:set>
                                  </p:childTnLst>
                                </p:cTn>
                              </p:par>
                            </p:childTnLst>
                          </p:cTn>
                        </p:par>
                      </p:childTnLst>
                    </p:cTn>
                  </p:par>
                  <p:par>
                    <p:cTn id="239" fill="hold">
                      <p:stCondLst>
                        <p:cond delay="indefinite"/>
                      </p:stCondLst>
                      <p:childTnLst>
                        <p:par>
                          <p:cTn id="240" fill="hold">
                            <p:stCondLst>
                              <p:cond delay="0"/>
                            </p:stCondLst>
                            <p:childTnLst>
                              <p:par>
                                <p:cTn id="241" nodeType="clickEffect" fill="hold" presetClass="entr" presetID="1">
                                  <p:stCondLst>
                                    <p:cond delay="0"/>
                                  </p:stCondLst>
                                  <p:childTnLst>
                                    <p:set>
                                      <p:cBhvr>
                                        <p:cTn id="242" dur="1" fill="hold">
                                          <p:stCondLst>
                                            <p:cond delay="0"/>
                                          </p:stCondLst>
                                        </p:cTn>
                                        <p:tgtEl>
                                          <p:spTgt spid="228">
                                            <p:txEl>
                                              <p:pRg st="6" end="6"/>
                                            </p:txEl>
                                          </p:spTgt>
                                        </p:tgtEl>
                                        <p:attrNameLst>
                                          <p:attrName>style.visibility</p:attrName>
                                        </p:attrNameLst>
                                      </p:cBhvr>
                                      <p:to>
                                        <p:strVal val="visible"/>
                                      </p:to>
                                    </p:set>
                                  </p:childTnLst>
                                </p:cTn>
                              </p:par>
                            </p:childTnLst>
                          </p:cTn>
                        </p:par>
                      </p:childTnLst>
                    </p:cTn>
                  </p:par>
                  <p:par>
                    <p:cTn id="243" fill="hold">
                      <p:stCondLst>
                        <p:cond delay="indefinite"/>
                      </p:stCondLst>
                      <p:childTnLst>
                        <p:par>
                          <p:cTn id="244" fill="hold">
                            <p:stCondLst>
                              <p:cond delay="0"/>
                            </p:stCondLst>
                            <p:childTnLst>
                              <p:par>
                                <p:cTn id="245" nodeType="clickEffect" fill="hold" presetClass="entr" presetID="1">
                                  <p:stCondLst>
                                    <p:cond delay="0"/>
                                  </p:stCondLst>
                                  <p:childTnLst>
                                    <p:set>
                                      <p:cBhvr>
                                        <p:cTn id="246" dur="1" fill="hold">
                                          <p:stCondLst>
                                            <p:cond delay="0"/>
                                          </p:stCondLst>
                                        </p:cTn>
                                        <p:tgtEl>
                                          <p:spTgt spid="228">
                                            <p:txEl>
                                              <p:pRg st="7" end="7"/>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29" name="Titl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Public-Key Infrastructure (PKI) (2 of 2)</a:t>
            </a:r>
            <a:endParaRPr b="0" lang="en-US" sz="3600" spc="-1" strike="noStrike">
              <a:solidFill>
                <a:srgbClr val="000000"/>
              </a:solidFill>
              <a:latin typeface="Arial"/>
            </a:endParaRPr>
          </a:p>
        </p:txBody>
      </p:sp>
      <p:sp>
        <p:nvSpPr>
          <p:cNvPr id="230" name="Content Placeholder 2"/>
          <p:cNvSpPr txBox="1"/>
          <p:nvPr/>
        </p:nvSpPr>
        <p:spPr>
          <a:xfrm>
            <a:off x="228600" y="1295280"/>
            <a:ext cx="8762760" cy="4830480"/>
          </a:xfrm>
          <a:prstGeom prst="rect">
            <a:avLst/>
          </a:prstGeom>
          <a:noFill/>
          <a:ln w="0">
            <a:noFill/>
          </a:ln>
        </p:spPr>
        <p:txBody>
          <a:bodyPr>
            <a:noAutofit/>
          </a:bodyPr>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Typical PKI solution protects the transmission and reception of secure information by integrating:</a:t>
            </a:r>
            <a:endParaRPr b="0" lang="en-US" sz="26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A certificate authority (CA)</a:t>
            </a:r>
            <a:endParaRPr b="0" lang="en-US" sz="24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A registration authority (RA)</a:t>
            </a:r>
            <a:endParaRPr b="0" lang="en-US" sz="24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Certificate directories</a:t>
            </a:r>
            <a:endParaRPr b="0" lang="en-US" sz="24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Management protocols</a:t>
            </a:r>
            <a:endParaRPr b="0" lang="en-US" sz="24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rPr>
              <a:t> </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247" dur="indefinite" restart="never" nodeType="tmRoot">
          <p:childTnLst>
            <p:seq>
              <p:cTn id="248" dur="indefinite" nodeType="mainSeq">
                <p:childTnLst>
                  <p:par>
                    <p:cTn id="249" fill="hold">
                      <p:stCondLst>
                        <p:cond delay="indefinite"/>
                      </p:stCondLst>
                      <p:childTnLst>
                        <p:par>
                          <p:cTn id="250" fill="hold">
                            <p:stCondLst>
                              <p:cond delay="0"/>
                            </p:stCondLst>
                            <p:childTnLst>
                              <p:par>
                                <p:cTn id="251" nodeType="clickEffect" fill="hold" presetClass="entr" presetID="1">
                                  <p:stCondLst>
                                    <p:cond delay="0"/>
                                  </p:stCondLst>
                                  <p:childTnLst>
                                    <p:set>
                                      <p:cBhvr>
                                        <p:cTn id="252" dur="1" fill="hold">
                                          <p:stCondLst>
                                            <p:cond delay="0"/>
                                          </p:stCondLst>
                                        </p:cTn>
                                        <p:tgtEl>
                                          <p:spTgt spid="230">
                                            <p:txEl>
                                              <p:pRg st="0" end="0"/>
                                            </p:txEl>
                                          </p:spTgt>
                                        </p:tgtEl>
                                        <p:attrNameLst>
                                          <p:attrName>style.visibility</p:attrName>
                                        </p:attrNameLst>
                                      </p:cBhvr>
                                      <p:to>
                                        <p:strVal val="visible"/>
                                      </p:to>
                                    </p:set>
                                  </p:childTnLst>
                                </p:cTn>
                              </p:par>
                            </p:childTnLst>
                          </p:cTn>
                        </p:par>
                      </p:childTnLst>
                    </p:cTn>
                  </p:par>
                  <p:par>
                    <p:cTn id="253" fill="hold">
                      <p:stCondLst>
                        <p:cond delay="indefinite"/>
                      </p:stCondLst>
                      <p:childTnLst>
                        <p:par>
                          <p:cTn id="254" fill="hold">
                            <p:stCondLst>
                              <p:cond delay="0"/>
                            </p:stCondLst>
                            <p:childTnLst>
                              <p:par>
                                <p:cTn id="255" nodeType="clickEffect" fill="hold" presetClass="entr" presetID="1">
                                  <p:stCondLst>
                                    <p:cond delay="0"/>
                                  </p:stCondLst>
                                  <p:childTnLst>
                                    <p:set>
                                      <p:cBhvr>
                                        <p:cTn id="256" dur="1" fill="hold">
                                          <p:stCondLst>
                                            <p:cond delay="0"/>
                                          </p:stCondLst>
                                        </p:cTn>
                                        <p:tgtEl>
                                          <p:spTgt spid="230">
                                            <p:txEl>
                                              <p:pRg st="1" end="1"/>
                                            </p:txEl>
                                          </p:spTgt>
                                        </p:tgtEl>
                                        <p:attrNameLst>
                                          <p:attrName>style.visibility</p:attrName>
                                        </p:attrNameLst>
                                      </p:cBhvr>
                                      <p:to>
                                        <p:strVal val="visible"/>
                                      </p:to>
                                    </p:set>
                                  </p:childTnLst>
                                </p:cTn>
                              </p:par>
                            </p:childTnLst>
                          </p:cTn>
                        </p:par>
                      </p:childTnLst>
                    </p:cTn>
                  </p:par>
                  <p:par>
                    <p:cTn id="257" fill="hold">
                      <p:stCondLst>
                        <p:cond delay="indefinite"/>
                      </p:stCondLst>
                      <p:childTnLst>
                        <p:par>
                          <p:cTn id="258" fill="hold">
                            <p:stCondLst>
                              <p:cond delay="0"/>
                            </p:stCondLst>
                            <p:childTnLst>
                              <p:par>
                                <p:cTn id="259" nodeType="clickEffect" fill="hold" presetClass="entr" presetID="1">
                                  <p:stCondLst>
                                    <p:cond delay="0"/>
                                  </p:stCondLst>
                                  <p:childTnLst>
                                    <p:set>
                                      <p:cBhvr>
                                        <p:cTn id="260" dur="1" fill="hold">
                                          <p:stCondLst>
                                            <p:cond delay="0"/>
                                          </p:stCondLst>
                                        </p:cTn>
                                        <p:tgtEl>
                                          <p:spTgt spid="230">
                                            <p:txEl>
                                              <p:pRg st="2" end="2"/>
                                            </p:txEl>
                                          </p:spTgt>
                                        </p:tgtEl>
                                        <p:attrNameLst>
                                          <p:attrName>style.visibility</p:attrName>
                                        </p:attrNameLst>
                                      </p:cBhvr>
                                      <p:to>
                                        <p:strVal val="visible"/>
                                      </p:to>
                                    </p:set>
                                  </p:childTnLst>
                                </p:cTn>
                              </p:par>
                            </p:childTnLst>
                          </p:cTn>
                        </p:par>
                      </p:childTnLst>
                    </p:cTn>
                  </p:par>
                  <p:par>
                    <p:cTn id="261" fill="hold">
                      <p:stCondLst>
                        <p:cond delay="indefinite"/>
                      </p:stCondLst>
                      <p:childTnLst>
                        <p:par>
                          <p:cTn id="262" fill="hold">
                            <p:stCondLst>
                              <p:cond delay="0"/>
                            </p:stCondLst>
                            <p:childTnLst>
                              <p:par>
                                <p:cTn id="263" nodeType="clickEffect" fill="hold" presetClass="entr" presetID="1">
                                  <p:stCondLst>
                                    <p:cond delay="0"/>
                                  </p:stCondLst>
                                  <p:childTnLst>
                                    <p:set>
                                      <p:cBhvr>
                                        <p:cTn id="264" dur="1" fill="hold">
                                          <p:stCondLst>
                                            <p:cond delay="0"/>
                                          </p:stCondLst>
                                        </p:cTn>
                                        <p:tgtEl>
                                          <p:spTgt spid="230">
                                            <p:txEl>
                                              <p:pRg st="3" end="3"/>
                                            </p:txEl>
                                          </p:spTgt>
                                        </p:tgtEl>
                                        <p:attrNameLst>
                                          <p:attrName>style.visibility</p:attrName>
                                        </p:attrNameLst>
                                      </p:cBhvr>
                                      <p:to>
                                        <p:strVal val="visible"/>
                                      </p:to>
                                    </p:set>
                                  </p:childTnLst>
                                </p:cTn>
                              </p:par>
                            </p:childTnLst>
                          </p:cTn>
                        </p:par>
                      </p:childTnLst>
                    </p:cTn>
                  </p:par>
                  <p:par>
                    <p:cTn id="265" fill="hold">
                      <p:stCondLst>
                        <p:cond delay="indefinite"/>
                      </p:stCondLst>
                      <p:childTnLst>
                        <p:par>
                          <p:cTn id="266" fill="hold">
                            <p:stCondLst>
                              <p:cond delay="0"/>
                            </p:stCondLst>
                            <p:childTnLst>
                              <p:par>
                                <p:cTn id="267" nodeType="clickEffect" fill="hold" presetClass="entr" presetID="1">
                                  <p:stCondLst>
                                    <p:cond delay="0"/>
                                  </p:stCondLst>
                                  <p:childTnLst>
                                    <p:set>
                                      <p:cBhvr>
                                        <p:cTn id="268" dur="1" fill="hold">
                                          <p:stCondLst>
                                            <p:cond delay="0"/>
                                          </p:stCondLst>
                                        </p:cTn>
                                        <p:tgtEl>
                                          <p:spTgt spid="230">
                                            <p:txEl>
                                              <p:pRg st="4" end="4"/>
                                            </p:txEl>
                                          </p:spTgt>
                                        </p:tgtEl>
                                        <p:attrNameLst>
                                          <p:attrName>style.visibility</p:attrName>
                                        </p:attrNameLst>
                                      </p:cBhvr>
                                      <p:to>
                                        <p:strVal val="visible"/>
                                      </p:to>
                                    </p:set>
                                  </p:childTnLst>
                                </p:cTn>
                              </p:par>
                            </p:childTnLst>
                          </p:cTn>
                        </p:par>
                      </p:childTnLst>
                    </p:cTn>
                  </p:par>
                  <p:par>
                    <p:cTn id="269" fill="hold">
                      <p:stCondLst>
                        <p:cond delay="indefinite"/>
                      </p:stCondLst>
                      <p:childTnLst>
                        <p:par>
                          <p:cTn id="270" fill="hold">
                            <p:stCondLst>
                              <p:cond delay="0"/>
                            </p:stCondLst>
                            <p:childTnLst>
                              <p:par>
                                <p:cTn id="271" nodeType="clickEffect" fill="hold" presetClass="entr" presetID="1">
                                  <p:stCondLst>
                                    <p:cond delay="0"/>
                                  </p:stCondLst>
                                  <p:childTnLst>
                                    <p:set>
                                      <p:cBhvr>
                                        <p:cTn id="272" dur="1" fill="hold">
                                          <p:stCondLst>
                                            <p:cond delay="0"/>
                                          </p:stCondLst>
                                        </p:cTn>
                                        <p:tgtEl>
                                          <p:spTgt spid="230">
                                            <p:txEl>
                                              <p:pRg st="5" end="5"/>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1" name="Titl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Digital Signatures</a:t>
            </a:r>
            <a:endParaRPr b="0" lang="en-US" sz="3600" spc="-1" strike="noStrike">
              <a:solidFill>
                <a:srgbClr val="000000"/>
              </a:solidFill>
              <a:latin typeface="Arial"/>
            </a:endParaRPr>
          </a:p>
        </p:txBody>
      </p:sp>
      <p:sp>
        <p:nvSpPr>
          <p:cNvPr id="232" name="Content Placeholder 2"/>
          <p:cNvSpPr txBox="1"/>
          <p:nvPr/>
        </p:nvSpPr>
        <p:spPr>
          <a:xfrm>
            <a:off x="335160" y="914400"/>
            <a:ext cx="8762760" cy="4830480"/>
          </a:xfrm>
          <a:prstGeom prst="rect">
            <a:avLst/>
          </a:prstGeom>
          <a:noFill/>
          <a:ln w="0">
            <a:noFill/>
          </a:ln>
        </p:spPr>
        <p:txBody>
          <a:bodyPr>
            <a:noAutofit/>
          </a:bodyPr>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Created in response to rising the need to verify information transferred via electronic systems.</a:t>
            </a:r>
            <a:endParaRPr b="0" lang="en-US" sz="26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Asymmetric encryption processes used to create digital signatures.</a:t>
            </a:r>
            <a:endParaRPr b="0" lang="en-US" sz="26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Nonrepudiation: the process that verifies the message was sent by the sender and thus cannot be refuted.</a:t>
            </a:r>
            <a:endParaRPr b="0" lang="en-US" sz="26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rPr>
              <a:t> </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273" dur="indefinite" restart="never" nodeType="tmRoot">
          <p:childTnLst>
            <p:seq>
              <p:cTn id="274" dur="indefinite" nodeType="mainSeq">
                <p:childTnLst>
                  <p:par>
                    <p:cTn id="275" fill="hold">
                      <p:stCondLst>
                        <p:cond delay="indefinite"/>
                      </p:stCondLst>
                      <p:childTnLst>
                        <p:par>
                          <p:cTn id="276" fill="hold">
                            <p:stCondLst>
                              <p:cond delay="0"/>
                            </p:stCondLst>
                            <p:childTnLst>
                              <p:par>
                                <p:cTn id="277" nodeType="clickEffect" fill="hold" presetClass="entr" presetID="1">
                                  <p:stCondLst>
                                    <p:cond delay="0"/>
                                  </p:stCondLst>
                                  <p:childTnLst>
                                    <p:set>
                                      <p:cBhvr>
                                        <p:cTn id="278" dur="1" fill="hold">
                                          <p:stCondLst>
                                            <p:cond delay="0"/>
                                          </p:stCondLst>
                                        </p:cTn>
                                        <p:tgtEl>
                                          <p:spTgt spid="232">
                                            <p:txEl>
                                              <p:pRg st="0" end="0"/>
                                            </p:txEl>
                                          </p:spTgt>
                                        </p:tgtEl>
                                        <p:attrNameLst>
                                          <p:attrName>style.visibility</p:attrName>
                                        </p:attrNameLst>
                                      </p:cBhvr>
                                      <p:to>
                                        <p:strVal val="visible"/>
                                      </p:to>
                                    </p:set>
                                  </p:childTnLst>
                                </p:cTn>
                              </p:par>
                            </p:childTnLst>
                          </p:cTn>
                        </p:par>
                      </p:childTnLst>
                    </p:cTn>
                  </p:par>
                  <p:par>
                    <p:cTn id="279" fill="hold">
                      <p:stCondLst>
                        <p:cond delay="indefinite"/>
                      </p:stCondLst>
                      <p:childTnLst>
                        <p:par>
                          <p:cTn id="280" fill="hold">
                            <p:stCondLst>
                              <p:cond delay="0"/>
                            </p:stCondLst>
                            <p:childTnLst>
                              <p:par>
                                <p:cTn id="281" nodeType="clickEffect" fill="hold" presetClass="entr" presetID="1">
                                  <p:stCondLst>
                                    <p:cond delay="0"/>
                                  </p:stCondLst>
                                  <p:childTnLst>
                                    <p:set>
                                      <p:cBhvr>
                                        <p:cTn id="282" dur="1" fill="hold">
                                          <p:stCondLst>
                                            <p:cond delay="0"/>
                                          </p:stCondLst>
                                        </p:cTn>
                                        <p:tgtEl>
                                          <p:spTgt spid="232">
                                            <p:txEl>
                                              <p:pRg st="1" end="1"/>
                                            </p:txEl>
                                          </p:spTgt>
                                        </p:tgtEl>
                                        <p:attrNameLst>
                                          <p:attrName>style.visibility</p:attrName>
                                        </p:attrNameLst>
                                      </p:cBhvr>
                                      <p:to>
                                        <p:strVal val="visible"/>
                                      </p:to>
                                    </p:set>
                                  </p:childTnLst>
                                </p:cTn>
                              </p:par>
                            </p:childTnLst>
                          </p:cTn>
                        </p:par>
                      </p:childTnLst>
                    </p:cTn>
                  </p:par>
                  <p:par>
                    <p:cTn id="283" fill="hold">
                      <p:stCondLst>
                        <p:cond delay="indefinite"/>
                      </p:stCondLst>
                      <p:childTnLst>
                        <p:par>
                          <p:cTn id="284" fill="hold">
                            <p:stCondLst>
                              <p:cond delay="0"/>
                            </p:stCondLst>
                            <p:childTnLst>
                              <p:par>
                                <p:cTn id="285" nodeType="clickEffect" fill="hold" presetClass="entr" presetID="1">
                                  <p:stCondLst>
                                    <p:cond delay="0"/>
                                  </p:stCondLst>
                                  <p:childTnLst>
                                    <p:set>
                                      <p:cBhvr>
                                        <p:cTn id="286" dur="1" fill="hold">
                                          <p:stCondLst>
                                            <p:cond delay="0"/>
                                          </p:stCondLst>
                                        </p:cTn>
                                        <p:tgtEl>
                                          <p:spTgt spid="232">
                                            <p:txEl>
                                              <p:pRg st="2" end="2"/>
                                            </p:txEl>
                                          </p:spTgt>
                                        </p:tgtEl>
                                        <p:attrNameLst>
                                          <p:attrName>style.visibility</p:attrName>
                                        </p:attrNameLst>
                                      </p:cBhvr>
                                      <p:to>
                                        <p:strVal val="visible"/>
                                      </p:to>
                                    </p:set>
                                  </p:childTnLst>
                                </p:cTn>
                              </p:par>
                            </p:childTnLst>
                          </p:cTn>
                        </p:par>
                      </p:childTnLst>
                    </p:cTn>
                  </p:par>
                  <p:par>
                    <p:cTn id="287" fill="hold">
                      <p:stCondLst>
                        <p:cond delay="indefinite"/>
                      </p:stCondLst>
                      <p:childTnLst>
                        <p:par>
                          <p:cTn id="288" fill="hold">
                            <p:stCondLst>
                              <p:cond delay="0"/>
                            </p:stCondLst>
                            <p:childTnLst>
                              <p:par>
                                <p:cTn id="289" nodeType="clickEffect" fill="hold" presetClass="entr" presetID="1">
                                  <p:stCondLst>
                                    <p:cond delay="0"/>
                                  </p:stCondLst>
                                  <p:childTnLst>
                                    <p:set>
                                      <p:cBhvr>
                                        <p:cTn id="290" dur="1" fill="hold">
                                          <p:stCondLst>
                                            <p:cond delay="0"/>
                                          </p:stCondLst>
                                        </p:cTn>
                                        <p:tgtEl>
                                          <p:spTgt spid="232">
                                            <p:txEl>
                                              <p:pRg st="3" end="3"/>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3" name="Titl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Digital Certificates</a:t>
            </a:r>
            <a:endParaRPr b="0" lang="en-US" sz="3600" spc="-1" strike="noStrike">
              <a:solidFill>
                <a:srgbClr val="000000"/>
              </a:solidFill>
              <a:latin typeface="Arial"/>
            </a:endParaRPr>
          </a:p>
        </p:txBody>
      </p:sp>
      <p:sp>
        <p:nvSpPr>
          <p:cNvPr id="234" name="Content Placeholder 2"/>
          <p:cNvSpPr txBox="1"/>
          <p:nvPr/>
        </p:nvSpPr>
        <p:spPr>
          <a:xfrm>
            <a:off x="228600" y="1295280"/>
            <a:ext cx="8762760" cy="4830480"/>
          </a:xfrm>
          <a:prstGeom prst="rect">
            <a:avLst/>
          </a:prstGeom>
          <a:noFill/>
          <a:ln w="0">
            <a:noFill/>
          </a:ln>
        </p:spPr>
        <p:txBody>
          <a:bodyPr>
            <a:noAutofit/>
          </a:bodyPr>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Electronic document/container file containing key value and identifying information about entity that controls key.</a:t>
            </a:r>
            <a:endParaRPr b="0" lang="en-US" sz="26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Digital signature attached to certificate’s container file certifies file’s origin and integrity.</a:t>
            </a:r>
            <a:endParaRPr b="0" lang="en-US" sz="26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Different client-server applications use different types of digital certificates to accomplish their assigned functions.</a:t>
            </a:r>
            <a:endParaRPr b="0" lang="en-US" sz="26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rPr>
              <a:t> </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291" dur="indefinite" restart="never" nodeType="tmRoot">
          <p:childTnLst>
            <p:seq>
              <p:cTn id="292" dur="indefinite" nodeType="mainSeq">
                <p:childTnLst>
                  <p:par>
                    <p:cTn id="293" fill="hold">
                      <p:stCondLst>
                        <p:cond delay="indefinite"/>
                      </p:stCondLst>
                      <p:childTnLst>
                        <p:par>
                          <p:cTn id="294" fill="hold">
                            <p:stCondLst>
                              <p:cond delay="0"/>
                            </p:stCondLst>
                            <p:childTnLst>
                              <p:par>
                                <p:cTn id="295" nodeType="clickEffect" fill="hold" presetClass="entr" presetID="1">
                                  <p:stCondLst>
                                    <p:cond delay="0"/>
                                  </p:stCondLst>
                                  <p:childTnLst>
                                    <p:set>
                                      <p:cBhvr>
                                        <p:cTn id="296" dur="1" fill="hold">
                                          <p:stCondLst>
                                            <p:cond delay="0"/>
                                          </p:stCondLst>
                                        </p:cTn>
                                        <p:tgtEl>
                                          <p:spTgt spid="234">
                                            <p:txEl>
                                              <p:pRg st="0" end="0"/>
                                            </p:txEl>
                                          </p:spTgt>
                                        </p:tgtEl>
                                        <p:attrNameLst>
                                          <p:attrName>style.visibility</p:attrName>
                                        </p:attrNameLst>
                                      </p:cBhvr>
                                      <p:to>
                                        <p:strVal val="visible"/>
                                      </p:to>
                                    </p:set>
                                  </p:childTnLst>
                                </p:cTn>
                              </p:par>
                            </p:childTnLst>
                          </p:cTn>
                        </p:par>
                      </p:childTnLst>
                    </p:cTn>
                  </p:par>
                  <p:par>
                    <p:cTn id="297" fill="hold">
                      <p:stCondLst>
                        <p:cond delay="indefinite"/>
                      </p:stCondLst>
                      <p:childTnLst>
                        <p:par>
                          <p:cTn id="298" fill="hold">
                            <p:stCondLst>
                              <p:cond delay="0"/>
                            </p:stCondLst>
                            <p:childTnLst>
                              <p:par>
                                <p:cTn id="299" nodeType="clickEffect" fill="hold" presetClass="entr" presetID="1">
                                  <p:stCondLst>
                                    <p:cond delay="0"/>
                                  </p:stCondLst>
                                  <p:childTnLst>
                                    <p:set>
                                      <p:cBhvr>
                                        <p:cTn id="300" dur="1" fill="hold">
                                          <p:stCondLst>
                                            <p:cond delay="0"/>
                                          </p:stCondLst>
                                        </p:cTn>
                                        <p:tgtEl>
                                          <p:spTgt spid="234">
                                            <p:txEl>
                                              <p:pRg st="1" end="1"/>
                                            </p:txEl>
                                          </p:spTgt>
                                        </p:tgtEl>
                                        <p:attrNameLst>
                                          <p:attrName>style.visibility</p:attrName>
                                        </p:attrNameLst>
                                      </p:cBhvr>
                                      <p:to>
                                        <p:strVal val="visible"/>
                                      </p:to>
                                    </p:set>
                                  </p:childTnLst>
                                </p:cTn>
                              </p:par>
                            </p:childTnLst>
                          </p:cTn>
                        </p:par>
                      </p:childTnLst>
                    </p:cTn>
                  </p:par>
                  <p:par>
                    <p:cTn id="301" fill="hold">
                      <p:stCondLst>
                        <p:cond delay="indefinite"/>
                      </p:stCondLst>
                      <p:childTnLst>
                        <p:par>
                          <p:cTn id="302" fill="hold">
                            <p:stCondLst>
                              <p:cond delay="0"/>
                            </p:stCondLst>
                            <p:childTnLst>
                              <p:par>
                                <p:cTn id="303" nodeType="clickEffect" fill="hold" presetClass="entr" presetID="1">
                                  <p:stCondLst>
                                    <p:cond delay="0"/>
                                  </p:stCondLst>
                                  <p:childTnLst>
                                    <p:set>
                                      <p:cBhvr>
                                        <p:cTn id="304" dur="1" fill="hold">
                                          <p:stCondLst>
                                            <p:cond delay="0"/>
                                          </p:stCondLst>
                                        </p:cTn>
                                        <p:tgtEl>
                                          <p:spTgt spid="234">
                                            <p:txEl>
                                              <p:pRg st="2" end="2"/>
                                            </p:txEl>
                                          </p:spTgt>
                                        </p:tgtEl>
                                        <p:attrNameLst>
                                          <p:attrName>style.visibility</p:attrName>
                                        </p:attrNameLst>
                                      </p:cBhvr>
                                      <p:to>
                                        <p:strVal val="visible"/>
                                      </p:to>
                                    </p:set>
                                  </p:childTnLst>
                                </p:cTn>
                              </p:par>
                            </p:childTnLst>
                          </p:cTn>
                        </p:par>
                      </p:childTnLst>
                    </p:cTn>
                  </p:par>
                  <p:par>
                    <p:cTn id="305" fill="hold">
                      <p:stCondLst>
                        <p:cond delay="indefinite"/>
                      </p:stCondLst>
                      <p:childTnLst>
                        <p:par>
                          <p:cTn id="306" fill="hold">
                            <p:stCondLst>
                              <p:cond delay="0"/>
                            </p:stCondLst>
                            <p:childTnLst>
                              <p:par>
                                <p:cTn id="307" nodeType="clickEffect" fill="hold" presetClass="entr" presetID="1">
                                  <p:stCondLst>
                                    <p:cond delay="0"/>
                                  </p:stCondLst>
                                  <p:childTnLst>
                                    <p:set>
                                      <p:cBhvr>
                                        <p:cTn id="308" dur="1" fill="hold">
                                          <p:stCondLst>
                                            <p:cond delay="0"/>
                                          </p:stCondLst>
                                        </p:cTn>
                                        <p:tgtEl>
                                          <p:spTgt spid="234">
                                            <p:txEl>
                                              <p:pRg st="3" end="3"/>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35" name="Title 3"/>
          <p:cNvSpPr txBox="1"/>
          <p:nvPr/>
        </p:nvSpPr>
        <p:spPr>
          <a:xfrm>
            <a:off x="533520" y="152280"/>
            <a:ext cx="8312400" cy="837720"/>
          </a:xfrm>
          <a:prstGeom prst="rect">
            <a:avLst/>
          </a:prstGeom>
          <a:noFill/>
          <a:ln w="9360">
            <a:noFill/>
          </a:ln>
        </p:spPr>
        <p:txBody>
          <a:bodyPr anchor="ctr">
            <a:normAutofit fontScale="52000"/>
          </a:bodyPr>
          <a:p>
            <a:pPr algn="ctr">
              <a:lnSpc>
                <a:spcPct val="100000"/>
              </a:lnSpc>
            </a:pPr>
            <a:r>
              <a:rPr b="1" lang="en-US" sz="4000" spc="-1" strike="noStrike">
                <a:solidFill>
                  <a:srgbClr val="000000"/>
                </a:solidFill>
                <a:latin typeface="Arial"/>
              </a:rPr>
              <a:t>Figure 8-7  </a:t>
            </a:r>
            <a:r>
              <a:rPr b="0" lang="en-US" sz="4000" spc="-1" strike="noStrike">
                <a:solidFill>
                  <a:srgbClr val="000000"/>
                </a:solidFill>
                <a:latin typeface="Arial"/>
              </a:rPr>
              <a:t>Digital signature in Windows Internet Explorer</a:t>
            </a:r>
            <a:endParaRPr b="0" lang="en-US" sz="4000" spc="-1" strike="noStrike">
              <a:solidFill>
                <a:srgbClr val="000000"/>
              </a:solidFill>
              <a:latin typeface="Arial"/>
            </a:endParaRPr>
          </a:p>
        </p:txBody>
      </p:sp>
      <p:pic>
        <p:nvPicPr>
          <p:cNvPr id="236" name="Picture 5" descr="A figure shows three screenshots of Internet options, certificates and advanced options. In internet options the tabs General, security, privacy, content, connections, programs and advanced are shown. The tab content is highlighted and in certificates the term intended purpose which has a provision of &lt;All&gt; with a dropdown. The advanced options shows the certificate purpose below which the text reads as, “Select one or more purposes to be listed under advanced purposes.” Export format is also shown. At the bottom, the buttons ok and cancel are shown.&#10;"/>
          <p:cNvPicPr/>
          <p:nvPr/>
        </p:nvPicPr>
        <p:blipFill>
          <a:blip r:embed="rId1"/>
          <a:stretch/>
        </p:blipFill>
        <p:spPr>
          <a:xfrm>
            <a:off x="2666880" y="1066680"/>
            <a:ext cx="3596760" cy="4202280"/>
          </a:xfrm>
          <a:prstGeom prst="rect">
            <a:avLst/>
          </a:prstGeom>
          <a:ln w="0">
            <a:noFill/>
          </a:ln>
        </p:spPr>
      </p:pic>
      <p:sp>
        <p:nvSpPr>
          <p:cNvPr id="237" name="Content Placeholder 4"/>
          <p:cNvSpPr txBox="1"/>
          <p:nvPr/>
        </p:nvSpPr>
        <p:spPr>
          <a:xfrm>
            <a:off x="1371600" y="5345640"/>
            <a:ext cx="6869520" cy="390600"/>
          </a:xfrm>
          <a:prstGeom prst="rect">
            <a:avLst/>
          </a:prstGeom>
          <a:noFill/>
          <a:ln w="0">
            <a:noFill/>
          </a:ln>
        </p:spPr>
        <p:txBody>
          <a:bodyPr>
            <a:normAutofit/>
          </a:bodyPr>
          <a:p>
            <a:pPr>
              <a:lnSpc>
                <a:spcPct val="100000"/>
              </a:lnSpc>
              <a:tabLst>
                <a:tab algn="l" pos="0"/>
              </a:tabLst>
            </a:pPr>
            <a:r>
              <a:rPr b="0" i="1" lang="en-US" sz="2000" spc="-1" strike="noStrike">
                <a:solidFill>
                  <a:srgbClr val="000000"/>
                </a:solidFill>
                <a:latin typeface="Arial"/>
                <a:ea typeface="Verdana"/>
              </a:rPr>
              <a:t>Source: Windows Internet Explorer.</a:t>
            </a:r>
            <a:endParaRPr b="0" lang="en-US" sz="20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3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38" name="Title 1"/>
          <p:cNvSpPr txBox="1"/>
          <p:nvPr/>
        </p:nvSpPr>
        <p:spPr>
          <a:xfrm>
            <a:off x="415800" y="152280"/>
            <a:ext cx="8312400" cy="837720"/>
          </a:xfrm>
          <a:prstGeom prst="rect">
            <a:avLst/>
          </a:prstGeom>
          <a:noFill/>
          <a:ln w="9360">
            <a:noFill/>
          </a:ln>
        </p:spPr>
        <p:txBody>
          <a:bodyPr anchor="ctr">
            <a:normAutofit/>
          </a:bodyPr>
          <a:p>
            <a:pPr algn="ctr">
              <a:lnSpc>
                <a:spcPct val="100000"/>
              </a:lnSpc>
            </a:pPr>
            <a:r>
              <a:rPr b="1" lang="en-US" sz="3600" spc="-1" strike="noStrike">
                <a:solidFill>
                  <a:srgbClr val="000000"/>
                </a:solidFill>
                <a:latin typeface="Arial"/>
              </a:rPr>
              <a:t>Figure 8-8  </a:t>
            </a:r>
            <a:r>
              <a:rPr b="0" lang="en-US" sz="3600" spc="-1" strike="noStrike">
                <a:solidFill>
                  <a:srgbClr val="000000"/>
                </a:solidFill>
                <a:latin typeface="Arial"/>
              </a:rPr>
              <a:t>Example digital certificate</a:t>
            </a:r>
            <a:endParaRPr b="0" lang="en-US" sz="3600" spc="-1" strike="noStrike">
              <a:solidFill>
                <a:srgbClr val="000000"/>
              </a:solidFill>
              <a:latin typeface="Arial"/>
            </a:endParaRPr>
          </a:p>
        </p:txBody>
      </p:sp>
      <p:pic>
        <p:nvPicPr>
          <p:cNvPr id="239" name="Picture 3" descr="A figure shows a screenshot of page info and two certificate viewer pages. The page info has icons, general, media, permissions and security. In this the titles website identity, privacy and history and technical details are shown. In certificate viewer highlighting the general tab shows the details of page. The certificate viewer of details tab is highlighted. At the bottom, the buttons export on the left and close at the right are shown.&#10;"/>
          <p:cNvPicPr/>
          <p:nvPr/>
        </p:nvPicPr>
        <p:blipFill>
          <a:blip r:embed="rId1"/>
          <a:stretch/>
        </p:blipFill>
        <p:spPr>
          <a:xfrm>
            <a:off x="619920" y="1621080"/>
            <a:ext cx="7903440" cy="4017600"/>
          </a:xfrm>
          <a:prstGeom prst="rect">
            <a:avLst/>
          </a:prstGeom>
          <a:ln w="0">
            <a:noFill/>
          </a:ln>
        </p:spPr>
      </p:pic>
      <p:sp>
        <p:nvSpPr>
          <p:cNvPr id="240" name="Content Placeholder 2"/>
          <p:cNvSpPr txBox="1"/>
          <p:nvPr/>
        </p:nvSpPr>
        <p:spPr>
          <a:xfrm>
            <a:off x="619920" y="5334120"/>
            <a:ext cx="7493760" cy="416160"/>
          </a:xfrm>
          <a:prstGeom prst="rect">
            <a:avLst/>
          </a:prstGeom>
          <a:noFill/>
          <a:ln w="0">
            <a:noFill/>
          </a:ln>
        </p:spPr>
        <p:txBody>
          <a:bodyPr>
            <a:normAutofit/>
          </a:bodyPr>
          <a:p>
            <a:pPr>
              <a:lnSpc>
                <a:spcPct val="100000"/>
              </a:lnSpc>
              <a:tabLst>
                <a:tab algn="l" pos="0"/>
              </a:tabLst>
            </a:pPr>
            <a:r>
              <a:rPr b="0" i="1" lang="en-US" sz="2000" spc="-1" strike="noStrike">
                <a:solidFill>
                  <a:srgbClr val="000000"/>
                </a:solidFill>
                <a:latin typeface="Arial"/>
                <a:ea typeface="Verdana"/>
              </a:rPr>
              <a:t>Source: Amazon.com.</a:t>
            </a:r>
            <a:endParaRPr b="0" lang="en-US" sz="20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3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41" name="Title 3"/>
          <p:cNvSpPr txBox="1"/>
          <p:nvPr/>
        </p:nvSpPr>
        <p:spPr>
          <a:xfrm>
            <a:off x="0" y="281880"/>
            <a:ext cx="9143640" cy="1089360"/>
          </a:xfrm>
          <a:prstGeom prst="rect">
            <a:avLst/>
          </a:prstGeom>
          <a:noFill/>
          <a:ln w="9360">
            <a:noFill/>
          </a:ln>
        </p:spPr>
        <p:txBody>
          <a:bodyPr anchor="ctr">
            <a:noAutofit/>
          </a:bodyPr>
          <a:p>
            <a:pPr algn="ctr">
              <a:lnSpc>
                <a:spcPct val="100000"/>
              </a:lnSpc>
            </a:pPr>
            <a:r>
              <a:rPr b="1" lang="en-US" sz="3600" spc="-1" strike="noStrike">
                <a:solidFill>
                  <a:srgbClr val="000000"/>
                </a:solidFill>
                <a:latin typeface="Arial"/>
              </a:rPr>
              <a:t>Table 8-6 </a:t>
            </a:r>
            <a:r>
              <a:rPr b="0" lang="en-US" sz="3600" spc="-1" strike="noStrike">
                <a:solidFill>
                  <a:srgbClr val="000000"/>
                </a:solidFill>
                <a:latin typeface="Arial"/>
              </a:rPr>
              <a:t>X.509 v3 Certificate Structure</a:t>
            </a:r>
            <a:br/>
            <a:r>
              <a:rPr b="0" lang="en-US" sz="3600" spc="-1" strike="noStrike">
                <a:solidFill>
                  <a:srgbClr val="000000"/>
                </a:solidFill>
                <a:latin typeface="Arial"/>
              </a:rPr>
              <a:t> (1of 2)</a:t>
            </a:r>
            <a:endParaRPr b="0" lang="en-US" sz="3600" spc="-1" strike="noStrike">
              <a:solidFill>
                <a:srgbClr val="000000"/>
              </a:solidFill>
              <a:latin typeface="Arial"/>
            </a:endParaRPr>
          </a:p>
        </p:txBody>
      </p:sp>
      <p:graphicFrame>
        <p:nvGraphicFramePr>
          <p:cNvPr id="242" name="Table 1"/>
          <p:cNvGraphicFramePr/>
          <p:nvPr/>
        </p:nvGraphicFramePr>
        <p:xfrm>
          <a:off x="1981080" y="1447920"/>
          <a:ext cx="5486040" cy="3100680"/>
        </p:xfrm>
        <a:graphic>
          <a:graphicData uri="http://schemas.openxmlformats.org/drawingml/2006/table">
            <a:tbl>
              <a:tblPr/>
              <a:tblGrid>
                <a:gridCol w="5486400"/>
              </a:tblGrid>
              <a:tr h="291600">
                <a:tc>
                  <a:txBody>
                    <a:bodyPr>
                      <a:noAutofit/>
                    </a:bodyPr>
                    <a:p>
                      <a:pPr>
                        <a:lnSpc>
                          <a:spcPct val="100000"/>
                        </a:lnSpc>
                      </a:pPr>
                      <a:r>
                        <a:rPr b="0" lang="en-US" sz="1400" spc="-1" strike="noStrike">
                          <a:solidFill>
                            <a:srgbClr val="000000"/>
                          </a:solidFill>
                          <a:latin typeface="Arial"/>
                        </a:rPr>
                        <a:t>X.509 v3 Certificate Structure</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r h="291600">
                <a:tc>
                  <a:txBody>
                    <a:bodyPr>
                      <a:noAutofit/>
                    </a:bodyPr>
                    <a:p>
                      <a:pPr>
                        <a:lnSpc>
                          <a:spcPct val="100000"/>
                        </a:lnSpc>
                        <a:tabLst>
                          <a:tab algn="l" pos="0"/>
                        </a:tabLst>
                      </a:pPr>
                      <a:r>
                        <a:rPr b="0" lang="en-US" sz="1400" spc="-1" strike="noStrike">
                          <a:solidFill>
                            <a:srgbClr val="000000"/>
                          </a:solidFill>
                          <a:latin typeface="Arial"/>
                        </a:rPr>
                        <a:t>Version</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r h="291600">
                <a:tc>
                  <a:txBody>
                    <a:bodyPr>
                      <a:noAutofit/>
                    </a:bodyPr>
                    <a:p>
                      <a:pPr>
                        <a:lnSpc>
                          <a:spcPct val="100000"/>
                        </a:lnSpc>
                      </a:pPr>
                      <a:r>
                        <a:rPr b="0" lang="en-US" sz="1400" spc="-1" strike="noStrike">
                          <a:solidFill>
                            <a:srgbClr val="000000"/>
                          </a:solidFill>
                          <a:latin typeface="Arial"/>
                        </a:rPr>
                        <a:t>Certificate Serial Number</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r h="691200">
                <a:tc>
                  <a:txBody>
                    <a:bodyPr>
                      <a:noAutofit/>
                    </a:bodyPr>
                    <a:p>
                      <a:pPr>
                        <a:lnSpc>
                          <a:spcPct val="100000"/>
                        </a:lnSpc>
                      </a:pPr>
                      <a:r>
                        <a:rPr b="0" lang="en-US" sz="1400" spc="-1" strike="noStrike">
                          <a:solidFill>
                            <a:srgbClr val="000000"/>
                          </a:solidFill>
                          <a:latin typeface="Arial"/>
                        </a:rPr>
                        <a:t>• </a:t>
                      </a:r>
                      <a:r>
                        <a:rPr b="0" lang="en-US" sz="1400" spc="-1" strike="noStrike">
                          <a:solidFill>
                            <a:srgbClr val="000000"/>
                          </a:solidFill>
                          <a:latin typeface="Arial"/>
                        </a:rPr>
                        <a:t>Algorithm ID</a:t>
                      </a:r>
                      <a:endParaRPr b="0" lang="en-GB" sz="1400" spc="-1" strike="noStrike">
                        <a:latin typeface="Arial"/>
                      </a:endParaRPr>
                    </a:p>
                    <a:p>
                      <a:pPr>
                        <a:lnSpc>
                          <a:spcPct val="100000"/>
                        </a:lnSpc>
                      </a:pPr>
                      <a:r>
                        <a:rPr b="0" lang="en-US" sz="1400" spc="-1" strike="noStrike">
                          <a:solidFill>
                            <a:srgbClr val="000000"/>
                          </a:solidFill>
                          <a:latin typeface="Arial"/>
                        </a:rPr>
                        <a:t>• </a:t>
                      </a:r>
                      <a:r>
                        <a:rPr b="0" lang="en-US" sz="1400" spc="-1" strike="noStrike">
                          <a:solidFill>
                            <a:srgbClr val="000000"/>
                          </a:solidFill>
                          <a:latin typeface="Arial"/>
                        </a:rPr>
                        <a:t>Algorithm ID</a:t>
                      </a:r>
                      <a:endParaRPr b="0" lang="en-GB" sz="1400" spc="-1" strike="noStrike">
                        <a:latin typeface="Arial"/>
                      </a:endParaRPr>
                    </a:p>
                    <a:p>
                      <a:pPr>
                        <a:lnSpc>
                          <a:spcPct val="100000"/>
                        </a:lnSpc>
                      </a:pPr>
                      <a:r>
                        <a:rPr b="0" lang="en-US" sz="1400" spc="-1" strike="noStrike">
                          <a:solidFill>
                            <a:srgbClr val="000000"/>
                          </a:solidFill>
                          <a:latin typeface="Arial"/>
                        </a:rPr>
                        <a:t>• </a:t>
                      </a:r>
                      <a:r>
                        <a:rPr b="0" lang="en-US" sz="1400" spc="-1" strike="noStrike">
                          <a:solidFill>
                            <a:srgbClr val="000000"/>
                          </a:solidFill>
                          <a:latin typeface="Arial"/>
                        </a:rPr>
                        <a:t>Parameters</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r h="291600">
                <a:tc>
                  <a:txBody>
                    <a:bodyPr>
                      <a:noAutofit/>
                    </a:bodyPr>
                    <a:p>
                      <a:pPr>
                        <a:lnSpc>
                          <a:spcPct val="100000"/>
                        </a:lnSpc>
                      </a:pPr>
                      <a:r>
                        <a:rPr b="0" lang="en-US" sz="1400" spc="-1" strike="noStrike">
                          <a:solidFill>
                            <a:srgbClr val="000000"/>
                          </a:solidFill>
                          <a:latin typeface="Arial"/>
                        </a:rPr>
                        <a:t>Issuer Name</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r h="691200">
                <a:tc>
                  <a:txBody>
                    <a:bodyPr>
                      <a:noAutofit/>
                    </a:bodyPr>
                    <a:p>
                      <a:pPr>
                        <a:lnSpc>
                          <a:spcPct val="100000"/>
                        </a:lnSpc>
                      </a:pPr>
                      <a:r>
                        <a:rPr b="0" lang="en-US" sz="1400" spc="-1" strike="noStrike">
                          <a:solidFill>
                            <a:srgbClr val="000000"/>
                          </a:solidFill>
                          <a:latin typeface="Arial"/>
                        </a:rPr>
                        <a:t>• </a:t>
                      </a:r>
                      <a:r>
                        <a:rPr b="0" lang="en-US" sz="1400" spc="-1" strike="noStrike">
                          <a:solidFill>
                            <a:srgbClr val="000000"/>
                          </a:solidFill>
                          <a:latin typeface="Arial"/>
                        </a:rPr>
                        <a:t>Validity</a:t>
                      </a:r>
                      <a:endParaRPr b="0" lang="en-GB" sz="1400" spc="-1" strike="noStrike">
                        <a:latin typeface="Arial"/>
                      </a:endParaRPr>
                    </a:p>
                    <a:p>
                      <a:pPr>
                        <a:lnSpc>
                          <a:spcPct val="100000"/>
                        </a:lnSpc>
                      </a:pPr>
                      <a:r>
                        <a:rPr b="0" lang="en-US" sz="1400" spc="-1" strike="noStrike">
                          <a:solidFill>
                            <a:srgbClr val="000000"/>
                          </a:solidFill>
                          <a:latin typeface="Arial"/>
                        </a:rPr>
                        <a:t>• </a:t>
                      </a:r>
                      <a:r>
                        <a:rPr b="0" lang="en-US" sz="1400" spc="-1" strike="noStrike">
                          <a:solidFill>
                            <a:srgbClr val="000000"/>
                          </a:solidFill>
                          <a:latin typeface="Arial"/>
                        </a:rPr>
                        <a:t>Not Before</a:t>
                      </a:r>
                      <a:endParaRPr b="0" lang="en-GB" sz="1400" spc="-1" strike="noStrike">
                        <a:latin typeface="Arial"/>
                      </a:endParaRPr>
                    </a:p>
                    <a:p>
                      <a:pPr>
                        <a:lnSpc>
                          <a:spcPct val="100000"/>
                        </a:lnSpc>
                      </a:pPr>
                      <a:r>
                        <a:rPr b="0" lang="en-US" sz="1400" spc="-1" strike="noStrike">
                          <a:solidFill>
                            <a:srgbClr val="000000"/>
                          </a:solidFill>
                          <a:latin typeface="Arial"/>
                        </a:rPr>
                        <a:t>• </a:t>
                      </a:r>
                      <a:r>
                        <a:rPr b="0" lang="en-US" sz="1400" spc="-1" strike="noStrike">
                          <a:solidFill>
                            <a:srgbClr val="000000"/>
                          </a:solidFill>
                          <a:latin typeface="Arial"/>
                        </a:rPr>
                        <a:t>Not After</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r h="291600">
                <a:tc>
                  <a:txBody>
                    <a:bodyPr>
                      <a:noAutofit/>
                    </a:bodyPr>
                    <a:p>
                      <a:pPr>
                        <a:lnSpc>
                          <a:spcPct val="100000"/>
                        </a:lnSpc>
                      </a:pPr>
                      <a:r>
                        <a:rPr b="0" lang="en-US" sz="1400" spc="-1" strike="noStrike">
                          <a:solidFill>
                            <a:srgbClr val="000000"/>
                          </a:solidFill>
                          <a:latin typeface="Arial"/>
                        </a:rPr>
                        <a:t>Subject Name</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r h="891000">
                <a:tc>
                  <a:txBody>
                    <a:bodyPr>
                      <a:noAutofit/>
                    </a:bodyPr>
                    <a:p>
                      <a:pPr>
                        <a:lnSpc>
                          <a:spcPct val="100000"/>
                        </a:lnSpc>
                      </a:pPr>
                      <a:r>
                        <a:rPr b="0" lang="en-US" sz="1400" spc="-1" strike="noStrike">
                          <a:solidFill>
                            <a:srgbClr val="000000"/>
                          </a:solidFill>
                          <a:latin typeface="Arial"/>
                        </a:rPr>
                        <a:t>Subject Public-Key Information</a:t>
                      </a:r>
                      <a:endParaRPr b="0" lang="en-GB" sz="1400" spc="-1" strike="noStrike">
                        <a:latin typeface="Arial"/>
                      </a:endParaRPr>
                    </a:p>
                    <a:p>
                      <a:pPr>
                        <a:lnSpc>
                          <a:spcPct val="100000"/>
                        </a:lnSpc>
                      </a:pPr>
                      <a:r>
                        <a:rPr b="0" lang="en-US" sz="1400" spc="-1" strike="noStrike">
                          <a:solidFill>
                            <a:srgbClr val="000000"/>
                          </a:solidFill>
                          <a:latin typeface="Arial"/>
                        </a:rPr>
                        <a:t>• </a:t>
                      </a:r>
                      <a:r>
                        <a:rPr b="0" lang="en-US" sz="1400" spc="-1" strike="noStrike">
                          <a:solidFill>
                            <a:srgbClr val="000000"/>
                          </a:solidFill>
                          <a:latin typeface="Arial"/>
                        </a:rPr>
                        <a:t>Public-Key Algorithm</a:t>
                      </a:r>
                      <a:endParaRPr b="0" lang="en-GB" sz="1400" spc="-1" strike="noStrike">
                        <a:latin typeface="Arial"/>
                      </a:endParaRPr>
                    </a:p>
                    <a:p>
                      <a:pPr>
                        <a:lnSpc>
                          <a:spcPct val="100000"/>
                        </a:lnSpc>
                      </a:pPr>
                      <a:r>
                        <a:rPr b="0" lang="en-US" sz="1400" spc="-1" strike="noStrike">
                          <a:solidFill>
                            <a:srgbClr val="000000"/>
                          </a:solidFill>
                          <a:latin typeface="Arial"/>
                        </a:rPr>
                        <a:t>• </a:t>
                      </a:r>
                      <a:r>
                        <a:rPr b="0" lang="en-US" sz="1400" spc="-1" strike="noStrike">
                          <a:solidFill>
                            <a:srgbClr val="000000"/>
                          </a:solidFill>
                          <a:latin typeface="Arial"/>
                        </a:rPr>
                        <a:t>Parameters</a:t>
                      </a:r>
                      <a:endParaRPr b="0" lang="en-GB" sz="1400" spc="-1" strike="noStrike">
                        <a:latin typeface="Arial"/>
                      </a:endParaRPr>
                    </a:p>
                    <a:p>
                      <a:pPr>
                        <a:lnSpc>
                          <a:spcPct val="100000"/>
                        </a:lnSpc>
                      </a:pPr>
                      <a:r>
                        <a:rPr b="0" lang="en-US" sz="1400" spc="-1" strike="noStrike">
                          <a:solidFill>
                            <a:srgbClr val="000000"/>
                          </a:solidFill>
                          <a:latin typeface="Arial"/>
                        </a:rPr>
                        <a:t>• </a:t>
                      </a:r>
                      <a:r>
                        <a:rPr b="0" lang="en-US" sz="1400" spc="-1" strike="noStrike">
                          <a:solidFill>
                            <a:srgbClr val="000000"/>
                          </a:solidFill>
                          <a:latin typeface="Arial"/>
                        </a:rPr>
                        <a:t>Subject Public Key</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r h="301680">
                <a:tc>
                  <a:txBody>
                    <a:bodyPr>
                      <a:noAutofit/>
                    </a:bodyPr>
                    <a:p>
                      <a:pPr>
                        <a:lnSpc>
                          <a:spcPct val="100000"/>
                        </a:lnSpc>
                      </a:pPr>
                      <a:r>
                        <a:rPr b="0" lang="en-US" sz="1400" spc="-1" strike="noStrike">
                          <a:solidFill>
                            <a:srgbClr val="000000"/>
                          </a:solidFill>
                          <a:latin typeface="Arial"/>
                        </a:rPr>
                        <a:t>Issuer Unique Identifier (Optional)</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bl>
          </a:graphicData>
        </a:graphic>
      </p:graphicFrame>
    </p:spTree>
  </p:cSld>
  <mc:AlternateContent>
    <mc:Choice Requires="p14">
      <p:transition spd="slow" p14:dur="2000"/>
    </mc:Choice>
    <mc:Fallback>
      <p:transition spd="slow"/>
    </mc:Fallback>
  </mc:AlternateContent>
</p:sld>
</file>

<file path=ppt/slides/slide3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43" name="Title 1"/>
          <p:cNvSpPr txBox="1"/>
          <p:nvPr/>
        </p:nvSpPr>
        <p:spPr>
          <a:xfrm>
            <a:off x="304920" y="249120"/>
            <a:ext cx="8534160" cy="1198440"/>
          </a:xfrm>
          <a:prstGeom prst="rect">
            <a:avLst/>
          </a:prstGeom>
          <a:noFill/>
          <a:ln w="9360">
            <a:noFill/>
          </a:ln>
        </p:spPr>
        <p:txBody>
          <a:bodyPr anchor="ctr">
            <a:noAutofit/>
          </a:bodyPr>
          <a:p>
            <a:pPr algn="ctr">
              <a:lnSpc>
                <a:spcPct val="100000"/>
              </a:lnSpc>
            </a:pPr>
            <a:r>
              <a:rPr b="1" lang="en-US" sz="3600" spc="-1" strike="noStrike">
                <a:solidFill>
                  <a:srgbClr val="000000"/>
                </a:solidFill>
                <a:latin typeface="Arial"/>
              </a:rPr>
              <a:t>Table 8-6 </a:t>
            </a:r>
            <a:r>
              <a:rPr b="0" lang="en-US" sz="3600" spc="-1" strike="noStrike">
                <a:solidFill>
                  <a:srgbClr val="000000"/>
                </a:solidFill>
                <a:latin typeface="Arial"/>
              </a:rPr>
              <a:t>X.509 v3 Certificate Structure (2 of 2)</a:t>
            </a:r>
            <a:endParaRPr b="0" lang="en-US" sz="3600" spc="-1" strike="noStrike">
              <a:solidFill>
                <a:srgbClr val="000000"/>
              </a:solidFill>
              <a:latin typeface="Arial"/>
            </a:endParaRPr>
          </a:p>
        </p:txBody>
      </p:sp>
      <p:graphicFrame>
        <p:nvGraphicFramePr>
          <p:cNvPr id="244" name="Table 2"/>
          <p:cNvGraphicFramePr/>
          <p:nvPr/>
        </p:nvGraphicFramePr>
        <p:xfrm>
          <a:off x="2057400" y="2209680"/>
          <a:ext cx="4800240" cy="1482840"/>
        </p:xfrm>
        <a:graphic>
          <a:graphicData uri="http://schemas.openxmlformats.org/drawingml/2006/table">
            <a:tbl>
              <a:tblPr/>
              <a:tblGrid>
                <a:gridCol w="4800600"/>
              </a:tblGrid>
              <a:tr h="370800">
                <a:tc>
                  <a:txBody>
                    <a:bodyPr lIns="135720" rIns="135720">
                      <a:noAutofit/>
                    </a:bodyPr>
                    <a:p>
                      <a:pPr>
                        <a:lnSpc>
                          <a:spcPct val="100000"/>
                        </a:lnSpc>
                      </a:pPr>
                      <a:r>
                        <a:rPr b="0" lang="en-US" sz="1400" spc="-1" strike="noStrike">
                          <a:solidFill>
                            <a:srgbClr val="000000"/>
                          </a:solidFill>
                          <a:latin typeface="Arial"/>
                        </a:rPr>
                        <a:t>Subject Unique Identifier (Optional)</a:t>
                      </a:r>
                      <a:endParaRPr b="0" lang="en-GB" sz="1400" spc="-1" strike="noStrike">
                        <a:latin typeface="Arial"/>
                      </a:endParaRPr>
                    </a:p>
                  </a:txBody>
                  <a:tcPr marL="135720" marR="135720">
                    <a:lnL w="12240">
                      <a:solidFill>
                        <a:srgbClr val="000000"/>
                      </a:solidFill>
                    </a:lnL>
                    <a:lnR w="12240">
                      <a:solidFill>
                        <a:srgbClr val="000000"/>
                      </a:solidFill>
                    </a:lnR>
                    <a:lnT w="12240">
                      <a:solidFill>
                        <a:srgbClr val="000000"/>
                      </a:solidFill>
                    </a:lnT>
                    <a:lnB w="12240">
                      <a:solidFill>
                        <a:srgbClr val="000000"/>
                      </a:solidFill>
                    </a:lnB>
                    <a:noFill/>
                  </a:tcPr>
                </a:tc>
              </a:tr>
              <a:tr h="370800">
                <a:tc>
                  <a:txBody>
                    <a:bodyPr lIns="135720" rIns="135720">
                      <a:noAutofit/>
                    </a:bodyPr>
                    <a:p>
                      <a:pPr>
                        <a:lnSpc>
                          <a:spcPct val="100000"/>
                        </a:lnSpc>
                      </a:pPr>
                      <a:r>
                        <a:rPr b="0" lang="en-US" sz="1400" spc="-1" strike="noStrike">
                          <a:solidFill>
                            <a:srgbClr val="000000"/>
                          </a:solidFill>
                          <a:latin typeface="Arial"/>
                        </a:rPr>
                        <a:t>Extensions (Optional)</a:t>
                      </a:r>
                      <a:endParaRPr b="0" lang="en-GB" sz="1400" spc="-1" strike="noStrike">
                        <a:latin typeface="Arial"/>
                      </a:endParaRPr>
                    </a:p>
                    <a:p>
                      <a:pPr>
                        <a:lnSpc>
                          <a:spcPct val="100000"/>
                        </a:lnSpc>
                      </a:pPr>
                      <a:r>
                        <a:rPr b="0" lang="en-US" sz="1400" spc="-1" strike="noStrike">
                          <a:solidFill>
                            <a:srgbClr val="000000"/>
                          </a:solidFill>
                          <a:latin typeface="Arial"/>
                        </a:rPr>
                        <a:t>• </a:t>
                      </a:r>
                      <a:r>
                        <a:rPr b="0" lang="en-US" sz="1400" spc="-1" strike="noStrike">
                          <a:solidFill>
                            <a:srgbClr val="000000"/>
                          </a:solidFill>
                          <a:latin typeface="Arial"/>
                        </a:rPr>
                        <a:t>Type</a:t>
                      </a:r>
                      <a:endParaRPr b="0" lang="en-GB" sz="1400" spc="-1" strike="noStrike">
                        <a:latin typeface="Arial"/>
                      </a:endParaRPr>
                    </a:p>
                    <a:p>
                      <a:pPr>
                        <a:lnSpc>
                          <a:spcPct val="100000"/>
                        </a:lnSpc>
                      </a:pPr>
                      <a:r>
                        <a:rPr b="0" lang="en-US" sz="1400" spc="-1" strike="noStrike">
                          <a:solidFill>
                            <a:srgbClr val="000000"/>
                          </a:solidFill>
                          <a:latin typeface="Arial"/>
                        </a:rPr>
                        <a:t>• </a:t>
                      </a:r>
                      <a:r>
                        <a:rPr b="0" lang="en-US" sz="1400" spc="-1" strike="noStrike">
                          <a:solidFill>
                            <a:srgbClr val="000000"/>
                          </a:solidFill>
                          <a:latin typeface="Arial"/>
                        </a:rPr>
                        <a:t>Criticality</a:t>
                      </a:r>
                      <a:endParaRPr b="0" lang="en-GB" sz="1400" spc="-1" strike="noStrike">
                        <a:latin typeface="Arial"/>
                      </a:endParaRPr>
                    </a:p>
                    <a:p>
                      <a:pPr>
                        <a:lnSpc>
                          <a:spcPct val="100000"/>
                        </a:lnSpc>
                      </a:pPr>
                      <a:r>
                        <a:rPr b="0" lang="en-US" sz="1400" spc="-1" strike="noStrike">
                          <a:solidFill>
                            <a:srgbClr val="000000"/>
                          </a:solidFill>
                          <a:latin typeface="Arial"/>
                        </a:rPr>
                        <a:t>• </a:t>
                      </a:r>
                      <a:r>
                        <a:rPr b="0" lang="en-US" sz="1400" spc="-1" strike="noStrike">
                          <a:solidFill>
                            <a:srgbClr val="000000"/>
                          </a:solidFill>
                          <a:latin typeface="Arial"/>
                        </a:rPr>
                        <a:t>Value</a:t>
                      </a:r>
                      <a:endParaRPr b="0" lang="en-GB" sz="1400" spc="-1" strike="noStrike">
                        <a:latin typeface="Arial"/>
                      </a:endParaRPr>
                    </a:p>
                  </a:txBody>
                  <a:tcPr marL="135720" marR="135720">
                    <a:lnL w="12240">
                      <a:solidFill>
                        <a:srgbClr val="000000"/>
                      </a:solidFill>
                    </a:lnL>
                    <a:lnR w="12240">
                      <a:solidFill>
                        <a:srgbClr val="000000"/>
                      </a:solidFill>
                    </a:lnR>
                    <a:lnT w="12240">
                      <a:solidFill>
                        <a:srgbClr val="000000"/>
                      </a:solidFill>
                    </a:lnT>
                    <a:lnB w="12240">
                      <a:solidFill>
                        <a:srgbClr val="000000"/>
                      </a:solidFill>
                    </a:lnB>
                    <a:noFill/>
                  </a:tcPr>
                </a:tc>
              </a:tr>
              <a:tr h="370800">
                <a:tc>
                  <a:txBody>
                    <a:bodyPr lIns="135720" rIns="135720">
                      <a:noAutofit/>
                    </a:bodyPr>
                    <a:p>
                      <a:pPr>
                        <a:lnSpc>
                          <a:spcPct val="100000"/>
                        </a:lnSpc>
                      </a:pPr>
                      <a:r>
                        <a:rPr b="0" lang="en-US" sz="1400" spc="-1" strike="noStrike">
                          <a:solidFill>
                            <a:srgbClr val="000000"/>
                          </a:solidFill>
                          <a:latin typeface="Arial"/>
                        </a:rPr>
                        <a:t>Certificate Signature Algorithm</a:t>
                      </a:r>
                      <a:endParaRPr b="0" lang="en-GB" sz="1400" spc="-1" strike="noStrike">
                        <a:latin typeface="Arial"/>
                      </a:endParaRPr>
                    </a:p>
                  </a:txBody>
                  <a:tcPr marL="135720" marR="135720">
                    <a:lnL w="12240">
                      <a:solidFill>
                        <a:srgbClr val="000000"/>
                      </a:solidFill>
                    </a:lnL>
                    <a:lnR w="12240">
                      <a:solidFill>
                        <a:srgbClr val="000000"/>
                      </a:solidFill>
                    </a:lnR>
                    <a:lnT w="12240">
                      <a:solidFill>
                        <a:srgbClr val="000000"/>
                      </a:solidFill>
                    </a:lnT>
                    <a:lnB w="12240">
                      <a:solidFill>
                        <a:srgbClr val="000000"/>
                      </a:solidFill>
                    </a:lnB>
                    <a:noFill/>
                  </a:tcPr>
                </a:tc>
              </a:tr>
              <a:tr h="370800">
                <a:tc>
                  <a:txBody>
                    <a:bodyPr lIns="135720" rIns="135720">
                      <a:noAutofit/>
                    </a:bodyPr>
                    <a:p>
                      <a:pPr>
                        <a:lnSpc>
                          <a:spcPct val="100000"/>
                        </a:lnSpc>
                      </a:pPr>
                      <a:r>
                        <a:rPr b="0" lang="en-US" sz="1400" spc="-1" strike="noStrike">
                          <a:solidFill>
                            <a:srgbClr val="000000"/>
                          </a:solidFill>
                          <a:latin typeface="Arial"/>
                        </a:rPr>
                        <a:t>Certificate Signature</a:t>
                      </a:r>
                      <a:endParaRPr b="0" lang="en-GB" sz="1400" spc="-1" strike="noStrike">
                        <a:latin typeface="Arial"/>
                      </a:endParaRPr>
                    </a:p>
                  </a:txBody>
                  <a:tcPr marL="135720" marR="135720">
                    <a:lnL w="12240">
                      <a:solidFill>
                        <a:srgbClr val="000000"/>
                      </a:solidFill>
                    </a:lnL>
                    <a:lnR w="12240">
                      <a:solidFill>
                        <a:srgbClr val="000000"/>
                      </a:solidFill>
                    </a:lnR>
                    <a:lnT w="12240">
                      <a:solidFill>
                        <a:srgbClr val="000000"/>
                      </a:solidFill>
                    </a:lnT>
                    <a:lnB w="12240">
                      <a:solidFill>
                        <a:srgbClr val="000000"/>
                      </a:solidFill>
                    </a:lnB>
                    <a:noFill/>
                  </a:tcPr>
                </a:tc>
              </a:tr>
            </a:tbl>
          </a:graphicData>
        </a:graphic>
      </p:graphicFrame>
      <p:sp>
        <p:nvSpPr>
          <p:cNvPr id="245" name="Content Placeholder 2"/>
          <p:cNvSpPr/>
          <p:nvPr/>
        </p:nvSpPr>
        <p:spPr>
          <a:xfrm>
            <a:off x="548280" y="5029200"/>
            <a:ext cx="8242920" cy="755280"/>
          </a:xfrm>
          <a:prstGeom prst="rect">
            <a:avLst/>
          </a:prstGeom>
          <a:noFill/>
          <a:ln w="0">
            <a:noFill/>
          </a:ln>
        </p:spPr>
        <p:style>
          <a:lnRef idx="0"/>
          <a:fillRef idx="0"/>
          <a:effectRef idx="0"/>
          <a:fontRef idx="minor"/>
        </p:style>
        <p:txBody>
          <a:bodyPr anchor="ctr">
            <a:noAutofit/>
          </a:bodyPr>
          <a:p>
            <a:pPr>
              <a:lnSpc>
                <a:spcPct val="100000"/>
              </a:lnSpc>
              <a:spcBef>
                <a:spcPts val="601"/>
              </a:spcBef>
              <a:tabLst>
                <a:tab algn="l" pos="0"/>
              </a:tabLst>
            </a:pPr>
            <a:r>
              <a:rPr b="0" i="1" lang="en-US" sz="2000" spc="-1" strike="noStrike">
                <a:solidFill>
                  <a:srgbClr val="000000"/>
                </a:solidFill>
                <a:latin typeface="Arial"/>
                <a:ea typeface="Verdana"/>
              </a:rPr>
              <a:t>Source: Stallings, W. Cryptography and Network Security, Principles and Practice.</a:t>
            </a:r>
            <a:endParaRPr b="0" lang="en-GB" sz="2000" spc="-1" strike="noStrike">
              <a:latin typeface="Arial"/>
            </a:endParaRPr>
          </a:p>
        </p:txBody>
      </p:sp>
    </p:spTree>
  </p:cSld>
  <mc:AlternateContent>
    <mc:Choice Requires="p14">
      <p:transition spd="slow" p14:dur="2000"/>
    </mc:Choice>
    <mc:Fallback>
      <p:transition spd="slow"/>
    </mc:Fallback>
  </mc:AlternateContent>
</p:sld>
</file>

<file path=ppt/slides/slide3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46" name="Titl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Hybrid Cryptography Systems</a:t>
            </a:r>
            <a:endParaRPr b="0" lang="en-US" sz="3600" spc="-1" strike="noStrike">
              <a:solidFill>
                <a:srgbClr val="000000"/>
              </a:solidFill>
              <a:latin typeface="Arial"/>
            </a:endParaRPr>
          </a:p>
        </p:txBody>
      </p:sp>
      <p:sp>
        <p:nvSpPr>
          <p:cNvPr id="247" name="Content Placeholder 3"/>
          <p:cNvSpPr txBox="1"/>
          <p:nvPr/>
        </p:nvSpPr>
        <p:spPr>
          <a:xfrm>
            <a:off x="228600" y="1261440"/>
            <a:ext cx="8762760" cy="4876560"/>
          </a:xfrm>
          <a:prstGeom prst="rect">
            <a:avLst/>
          </a:prstGeom>
          <a:noFill/>
          <a:ln w="0">
            <a:noFill/>
          </a:ln>
        </p:spPr>
        <p:txBody>
          <a:bodyPr>
            <a:noAutofit/>
          </a:bodyPr>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Except with digital certificates, pure asymmetric key encryption is not widely used. </a:t>
            </a:r>
            <a:endParaRPr b="0" lang="en-US" sz="26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Asymmetric encryption is more often used with symmetric key encryption, as part of a hybrid system.</a:t>
            </a:r>
            <a:endParaRPr b="0" lang="en-US" sz="26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Diffie-Hellman Key Exchange method: </a:t>
            </a:r>
            <a:endParaRPr b="0" lang="en-US" sz="26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Most common hybrid system</a:t>
            </a:r>
            <a:endParaRPr b="0" lang="en-US" sz="24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Provides foundation for subsequent developments in public-key </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309" dur="indefinite" restart="never" nodeType="tmRoot">
          <p:childTnLst>
            <p:seq>
              <p:cTn id="310" dur="indefinite" nodeType="mainSeq">
                <p:childTnLst>
                  <p:par>
                    <p:cTn id="311" fill="hold">
                      <p:stCondLst>
                        <p:cond delay="indefinite"/>
                      </p:stCondLst>
                      <p:childTnLst>
                        <p:par>
                          <p:cTn id="312" fill="hold">
                            <p:stCondLst>
                              <p:cond delay="0"/>
                            </p:stCondLst>
                            <p:childTnLst>
                              <p:par>
                                <p:cTn id="313" nodeType="clickEffect" fill="hold" presetClass="entr" presetID="1">
                                  <p:stCondLst>
                                    <p:cond delay="0"/>
                                  </p:stCondLst>
                                  <p:childTnLst>
                                    <p:set>
                                      <p:cBhvr>
                                        <p:cTn id="314" dur="1" fill="hold">
                                          <p:stCondLst>
                                            <p:cond delay="0"/>
                                          </p:stCondLst>
                                        </p:cTn>
                                        <p:tgtEl>
                                          <p:spTgt spid="247">
                                            <p:txEl>
                                              <p:pRg st="0" end="0"/>
                                            </p:txEl>
                                          </p:spTgt>
                                        </p:tgtEl>
                                        <p:attrNameLst>
                                          <p:attrName>style.visibility</p:attrName>
                                        </p:attrNameLst>
                                      </p:cBhvr>
                                      <p:to>
                                        <p:strVal val="visible"/>
                                      </p:to>
                                    </p:set>
                                  </p:childTnLst>
                                </p:cTn>
                              </p:par>
                            </p:childTnLst>
                          </p:cTn>
                        </p:par>
                      </p:childTnLst>
                    </p:cTn>
                  </p:par>
                  <p:par>
                    <p:cTn id="315" fill="hold">
                      <p:stCondLst>
                        <p:cond delay="indefinite"/>
                      </p:stCondLst>
                      <p:childTnLst>
                        <p:par>
                          <p:cTn id="316" fill="hold">
                            <p:stCondLst>
                              <p:cond delay="0"/>
                            </p:stCondLst>
                            <p:childTnLst>
                              <p:par>
                                <p:cTn id="317" nodeType="clickEffect" fill="hold" presetClass="entr" presetID="1">
                                  <p:stCondLst>
                                    <p:cond delay="0"/>
                                  </p:stCondLst>
                                  <p:childTnLst>
                                    <p:set>
                                      <p:cBhvr>
                                        <p:cTn id="318" dur="1" fill="hold">
                                          <p:stCondLst>
                                            <p:cond delay="0"/>
                                          </p:stCondLst>
                                        </p:cTn>
                                        <p:tgtEl>
                                          <p:spTgt spid="247">
                                            <p:txEl>
                                              <p:pRg st="1" end="1"/>
                                            </p:txEl>
                                          </p:spTgt>
                                        </p:tgtEl>
                                        <p:attrNameLst>
                                          <p:attrName>style.visibility</p:attrName>
                                        </p:attrNameLst>
                                      </p:cBhvr>
                                      <p:to>
                                        <p:strVal val="visible"/>
                                      </p:to>
                                    </p:set>
                                  </p:childTnLst>
                                </p:cTn>
                              </p:par>
                            </p:childTnLst>
                          </p:cTn>
                        </p:par>
                      </p:childTnLst>
                    </p:cTn>
                  </p:par>
                  <p:par>
                    <p:cTn id="319" fill="hold">
                      <p:stCondLst>
                        <p:cond delay="indefinite"/>
                      </p:stCondLst>
                      <p:childTnLst>
                        <p:par>
                          <p:cTn id="320" fill="hold">
                            <p:stCondLst>
                              <p:cond delay="0"/>
                            </p:stCondLst>
                            <p:childTnLst>
                              <p:par>
                                <p:cTn id="321" nodeType="clickEffect" fill="hold" presetClass="entr" presetID="1">
                                  <p:stCondLst>
                                    <p:cond delay="0"/>
                                  </p:stCondLst>
                                  <p:childTnLst>
                                    <p:set>
                                      <p:cBhvr>
                                        <p:cTn id="322" dur="1" fill="hold">
                                          <p:stCondLst>
                                            <p:cond delay="0"/>
                                          </p:stCondLst>
                                        </p:cTn>
                                        <p:tgtEl>
                                          <p:spTgt spid="247">
                                            <p:txEl>
                                              <p:pRg st="2" end="2"/>
                                            </p:txEl>
                                          </p:spTgt>
                                        </p:tgtEl>
                                        <p:attrNameLst>
                                          <p:attrName>style.visibility</p:attrName>
                                        </p:attrNameLst>
                                      </p:cBhvr>
                                      <p:to>
                                        <p:strVal val="visible"/>
                                      </p:to>
                                    </p:set>
                                  </p:childTnLst>
                                </p:cTn>
                              </p:par>
                            </p:childTnLst>
                          </p:cTn>
                        </p:par>
                      </p:childTnLst>
                    </p:cTn>
                  </p:par>
                  <p:par>
                    <p:cTn id="323" fill="hold">
                      <p:stCondLst>
                        <p:cond delay="indefinite"/>
                      </p:stCondLst>
                      <p:childTnLst>
                        <p:par>
                          <p:cTn id="324" fill="hold">
                            <p:stCondLst>
                              <p:cond delay="0"/>
                            </p:stCondLst>
                            <p:childTnLst>
                              <p:par>
                                <p:cTn id="325" nodeType="clickEffect" fill="hold" presetClass="entr" presetID="1">
                                  <p:stCondLst>
                                    <p:cond delay="0"/>
                                  </p:stCondLst>
                                  <p:childTnLst>
                                    <p:set>
                                      <p:cBhvr>
                                        <p:cTn id="326" dur="1" fill="hold">
                                          <p:stCondLst>
                                            <p:cond delay="0"/>
                                          </p:stCondLst>
                                        </p:cTn>
                                        <p:tgtEl>
                                          <p:spTgt spid="247">
                                            <p:txEl>
                                              <p:pRg st="3" end="3"/>
                                            </p:txEl>
                                          </p:spTgt>
                                        </p:tgtEl>
                                        <p:attrNameLst>
                                          <p:attrName>style.visibility</p:attrName>
                                        </p:attrNameLst>
                                      </p:cBhvr>
                                      <p:to>
                                        <p:strVal val="visible"/>
                                      </p:to>
                                    </p:set>
                                  </p:childTnLst>
                                </p:cTn>
                              </p:par>
                            </p:childTnLst>
                          </p:cTn>
                        </p:par>
                      </p:childTnLst>
                    </p:cTn>
                  </p:par>
                  <p:par>
                    <p:cTn id="327" fill="hold">
                      <p:stCondLst>
                        <p:cond delay="indefinite"/>
                      </p:stCondLst>
                      <p:childTnLst>
                        <p:par>
                          <p:cTn id="328" fill="hold">
                            <p:stCondLst>
                              <p:cond delay="0"/>
                            </p:stCondLst>
                            <p:childTnLst>
                              <p:par>
                                <p:cTn id="329" nodeType="clickEffect" fill="hold" presetClass="entr" presetID="1">
                                  <p:stCondLst>
                                    <p:cond delay="0"/>
                                  </p:stCondLst>
                                  <p:childTnLst>
                                    <p:set>
                                      <p:cBhvr>
                                        <p:cTn id="330" dur="1" fill="hold">
                                          <p:stCondLst>
                                            <p:cond delay="0"/>
                                          </p:stCondLst>
                                        </p:cTn>
                                        <p:tgtEl>
                                          <p:spTgt spid="247">
                                            <p:txEl>
                                              <p:pRg st="4" end="4"/>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48" name="Title 3"/>
          <p:cNvSpPr txBox="1"/>
          <p:nvPr/>
        </p:nvSpPr>
        <p:spPr>
          <a:xfrm>
            <a:off x="838080" y="28440"/>
            <a:ext cx="7556760" cy="1027800"/>
          </a:xfrm>
          <a:prstGeom prst="rect">
            <a:avLst/>
          </a:prstGeom>
          <a:noFill/>
          <a:ln w="9360">
            <a:noFill/>
          </a:ln>
        </p:spPr>
        <p:txBody>
          <a:bodyPr anchor="ctr">
            <a:noAutofit/>
          </a:bodyPr>
          <a:p>
            <a:pPr algn="ctr">
              <a:lnSpc>
                <a:spcPct val="100000"/>
              </a:lnSpc>
              <a:tabLst>
                <a:tab algn="l" pos="0"/>
              </a:tabLst>
            </a:pPr>
            <a:r>
              <a:rPr b="1" lang="en-US" sz="3600" spc="-1" strike="noStrike">
                <a:solidFill>
                  <a:srgbClr val="000000"/>
                </a:solidFill>
                <a:latin typeface="Arial"/>
              </a:rPr>
              <a:t>Figure 8-9 </a:t>
            </a:r>
            <a:r>
              <a:rPr b="0" lang="en-US" sz="3600" spc="-1" strike="noStrike">
                <a:solidFill>
                  <a:srgbClr val="000000"/>
                </a:solidFill>
                <a:latin typeface="Arial"/>
              </a:rPr>
              <a:t>Example of hybrid encryption</a:t>
            </a:r>
            <a:endParaRPr b="0" lang="en-US" sz="3600" spc="-1" strike="noStrike">
              <a:solidFill>
                <a:srgbClr val="000000"/>
              </a:solidFill>
              <a:latin typeface="Arial"/>
            </a:endParaRPr>
          </a:p>
        </p:txBody>
      </p:sp>
      <p:pic>
        <p:nvPicPr>
          <p:cNvPr id="249" name="Picture 2" descr="An illustration shows a woman working in a computer is marked to a hollow cylinder with an arrow that has a key image and a text that reads as, “Public key repository.” The cylinder points to an image of a man working in a computer with an arrow. "/>
          <p:cNvPicPr/>
          <p:nvPr/>
        </p:nvPicPr>
        <p:blipFill>
          <a:blip r:embed="rId1"/>
          <a:stretch/>
        </p:blipFill>
        <p:spPr>
          <a:xfrm>
            <a:off x="2057400" y="1447920"/>
            <a:ext cx="4543200" cy="1228320"/>
          </a:xfrm>
          <a:prstGeom prst="rect">
            <a:avLst/>
          </a:prstGeom>
          <a:ln w="0">
            <a:noFill/>
          </a:ln>
        </p:spPr>
      </p:pic>
      <p:sp>
        <p:nvSpPr>
          <p:cNvPr id="250" name="Content Placeholder 6"/>
          <p:cNvSpPr txBox="1"/>
          <p:nvPr/>
        </p:nvSpPr>
        <p:spPr>
          <a:xfrm>
            <a:off x="1219320" y="2825640"/>
            <a:ext cx="6781320" cy="1142640"/>
          </a:xfrm>
          <a:prstGeom prst="rect">
            <a:avLst/>
          </a:prstGeom>
          <a:noFill/>
          <a:ln w="0">
            <a:noFill/>
          </a:ln>
        </p:spPr>
        <p:txBody>
          <a:bodyPr>
            <a:normAutofit fontScale="25000"/>
          </a:bodyPr>
          <a:p>
            <a:pPr>
              <a:lnSpc>
                <a:spcPct val="100000"/>
              </a:lnSpc>
              <a:spcBef>
                <a:spcPts val="519"/>
              </a:spcBef>
              <a:tabLst>
                <a:tab algn="l" pos="0"/>
              </a:tabLst>
            </a:pPr>
            <a:r>
              <a:rPr b="0" lang="en-US" sz="2600" spc="-1" strike="noStrike">
                <a:solidFill>
                  <a:srgbClr val="000000"/>
                </a:solidFill>
                <a:latin typeface="Arial"/>
                <a:ea typeface="Verdana"/>
              </a:rPr>
              <a:t>Rachel at ABC corp. stores her public key where it can be accessed. Alex at XYZ corp. retrieves it and uses it to encrypt his session (symmetric) key. He sends it to Rachel, who decrypts Alex’s session key with her private key, and then uses Alex’s session key for short-term private communications. </a:t>
            </a:r>
            <a:endParaRPr b="0" lang="en-US" sz="2600" spc="-1" strike="noStrike">
              <a:solidFill>
                <a:srgbClr val="000000"/>
              </a:solidFill>
              <a:latin typeface="Arial"/>
            </a:endParaRPr>
          </a:p>
        </p:txBody>
      </p:sp>
      <p:pic>
        <p:nvPicPr>
          <p:cNvPr id="251" name="Picture 3" descr="A figure shows three blocks are illustrated, in which the first one on the right is named as, “Session key” with an image of a key in it. The text below reads as, “Public key B encrypts message.” It points to the second block named as, “2MURO$*1a%, below which the text reads as, “Corresponding cipher text is transmitted.” It is then pointed with an arrow to the block on the left side. It is named as, “Session key” with a key image in it. The text below reads as, “Private Key B decrypts message.”"/>
          <p:cNvPicPr/>
          <p:nvPr/>
        </p:nvPicPr>
        <p:blipFill>
          <a:blip r:embed="rId2"/>
          <a:stretch/>
        </p:blipFill>
        <p:spPr>
          <a:xfrm>
            <a:off x="2020680" y="4120920"/>
            <a:ext cx="4485960" cy="1476000"/>
          </a:xfrm>
          <a:prstGeom prst="rect">
            <a:avLst/>
          </a:prstGeom>
          <a:ln w="0">
            <a:noFill/>
          </a:ln>
        </p:spPr>
      </p:pic>
    </p:spTree>
  </p:cSld>
  <mc:AlternateContent>
    <mc:Choice Requires="p14">
      <p:transition spd="slow" p14:dur="2000"/>
    </mc:Choice>
    <mc:Fallback>
      <p:transition spd="slow"/>
    </mc:Fallback>
  </mc:AlternateContent>
</p:sld>
</file>

<file path=ppt/slides/slide3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52" name="Title 3"/>
          <p:cNvSpPr txBox="1"/>
          <p:nvPr/>
        </p:nvSpPr>
        <p:spPr>
          <a:xfrm>
            <a:off x="45720" y="27720"/>
            <a:ext cx="9052200" cy="65772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Steganography</a:t>
            </a:r>
            <a:endParaRPr b="0" lang="en-US" sz="3600" spc="-1" strike="noStrike">
              <a:solidFill>
                <a:srgbClr val="000000"/>
              </a:solidFill>
              <a:latin typeface="Arial"/>
            </a:endParaRPr>
          </a:p>
        </p:txBody>
      </p:sp>
      <p:sp>
        <p:nvSpPr>
          <p:cNvPr id="253" name="Content Placeholder 4"/>
          <p:cNvSpPr txBox="1"/>
          <p:nvPr/>
        </p:nvSpPr>
        <p:spPr>
          <a:xfrm>
            <a:off x="190440" y="838080"/>
            <a:ext cx="8762760" cy="4830480"/>
          </a:xfrm>
          <a:prstGeom prst="rect">
            <a:avLst/>
          </a:prstGeom>
          <a:noFill/>
          <a:ln w="0">
            <a:noFill/>
          </a:ln>
        </p:spPr>
        <p:txBody>
          <a:bodyPr>
            <a:noAutofit/>
          </a:bodyPr>
          <a:p>
            <a:pPr marL="343080" indent="-342720" algn="just">
              <a:lnSpc>
                <a:spcPct val="100000"/>
              </a:lnSpc>
              <a:spcBef>
                <a:spcPts val="519"/>
              </a:spcBef>
              <a:buClr>
                <a:srgbClr val="364162"/>
              </a:buClr>
              <a:buFont typeface="Arial"/>
              <a:buChar char="•"/>
            </a:pPr>
            <a:r>
              <a:rPr b="0" lang="en-US" sz="2600" spc="-1" strike="noStrike">
                <a:solidFill>
                  <a:srgbClr val="000000"/>
                </a:solidFill>
                <a:latin typeface="Arial"/>
                <a:ea typeface="Verdana"/>
              </a:rPr>
              <a:t>The process of hiding messages; for example, hiding a message within the digital encoding of a picture or graphic so that it is almost impossible to detect that the hidden message even exists</a:t>
            </a:r>
            <a:endParaRPr b="0" lang="en-US" sz="2600" spc="-1" strike="noStrike">
              <a:solidFill>
                <a:srgbClr val="000000"/>
              </a:solidFill>
              <a:latin typeface="Arial"/>
            </a:endParaRPr>
          </a:p>
          <a:p>
            <a:pPr marL="343080" indent="-342720" algn="just">
              <a:lnSpc>
                <a:spcPct val="100000"/>
              </a:lnSpc>
              <a:spcBef>
                <a:spcPts val="519"/>
              </a:spcBef>
              <a:buClr>
                <a:srgbClr val="364162"/>
              </a:buClr>
              <a:buFont typeface="Arial"/>
              <a:buChar char="•"/>
            </a:pPr>
            <a:r>
              <a:rPr b="0" lang="en-US" sz="2600" spc="-1" strike="noStrike">
                <a:solidFill>
                  <a:srgbClr val="000000"/>
                </a:solidFill>
                <a:latin typeface="Arial"/>
                <a:ea typeface="Verdana"/>
              </a:rPr>
              <a:t>Also known as the art of secret writing</a:t>
            </a:r>
            <a:endParaRPr b="0" lang="en-US" sz="2600" spc="-1" strike="noStrike">
              <a:solidFill>
                <a:srgbClr val="000000"/>
              </a:solidFill>
              <a:latin typeface="Arial"/>
            </a:endParaRPr>
          </a:p>
          <a:p>
            <a:pPr marL="343080" indent="-342720" algn="just">
              <a:lnSpc>
                <a:spcPct val="100000"/>
              </a:lnSpc>
              <a:spcBef>
                <a:spcPts val="519"/>
              </a:spcBef>
              <a:buClr>
                <a:srgbClr val="364162"/>
              </a:buClr>
              <a:buFont typeface="Arial"/>
              <a:buChar char="•"/>
            </a:pPr>
            <a:r>
              <a:rPr b="0" lang="en-US" sz="2600" spc="-1" strike="noStrike">
                <a:solidFill>
                  <a:srgbClr val="000000"/>
                </a:solidFill>
                <a:latin typeface="Arial"/>
                <a:ea typeface="Verdana"/>
              </a:rPr>
              <a:t>Has been used for centuries</a:t>
            </a:r>
            <a:endParaRPr b="0" lang="en-US" sz="2600" spc="-1" strike="noStrike">
              <a:solidFill>
                <a:srgbClr val="000000"/>
              </a:solidFill>
              <a:latin typeface="Arial"/>
            </a:endParaRPr>
          </a:p>
          <a:p>
            <a:pPr marL="343080" indent="-342720" algn="just">
              <a:lnSpc>
                <a:spcPct val="100000"/>
              </a:lnSpc>
              <a:spcBef>
                <a:spcPts val="519"/>
              </a:spcBef>
              <a:buClr>
                <a:srgbClr val="364162"/>
              </a:buClr>
              <a:buFont typeface="Arial"/>
              <a:buChar char="•"/>
            </a:pPr>
            <a:r>
              <a:rPr b="0" lang="en-US" sz="2600" spc="-1" strike="noStrike">
                <a:solidFill>
                  <a:srgbClr val="000000"/>
                </a:solidFill>
                <a:latin typeface="Arial"/>
                <a:ea typeface="Verdana"/>
              </a:rPr>
              <a:t>Most popular modern version hides information within files that contain digital pictures or other images</a:t>
            </a:r>
            <a:endParaRPr b="0" lang="en-US" sz="2600" spc="-1" strike="noStrike">
              <a:solidFill>
                <a:srgbClr val="000000"/>
              </a:solidFill>
              <a:latin typeface="Arial"/>
            </a:endParaRPr>
          </a:p>
          <a:p>
            <a:pPr marL="343080" indent="-342720" algn="just">
              <a:lnSpc>
                <a:spcPct val="100000"/>
              </a:lnSpc>
              <a:spcBef>
                <a:spcPts val="519"/>
              </a:spcBef>
              <a:buClr>
                <a:srgbClr val="364162"/>
              </a:buClr>
              <a:buFont typeface="Arial"/>
              <a:buChar char="•"/>
            </a:pPr>
            <a:r>
              <a:rPr b="0" lang="en-US" sz="2600" spc="-1" strike="noStrike">
                <a:solidFill>
                  <a:srgbClr val="000000"/>
                </a:solidFill>
                <a:latin typeface="Arial"/>
                <a:ea typeface="Verdana"/>
              </a:rPr>
              <a:t>Some applications hide messages in .bmp, .wav, .mp3, and .au files, as well as in unused space on CDs and </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331" dur="indefinite" restart="never" nodeType="tmRoot">
          <p:childTnLst>
            <p:seq>
              <p:cTn id="332" dur="indefinite" nodeType="mainSeq">
                <p:childTnLst>
                  <p:par>
                    <p:cTn id="333" fill="hold">
                      <p:stCondLst>
                        <p:cond delay="indefinite"/>
                      </p:stCondLst>
                      <p:childTnLst>
                        <p:par>
                          <p:cTn id="334" fill="hold">
                            <p:stCondLst>
                              <p:cond delay="0"/>
                            </p:stCondLst>
                            <p:childTnLst>
                              <p:par>
                                <p:cTn id="335" nodeType="clickEffect" fill="hold" presetClass="entr" presetID="1">
                                  <p:stCondLst>
                                    <p:cond delay="0"/>
                                  </p:stCondLst>
                                  <p:childTnLst>
                                    <p:set>
                                      <p:cBhvr>
                                        <p:cTn id="336" dur="1" fill="hold">
                                          <p:stCondLst>
                                            <p:cond delay="0"/>
                                          </p:stCondLst>
                                        </p:cTn>
                                        <p:tgtEl>
                                          <p:spTgt spid="253">
                                            <p:txEl>
                                              <p:pRg st="0" end="0"/>
                                            </p:txEl>
                                          </p:spTgt>
                                        </p:tgtEl>
                                        <p:attrNameLst>
                                          <p:attrName>style.visibility</p:attrName>
                                        </p:attrNameLst>
                                      </p:cBhvr>
                                      <p:to>
                                        <p:strVal val="visible"/>
                                      </p:to>
                                    </p:set>
                                  </p:childTnLst>
                                </p:cTn>
                              </p:par>
                            </p:childTnLst>
                          </p:cTn>
                        </p:par>
                      </p:childTnLst>
                    </p:cTn>
                  </p:par>
                  <p:par>
                    <p:cTn id="337" fill="hold">
                      <p:stCondLst>
                        <p:cond delay="indefinite"/>
                      </p:stCondLst>
                      <p:childTnLst>
                        <p:par>
                          <p:cTn id="338" fill="hold">
                            <p:stCondLst>
                              <p:cond delay="0"/>
                            </p:stCondLst>
                            <p:childTnLst>
                              <p:par>
                                <p:cTn id="339" nodeType="clickEffect" fill="hold" presetClass="entr" presetID="1">
                                  <p:stCondLst>
                                    <p:cond delay="0"/>
                                  </p:stCondLst>
                                  <p:childTnLst>
                                    <p:set>
                                      <p:cBhvr>
                                        <p:cTn id="340" dur="1" fill="hold">
                                          <p:stCondLst>
                                            <p:cond delay="0"/>
                                          </p:stCondLst>
                                        </p:cTn>
                                        <p:tgtEl>
                                          <p:spTgt spid="253">
                                            <p:txEl>
                                              <p:pRg st="1" end="1"/>
                                            </p:txEl>
                                          </p:spTgt>
                                        </p:tgtEl>
                                        <p:attrNameLst>
                                          <p:attrName>style.visibility</p:attrName>
                                        </p:attrNameLst>
                                      </p:cBhvr>
                                      <p:to>
                                        <p:strVal val="visible"/>
                                      </p:to>
                                    </p:set>
                                  </p:childTnLst>
                                </p:cTn>
                              </p:par>
                            </p:childTnLst>
                          </p:cTn>
                        </p:par>
                      </p:childTnLst>
                    </p:cTn>
                  </p:par>
                  <p:par>
                    <p:cTn id="341" fill="hold">
                      <p:stCondLst>
                        <p:cond delay="indefinite"/>
                      </p:stCondLst>
                      <p:childTnLst>
                        <p:par>
                          <p:cTn id="342" fill="hold">
                            <p:stCondLst>
                              <p:cond delay="0"/>
                            </p:stCondLst>
                            <p:childTnLst>
                              <p:par>
                                <p:cTn id="343" nodeType="clickEffect" fill="hold" presetClass="entr" presetID="1">
                                  <p:stCondLst>
                                    <p:cond delay="0"/>
                                  </p:stCondLst>
                                  <p:childTnLst>
                                    <p:set>
                                      <p:cBhvr>
                                        <p:cTn id="344" dur="1" fill="hold">
                                          <p:stCondLst>
                                            <p:cond delay="0"/>
                                          </p:stCondLst>
                                        </p:cTn>
                                        <p:tgtEl>
                                          <p:spTgt spid="253">
                                            <p:txEl>
                                              <p:pRg st="2" end="2"/>
                                            </p:txEl>
                                          </p:spTgt>
                                        </p:tgtEl>
                                        <p:attrNameLst>
                                          <p:attrName>style.visibility</p:attrName>
                                        </p:attrNameLst>
                                      </p:cBhvr>
                                      <p:to>
                                        <p:strVal val="visible"/>
                                      </p:to>
                                    </p:set>
                                  </p:childTnLst>
                                </p:cTn>
                              </p:par>
                            </p:childTnLst>
                          </p:cTn>
                        </p:par>
                      </p:childTnLst>
                    </p:cTn>
                  </p:par>
                  <p:par>
                    <p:cTn id="345" fill="hold">
                      <p:stCondLst>
                        <p:cond delay="indefinite"/>
                      </p:stCondLst>
                      <p:childTnLst>
                        <p:par>
                          <p:cTn id="346" fill="hold">
                            <p:stCondLst>
                              <p:cond delay="0"/>
                            </p:stCondLst>
                            <p:childTnLst>
                              <p:par>
                                <p:cTn id="347" nodeType="clickEffect" fill="hold" presetClass="entr" presetID="1">
                                  <p:stCondLst>
                                    <p:cond delay="0"/>
                                  </p:stCondLst>
                                  <p:childTnLst>
                                    <p:set>
                                      <p:cBhvr>
                                        <p:cTn id="348" dur="1" fill="hold">
                                          <p:stCondLst>
                                            <p:cond delay="0"/>
                                          </p:stCondLst>
                                        </p:cTn>
                                        <p:tgtEl>
                                          <p:spTgt spid="253">
                                            <p:txEl>
                                              <p:pRg st="3" end="3"/>
                                            </p:txEl>
                                          </p:spTgt>
                                        </p:tgtEl>
                                        <p:attrNameLst>
                                          <p:attrName>style.visibility</p:attrName>
                                        </p:attrNameLst>
                                      </p:cBhvr>
                                      <p:to>
                                        <p:strVal val="visible"/>
                                      </p:to>
                                    </p:set>
                                  </p:childTnLst>
                                </p:cTn>
                              </p:par>
                            </p:childTnLst>
                          </p:cTn>
                        </p:par>
                      </p:childTnLst>
                    </p:cTn>
                  </p:par>
                  <p:par>
                    <p:cTn id="349" fill="hold">
                      <p:stCondLst>
                        <p:cond delay="indefinite"/>
                      </p:stCondLst>
                      <p:childTnLst>
                        <p:par>
                          <p:cTn id="350" fill="hold">
                            <p:stCondLst>
                              <p:cond delay="0"/>
                            </p:stCondLst>
                            <p:childTnLst>
                              <p:par>
                                <p:cTn id="351" nodeType="clickEffect" fill="hold" presetClass="entr" presetID="1">
                                  <p:stCondLst>
                                    <p:cond delay="0"/>
                                  </p:stCondLst>
                                  <p:childTnLst>
                                    <p:set>
                                      <p:cBhvr>
                                        <p:cTn id="352" dur="1" fill="hold">
                                          <p:stCondLst>
                                            <p:cond delay="0"/>
                                          </p:stCondLst>
                                        </p:cTn>
                                        <p:tgtEl>
                                          <p:spTgt spid="253">
                                            <p:txEl>
                                              <p:pRg st="4" end="4"/>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4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54" name="Titl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Protocols for Secure Communications</a:t>
            </a:r>
            <a:endParaRPr b="0" lang="en-US" sz="3600" spc="-1" strike="noStrike">
              <a:solidFill>
                <a:srgbClr val="000000"/>
              </a:solidFill>
              <a:latin typeface="Arial"/>
            </a:endParaRPr>
          </a:p>
        </p:txBody>
      </p:sp>
      <p:sp>
        <p:nvSpPr>
          <p:cNvPr id="255" name="Content Placeholder 3"/>
          <p:cNvSpPr txBox="1"/>
          <p:nvPr/>
        </p:nvSpPr>
        <p:spPr>
          <a:xfrm>
            <a:off x="228600" y="1295280"/>
            <a:ext cx="8762760" cy="4830480"/>
          </a:xfrm>
          <a:prstGeom prst="rect">
            <a:avLst/>
          </a:prstGeom>
          <a:noFill/>
          <a:ln w="0">
            <a:noFill/>
          </a:ln>
        </p:spPr>
        <p:txBody>
          <a:bodyPr>
            <a:noAutofit/>
          </a:bodyPr>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Most of the software currently used to protect the confidentiality of information are not true cryptosystems.</a:t>
            </a:r>
            <a:endParaRPr b="0" lang="en-US" sz="26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They are applications to which cryptographic protocols have been added.</a:t>
            </a:r>
            <a:endParaRPr b="0" lang="en-US" sz="26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Particularly true of Internet protocols.</a:t>
            </a:r>
            <a:endParaRPr b="0" lang="en-US" sz="26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As the number of threats to the Internet grew, so did the need for additional security measures</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353" dur="indefinite" restart="never" nodeType="tmRoot">
          <p:childTnLst>
            <p:seq>
              <p:cTn id="354" dur="indefinite" nodeType="mainSeq">
                <p:childTnLst>
                  <p:par>
                    <p:cTn id="355" fill="hold">
                      <p:stCondLst>
                        <p:cond delay="indefinite"/>
                      </p:stCondLst>
                      <p:childTnLst>
                        <p:par>
                          <p:cTn id="356" fill="hold">
                            <p:stCondLst>
                              <p:cond delay="0"/>
                            </p:stCondLst>
                            <p:childTnLst>
                              <p:par>
                                <p:cTn id="357" nodeType="clickEffect" fill="hold" presetClass="entr" presetID="1">
                                  <p:stCondLst>
                                    <p:cond delay="0"/>
                                  </p:stCondLst>
                                  <p:childTnLst>
                                    <p:set>
                                      <p:cBhvr>
                                        <p:cTn id="358" dur="1" fill="hold">
                                          <p:stCondLst>
                                            <p:cond delay="0"/>
                                          </p:stCondLst>
                                        </p:cTn>
                                        <p:tgtEl>
                                          <p:spTgt spid="255">
                                            <p:txEl>
                                              <p:pRg st="0" end="0"/>
                                            </p:txEl>
                                          </p:spTgt>
                                        </p:tgtEl>
                                        <p:attrNameLst>
                                          <p:attrName>style.visibility</p:attrName>
                                        </p:attrNameLst>
                                      </p:cBhvr>
                                      <p:to>
                                        <p:strVal val="visible"/>
                                      </p:to>
                                    </p:set>
                                  </p:childTnLst>
                                </p:cTn>
                              </p:par>
                            </p:childTnLst>
                          </p:cTn>
                        </p:par>
                      </p:childTnLst>
                    </p:cTn>
                  </p:par>
                  <p:par>
                    <p:cTn id="359" fill="hold">
                      <p:stCondLst>
                        <p:cond delay="indefinite"/>
                      </p:stCondLst>
                      <p:childTnLst>
                        <p:par>
                          <p:cTn id="360" fill="hold">
                            <p:stCondLst>
                              <p:cond delay="0"/>
                            </p:stCondLst>
                            <p:childTnLst>
                              <p:par>
                                <p:cTn id="361" nodeType="clickEffect" fill="hold" presetClass="entr" presetID="1">
                                  <p:stCondLst>
                                    <p:cond delay="0"/>
                                  </p:stCondLst>
                                  <p:childTnLst>
                                    <p:set>
                                      <p:cBhvr>
                                        <p:cTn id="362" dur="1" fill="hold">
                                          <p:stCondLst>
                                            <p:cond delay="0"/>
                                          </p:stCondLst>
                                        </p:cTn>
                                        <p:tgtEl>
                                          <p:spTgt spid="255">
                                            <p:txEl>
                                              <p:pRg st="1" end="1"/>
                                            </p:txEl>
                                          </p:spTgt>
                                        </p:tgtEl>
                                        <p:attrNameLst>
                                          <p:attrName>style.visibility</p:attrName>
                                        </p:attrNameLst>
                                      </p:cBhvr>
                                      <p:to>
                                        <p:strVal val="visible"/>
                                      </p:to>
                                    </p:set>
                                  </p:childTnLst>
                                </p:cTn>
                              </p:par>
                            </p:childTnLst>
                          </p:cTn>
                        </p:par>
                      </p:childTnLst>
                    </p:cTn>
                  </p:par>
                  <p:par>
                    <p:cTn id="363" fill="hold">
                      <p:stCondLst>
                        <p:cond delay="indefinite"/>
                      </p:stCondLst>
                      <p:childTnLst>
                        <p:par>
                          <p:cTn id="364" fill="hold">
                            <p:stCondLst>
                              <p:cond delay="0"/>
                            </p:stCondLst>
                            <p:childTnLst>
                              <p:par>
                                <p:cTn id="365" nodeType="clickEffect" fill="hold" presetClass="entr" presetID="1">
                                  <p:stCondLst>
                                    <p:cond delay="0"/>
                                  </p:stCondLst>
                                  <p:childTnLst>
                                    <p:set>
                                      <p:cBhvr>
                                        <p:cTn id="366" dur="1" fill="hold">
                                          <p:stCondLst>
                                            <p:cond delay="0"/>
                                          </p:stCondLst>
                                        </p:cTn>
                                        <p:tgtEl>
                                          <p:spTgt spid="255">
                                            <p:txEl>
                                              <p:pRg st="2" end="2"/>
                                            </p:txEl>
                                          </p:spTgt>
                                        </p:tgtEl>
                                        <p:attrNameLst>
                                          <p:attrName>style.visibility</p:attrName>
                                        </p:attrNameLst>
                                      </p:cBhvr>
                                      <p:to>
                                        <p:strVal val="visible"/>
                                      </p:to>
                                    </p:set>
                                  </p:childTnLst>
                                </p:cTn>
                              </p:par>
                            </p:childTnLst>
                          </p:cTn>
                        </p:par>
                      </p:childTnLst>
                    </p:cTn>
                  </p:par>
                  <p:par>
                    <p:cTn id="367" fill="hold">
                      <p:stCondLst>
                        <p:cond delay="indefinite"/>
                      </p:stCondLst>
                      <p:childTnLst>
                        <p:par>
                          <p:cTn id="368" fill="hold">
                            <p:stCondLst>
                              <p:cond delay="0"/>
                            </p:stCondLst>
                            <p:childTnLst>
                              <p:par>
                                <p:cTn id="369" nodeType="clickEffect" fill="hold" presetClass="entr" presetID="1">
                                  <p:stCondLst>
                                    <p:cond delay="0"/>
                                  </p:stCondLst>
                                  <p:childTnLst>
                                    <p:set>
                                      <p:cBhvr>
                                        <p:cTn id="370" dur="1" fill="hold">
                                          <p:stCondLst>
                                            <p:cond delay="0"/>
                                          </p:stCondLst>
                                        </p:cTn>
                                        <p:tgtEl>
                                          <p:spTgt spid="255">
                                            <p:txEl>
                                              <p:pRg st="3" end="3"/>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4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56" name="Titl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Securing Internet Communication with S-HTTP and SSL</a:t>
            </a:r>
            <a:endParaRPr b="0" lang="en-US" sz="3600" spc="-1" strike="noStrike">
              <a:solidFill>
                <a:srgbClr val="000000"/>
              </a:solidFill>
              <a:latin typeface="Arial"/>
            </a:endParaRPr>
          </a:p>
        </p:txBody>
      </p:sp>
      <p:sp>
        <p:nvSpPr>
          <p:cNvPr id="257" name="Content Placeholder 2"/>
          <p:cNvSpPr txBox="1"/>
          <p:nvPr/>
        </p:nvSpPr>
        <p:spPr>
          <a:xfrm>
            <a:off x="190440" y="1095480"/>
            <a:ext cx="8762760" cy="4830480"/>
          </a:xfrm>
          <a:prstGeom prst="rect">
            <a:avLst/>
          </a:prstGeom>
          <a:noFill/>
          <a:ln w="0">
            <a:noFill/>
          </a:ln>
        </p:spPr>
        <p:txBody>
          <a:bodyPr>
            <a:noAutofit/>
          </a:bodyPr>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Secure Sockets Layer (SSL) protocol: developed by Netscape; uses public-key encryption to secure channel over public Internet.</a:t>
            </a:r>
            <a:endParaRPr b="0" lang="en-US" sz="26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Secure Hypertext Transfer Protocol (S-HTTP): extended version of Hypertext Transfer Protocol; provides for encryption of individual messages between client and server across Internet.</a:t>
            </a:r>
            <a:endParaRPr b="0" lang="en-US" sz="26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S-HTTP is the application of SSL over HTTP</a:t>
            </a:r>
            <a:endParaRPr b="0" lang="en-US" sz="26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Allows encryption of information passing between computers through protected and secure virtual connection</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4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58" name="Title 1"/>
          <p:cNvSpPr txBox="1"/>
          <p:nvPr/>
        </p:nvSpPr>
        <p:spPr>
          <a:xfrm>
            <a:off x="45720" y="10404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Securing E-mail with S/MIME, PEM, and PGP</a:t>
            </a:r>
            <a:endParaRPr b="0" lang="en-US" sz="3600" spc="-1" strike="noStrike">
              <a:solidFill>
                <a:srgbClr val="000000"/>
              </a:solidFill>
              <a:latin typeface="Arial"/>
            </a:endParaRPr>
          </a:p>
        </p:txBody>
      </p:sp>
      <p:sp>
        <p:nvSpPr>
          <p:cNvPr id="259" name="Content Placeholder 2"/>
          <p:cNvSpPr txBox="1"/>
          <p:nvPr/>
        </p:nvSpPr>
        <p:spPr>
          <a:xfrm>
            <a:off x="228600" y="1295280"/>
            <a:ext cx="8762760" cy="4830480"/>
          </a:xfrm>
          <a:prstGeom prst="rect">
            <a:avLst/>
          </a:prstGeom>
          <a:noFill/>
          <a:ln w="0">
            <a:noFill/>
          </a:ln>
        </p:spPr>
        <p:txBody>
          <a:bodyPr>
            <a:noAutofit/>
          </a:bodyPr>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Secure Multipurpose Internet Mail Extensions (S/MIME): builds on Multipurpose Internet Mail Extensions (MIME) encoding format and uses digital signatures based on public-key cryptosystems.</a:t>
            </a:r>
            <a:endParaRPr b="0" lang="en-US" sz="26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Privacy Enhanced Mail (PEM): proposed as standard to use 3DES symmetric key encryption and RSA for key exchanges and digital signatures.</a:t>
            </a:r>
            <a:endParaRPr b="0" lang="en-US" sz="26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Pretty Good Privacy (PGP): uses IDEA Cipher for message encoding.</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4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60" name="Titl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Securing Web Transactions with SET, SSL, and S-HTTP</a:t>
            </a:r>
            <a:endParaRPr b="0" lang="en-US" sz="3600" spc="-1" strike="noStrike">
              <a:solidFill>
                <a:srgbClr val="000000"/>
              </a:solidFill>
              <a:latin typeface="Arial"/>
            </a:endParaRPr>
          </a:p>
        </p:txBody>
      </p:sp>
      <p:sp>
        <p:nvSpPr>
          <p:cNvPr id="261" name="Content Placeholder 2"/>
          <p:cNvSpPr txBox="1"/>
          <p:nvPr/>
        </p:nvSpPr>
        <p:spPr>
          <a:xfrm>
            <a:off x="228600" y="1295280"/>
            <a:ext cx="8762760" cy="4830480"/>
          </a:xfrm>
          <a:prstGeom prst="rect">
            <a:avLst/>
          </a:prstGeom>
          <a:noFill/>
          <a:ln w="0">
            <a:noFill/>
          </a:ln>
        </p:spPr>
        <p:txBody>
          <a:bodyPr>
            <a:noAutofit/>
          </a:bodyPr>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Secure Electronic Transactions (SET): developed by MasterCard and VISA in 1997 to protect against electronic payment fraud.</a:t>
            </a:r>
            <a:endParaRPr b="0" lang="en-US" sz="26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Uses DES to encrypt credit card information transfers.</a:t>
            </a:r>
            <a:endParaRPr b="0" lang="en-US" sz="26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Provides security for both Internet-based credit card transactions and credit card swipe systems in retail stores.</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4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62" name="Titl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Securing Wireless Networks with WEP and WPA</a:t>
            </a:r>
            <a:endParaRPr b="0" lang="en-US" sz="3600" spc="-1" strike="noStrike">
              <a:solidFill>
                <a:srgbClr val="000000"/>
              </a:solidFill>
              <a:latin typeface="Arial"/>
            </a:endParaRPr>
          </a:p>
        </p:txBody>
      </p:sp>
      <p:sp>
        <p:nvSpPr>
          <p:cNvPr id="263" name="Content Placeholder 2"/>
          <p:cNvSpPr txBox="1"/>
          <p:nvPr/>
        </p:nvSpPr>
        <p:spPr>
          <a:xfrm>
            <a:off x="190440" y="1143000"/>
            <a:ext cx="8762760" cy="4830480"/>
          </a:xfrm>
          <a:prstGeom prst="rect">
            <a:avLst/>
          </a:prstGeom>
          <a:noFill/>
          <a:ln w="0">
            <a:noFill/>
          </a:ln>
        </p:spPr>
        <p:txBody>
          <a:bodyPr>
            <a:noAutofit/>
          </a:bodyPr>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Wired Equivalent Privacy (WEP): early attempt to provide security with the 8002.11 network protocol.</a:t>
            </a:r>
            <a:endParaRPr b="0" lang="en-US" sz="26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Wi-Fi Protected Access (WPA and WPA2): created to resolve issues with WEP.</a:t>
            </a:r>
            <a:endParaRPr b="0" lang="en-US" sz="26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Next Generation Wireless Protocols: Robust Secure Networks (RSN), AES–Counter Mode CBC MAC Protocol (CCMP).</a:t>
            </a:r>
            <a:endParaRPr b="0" lang="en-US" sz="26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rPr>
              <a:t> </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371" dur="indefinite" restart="never" nodeType="tmRoot">
          <p:childTnLst>
            <p:seq>
              <p:cTn id="372" dur="indefinite" nodeType="mainSeq">
                <p:childTnLst>
                  <p:par>
                    <p:cTn id="373" fill="hold">
                      <p:stCondLst>
                        <p:cond delay="indefinite"/>
                      </p:stCondLst>
                      <p:childTnLst>
                        <p:par>
                          <p:cTn id="374" fill="hold">
                            <p:stCondLst>
                              <p:cond delay="0"/>
                            </p:stCondLst>
                            <p:childTnLst>
                              <p:par>
                                <p:cTn id="375" nodeType="clickEffect" fill="hold" presetClass="entr" presetID="1">
                                  <p:stCondLst>
                                    <p:cond delay="0"/>
                                  </p:stCondLst>
                                  <p:childTnLst>
                                    <p:set>
                                      <p:cBhvr>
                                        <p:cTn id="376" dur="1" fill="hold">
                                          <p:stCondLst>
                                            <p:cond delay="0"/>
                                          </p:stCondLst>
                                        </p:cTn>
                                        <p:tgtEl>
                                          <p:spTgt spid="263">
                                            <p:txEl>
                                              <p:pRg st="0" end="0"/>
                                            </p:txEl>
                                          </p:spTgt>
                                        </p:tgtEl>
                                        <p:attrNameLst>
                                          <p:attrName>style.visibility</p:attrName>
                                        </p:attrNameLst>
                                      </p:cBhvr>
                                      <p:to>
                                        <p:strVal val="visible"/>
                                      </p:to>
                                    </p:set>
                                  </p:childTnLst>
                                </p:cTn>
                              </p:par>
                            </p:childTnLst>
                          </p:cTn>
                        </p:par>
                      </p:childTnLst>
                    </p:cTn>
                  </p:par>
                  <p:par>
                    <p:cTn id="377" fill="hold">
                      <p:stCondLst>
                        <p:cond delay="indefinite"/>
                      </p:stCondLst>
                      <p:childTnLst>
                        <p:par>
                          <p:cTn id="378" fill="hold">
                            <p:stCondLst>
                              <p:cond delay="0"/>
                            </p:stCondLst>
                            <p:childTnLst>
                              <p:par>
                                <p:cTn id="379" nodeType="clickEffect" fill="hold" presetClass="entr" presetID="1">
                                  <p:stCondLst>
                                    <p:cond delay="0"/>
                                  </p:stCondLst>
                                  <p:childTnLst>
                                    <p:set>
                                      <p:cBhvr>
                                        <p:cTn id="380" dur="1" fill="hold">
                                          <p:stCondLst>
                                            <p:cond delay="0"/>
                                          </p:stCondLst>
                                        </p:cTn>
                                        <p:tgtEl>
                                          <p:spTgt spid="263">
                                            <p:txEl>
                                              <p:pRg st="1" end="1"/>
                                            </p:txEl>
                                          </p:spTgt>
                                        </p:tgtEl>
                                        <p:attrNameLst>
                                          <p:attrName>style.visibility</p:attrName>
                                        </p:attrNameLst>
                                      </p:cBhvr>
                                      <p:to>
                                        <p:strVal val="visible"/>
                                      </p:to>
                                    </p:set>
                                  </p:childTnLst>
                                </p:cTn>
                              </p:par>
                            </p:childTnLst>
                          </p:cTn>
                        </p:par>
                      </p:childTnLst>
                    </p:cTn>
                  </p:par>
                  <p:par>
                    <p:cTn id="381" fill="hold">
                      <p:stCondLst>
                        <p:cond delay="indefinite"/>
                      </p:stCondLst>
                      <p:childTnLst>
                        <p:par>
                          <p:cTn id="382" fill="hold">
                            <p:stCondLst>
                              <p:cond delay="0"/>
                            </p:stCondLst>
                            <p:childTnLst>
                              <p:par>
                                <p:cTn id="383" nodeType="clickEffect" fill="hold" presetClass="entr" presetID="1">
                                  <p:stCondLst>
                                    <p:cond delay="0"/>
                                  </p:stCondLst>
                                  <p:childTnLst>
                                    <p:set>
                                      <p:cBhvr>
                                        <p:cTn id="384" dur="1" fill="hold">
                                          <p:stCondLst>
                                            <p:cond delay="0"/>
                                          </p:stCondLst>
                                        </p:cTn>
                                        <p:tgtEl>
                                          <p:spTgt spid="263">
                                            <p:txEl>
                                              <p:pRg st="2" end="2"/>
                                            </p:txEl>
                                          </p:spTgt>
                                        </p:tgtEl>
                                        <p:attrNameLst>
                                          <p:attrName>style.visibility</p:attrName>
                                        </p:attrNameLst>
                                      </p:cBhvr>
                                      <p:to>
                                        <p:strVal val="visible"/>
                                      </p:to>
                                    </p:set>
                                  </p:childTnLst>
                                </p:cTn>
                              </p:par>
                            </p:childTnLst>
                          </p:cTn>
                        </p:par>
                      </p:childTnLst>
                    </p:cTn>
                  </p:par>
                  <p:par>
                    <p:cTn id="385" fill="hold">
                      <p:stCondLst>
                        <p:cond delay="indefinite"/>
                      </p:stCondLst>
                      <p:childTnLst>
                        <p:par>
                          <p:cTn id="386" fill="hold">
                            <p:stCondLst>
                              <p:cond delay="0"/>
                            </p:stCondLst>
                            <p:childTnLst>
                              <p:par>
                                <p:cTn id="387" nodeType="clickEffect" fill="hold" presetClass="entr" presetID="1">
                                  <p:stCondLst>
                                    <p:cond delay="0"/>
                                  </p:stCondLst>
                                  <p:childTnLst>
                                    <p:set>
                                      <p:cBhvr>
                                        <p:cTn id="388" dur="1" fill="hold">
                                          <p:stCondLst>
                                            <p:cond delay="0"/>
                                          </p:stCondLst>
                                        </p:cTn>
                                        <p:tgtEl>
                                          <p:spTgt spid="263">
                                            <p:txEl>
                                              <p:pRg st="3" end="3"/>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4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64" name="Title 3"/>
          <p:cNvSpPr txBox="1"/>
          <p:nvPr/>
        </p:nvSpPr>
        <p:spPr>
          <a:xfrm>
            <a:off x="441720" y="152280"/>
            <a:ext cx="8242920" cy="938520"/>
          </a:xfrm>
          <a:prstGeom prst="rect">
            <a:avLst/>
          </a:prstGeom>
          <a:noFill/>
          <a:ln w="9360">
            <a:noFill/>
          </a:ln>
        </p:spPr>
        <p:txBody>
          <a:bodyPr anchor="ctr">
            <a:normAutofit/>
          </a:bodyPr>
          <a:p>
            <a:pPr algn="ctr">
              <a:lnSpc>
                <a:spcPct val="100000"/>
              </a:lnSpc>
            </a:pPr>
            <a:r>
              <a:rPr b="0" lang="en-US" sz="3600" spc="-1" strike="noStrike">
                <a:solidFill>
                  <a:srgbClr val="000000"/>
                </a:solidFill>
                <a:latin typeface="Arial"/>
              </a:rPr>
              <a:t>Table 8-9 WEP Versus WPA </a:t>
            </a:r>
            <a:endParaRPr b="0" lang="en-US" sz="3600" spc="-1" strike="noStrike">
              <a:solidFill>
                <a:srgbClr val="000000"/>
              </a:solidFill>
              <a:latin typeface="Arial"/>
            </a:endParaRPr>
          </a:p>
        </p:txBody>
      </p:sp>
      <p:graphicFrame>
        <p:nvGraphicFramePr>
          <p:cNvPr id="265" name="Table 6"/>
          <p:cNvGraphicFramePr/>
          <p:nvPr/>
        </p:nvGraphicFramePr>
        <p:xfrm>
          <a:off x="533520" y="1219320"/>
          <a:ext cx="8229240" cy="2179080"/>
        </p:xfrm>
        <a:graphic>
          <a:graphicData uri="http://schemas.openxmlformats.org/drawingml/2006/table">
            <a:tbl>
              <a:tblPr/>
              <a:tblGrid>
                <a:gridCol w="1523880"/>
                <a:gridCol w="3047760"/>
                <a:gridCol w="3657600"/>
              </a:tblGrid>
              <a:tr h="317520">
                <a:tc>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nchor="ctr">
                      <a:noAutofit/>
                    </a:bodyPr>
                    <a:p>
                      <a:pPr algn="ctr">
                        <a:lnSpc>
                          <a:spcPct val="100000"/>
                        </a:lnSpc>
                      </a:pPr>
                      <a:r>
                        <a:rPr b="1" lang="en-US" sz="1600" spc="-1" strike="noStrike">
                          <a:solidFill>
                            <a:srgbClr val="ffffff"/>
                          </a:solidFill>
                          <a:latin typeface="Arial"/>
                        </a:rPr>
                        <a:t>WEP</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nchor="ctr">
                      <a:noAutofit/>
                    </a:bodyPr>
                    <a:p>
                      <a:pPr algn="ctr">
                        <a:lnSpc>
                          <a:spcPct val="100000"/>
                        </a:lnSpc>
                      </a:pPr>
                      <a:r>
                        <a:rPr b="1" lang="en-US" sz="1600" spc="-1" strike="noStrike">
                          <a:solidFill>
                            <a:srgbClr val="ffffff"/>
                          </a:solidFill>
                          <a:latin typeface="Arial"/>
                        </a:rPr>
                        <a:t>WPA</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r>
              <a:tr h="543240">
                <a:tc>
                  <a:txBody>
                    <a:bodyPr>
                      <a:noAutofit/>
                    </a:bodyPr>
                    <a:p>
                      <a:pPr>
                        <a:lnSpc>
                          <a:spcPct val="100000"/>
                        </a:lnSpc>
                      </a:pPr>
                      <a:r>
                        <a:rPr b="0" lang="en-US" sz="1600" spc="-1" strike="noStrike">
                          <a:solidFill>
                            <a:srgbClr val="000000"/>
                          </a:solidFill>
                          <a:latin typeface="Arial"/>
                        </a:rPr>
                        <a:t>Encryption</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oAutofit/>
                    </a:bodyPr>
                    <a:p>
                      <a:pPr>
                        <a:lnSpc>
                          <a:spcPct val="100000"/>
                        </a:lnSpc>
                      </a:pPr>
                      <a:r>
                        <a:rPr b="0" lang="en-US" sz="1600" spc="-1" strike="noStrike">
                          <a:solidFill>
                            <a:srgbClr val="000000"/>
                          </a:solidFill>
                          <a:latin typeface="Arial"/>
                        </a:rPr>
                        <a:t>Broken by scientists and hackers</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oAutofit/>
                    </a:bodyPr>
                    <a:p>
                      <a:pPr>
                        <a:lnSpc>
                          <a:spcPct val="100000"/>
                        </a:lnSpc>
                      </a:pPr>
                      <a:r>
                        <a:rPr b="0" lang="en-US" sz="1600" spc="-1" strike="noStrike">
                          <a:solidFill>
                            <a:srgbClr val="000000"/>
                          </a:solidFill>
                          <a:latin typeface="Arial"/>
                        </a:rPr>
                        <a:t>Overcomes all WEP shortcomings</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r h="317520">
                <a:tc>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oAutofit/>
                    </a:bodyPr>
                    <a:p>
                      <a:pPr>
                        <a:lnSpc>
                          <a:spcPct val="100000"/>
                        </a:lnSpc>
                      </a:pPr>
                      <a:r>
                        <a:rPr b="0" lang="en-US" sz="1600" spc="-1" strike="noStrike">
                          <a:solidFill>
                            <a:srgbClr val="000000"/>
                          </a:solidFill>
                          <a:latin typeface="Arial"/>
                        </a:rPr>
                        <a:t>40-bit key</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oAutofit/>
                    </a:bodyPr>
                    <a:p>
                      <a:pPr>
                        <a:lnSpc>
                          <a:spcPct val="100000"/>
                        </a:lnSpc>
                      </a:pPr>
                      <a:r>
                        <a:rPr b="0" lang="en-US" sz="1600" spc="-1" strike="noStrike">
                          <a:solidFill>
                            <a:srgbClr val="000000"/>
                          </a:solidFill>
                          <a:latin typeface="Arial"/>
                        </a:rPr>
                        <a:t>128-bit key</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r h="768960">
                <a:tc>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oAutofit/>
                    </a:bodyPr>
                    <a:p>
                      <a:pPr>
                        <a:lnSpc>
                          <a:spcPct val="100000"/>
                        </a:lnSpc>
                      </a:pPr>
                      <a:r>
                        <a:rPr b="0" lang="en-US" sz="1600" spc="-1" strike="noStrike">
                          <a:solidFill>
                            <a:srgbClr val="000000"/>
                          </a:solidFill>
                          <a:latin typeface="Arial"/>
                        </a:rPr>
                        <a:t>Static key- the same value is used by everyone on the network</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oAutofit/>
                    </a:bodyPr>
                    <a:p>
                      <a:pPr>
                        <a:lnSpc>
                          <a:spcPct val="100000"/>
                        </a:lnSpc>
                      </a:pPr>
                      <a:r>
                        <a:rPr b="0" lang="en-US" sz="1600" spc="-1" strike="noStrike">
                          <a:solidFill>
                            <a:srgbClr val="000000"/>
                          </a:solidFill>
                          <a:latin typeface="Arial"/>
                        </a:rPr>
                        <a:t>Dynamic keys-each user is assigned a key per session with additional keys calculated for each pocket</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r h="768960">
                <a:tc>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oAutofit/>
                    </a:bodyPr>
                    <a:p>
                      <a:pPr>
                        <a:lnSpc>
                          <a:spcPct val="100000"/>
                        </a:lnSpc>
                      </a:pPr>
                      <a:r>
                        <a:rPr b="0" lang="en-US" sz="1600" spc="-1" strike="noStrike">
                          <a:solidFill>
                            <a:srgbClr val="000000"/>
                          </a:solidFill>
                          <a:latin typeface="Arial"/>
                        </a:rPr>
                        <a:t>Manual key distribution-each key is typed by hand into  each device</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oAutofit/>
                    </a:bodyPr>
                    <a:p>
                      <a:pPr>
                        <a:lnSpc>
                          <a:spcPct val="100000"/>
                        </a:lnSpc>
                      </a:pPr>
                      <a:r>
                        <a:rPr b="0" lang="en-US" sz="1600" spc="-1" strike="noStrike">
                          <a:solidFill>
                            <a:srgbClr val="000000"/>
                          </a:solidFill>
                          <a:latin typeface="Arial"/>
                        </a:rPr>
                        <a:t>Automatic key distribution</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r h="768960">
                <a:tc>
                  <a:txBody>
                    <a:bodyPr>
                      <a:noAutofit/>
                    </a:bodyPr>
                    <a:p>
                      <a:pPr>
                        <a:lnSpc>
                          <a:spcPct val="100000"/>
                        </a:lnSpc>
                      </a:pPr>
                      <a:r>
                        <a:rPr b="0" lang="en-US" sz="1600" spc="-1" strike="noStrike">
                          <a:solidFill>
                            <a:srgbClr val="000000"/>
                          </a:solidFill>
                          <a:latin typeface="Arial"/>
                        </a:rPr>
                        <a:t>Authentication</a:t>
                      </a:r>
                      <a:endParaRPr b="0" lang="en-GB" sz="1600" spc="-1" strike="noStrike">
                        <a:latin typeface="Arial"/>
                      </a:endParaRPr>
                    </a:p>
                    <a:p>
                      <a:pPr>
                        <a:lnSpc>
                          <a:spcPct val="100000"/>
                        </a:lnSpc>
                      </a:pP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oAutofit/>
                    </a:bodyPr>
                    <a:p>
                      <a:pPr>
                        <a:lnSpc>
                          <a:spcPct val="100000"/>
                        </a:lnSpc>
                        <a:tabLst>
                          <a:tab algn="l" pos="0"/>
                        </a:tabLst>
                      </a:pPr>
                      <a:r>
                        <a:rPr b="0" lang="en-US" sz="1600" spc="-1" strike="noStrike">
                          <a:solidFill>
                            <a:srgbClr val="000000"/>
                          </a:solidFill>
                          <a:latin typeface="Arial"/>
                        </a:rPr>
                        <a:t>Broken; used WEP key itself for Authentication</a:t>
                      </a:r>
                      <a:endParaRPr b="0" lang="en-GB" sz="1600" spc="-1" strike="noStrike">
                        <a:latin typeface="Arial"/>
                      </a:endParaRPr>
                    </a:p>
                    <a:p>
                      <a:pPr>
                        <a:lnSpc>
                          <a:spcPct val="100000"/>
                        </a:lnSpc>
                        <a:tabLst>
                          <a:tab algn="l" pos="0"/>
                        </a:tabLst>
                      </a:pP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oAutofit/>
                    </a:bodyPr>
                    <a:p>
                      <a:pPr>
                        <a:lnSpc>
                          <a:spcPct val="100000"/>
                        </a:lnSpc>
                      </a:pPr>
                      <a:r>
                        <a:rPr b="0" lang="en-US" sz="1600" spc="-1" strike="noStrike">
                          <a:solidFill>
                            <a:srgbClr val="000000"/>
                          </a:solidFill>
                          <a:latin typeface="Arial"/>
                        </a:rPr>
                        <a:t>Improved user authentication, using stronger 802. 1X and EAP</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bl>
          </a:graphicData>
        </a:graphic>
      </p:graphicFrame>
      <p:sp>
        <p:nvSpPr>
          <p:cNvPr id="266" name="Content Placeholder 4"/>
          <p:cNvSpPr txBox="1"/>
          <p:nvPr/>
        </p:nvSpPr>
        <p:spPr>
          <a:xfrm>
            <a:off x="266760" y="5181480"/>
            <a:ext cx="8762760" cy="553680"/>
          </a:xfrm>
          <a:prstGeom prst="rect">
            <a:avLst/>
          </a:prstGeom>
          <a:noFill/>
          <a:ln w="0">
            <a:noFill/>
          </a:ln>
        </p:spPr>
        <p:txBody>
          <a:bodyPr>
            <a:normAutofit/>
          </a:bodyPr>
          <a:p>
            <a:pPr>
              <a:lnSpc>
                <a:spcPct val="100000"/>
              </a:lnSpc>
              <a:spcBef>
                <a:spcPts val="400"/>
              </a:spcBef>
              <a:tabLst>
                <a:tab algn="l" pos="0"/>
              </a:tabLst>
            </a:pPr>
            <a:r>
              <a:rPr b="0" lang="en-US" sz="2000" spc="-1" strike="noStrike">
                <a:solidFill>
                  <a:srgbClr val="000000"/>
                </a:solidFill>
                <a:latin typeface="Arial"/>
                <a:ea typeface="Verdana"/>
              </a:rPr>
              <a:t>Source: www.wi-fi.org/files/wp_8_WPA%20Security_4-29-03.pdf.</a:t>
            </a:r>
            <a:endParaRPr b="0" lang="en-US" sz="20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4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67" name="Title 5"/>
          <p:cNvSpPr txBox="1"/>
          <p:nvPr/>
        </p:nvSpPr>
        <p:spPr>
          <a:xfrm>
            <a:off x="0" y="0"/>
            <a:ext cx="9067320" cy="609120"/>
          </a:xfrm>
          <a:prstGeom prst="rect">
            <a:avLst/>
          </a:prstGeom>
          <a:noFill/>
          <a:ln w="9360">
            <a:noFill/>
          </a:ln>
        </p:spPr>
        <p:txBody>
          <a:bodyPr anchor="ctr">
            <a:noAutofit/>
          </a:bodyPr>
          <a:p>
            <a:pPr algn="ctr">
              <a:lnSpc>
                <a:spcPct val="100000"/>
              </a:lnSpc>
            </a:pPr>
            <a:r>
              <a:rPr b="0" lang="en-US" sz="3200" spc="-1" strike="noStrike">
                <a:solidFill>
                  <a:srgbClr val="000000"/>
                </a:solidFill>
                <a:latin typeface="Arial"/>
                <a:ea typeface="Verdana"/>
              </a:rPr>
              <a:t>Securing TCP/IP with IPSec and PGP (1 of 2)</a:t>
            </a:r>
            <a:endParaRPr b="0" lang="en-US" sz="3200" spc="-1" strike="noStrike">
              <a:solidFill>
                <a:srgbClr val="000000"/>
              </a:solidFill>
              <a:latin typeface="Arial"/>
            </a:endParaRPr>
          </a:p>
        </p:txBody>
      </p:sp>
      <p:sp>
        <p:nvSpPr>
          <p:cNvPr id="268" name="Content Placeholder 6"/>
          <p:cNvSpPr txBox="1"/>
          <p:nvPr/>
        </p:nvSpPr>
        <p:spPr>
          <a:xfrm>
            <a:off x="304920" y="838080"/>
            <a:ext cx="8762760" cy="4830480"/>
          </a:xfrm>
          <a:prstGeom prst="rect">
            <a:avLst/>
          </a:prstGeom>
          <a:noFill/>
          <a:ln w="0">
            <a:noFill/>
          </a:ln>
        </p:spPr>
        <p:txBody>
          <a:bodyPr>
            <a:noAutofit/>
          </a:bodyPr>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Internet Protocol Security (IPSec): an open-source protocol framework for security development within the TCP/IP family of protocol standards.</a:t>
            </a:r>
            <a:endParaRPr b="0" lang="en-US" sz="26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IPSec uses several different cryptosystems</a:t>
            </a:r>
            <a:endParaRPr b="0" lang="en-US" sz="26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Diffie-Hellman key exchange for deriving key material between peers on a public network</a:t>
            </a:r>
            <a:endParaRPr b="0" lang="en-US" sz="24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Public-key cryptography for signing the Diffie-Hellman exchanges to guarantee identity</a:t>
            </a:r>
            <a:endParaRPr b="0" lang="en-US" sz="24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Bulk encryption algorithms for encrypting the data</a:t>
            </a:r>
            <a:endParaRPr b="0" lang="en-US" sz="24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Digital certificates signed by a certificate authority to act as digital ID cards</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4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69" name="Title 3"/>
          <p:cNvSpPr txBox="1"/>
          <p:nvPr/>
        </p:nvSpPr>
        <p:spPr>
          <a:xfrm>
            <a:off x="457200" y="0"/>
            <a:ext cx="8229240" cy="114264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Securing TCP/IP with IPSec and PGP (2 of 2)</a:t>
            </a:r>
            <a:endParaRPr b="0" lang="en-US" sz="3600" spc="-1" strike="noStrike">
              <a:solidFill>
                <a:srgbClr val="000000"/>
              </a:solidFill>
              <a:latin typeface="Arial"/>
            </a:endParaRPr>
          </a:p>
        </p:txBody>
      </p:sp>
      <p:sp>
        <p:nvSpPr>
          <p:cNvPr id="270" name="Content Placeholder 4"/>
          <p:cNvSpPr txBox="1"/>
          <p:nvPr/>
        </p:nvSpPr>
        <p:spPr>
          <a:xfrm>
            <a:off x="228600" y="1295280"/>
            <a:ext cx="8762760" cy="4830480"/>
          </a:xfrm>
          <a:prstGeom prst="rect">
            <a:avLst/>
          </a:prstGeom>
          <a:noFill/>
          <a:ln w="0">
            <a:noFill/>
          </a:ln>
        </p:spPr>
        <p:txBody>
          <a:bodyPr>
            <a:noAutofit/>
          </a:bodyPr>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Pretty Good Privacy (PGP): hybrid cryptosystem designed in 1991 by Phil Zimmermann</a:t>
            </a:r>
            <a:endParaRPr b="0" lang="en-US" sz="26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Combined best available cryptographic algorithms to become open source de facto standard for encryption and authentication of e-mail and file storage applications</a:t>
            </a:r>
            <a:endParaRPr b="0" lang="en-US" sz="24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Freeware and low-cost commercial PGP versions are available for many platforms</a:t>
            </a:r>
            <a:endParaRPr b="0" lang="en-US" sz="24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PGP security solution provides six services: authentication by digital signatures, message encryption, compression, e-mail compatibility, segmentation, key management</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4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71" name="Title 5"/>
          <p:cNvSpPr txBox="1"/>
          <p:nvPr/>
        </p:nvSpPr>
        <p:spPr>
          <a:xfrm>
            <a:off x="441360" y="0"/>
            <a:ext cx="8312400" cy="611640"/>
          </a:xfrm>
          <a:prstGeom prst="rect">
            <a:avLst/>
          </a:prstGeom>
          <a:noFill/>
          <a:ln w="9360">
            <a:noFill/>
          </a:ln>
        </p:spPr>
        <p:txBody>
          <a:bodyPr anchor="ctr">
            <a:normAutofit/>
          </a:bodyPr>
          <a:p>
            <a:pPr algn="ctr">
              <a:lnSpc>
                <a:spcPct val="100000"/>
              </a:lnSpc>
              <a:tabLst>
                <a:tab algn="l" pos="0"/>
              </a:tabLst>
            </a:pPr>
            <a:r>
              <a:rPr b="1" lang="en-US" sz="3600" spc="-1" strike="noStrike">
                <a:solidFill>
                  <a:srgbClr val="000000"/>
                </a:solidFill>
                <a:latin typeface="Arial"/>
              </a:rPr>
              <a:t>Figure 8-10  </a:t>
            </a:r>
            <a:r>
              <a:rPr b="0" lang="en-US" sz="3600" spc="-1" strike="noStrike">
                <a:solidFill>
                  <a:srgbClr val="000000"/>
                </a:solidFill>
                <a:latin typeface="Arial"/>
              </a:rPr>
              <a:t>IPSec headers</a:t>
            </a:r>
            <a:endParaRPr b="0" lang="en-US" sz="3600" spc="-1" strike="noStrike">
              <a:solidFill>
                <a:srgbClr val="000000"/>
              </a:solidFill>
              <a:latin typeface="Arial"/>
            </a:endParaRPr>
          </a:p>
        </p:txBody>
      </p:sp>
      <p:pic>
        <p:nvPicPr>
          <p:cNvPr id="272" name="Picture 7" descr="An illustration shows the comparison of IPSec Authentication Protocol and encapsulating security payload protocol. The comparison is shown inside a block the left side illustration has four rows. The first row has three sections as, “Next header, payload and reserved.” The next row is security parameters index. The third row is sequence number. The fourth row is Authentication data (variable length). The block on the right side has five rows in which the first is Security parameters index, second row is sequence number and third row is payload data (variable length). The fourth row has three sections namely, padding, pad length and next header.” The fifth row is Authentication data (variable length). The text below the left side illustration reads as, “Next header: Identifies the next higher level protocol, such as TCP or ESP. Payload length: Specifies the AH content’s length. Reserved: For future use. Security parameters index: Identifies the security association for this IP packet. Sequence number: Provides a monotonically increasing counter number for each packet sent. Allows the recipient to order the packet and provides protection against replay attacks. Authentication data: Variable-length data (multiple of 32 bits) containing the ICV (integrity check value) for this packet.” The text below the right side illustration reads as, “Security parameters index: Identifies the security association for this IP packet. Sequence number: Provides a monotonically increasing counter number for each packet sent. Allows the recipient to order the packets and provides protection against replay attacks. Payload data: Contains the encrypted data of the IP packet. Padding: Space for adding bytes if required by encryption algorithm; also helps conceal the actual payload size. Pad length: Specifies how much of the payload is padding. Next header: Identifies the next higher level protocol, such as TCP. Authentication data: Variable-length data (multiple of 32 bits) containing the ICV (integrity check value) for this packet.”&#10;"/>
          <p:cNvPicPr/>
          <p:nvPr/>
        </p:nvPicPr>
        <p:blipFill>
          <a:blip r:embed="rId1"/>
          <a:stretch/>
        </p:blipFill>
        <p:spPr>
          <a:xfrm>
            <a:off x="1905120" y="612000"/>
            <a:ext cx="5610600" cy="5040360"/>
          </a:xfrm>
          <a:prstGeom prst="rect">
            <a:avLst/>
          </a:prstGeom>
          <a:ln w="0">
            <a:noFill/>
          </a:ln>
        </p:spPr>
      </p:pic>
    </p:spTree>
  </p:cSld>
  <mc:AlternateContent>
    <mc:Choice Requires="p14">
      <p:transition spd="slow" p14:dur="2000"/>
    </mc:Choice>
    <mc:Fallback>
      <p:transition spd="slow"/>
    </mc:Fallback>
  </mc:AlternateContent>
</p:sld>
</file>

<file path=ppt/slides/slide4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73" name="Titl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GB" sz="3600" spc="-1" strike="noStrike">
                <a:solidFill>
                  <a:srgbClr val="000000"/>
                </a:solidFill>
                <a:latin typeface="Arial"/>
                <a:ea typeface="Verdana"/>
              </a:rPr>
              <a:t>Next Class</a:t>
            </a:r>
            <a:endParaRPr b="0" lang="en-US" sz="3600" spc="-1" strike="noStrike">
              <a:solidFill>
                <a:srgbClr val="000000"/>
              </a:solidFill>
              <a:latin typeface="Arial"/>
            </a:endParaRPr>
          </a:p>
        </p:txBody>
      </p:sp>
      <p:sp>
        <p:nvSpPr>
          <p:cNvPr id="274" name="Content Placeholder 2"/>
          <p:cNvSpPr txBox="1"/>
          <p:nvPr/>
        </p:nvSpPr>
        <p:spPr>
          <a:xfrm>
            <a:off x="228600" y="1295280"/>
            <a:ext cx="8762760" cy="4343040"/>
          </a:xfrm>
          <a:prstGeom prst="rect">
            <a:avLst/>
          </a:prstGeom>
          <a:noFill/>
          <a:ln w="0">
            <a:noFill/>
          </a:ln>
        </p:spPr>
        <p:txBody>
          <a:bodyPr>
            <a:noAutofit/>
          </a:bodyPr>
          <a:p>
            <a:pPr marL="343080" indent="-342720">
              <a:lnSpc>
                <a:spcPct val="100000"/>
              </a:lnSpc>
              <a:spcBef>
                <a:spcPts val="519"/>
              </a:spcBef>
              <a:buClr>
                <a:srgbClr val="364162"/>
              </a:buClr>
              <a:buFont typeface="Arial"/>
              <a:buChar char="•"/>
            </a:pPr>
            <a:r>
              <a:rPr b="0" lang="en-GB" sz="2600" spc="-1" strike="noStrike">
                <a:solidFill>
                  <a:srgbClr val="000000"/>
                </a:solidFill>
                <a:latin typeface="Arial"/>
                <a:ea typeface="Verdana"/>
              </a:rPr>
              <a:t>Focus on:</a:t>
            </a:r>
            <a:endParaRPr b="0" lang="en-US" sz="26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Physical Security</a:t>
            </a:r>
            <a:r>
              <a:rPr b="0" lang="en-US" sz="2400" spc="-1" strike="noStrike">
                <a:solidFill>
                  <a:srgbClr val="000000"/>
                </a:solidFill>
                <a:latin typeface="Arial"/>
                <a:ea typeface="Verdana"/>
              </a:rPr>
              <a:t> </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389" dur="indefinite" restart="never" nodeType="tmRoot">
          <p:childTnLst>
            <p:seq>
              <p:cTn id="390" dur="indefinite" nodeType="mainSeq">
                <p:childTnLst>
                  <p:par>
                    <p:cTn id="391" fill="hold">
                      <p:stCondLst>
                        <p:cond delay="indefinite"/>
                      </p:stCondLst>
                      <p:childTnLst>
                        <p:par>
                          <p:cTn id="392" fill="hold">
                            <p:stCondLst>
                              <p:cond delay="0"/>
                            </p:stCondLst>
                            <p:childTnLst>
                              <p:par>
                                <p:cTn id="393" nodeType="clickEffect" fill="hold" presetClass="entr" presetID="1">
                                  <p:stCondLst>
                                    <p:cond delay="0"/>
                                  </p:stCondLst>
                                  <p:childTnLst>
                                    <p:set>
                                      <p:cBhvr>
                                        <p:cTn id="394" dur="1" fill="hold">
                                          <p:stCondLst>
                                            <p:cond delay="0"/>
                                          </p:stCondLst>
                                        </p:cTn>
                                        <p:tgtEl>
                                          <p:spTgt spid="274">
                                            <p:txEl>
                                              <p:pRg st="0" end="0"/>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5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75" name="Title 3"/>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Summary (1 of 5)</a:t>
            </a:r>
            <a:endParaRPr b="0" lang="en-US" sz="3600" spc="-1" strike="noStrike">
              <a:solidFill>
                <a:srgbClr val="000000"/>
              </a:solidFill>
              <a:latin typeface="Arial"/>
            </a:endParaRPr>
          </a:p>
        </p:txBody>
      </p:sp>
      <p:sp>
        <p:nvSpPr>
          <p:cNvPr id="276" name="Content Placeholder 4"/>
          <p:cNvSpPr txBox="1"/>
          <p:nvPr/>
        </p:nvSpPr>
        <p:spPr>
          <a:xfrm>
            <a:off x="228600" y="1295280"/>
            <a:ext cx="8762760" cy="4830480"/>
          </a:xfrm>
          <a:prstGeom prst="rect">
            <a:avLst/>
          </a:prstGeom>
          <a:noFill/>
          <a:ln w="0">
            <a:noFill/>
          </a:ln>
        </p:spPr>
        <p:txBody>
          <a:bodyPr>
            <a:noAutofit/>
          </a:bodyPr>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Encryption is the process of converting a message into a form that is unreadable to unauthorized people.</a:t>
            </a:r>
            <a:endParaRPr b="0" lang="en-US" sz="26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The science of encryption, known as cryptology, encompasses cryptography (making and using encryption codes) and cryptanalysis (breaking encryption codes).</a:t>
            </a:r>
            <a:endParaRPr b="0" lang="en-US" sz="26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 </a:t>
            </a:r>
            <a:r>
              <a:rPr b="0" lang="en-US" sz="2600" spc="-1" strike="noStrike">
                <a:solidFill>
                  <a:srgbClr val="000000"/>
                </a:solidFill>
                <a:latin typeface="Arial"/>
                <a:ea typeface="Verdana"/>
              </a:rPr>
              <a:t>Two basic processing methods are used to convert plaintext data into encrypted data—bit stream and block ciphering. </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5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77" name="Titl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Summary (2 of 5)</a:t>
            </a:r>
            <a:endParaRPr b="0" lang="en-US" sz="3600" spc="-1" strike="noStrike">
              <a:solidFill>
                <a:srgbClr val="000000"/>
              </a:solidFill>
              <a:latin typeface="Arial"/>
            </a:endParaRPr>
          </a:p>
        </p:txBody>
      </p:sp>
      <p:sp>
        <p:nvSpPr>
          <p:cNvPr id="278" name="Content Placeholder 2"/>
          <p:cNvSpPr txBox="1"/>
          <p:nvPr/>
        </p:nvSpPr>
        <p:spPr>
          <a:xfrm>
            <a:off x="228600" y="1295280"/>
            <a:ext cx="8762760" cy="4830480"/>
          </a:xfrm>
          <a:prstGeom prst="rect">
            <a:avLst/>
          </a:prstGeom>
          <a:noFill/>
          <a:ln w="0">
            <a:noFill/>
          </a:ln>
        </p:spPr>
        <p:txBody>
          <a:bodyPr>
            <a:noAutofit/>
          </a:bodyPr>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The other major methods used for scrambling data include substitution ciphers, transposition ciphers, the XOR function, the Vigenère cipher, and the Vernam cipher.</a:t>
            </a:r>
            <a:endParaRPr b="0" lang="en-US" sz="26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The strength of many encryption applications and cryptosystems is determined by key size. </a:t>
            </a:r>
            <a:endParaRPr b="0" lang="en-US" sz="26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Hash functions are mathematical algorithms that generate a message summary, or digest, that can be used to confirm the identity of a specific message, and confirm that the message has not been altered.</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5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79" name="Titl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Summary (3 of 5)</a:t>
            </a:r>
            <a:endParaRPr b="0" lang="en-US" sz="3600" spc="-1" strike="noStrike">
              <a:solidFill>
                <a:srgbClr val="000000"/>
              </a:solidFill>
              <a:latin typeface="Arial"/>
            </a:endParaRPr>
          </a:p>
        </p:txBody>
      </p:sp>
      <p:sp>
        <p:nvSpPr>
          <p:cNvPr id="280" name="Content Placeholder 2"/>
          <p:cNvSpPr txBox="1"/>
          <p:nvPr/>
        </p:nvSpPr>
        <p:spPr>
          <a:xfrm>
            <a:off x="228600" y="1295280"/>
            <a:ext cx="8762760" cy="4830480"/>
          </a:xfrm>
          <a:prstGeom prst="rect">
            <a:avLst/>
          </a:prstGeom>
          <a:noFill/>
          <a:ln w="0">
            <a:noFill/>
          </a:ln>
        </p:spPr>
        <p:txBody>
          <a:bodyPr>
            <a:noAutofit/>
          </a:bodyPr>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Most cryptographic algorithms can be grouped into two broad categories: symmetric and asymmetric. Most popular cryptosystems combine the two.</a:t>
            </a:r>
            <a:endParaRPr b="0" lang="en-US" sz="26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Public-key infrastructure (PKI) is an integrated system of software, encryption methodologies, protocols, legal agreements, and third-party services. PKI includes digital certificates and certificate authorities.</a:t>
            </a:r>
            <a:endParaRPr b="0" lang="en-US" sz="26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Digital signatures are encrypted messages that are independently verified by a central facility, and which provide nonrepudiation. </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5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81" name="Titl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Summary (4 of 5)</a:t>
            </a:r>
            <a:endParaRPr b="0" lang="en-US" sz="3600" spc="-1" strike="noStrike">
              <a:solidFill>
                <a:srgbClr val="000000"/>
              </a:solidFill>
              <a:latin typeface="Arial"/>
            </a:endParaRPr>
          </a:p>
        </p:txBody>
      </p:sp>
      <p:sp>
        <p:nvSpPr>
          <p:cNvPr id="282" name="Content Placeholder 2"/>
          <p:cNvSpPr txBox="1"/>
          <p:nvPr/>
        </p:nvSpPr>
        <p:spPr>
          <a:xfrm>
            <a:off x="228600" y="1295280"/>
            <a:ext cx="8762760" cy="4830480"/>
          </a:xfrm>
          <a:prstGeom prst="rect">
            <a:avLst/>
          </a:prstGeom>
          <a:noFill/>
          <a:ln w="0">
            <a:noFill/>
          </a:ln>
        </p:spPr>
        <p:txBody>
          <a:bodyPr>
            <a:noAutofit/>
          </a:bodyPr>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Steganography is the hiding of information. It is not properly a form of cryptography, but is similar in that it is used to protect confidential information while in transit.</a:t>
            </a:r>
            <a:endParaRPr b="0" lang="en-US" sz="26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S-HTTP (Secure Hypertext Transfer Protocol), Secure Electronic Transactions (SET), and SSL (Secure Sockets Layer) are protocols designed to enable secure communications across the Internet. </a:t>
            </a:r>
            <a:endParaRPr b="0" lang="en-US" sz="26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IPSec is the protocol used to secure communications across any IP-based network, such as LANs, WANs, and the Internet. </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5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83" name="Titl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Summary (5 of 5)</a:t>
            </a:r>
            <a:endParaRPr b="0" lang="en-US" sz="3600" spc="-1" strike="noStrike">
              <a:solidFill>
                <a:srgbClr val="000000"/>
              </a:solidFill>
              <a:latin typeface="Arial"/>
            </a:endParaRPr>
          </a:p>
        </p:txBody>
      </p:sp>
      <p:sp>
        <p:nvSpPr>
          <p:cNvPr id="284" name="Content Placeholder 2"/>
          <p:cNvSpPr txBox="1"/>
          <p:nvPr/>
        </p:nvSpPr>
        <p:spPr>
          <a:xfrm>
            <a:off x="228600" y="1295280"/>
            <a:ext cx="8762760" cy="4830480"/>
          </a:xfrm>
          <a:prstGeom prst="rect">
            <a:avLst/>
          </a:prstGeom>
          <a:noFill/>
          <a:ln w="0">
            <a:noFill/>
          </a:ln>
        </p:spPr>
        <p:txBody>
          <a:bodyPr>
            <a:noAutofit/>
          </a:bodyPr>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Secure Multipurpose Internet Mail Extensions (S/MIME), Privacy Enhanced </a:t>
            </a:r>
            <a:br/>
            <a:r>
              <a:rPr b="0" lang="en-US" sz="2600" spc="-1" strike="noStrike">
                <a:solidFill>
                  <a:srgbClr val="000000"/>
                </a:solidFill>
                <a:latin typeface="Arial"/>
                <a:ea typeface="Verdana"/>
              </a:rPr>
              <a:t>Mail (PEM), and Pretty Good Privacy (PGP) are protocols that are used to secure e-mail. </a:t>
            </a:r>
            <a:endParaRPr b="0" lang="en-US" sz="26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Wireless networks require their own cryptographic protection. Originally protected with WEP and WPA, most modern Wi-Fi networks are now protected with WPA2.</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5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85" name="CustomShape 1"/>
          <p:cNvSpPr/>
          <p:nvPr/>
        </p:nvSpPr>
        <p:spPr>
          <a:xfrm>
            <a:off x="45720" y="27720"/>
            <a:ext cx="9051480" cy="1037880"/>
          </a:xfrm>
          <a:prstGeom prst="rect">
            <a:avLst/>
          </a:prstGeom>
          <a:noFill/>
          <a:ln w="9360">
            <a:noFill/>
          </a:ln>
        </p:spPr>
        <p:style>
          <a:lnRef idx="0"/>
          <a:fillRef idx="0"/>
          <a:effectRef idx="0"/>
          <a:fontRef idx="minor"/>
        </p:style>
        <p:txBody>
          <a:bodyPr lIns="90000" rIns="90000" tIns="45000" bIns="45000" anchor="ctr">
            <a:noAutofit/>
          </a:bodyPr>
          <a:p>
            <a:pPr algn="ctr">
              <a:lnSpc>
                <a:spcPct val="100000"/>
              </a:lnSpc>
            </a:pPr>
            <a:r>
              <a:rPr b="0" lang="en-US" sz="3600" spc="-1" strike="noStrike">
                <a:solidFill>
                  <a:srgbClr val="000000"/>
                </a:solidFill>
                <a:latin typeface="Arial"/>
                <a:ea typeface="Verdana"/>
              </a:rPr>
              <a:t>References</a:t>
            </a:r>
            <a:endParaRPr b="0" lang="en-GB" sz="3600" spc="-1" strike="noStrike">
              <a:latin typeface="Arial"/>
            </a:endParaRPr>
          </a:p>
        </p:txBody>
      </p:sp>
      <p:sp>
        <p:nvSpPr>
          <p:cNvPr id="286" name="CustomShape 2_1"/>
          <p:cNvSpPr/>
          <p:nvPr/>
        </p:nvSpPr>
        <p:spPr>
          <a:xfrm>
            <a:off x="228600" y="1295280"/>
            <a:ext cx="8762040" cy="4266000"/>
          </a:xfrm>
          <a:prstGeom prst="rect">
            <a:avLst/>
          </a:prstGeom>
          <a:noFill/>
          <a:ln w="0">
            <a:noFill/>
          </a:ln>
        </p:spPr>
        <p:style>
          <a:lnRef idx="0"/>
          <a:fillRef idx="0"/>
          <a:effectRef idx="0"/>
          <a:fontRef idx="minor"/>
        </p:style>
        <p:txBody>
          <a:bodyPr lIns="90000" rIns="90000" tIns="45000" bIns="45000">
            <a:noAutofit/>
          </a:bodyPr>
          <a:p>
            <a:pPr marL="432000" indent="-323280">
              <a:lnSpc>
                <a:spcPct val="100000"/>
              </a:lnSpc>
              <a:spcBef>
                <a:spcPts val="1417"/>
              </a:spcBef>
              <a:buClr>
                <a:srgbClr val="000000"/>
              </a:buClr>
              <a:buSzPct val="45000"/>
              <a:buFont typeface="Wingdings" charset="2"/>
              <a:buChar char=""/>
            </a:pPr>
            <a:r>
              <a:rPr b="0" lang="en-US" sz="2600" spc="-1" strike="noStrike">
                <a:solidFill>
                  <a:srgbClr val="000000"/>
                </a:solidFill>
                <a:latin typeface="Arial"/>
                <a:ea typeface="DejaVu Sans"/>
              </a:rPr>
              <a:t>Whitman, M.E.,Mattord, H.J., 2018. Principles of Information Security . Cengage Learning 658. </a:t>
            </a:r>
            <a:endParaRPr b="0" lang="en-GB" sz="2600" spc="-1" strike="noStrike">
              <a:latin typeface="Arial"/>
            </a:endParaRPr>
          </a:p>
          <a:p>
            <a:pPr marL="432000" indent="-323280">
              <a:lnSpc>
                <a:spcPct val="100000"/>
              </a:lnSpc>
              <a:spcBef>
                <a:spcPts val="1417"/>
              </a:spcBef>
              <a:buClr>
                <a:srgbClr val="000000"/>
              </a:buClr>
              <a:buSzPct val="45000"/>
              <a:buFont typeface="Wingdings" charset="2"/>
              <a:buChar char=""/>
            </a:pPr>
            <a:r>
              <a:rPr b="0" lang="en-US" sz="2600" spc="-1" strike="noStrike">
                <a:solidFill>
                  <a:srgbClr val="000000"/>
                </a:solidFill>
                <a:latin typeface="Arial"/>
                <a:ea typeface="DejaVu Sans"/>
              </a:rPr>
              <a:t> </a:t>
            </a:r>
            <a:r>
              <a:rPr b="0" lang="en-US" sz="2600" spc="-1" strike="noStrike">
                <a:solidFill>
                  <a:srgbClr val="000000"/>
                </a:solidFill>
                <a:latin typeface="Arial"/>
                <a:ea typeface="DejaVu Sans"/>
              </a:rPr>
              <a:t>Whitman, ME., Mattord H.J., 2011. Readings and Cases in Information Security Law and Ethics. Cengage </a:t>
            </a:r>
            <a:endParaRPr b="0" lang="en-GB" sz="2600" spc="-1" strike="noStrike">
              <a:latin typeface="Arial"/>
            </a:endParaRPr>
          </a:p>
        </p:txBody>
      </p:sp>
    </p:spTree>
  </p:cSld>
  <mc:AlternateContent>
    <mc:Choice Requires="p14">
      <p:transition spd="slow" p14:dur="2000"/>
    </mc:Choice>
    <mc:Fallback>
      <p:transition spd="slow"/>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app.xml><?xml version="1.0" encoding="utf-8"?>
<Properties xmlns="http://schemas.openxmlformats.org/officeDocument/2006/extended-properties" xmlns:vt="http://schemas.openxmlformats.org/officeDocument/2006/docPropsVTypes">
  <Template/>
  <TotalTime>8229</TotalTime>
  <Application>LibreOffice/7.1.1.2$Windows_X86_64 LibreOffice_project/fe0b08f4af1bacafe4c7ecc87ce55bb426164676</Application>
  <AppVersion>15.0000</AppVersion>
  <Words>7903</Words>
  <Paragraphs>710</Paragraphs>
  <Company>Course Technology</Company>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2007-02-15T20:50:52Z</dcterms:created>
  <dc:creator>Whitman</dc:creator>
  <dc:description/>
  <dc:language>en-GB</dc:language>
  <cp:lastModifiedBy/>
  <cp:lastPrinted>2017-03-09T12:30:14Z</cp:lastPrinted>
  <dcterms:modified xsi:type="dcterms:W3CDTF">2021-03-29T07:04:26Z</dcterms:modified>
  <cp:revision>338</cp:revision>
  <dc:subject/>
  <dc:title>Chapter 8 Cryptography</dc:titl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HiddenSlides">
    <vt:i4>31</vt:i4>
  </property>
  <property fmtid="{D5CDD505-2E9C-101B-9397-08002B2CF9AE}" pid="3" name="Notes">
    <vt:i4>30</vt:i4>
  </property>
  <property fmtid="{D5CDD505-2E9C-101B-9397-08002B2CF9AE}" pid="4" name="PresentationFormat">
    <vt:lpwstr>On-screen Show (4:3)</vt:lpwstr>
  </property>
  <property fmtid="{D5CDD505-2E9C-101B-9397-08002B2CF9AE}" pid="5" name="Slides">
    <vt:i4>54</vt:i4>
  </property>
  <property fmtid="{D5CDD505-2E9C-101B-9397-08002B2CF9AE}" pid="6" name="_AdHocReviewCycleID">
    <vt:i4>732539425</vt:i4>
  </property>
  <property fmtid="{D5CDD505-2E9C-101B-9397-08002B2CF9AE}" pid="7" name="_AuthorEmail">
    <vt:lpwstr>maria.garguilo@cengage.com</vt:lpwstr>
  </property>
  <property fmtid="{D5CDD505-2E9C-101B-9397-08002B2CF9AE}" pid="8" name="_AuthorEmailDisplayName">
    <vt:lpwstr>Garguilo, Maria</vt:lpwstr>
  </property>
  <property fmtid="{D5CDD505-2E9C-101B-9397-08002B2CF9AE}" pid="9" name="_EmailSubject">
    <vt:lpwstr>Cengage Branding/Accessibility </vt:lpwstr>
  </property>
  <property fmtid="{D5CDD505-2E9C-101B-9397-08002B2CF9AE}" pid="10" name="_NewReviewCycle">
    <vt:lpwstr/>
  </property>
  <property fmtid="{D5CDD505-2E9C-101B-9397-08002B2CF9AE}" pid="11" name="_PreviousAdHocReviewCycleID">
    <vt:i4>1933890983</vt:i4>
  </property>
</Properties>
</file>