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0" r:id="rId2"/>
  </p:sldMasterIdLst>
  <p:sldIdLst>
    <p:sldId id="269" r:id="rId3"/>
    <p:sldId id="267" r:id="rId4"/>
    <p:sldId id="268" r:id="rId5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8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C"/>
    <a:srgbClr val="00B0FF"/>
    <a:srgbClr val="336FFA"/>
    <a:srgbClr val="2856BF"/>
    <a:srgbClr val="90AB5E"/>
    <a:srgbClr val="00F3F0"/>
    <a:srgbClr val="00D1CF"/>
    <a:srgbClr val="008C8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00" d="100"/>
          <a:sy n="100" d="100"/>
        </p:scale>
        <p:origin x="-294" y="552"/>
      </p:cViewPr>
      <p:guideLst>
        <p:guide orient="horz" pos="2152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BF4A85-B5D8-4C5F-B5AD-28ABBF307C33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04079C-FE85-4EA2-8E9A-0B0426AAA54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FC1F6-21F9-46C6-82DF-BD1ABA182524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166EE-DC0C-4390-8A05-88BA7593FC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F90825-EC70-4740-9C36-CBF24AB153EE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2AEA8F-ADE3-41AA-A46A-B67CBAFE660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17E147-A361-4A09-975A-2D2524FF488C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D478E5-E718-4ECC-918D-0D55125F1C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700EC2-30D7-4812-9E17-08755DDDFF33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256400-08F3-479F-A69B-432633871B0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70058-933A-4CF4-8311-E2E41AE8F390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3E930C-81E3-4992-A393-7501B80CE0E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500AC-90C2-4D0B-981C-470338E8177A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15BBF2-F61F-4913-A90E-489FDBEBEF1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82F4E9-2881-488A-AAA6-1B09780524E4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F9200D-E54A-4971-9E20-FADEBF01191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650D47B6-A135-40D5-9A8F-C5FF40116782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9DCC66D-96A4-481D-B21A-49908705072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2A842A-D3D8-4CE7-AA68-5AB8968BDE14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38952C-40D6-4971-B620-107CDE7F87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ED31BA-F18E-474C-ADD9-A4F6D1C99AA4}" type="datetime1">
              <a:rPr lang="en-US" smtClean="0"/>
              <a:pPr/>
              <a:t>1/17/2011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60DDBA-925D-486A-B5F7-7946269F2E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F6BCBE8-30B0-4476-8762-9236B142003A}" type="datetimeFigureOut">
              <a:rPr lang="en-US" smtClean="0"/>
              <a:pPr/>
              <a:t>1/17/2011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371600" y="512763"/>
            <a:ext cx="7772400" cy="914400"/>
          </a:xfrm>
        </p:spPr>
        <p:txBody>
          <a:bodyPr/>
          <a:lstStyle/>
          <a:p>
            <a:pPr algn="ctr"/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 smtClean="0"/>
              <a:t>Philosophical Basis of Research Methods</a:t>
            </a:r>
            <a:endParaRPr lang="en-GB" sz="3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 smtClean="0"/>
              <a:t>Methods of Research</a:t>
            </a:r>
            <a:br>
              <a:rPr lang="en-GB" sz="2800" dirty="0" smtClean="0"/>
            </a:br>
            <a:r>
              <a:rPr lang="en-GB" sz="2800" dirty="0" smtClean="0"/>
              <a:t> or World Views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92500" lnSpcReduction="20000"/>
          </a:bodyPr>
          <a:lstStyle/>
          <a:p>
            <a:pPr algn="just">
              <a:buNone/>
            </a:pPr>
            <a:r>
              <a:rPr lang="en-GB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    Positivism </a:t>
            </a:r>
            <a:r>
              <a:rPr lang="en-GB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</a:t>
            </a:r>
            <a:r>
              <a:rPr lang="en-GB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Realism)</a:t>
            </a:r>
          </a:p>
          <a:p>
            <a:r>
              <a:rPr lang="en-GB" sz="1300" dirty="0" smtClean="0"/>
              <a:t>Reality </a:t>
            </a:r>
            <a:r>
              <a:rPr lang="en-GB" sz="1300" dirty="0" smtClean="0"/>
              <a:t>is ‘out there’ to be discovered,</a:t>
            </a:r>
          </a:p>
          <a:p>
            <a:r>
              <a:rPr lang="en-GB" sz="1300" dirty="0" smtClean="0"/>
              <a:t>defined, classified and measured</a:t>
            </a:r>
          </a:p>
          <a:p>
            <a:r>
              <a:rPr lang="en-GB" sz="1300" dirty="0" smtClean="0"/>
              <a:t>Reality is objective, rational and</a:t>
            </a:r>
          </a:p>
          <a:p>
            <a:r>
              <a:rPr lang="en-GB" sz="1300" dirty="0" smtClean="0"/>
              <a:t>independent from the observer</a:t>
            </a:r>
          </a:p>
          <a:p>
            <a:r>
              <a:rPr lang="en-GB" sz="1300" dirty="0" smtClean="0"/>
              <a:t>The universe is based on rational and</a:t>
            </a:r>
          </a:p>
          <a:p>
            <a:r>
              <a:rPr lang="en-GB" sz="1300" dirty="0" smtClean="0"/>
              <a:t>ordered principles/laws</a:t>
            </a:r>
          </a:p>
          <a:p>
            <a:r>
              <a:rPr lang="en-GB" sz="1300" dirty="0" smtClean="0"/>
              <a:t>Objectivity is paramount; bias taints</a:t>
            </a:r>
          </a:p>
          <a:p>
            <a:r>
              <a:rPr lang="en-GB" sz="1300" dirty="0" smtClean="0"/>
              <a:t>results</a:t>
            </a:r>
          </a:p>
          <a:p>
            <a:r>
              <a:rPr lang="en-GB" sz="1300" dirty="0" smtClean="0"/>
              <a:t>Theories and laws can be tested and</a:t>
            </a:r>
          </a:p>
          <a:p>
            <a:r>
              <a:rPr lang="en-GB" sz="1300" dirty="0" smtClean="0"/>
              <a:t>proved or disproved and results are</a:t>
            </a:r>
          </a:p>
          <a:p>
            <a:r>
              <a:rPr lang="en-GB" sz="1300" dirty="0" err="1" smtClean="0"/>
              <a:t>generalisable</a:t>
            </a:r>
            <a:endParaRPr lang="en-GB" sz="1300" dirty="0" smtClean="0"/>
          </a:p>
          <a:p>
            <a:r>
              <a:rPr lang="en-GB" sz="1300" dirty="0" smtClean="0"/>
              <a:t>Empirical deduction, verification and</a:t>
            </a:r>
          </a:p>
          <a:p>
            <a:r>
              <a:rPr lang="en-GB" sz="1300" dirty="0" smtClean="0"/>
              <a:t>rejection using quantitative</a:t>
            </a:r>
          </a:p>
          <a:p>
            <a:r>
              <a:rPr lang="en-GB" sz="1300" dirty="0" smtClean="0"/>
              <a:t>procedures: large scale studies.</a:t>
            </a:r>
          </a:p>
          <a:p>
            <a:r>
              <a:rPr lang="en-GB" sz="1300" dirty="0" smtClean="0"/>
              <a:t>Deductive research design (from</a:t>
            </a:r>
          </a:p>
          <a:p>
            <a:r>
              <a:rPr lang="en-GB" sz="1300" dirty="0" smtClean="0"/>
              <a:t>general theory to specific hypotheses</a:t>
            </a:r>
          </a:p>
          <a:p>
            <a:r>
              <a:rPr lang="en-GB" sz="1300" dirty="0" smtClean="0"/>
              <a:t>and </a:t>
            </a:r>
            <a:r>
              <a:rPr lang="en-GB" sz="1300" dirty="0" smtClean="0"/>
              <a:t>results)</a:t>
            </a:r>
          </a:p>
          <a:p>
            <a:endParaRPr lang="en-GB" sz="1200" dirty="0" smtClean="0"/>
          </a:p>
          <a:p>
            <a:pPr>
              <a:buNone/>
            </a:pPr>
            <a:r>
              <a:rPr lang="en-GB" sz="1200" dirty="0" smtClean="0"/>
              <a:t> </a:t>
            </a:r>
            <a:r>
              <a:rPr lang="en-GB" sz="1200" dirty="0" smtClean="0"/>
              <a:t>          </a:t>
            </a:r>
            <a:r>
              <a:rPr lang="en-GB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</a:t>
            </a:r>
            <a:r>
              <a:rPr lang="en-GB" sz="1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Interpretivism</a:t>
            </a:r>
            <a:r>
              <a:rPr lang="en-GB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(Relativism</a:t>
            </a:r>
            <a:r>
              <a:rPr lang="en-GB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)</a:t>
            </a:r>
            <a:endParaRPr lang="en-GB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1200" dirty="0" smtClean="0"/>
              <a:t>No such thing as objective reality</a:t>
            </a:r>
          </a:p>
          <a:p>
            <a:r>
              <a:rPr lang="en-GB" sz="1200" dirty="0" smtClean="0"/>
              <a:t>Reality is multi-dimensional and ever</a:t>
            </a:r>
          </a:p>
          <a:p>
            <a:r>
              <a:rPr lang="en-GB" sz="1200" dirty="0" smtClean="0"/>
              <a:t>changing - depends on the context and</a:t>
            </a:r>
          </a:p>
          <a:p>
            <a:r>
              <a:rPr lang="en-GB" sz="1200" dirty="0" smtClean="0"/>
              <a:t>the observer</a:t>
            </a:r>
          </a:p>
          <a:p>
            <a:r>
              <a:rPr lang="en-GB" sz="1200" dirty="0" smtClean="0"/>
              <a:t>No universal causal laws - everything</a:t>
            </a:r>
          </a:p>
          <a:p>
            <a:r>
              <a:rPr lang="en-GB" sz="1200" dirty="0" smtClean="0"/>
              <a:t>is affected by the situation in which it is</a:t>
            </a:r>
          </a:p>
          <a:p>
            <a:r>
              <a:rPr lang="en-GB" sz="1200" dirty="0" smtClean="0"/>
              <a:t>Viewed - contingent</a:t>
            </a:r>
            <a:endParaRPr lang="en-GB" sz="1200" dirty="0" smtClean="0"/>
          </a:p>
          <a:p>
            <a:r>
              <a:rPr lang="en-GB" sz="1200" dirty="0" smtClean="0"/>
              <a:t>Society is made up of individuals with</a:t>
            </a:r>
          </a:p>
          <a:p>
            <a:r>
              <a:rPr lang="en-GB" sz="1200" dirty="0" smtClean="0"/>
              <a:t>agency &amp; subjective experience</a:t>
            </a:r>
          </a:p>
          <a:p>
            <a:r>
              <a:rPr lang="en-GB" sz="1200" dirty="0" smtClean="0"/>
              <a:t>Empathetic understanding is</a:t>
            </a:r>
          </a:p>
          <a:p>
            <a:r>
              <a:rPr lang="en-GB" sz="1200" dirty="0" smtClean="0"/>
              <a:t>necessary to understand others</a:t>
            </a:r>
          </a:p>
          <a:p>
            <a:r>
              <a:rPr lang="en-GB" sz="1200" dirty="0" smtClean="0"/>
              <a:t>Situational interpretation using</a:t>
            </a:r>
          </a:p>
          <a:p>
            <a:r>
              <a:rPr lang="en-GB" sz="1200" dirty="0" smtClean="0"/>
              <a:t>qualitative procedures: individual and</a:t>
            </a:r>
          </a:p>
          <a:p>
            <a:r>
              <a:rPr lang="en-GB" sz="1200" dirty="0" smtClean="0"/>
              <a:t>group observations, interviews.</a:t>
            </a:r>
          </a:p>
          <a:p>
            <a:r>
              <a:rPr lang="en-GB" sz="1200" dirty="0" smtClean="0"/>
              <a:t>Flexible inductive research design</a:t>
            </a:r>
          </a:p>
          <a:p>
            <a:r>
              <a:rPr lang="en-GB" sz="1200" dirty="0" smtClean="0"/>
              <a:t>(from specific observations to general</a:t>
            </a:r>
          </a:p>
          <a:p>
            <a:r>
              <a:rPr lang="en-GB" sz="1200" dirty="0" smtClean="0"/>
              <a:t>theory)</a:t>
            </a:r>
          </a:p>
          <a:p>
            <a:endParaRPr lang="en-GB" sz="1200" dirty="0" smtClean="0"/>
          </a:p>
          <a:p>
            <a:endParaRPr lang="en-GB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lowchart: Alternate Process 4"/>
          <p:cNvSpPr/>
          <p:nvPr/>
        </p:nvSpPr>
        <p:spPr>
          <a:xfrm>
            <a:off x="3609974" y="2428875"/>
            <a:ext cx="2162175" cy="61264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Approach</a:t>
            </a:r>
            <a:endParaRPr lang="en-GB" dirty="0"/>
          </a:p>
        </p:txBody>
      </p:sp>
      <p:sp>
        <p:nvSpPr>
          <p:cNvPr id="6" name="Flowchart: Alternate Process 5"/>
          <p:cNvSpPr/>
          <p:nvPr/>
        </p:nvSpPr>
        <p:spPr>
          <a:xfrm>
            <a:off x="3609974" y="3495675"/>
            <a:ext cx="2276475" cy="61264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Nature of Evidence</a:t>
            </a:r>
            <a:endParaRPr lang="en-GB" dirty="0"/>
          </a:p>
        </p:txBody>
      </p:sp>
      <p:sp>
        <p:nvSpPr>
          <p:cNvPr id="7" name="Flowchart: Alternate Process 6"/>
          <p:cNvSpPr/>
          <p:nvPr/>
        </p:nvSpPr>
        <p:spPr>
          <a:xfrm>
            <a:off x="3562349" y="4581525"/>
            <a:ext cx="2324101" cy="61264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/>
              <a:t>Method</a:t>
            </a:r>
            <a:r>
              <a:rPr lang="en-GB" dirty="0" smtClean="0"/>
              <a:t>: techniques for gathering</a:t>
            </a:r>
            <a:endParaRPr lang="en-GB" dirty="0"/>
          </a:p>
        </p:txBody>
      </p:sp>
      <p:sp>
        <p:nvSpPr>
          <p:cNvPr id="9" name="Isosceles Triangle 8"/>
          <p:cNvSpPr/>
          <p:nvPr/>
        </p:nvSpPr>
        <p:spPr>
          <a:xfrm rot="5400000">
            <a:off x="2098548" y="1420748"/>
            <a:ext cx="1060704" cy="2740152"/>
          </a:xfrm>
          <a:prstGeom prst="triangl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Isosceles Triangle 9"/>
          <p:cNvSpPr/>
          <p:nvPr/>
        </p:nvSpPr>
        <p:spPr>
          <a:xfrm rot="5400000">
            <a:off x="1895475" y="3505582"/>
            <a:ext cx="1060704" cy="2813304"/>
          </a:xfrm>
          <a:prstGeom prst="triangl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Isosceles Triangle 11"/>
          <p:cNvSpPr/>
          <p:nvPr/>
        </p:nvSpPr>
        <p:spPr>
          <a:xfrm rot="16200000">
            <a:off x="6360985" y="1452562"/>
            <a:ext cx="1060704" cy="2676525"/>
          </a:xfrm>
          <a:prstGeom prst="triangl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Isosceles Triangle 12"/>
          <p:cNvSpPr/>
          <p:nvPr/>
        </p:nvSpPr>
        <p:spPr>
          <a:xfrm rot="16200000">
            <a:off x="6470522" y="3683508"/>
            <a:ext cx="1060704" cy="2457451"/>
          </a:xfrm>
          <a:prstGeom prst="triangl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3419475" y="1219200"/>
            <a:ext cx="2590800" cy="61264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/>
              <a:t>Paradigm</a:t>
            </a:r>
            <a:r>
              <a:rPr lang="en-GB" dirty="0" smtClean="0"/>
              <a:t>: way of seeing the world</a:t>
            </a:r>
            <a:endParaRPr lang="en-GB" dirty="0"/>
          </a:p>
        </p:txBody>
      </p:sp>
      <p:sp>
        <p:nvSpPr>
          <p:cNvPr id="8" name="Isosceles Triangle 7"/>
          <p:cNvSpPr/>
          <p:nvPr/>
        </p:nvSpPr>
        <p:spPr>
          <a:xfrm rot="5400000">
            <a:off x="1650872" y="225552"/>
            <a:ext cx="1060706" cy="2762249"/>
          </a:xfrm>
          <a:prstGeom prst="triangl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sp>
        <p:nvSpPr>
          <p:cNvPr id="11" name="Isosceles Triangle 10"/>
          <p:cNvSpPr/>
          <p:nvPr/>
        </p:nvSpPr>
        <p:spPr>
          <a:xfrm rot="16200000">
            <a:off x="6613398" y="349375"/>
            <a:ext cx="1060704" cy="2514600"/>
          </a:xfrm>
          <a:prstGeom prst="triangl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800100" y="1419225"/>
            <a:ext cx="182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/>
              <a:t>Interpretevism</a:t>
            </a:r>
            <a:endParaRPr lang="en-GB" sz="1400" dirty="0" smtClean="0"/>
          </a:p>
          <a:p>
            <a:r>
              <a:rPr lang="en-GB" sz="1400" dirty="0" smtClean="0"/>
              <a:t>Reflexive</a:t>
            </a:r>
            <a:endParaRPr lang="en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1390650" y="2619375"/>
            <a:ext cx="1733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Explaining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019175" y="4640175"/>
            <a:ext cx="210502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 smtClean="0"/>
              <a:t>Observing, Diary, Interview, photographs</a:t>
            </a:r>
            <a:endParaRPr lang="en-GB" sz="1500" dirty="0"/>
          </a:p>
        </p:txBody>
      </p:sp>
      <p:sp>
        <p:nvSpPr>
          <p:cNvPr id="20" name="TextBox 19"/>
          <p:cNvSpPr txBox="1"/>
          <p:nvPr/>
        </p:nvSpPr>
        <p:spPr>
          <a:xfrm>
            <a:off x="6010275" y="1419225"/>
            <a:ext cx="239077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500" dirty="0" smtClean="0"/>
              <a:t>         Positivism </a:t>
            </a:r>
          </a:p>
          <a:p>
            <a:pPr algn="r"/>
            <a:r>
              <a:rPr lang="en-GB" sz="1500" dirty="0" smtClean="0"/>
              <a:t> </a:t>
            </a:r>
            <a:r>
              <a:rPr lang="en-GB" sz="1500" dirty="0" smtClean="0"/>
              <a:t>        Objectivity</a:t>
            </a:r>
            <a:endParaRPr lang="en-GB" sz="1500" dirty="0"/>
          </a:p>
        </p:txBody>
      </p:sp>
      <p:sp>
        <p:nvSpPr>
          <p:cNvPr id="21" name="TextBox 20"/>
          <p:cNvSpPr txBox="1"/>
          <p:nvPr/>
        </p:nvSpPr>
        <p:spPr>
          <a:xfrm>
            <a:off x="6010275" y="2619375"/>
            <a:ext cx="221932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500" dirty="0" smtClean="0"/>
              <a:t>Recording &amp; Measuring</a:t>
            </a:r>
            <a:endParaRPr lang="en-GB" sz="1500" dirty="0"/>
          </a:p>
        </p:txBody>
      </p:sp>
      <p:sp>
        <p:nvSpPr>
          <p:cNvPr id="22" name="TextBox 21"/>
          <p:cNvSpPr txBox="1"/>
          <p:nvPr/>
        </p:nvSpPr>
        <p:spPr>
          <a:xfrm>
            <a:off x="6010275" y="4791075"/>
            <a:ext cx="221932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500" dirty="0" smtClean="0"/>
              <a:t>Surveys, sampling</a:t>
            </a:r>
            <a:endParaRPr lang="en-GB" sz="1500" dirty="0"/>
          </a:p>
        </p:txBody>
      </p:sp>
      <p:sp>
        <p:nvSpPr>
          <p:cNvPr id="26" name="Left Arrow 25"/>
          <p:cNvSpPr/>
          <p:nvPr/>
        </p:nvSpPr>
        <p:spPr>
          <a:xfrm>
            <a:off x="1733550" y="3661407"/>
            <a:ext cx="1876424" cy="333377"/>
          </a:xfrm>
          <a:prstGeom prst="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Qualitative</a:t>
            </a:r>
            <a:endParaRPr lang="en-GB" dirty="0"/>
          </a:p>
        </p:txBody>
      </p:sp>
      <p:sp>
        <p:nvSpPr>
          <p:cNvPr id="27" name="Notched Right Arrow 26"/>
          <p:cNvSpPr/>
          <p:nvPr/>
        </p:nvSpPr>
        <p:spPr>
          <a:xfrm>
            <a:off x="5886450" y="3661408"/>
            <a:ext cx="2066925" cy="381002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Quantitative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F2AEDEFC-91D4-4A73-89B4-58D0C1C6576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671</TotalTime>
  <Words>214</Words>
  <Application>Microsoft Office PowerPoint</Application>
  <PresentationFormat>On-screen Show (4:3)</PresentationFormat>
  <Paragraphs>53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Metro</vt:lpstr>
      <vt:lpstr>    Philosophical Basis of Research Methods</vt:lpstr>
      <vt:lpstr>Methods of Research  or World Views </vt:lpstr>
      <vt:lpstr>Slide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max</dc:creator>
  <cp:lastModifiedBy>max</cp:lastModifiedBy>
  <cp:revision>16</cp:revision>
  <dcterms:created xsi:type="dcterms:W3CDTF">2011-01-17T12:05:13Z</dcterms:created>
  <dcterms:modified xsi:type="dcterms:W3CDTF">2011-01-17T23:16:16Z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TC101875490</vt:lpwstr>
  </property>
</Properties>
</file>