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8.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 id="2147483742" r:id="rId21"/>
    <p:sldMasterId id="2147483746" r:id="rId22"/>
  </p:sldMasterIdLst>
  <p:notesMasterIdLst>
    <p:notesMasterId r:id="rId48"/>
  </p:notesMasterIdLst>
  <p:handoutMasterIdLst>
    <p:handoutMasterId r:id="rId49"/>
  </p:handoutMasterIdLst>
  <p:sldIdLst>
    <p:sldId id="468" r:id="rId23"/>
    <p:sldId id="486" r:id="rId24"/>
    <p:sldId id="476" r:id="rId25"/>
    <p:sldId id="351" r:id="rId26"/>
    <p:sldId id="315" r:id="rId27"/>
    <p:sldId id="273" r:id="rId28"/>
    <p:sldId id="374" r:id="rId29"/>
    <p:sldId id="472" r:id="rId30"/>
    <p:sldId id="487" r:id="rId31"/>
    <p:sldId id="473" r:id="rId32"/>
    <p:sldId id="479" r:id="rId33"/>
    <p:sldId id="381" r:id="rId34"/>
    <p:sldId id="488" r:id="rId35"/>
    <p:sldId id="379" r:id="rId36"/>
    <p:sldId id="489" r:id="rId37"/>
    <p:sldId id="382" r:id="rId38"/>
    <p:sldId id="320" r:id="rId39"/>
    <p:sldId id="484" r:id="rId40"/>
    <p:sldId id="490" r:id="rId41"/>
    <p:sldId id="491" r:id="rId42"/>
    <p:sldId id="492" r:id="rId43"/>
    <p:sldId id="494" r:id="rId44"/>
    <p:sldId id="493" r:id="rId45"/>
    <p:sldId id="470" r:id="rId46"/>
    <p:sldId id="495" r:id="rId4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99FF"/>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2B8C9B-D56E-4A56-8DF1-96253E43A977}" v="2570" dt="2023-02-26T15:51:35.9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22" autoAdjust="0"/>
    <p:restoredTop sz="65971" autoAdjust="0"/>
  </p:normalViewPr>
  <p:slideViewPr>
    <p:cSldViewPr>
      <p:cViewPr varScale="1">
        <p:scale>
          <a:sx n="72" d="100"/>
          <a:sy n="72" d="100"/>
        </p:scale>
        <p:origin x="2598" y="66"/>
      </p:cViewPr>
      <p:guideLst>
        <p:guide orient="horz" pos="2160"/>
        <p:guide pos="2880"/>
      </p:guideLst>
    </p:cSldViewPr>
  </p:slideViewPr>
  <p:notesTextViewPr>
    <p:cViewPr>
      <p:scale>
        <a:sx n="3" d="2"/>
        <a:sy n="3" d="2"/>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slide" Target="slides/slide25.xml"/><Relationship Id="rId50" Type="http://schemas.openxmlformats.org/officeDocument/2006/relationships/commentAuthors" Target="commentAuthors.xml"/><Relationship Id="rId55"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notesMaster" Target="notesMasters/notesMaster1.xml"/><Relationship Id="rId56"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702B8C9B-D56E-4A56-8DF1-96253E43A977}"/>
    <pc:docChg chg="undo custSel addSld delSld modSld">
      <pc:chgData name="Christopher Wilkin" userId="10363294-769d-46d1-9962-1839b2820248" providerId="ADAL" clId="{702B8C9B-D56E-4A56-8DF1-96253E43A977}" dt="2023-02-26T15:52:27.338" v="7506" actId="115"/>
      <pc:docMkLst>
        <pc:docMk/>
      </pc:docMkLst>
      <pc:sldChg chg="modSp mod">
        <pc:chgData name="Christopher Wilkin" userId="10363294-769d-46d1-9962-1839b2820248" providerId="ADAL" clId="{702B8C9B-D56E-4A56-8DF1-96253E43A977}" dt="2023-02-26T13:41:11.437" v="6" actId="20577"/>
        <pc:sldMkLst>
          <pc:docMk/>
          <pc:sldMk cId="0" sldId="320"/>
        </pc:sldMkLst>
        <pc:spChg chg="mod">
          <ac:chgData name="Christopher Wilkin" userId="10363294-769d-46d1-9962-1839b2820248" providerId="ADAL" clId="{702B8C9B-D56E-4A56-8DF1-96253E43A977}" dt="2023-02-26T13:41:11.437" v="6" actId="20577"/>
          <ac:spMkLst>
            <pc:docMk/>
            <pc:sldMk cId="0" sldId="320"/>
            <ac:spMk id="37891" creationId="{378689CB-65C9-AFEF-9D78-EFB0CDF76258}"/>
          </ac:spMkLst>
        </pc:spChg>
      </pc:sldChg>
      <pc:sldChg chg="del">
        <pc:chgData name="Christopher Wilkin" userId="10363294-769d-46d1-9962-1839b2820248" providerId="ADAL" clId="{702B8C9B-D56E-4A56-8DF1-96253E43A977}" dt="2023-02-26T14:40:31.501" v="1975" actId="47"/>
        <pc:sldMkLst>
          <pc:docMk/>
          <pc:sldMk cId="3280370821" sldId="442"/>
        </pc:sldMkLst>
      </pc:sldChg>
      <pc:sldChg chg="add del">
        <pc:chgData name="Christopher Wilkin" userId="10363294-769d-46d1-9962-1839b2820248" providerId="ADAL" clId="{702B8C9B-D56E-4A56-8DF1-96253E43A977}" dt="2023-02-26T15:27:41.034" v="5254" actId="47"/>
        <pc:sldMkLst>
          <pc:docMk/>
          <pc:sldMk cId="3141071995" sldId="465"/>
        </pc:sldMkLst>
      </pc:sldChg>
      <pc:sldChg chg="del">
        <pc:chgData name="Christopher Wilkin" userId="10363294-769d-46d1-9962-1839b2820248" providerId="ADAL" clId="{702B8C9B-D56E-4A56-8DF1-96253E43A977}" dt="2023-02-26T15:27:42.677" v="5255" actId="47"/>
        <pc:sldMkLst>
          <pc:docMk/>
          <pc:sldMk cId="3661875944" sldId="466"/>
        </pc:sldMkLst>
      </pc:sldChg>
      <pc:sldChg chg="del">
        <pc:chgData name="Christopher Wilkin" userId="10363294-769d-46d1-9962-1839b2820248" providerId="ADAL" clId="{702B8C9B-D56E-4A56-8DF1-96253E43A977}" dt="2023-02-26T14:40:20.976" v="1974" actId="47"/>
        <pc:sldMkLst>
          <pc:docMk/>
          <pc:sldMk cId="2329338433" sldId="483"/>
        </pc:sldMkLst>
      </pc:sldChg>
      <pc:sldChg chg="addSp delSp modSp mod modAnim">
        <pc:chgData name="Christopher Wilkin" userId="10363294-769d-46d1-9962-1839b2820248" providerId="ADAL" clId="{702B8C9B-D56E-4A56-8DF1-96253E43A977}" dt="2023-02-26T15:50:22.432" v="7322" actId="1038"/>
        <pc:sldMkLst>
          <pc:docMk/>
          <pc:sldMk cId="1463314260" sldId="484"/>
        </pc:sldMkLst>
        <pc:spChg chg="add mod">
          <ac:chgData name="Christopher Wilkin" userId="10363294-769d-46d1-9962-1839b2820248" providerId="ADAL" clId="{702B8C9B-D56E-4A56-8DF1-96253E43A977}" dt="2023-02-26T15:50:22.432" v="7322" actId="1038"/>
          <ac:spMkLst>
            <pc:docMk/>
            <pc:sldMk cId="1463314260" sldId="484"/>
            <ac:spMk id="3" creationId="{926DB236-4058-EFA3-062F-CA92A3263624}"/>
          </ac:spMkLst>
        </pc:spChg>
        <pc:spChg chg="add mod">
          <ac:chgData name="Christopher Wilkin" userId="10363294-769d-46d1-9962-1839b2820248" providerId="ADAL" clId="{702B8C9B-D56E-4A56-8DF1-96253E43A977}" dt="2023-02-26T15:16:42.205" v="4316" actId="1076"/>
          <ac:spMkLst>
            <pc:docMk/>
            <pc:sldMk cId="1463314260" sldId="484"/>
            <ac:spMk id="6" creationId="{AF0D26C6-DAFF-73DA-FDFB-1E95EAB3FF91}"/>
          </ac:spMkLst>
        </pc:spChg>
        <pc:spChg chg="del mod">
          <ac:chgData name="Christopher Wilkin" userId="10363294-769d-46d1-9962-1839b2820248" providerId="ADAL" clId="{702B8C9B-D56E-4A56-8DF1-96253E43A977}" dt="2023-02-26T14:43:06.089" v="2004" actId="478"/>
          <ac:spMkLst>
            <pc:docMk/>
            <pc:sldMk cId="1463314260" sldId="484"/>
            <ac:spMk id="7" creationId="{ACE48F5D-EAAE-7EAD-910F-E267D77EC5C6}"/>
          </ac:spMkLst>
        </pc:spChg>
        <pc:spChg chg="add mod">
          <ac:chgData name="Christopher Wilkin" userId="10363294-769d-46d1-9962-1839b2820248" providerId="ADAL" clId="{702B8C9B-D56E-4A56-8DF1-96253E43A977}" dt="2023-02-26T14:56:15.895" v="3080" actId="20577"/>
          <ac:spMkLst>
            <pc:docMk/>
            <pc:sldMk cId="1463314260" sldId="484"/>
            <ac:spMk id="9" creationId="{97DBDB72-30B7-D179-4FA8-CAE1B505224B}"/>
          </ac:spMkLst>
        </pc:spChg>
        <pc:spChg chg="add mod">
          <ac:chgData name="Christopher Wilkin" userId="10363294-769d-46d1-9962-1839b2820248" providerId="ADAL" clId="{702B8C9B-D56E-4A56-8DF1-96253E43A977}" dt="2023-02-26T14:46:11.168" v="2186" actId="1076"/>
          <ac:spMkLst>
            <pc:docMk/>
            <pc:sldMk cId="1463314260" sldId="484"/>
            <ac:spMk id="10" creationId="{3AD47ADB-BC79-1DF0-EBFE-A3D4C6252416}"/>
          </ac:spMkLst>
        </pc:spChg>
        <pc:spChg chg="add mod">
          <ac:chgData name="Christopher Wilkin" userId="10363294-769d-46d1-9962-1839b2820248" providerId="ADAL" clId="{702B8C9B-D56E-4A56-8DF1-96253E43A977}" dt="2023-02-26T15:16:46.018" v="4321" actId="1036"/>
          <ac:spMkLst>
            <pc:docMk/>
            <pc:sldMk cId="1463314260" sldId="484"/>
            <ac:spMk id="11" creationId="{EBF63B33-6305-5992-2F3E-CA22067CBDA3}"/>
          </ac:spMkLst>
        </pc:spChg>
        <pc:picChg chg="del">
          <ac:chgData name="Christopher Wilkin" userId="10363294-769d-46d1-9962-1839b2820248" providerId="ADAL" clId="{702B8C9B-D56E-4A56-8DF1-96253E43A977}" dt="2023-02-26T14:41:35.917" v="1976" actId="478"/>
          <ac:picMkLst>
            <pc:docMk/>
            <pc:sldMk cId="1463314260" sldId="484"/>
            <ac:picMk id="5" creationId="{59FF5A38-7628-9D8B-210E-A7BD92C660D5}"/>
          </ac:picMkLst>
        </pc:picChg>
      </pc:sldChg>
      <pc:sldChg chg="addSp delSp modSp mod modNotesTx">
        <pc:chgData name="Christopher Wilkin" userId="10363294-769d-46d1-9962-1839b2820248" providerId="ADAL" clId="{702B8C9B-D56E-4A56-8DF1-96253E43A977}" dt="2023-02-26T14:40:08.915" v="1973" actId="20577"/>
        <pc:sldMkLst>
          <pc:docMk/>
          <pc:sldMk cId="1318218711" sldId="489"/>
        </pc:sldMkLst>
        <pc:spChg chg="mod">
          <ac:chgData name="Christopher Wilkin" userId="10363294-769d-46d1-9962-1839b2820248" providerId="ADAL" clId="{702B8C9B-D56E-4A56-8DF1-96253E43A977}" dt="2023-02-26T14:32:10.596" v="1225" actId="1076"/>
          <ac:spMkLst>
            <pc:docMk/>
            <pc:sldMk cId="1318218711" sldId="489"/>
            <ac:spMk id="2" creationId="{91B01B87-F920-517C-F483-BF2EC50398A3}"/>
          </ac:spMkLst>
        </pc:spChg>
        <pc:spChg chg="mod">
          <ac:chgData name="Christopher Wilkin" userId="10363294-769d-46d1-9962-1839b2820248" providerId="ADAL" clId="{702B8C9B-D56E-4A56-8DF1-96253E43A977}" dt="2023-02-26T14:32:13.820" v="1226" actId="1076"/>
          <ac:spMkLst>
            <pc:docMk/>
            <pc:sldMk cId="1318218711" sldId="489"/>
            <ac:spMk id="5" creationId="{21BBC5A1-C213-FD95-BC93-AB38C8CCE26B}"/>
          </ac:spMkLst>
        </pc:spChg>
        <pc:spChg chg="mod">
          <ac:chgData name="Christopher Wilkin" userId="10363294-769d-46d1-9962-1839b2820248" providerId="ADAL" clId="{702B8C9B-D56E-4A56-8DF1-96253E43A977}" dt="2023-02-26T14:40:08.915" v="1973" actId="20577"/>
          <ac:spMkLst>
            <pc:docMk/>
            <pc:sldMk cId="1318218711" sldId="489"/>
            <ac:spMk id="6" creationId="{9922D365-8171-B086-1CDC-9A490FF62A1F}"/>
          </ac:spMkLst>
        </pc:spChg>
        <pc:picChg chg="add mod">
          <ac:chgData name="Christopher Wilkin" userId="10363294-769d-46d1-9962-1839b2820248" providerId="ADAL" clId="{702B8C9B-D56E-4A56-8DF1-96253E43A977}" dt="2023-02-26T14:32:19.522" v="1228" actId="1076"/>
          <ac:picMkLst>
            <pc:docMk/>
            <pc:sldMk cId="1318218711" sldId="489"/>
            <ac:picMk id="3" creationId="{611702D1-55CB-6962-42C8-2037182F9E66}"/>
          </ac:picMkLst>
        </pc:picChg>
        <pc:picChg chg="del">
          <ac:chgData name="Christopher Wilkin" userId="10363294-769d-46d1-9962-1839b2820248" providerId="ADAL" clId="{702B8C9B-D56E-4A56-8DF1-96253E43A977}" dt="2023-02-26T14:31:51.382" v="1217" actId="478"/>
          <ac:picMkLst>
            <pc:docMk/>
            <pc:sldMk cId="1318218711" sldId="489"/>
            <ac:picMk id="2050" creationId="{CD0FF394-762E-C758-ADBF-63FCBBE96700}"/>
          </ac:picMkLst>
        </pc:picChg>
      </pc:sldChg>
      <pc:sldChg chg="add del">
        <pc:chgData name="Christopher Wilkin" userId="10363294-769d-46d1-9962-1839b2820248" providerId="ADAL" clId="{702B8C9B-D56E-4A56-8DF1-96253E43A977}" dt="2023-02-26T14:52:29.300" v="2823"/>
        <pc:sldMkLst>
          <pc:docMk/>
          <pc:sldMk cId="3179167847" sldId="490"/>
        </pc:sldMkLst>
      </pc:sldChg>
      <pc:sldChg chg="addSp delSp modSp add mod modAnim">
        <pc:chgData name="Christopher Wilkin" userId="10363294-769d-46d1-9962-1839b2820248" providerId="ADAL" clId="{702B8C9B-D56E-4A56-8DF1-96253E43A977}" dt="2023-02-26T15:19:06.258" v="4565" actId="1076"/>
        <pc:sldMkLst>
          <pc:docMk/>
          <pc:sldMk cId="4214645507" sldId="490"/>
        </pc:sldMkLst>
        <pc:spChg chg="mod">
          <ac:chgData name="Christopher Wilkin" userId="10363294-769d-46d1-9962-1839b2820248" providerId="ADAL" clId="{702B8C9B-D56E-4A56-8DF1-96253E43A977}" dt="2023-02-26T15:19:02.247" v="4563" actId="1076"/>
          <ac:spMkLst>
            <pc:docMk/>
            <pc:sldMk cId="4214645507" sldId="490"/>
            <ac:spMk id="3" creationId="{926DB236-4058-EFA3-062F-CA92A3263624}"/>
          </ac:spMkLst>
        </pc:spChg>
        <pc:spChg chg="add del mod">
          <ac:chgData name="Christopher Wilkin" userId="10363294-769d-46d1-9962-1839b2820248" providerId="ADAL" clId="{702B8C9B-D56E-4A56-8DF1-96253E43A977}" dt="2023-02-26T15:14:18.018" v="3993" actId="478"/>
          <ac:spMkLst>
            <pc:docMk/>
            <pc:sldMk cId="4214645507" sldId="490"/>
            <ac:spMk id="4" creationId="{24328020-810F-1490-2ECA-FEFF0C34C213}"/>
          </ac:spMkLst>
        </pc:spChg>
        <pc:spChg chg="mod">
          <ac:chgData name="Christopher Wilkin" userId="10363294-769d-46d1-9962-1839b2820248" providerId="ADAL" clId="{702B8C9B-D56E-4A56-8DF1-96253E43A977}" dt="2023-02-26T15:19:06.258" v="4565" actId="1076"/>
          <ac:spMkLst>
            <pc:docMk/>
            <pc:sldMk cId="4214645507" sldId="490"/>
            <ac:spMk id="6" creationId="{AF0D26C6-DAFF-73DA-FDFB-1E95EAB3FF91}"/>
          </ac:spMkLst>
        </pc:spChg>
        <pc:spChg chg="add del mod">
          <ac:chgData name="Christopher Wilkin" userId="10363294-769d-46d1-9962-1839b2820248" providerId="ADAL" clId="{702B8C9B-D56E-4A56-8DF1-96253E43A977}" dt="2023-02-26T15:14:20.706" v="3994" actId="478"/>
          <ac:spMkLst>
            <pc:docMk/>
            <pc:sldMk cId="4214645507" sldId="490"/>
            <ac:spMk id="7" creationId="{8113DE62-9EB3-B42D-995A-2FAC59A37ABC}"/>
          </ac:spMkLst>
        </pc:spChg>
        <pc:spChg chg="mod">
          <ac:chgData name="Christopher Wilkin" userId="10363294-769d-46d1-9962-1839b2820248" providerId="ADAL" clId="{702B8C9B-D56E-4A56-8DF1-96253E43A977}" dt="2023-02-26T15:10:55.930" v="3969" actId="20577"/>
          <ac:spMkLst>
            <pc:docMk/>
            <pc:sldMk cId="4214645507" sldId="490"/>
            <ac:spMk id="9" creationId="{97DBDB72-30B7-D179-4FA8-CAE1B505224B}"/>
          </ac:spMkLst>
        </pc:spChg>
        <pc:spChg chg="mod">
          <ac:chgData name="Christopher Wilkin" userId="10363294-769d-46d1-9962-1839b2820248" providerId="ADAL" clId="{702B8C9B-D56E-4A56-8DF1-96253E43A977}" dt="2023-02-26T15:19:04.739" v="4564" actId="1076"/>
          <ac:spMkLst>
            <pc:docMk/>
            <pc:sldMk cId="4214645507" sldId="490"/>
            <ac:spMk id="10" creationId="{3AD47ADB-BC79-1DF0-EBFE-A3D4C6252416}"/>
          </ac:spMkLst>
        </pc:spChg>
        <pc:spChg chg="mod">
          <ac:chgData name="Christopher Wilkin" userId="10363294-769d-46d1-9962-1839b2820248" providerId="ADAL" clId="{702B8C9B-D56E-4A56-8DF1-96253E43A977}" dt="2023-02-26T15:11:08.716" v="3970" actId="1076"/>
          <ac:spMkLst>
            <pc:docMk/>
            <pc:sldMk cId="4214645507" sldId="490"/>
            <ac:spMk id="11" creationId="{EBF63B33-6305-5992-2F3E-CA22067CBDA3}"/>
          </ac:spMkLst>
        </pc:spChg>
        <pc:spChg chg="add del mod">
          <ac:chgData name="Christopher Wilkin" userId="10363294-769d-46d1-9962-1839b2820248" providerId="ADAL" clId="{702B8C9B-D56E-4A56-8DF1-96253E43A977}" dt="2023-02-26T15:14:23.326" v="3995" actId="478"/>
          <ac:spMkLst>
            <pc:docMk/>
            <pc:sldMk cId="4214645507" sldId="490"/>
            <ac:spMk id="12" creationId="{B1028236-93AB-0BA3-D63B-4079C2F9D647}"/>
          </ac:spMkLst>
        </pc:spChg>
      </pc:sldChg>
      <pc:sldChg chg="addSp delSp modSp add mod delAnim">
        <pc:chgData name="Christopher Wilkin" userId="10363294-769d-46d1-9962-1839b2820248" providerId="ADAL" clId="{702B8C9B-D56E-4A56-8DF1-96253E43A977}" dt="2023-02-26T15:19:17.298" v="4567" actId="478"/>
        <pc:sldMkLst>
          <pc:docMk/>
          <pc:sldMk cId="182663607" sldId="491"/>
        </pc:sldMkLst>
        <pc:spChg chg="add mod">
          <ac:chgData name="Christopher Wilkin" userId="10363294-769d-46d1-9962-1839b2820248" providerId="ADAL" clId="{702B8C9B-D56E-4A56-8DF1-96253E43A977}" dt="2023-02-26T15:18:15.840" v="4555" actId="20577"/>
          <ac:spMkLst>
            <pc:docMk/>
            <pc:sldMk cId="182663607" sldId="491"/>
            <ac:spMk id="2" creationId="{8C5A8CF4-2909-DDC8-FE93-D8D7C9F90114}"/>
          </ac:spMkLst>
        </pc:spChg>
        <pc:spChg chg="mod">
          <ac:chgData name="Christopher Wilkin" userId="10363294-769d-46d1-9962-1839b2820248" providerId="ADAL" clId="{702B8C9B-D56E-4A56-8DF1-96253E43A977}" dt="2023-02-26T15:19:10.336" v="4566" actId="5793"/>
          <ac:spMkLst>
            <pc:docMk/>
            <pc:sldMk cId="182663607" sldId="491"/>
            <ac:spMk id="3" creationId="{926DB236-4058-EFA3-062F-CA92A3263624}"/>
          </ac:spMkLst>
        </pc:spChg>
        <pc:spChg chg="add del mod">
          <ac:chgData name="Christopher Wilkin" userId="10363294-769d-46d1-9962-1839b2820248" providerId="ADAL" clId="{702B8C9B-D56E-4A56-8DF1-96253E43A977}" dt="2023-02-26T15:14:14.167" v="3992" actId="478"/>
          <ac:spMkLst>
            <pc:docMk/>
            <pc:sldMk cId="182663607" sldId="491"/>
            <ac:spMk id="4" creationId="{6672D75F-9B07-FDD9-FBFF-436CEDF70B3F}"/>
          </ac:spMkLst>
        </pc:spChg>
        <pc:spChg chg="del mod">
          <ac:chgData name="Christopher Wilkin" userId="10363294-769d-46d1-9962-1839b2820248" providerId="ADAL" clId="{702B8C9B-D56E-4A56-8DF1-96253E43A977}" dt="2023-02-26T15:19:17.298" v="4567" actId="478"/>
          <ac:spMkLst>
            <pc:docMk/>
            <pc:sldMk cId="182663607" sldId="491"/>
            <ac:spMk id="6" creationId="{AF0D26C6-DAFF-73DA-FDFB-1E95EAB3FF91}"/>
          </ac:spMkLst>
        </pc:spChg>
        <pc:spChg chg="mod">
          <ac:chgData name="Christopher Wilkin" userId="10363294-769d-46d1-9962-1839b2820248" providerId="ADAL" clId="{702B8C9B-D56E-4A56-8DF1-96253E43A977}" dt="2023-02-26T15:16:58.639" v="4327" actId="20577"/>
          <ac:spMkLst>
            <pc:docMk/>
            <pc:sldMk cId="182663607" sldId="491"/>
            <ac:spMk id="9" creationId="{97DBDB72-30B7-D179-4FA8-CAE1B505224B}"/>
          </ac:spMkLst>
        </pc:spChg>
        <pc:spChg chg="del mod">
          <ac:chgData name="Christopher Wilkin" userId="10363294-769d-46d1-9962-1839b2820248" providerId="ADAL" clId="{702B8C9B-D56E-4A56-8DF1-96253E43A977}" dt="2023-02-26T15:14:11.807" v="3991" actId="478"/>
          <ac:spMkLst>
            <pc:docMk/>
            <pc:sldMk cId="182663607" sldId="491"/>
            <ac:spMk id="10" creationId="{3AD47ADB-BC79-1DF0-EBFE-A3D4C6252416}"/>
          </ac:spMkLst>
        </pc:spChg>
        <pc:spChg chg="del mod">
          <ac:chgData name="Christopher Wilkin" userId="10363294-769d-46d1-9962-1839b2820248" providerId="ADAL" clId="{702B8C9B-D56E-4A56-8DF1-96253E43A977}" dt="2023-02-26T15:13:00.064" v="3983" actId="478"/>
          <ac:spMkLst>
            <pc:docMk/>
            <pc:sldMk cId="182663607" sldId="491"/>
            <ac:spMk id="11" creationId="{EBF63B33-6305-5992-2F3E-CA22067CBDA3}"/>
          </ac:spMkLst>
        </pc:spChg>
      </pc:sldChg>
      <pc:sldChg chg="addSp delSp modSp add mod delAnim modAnim">
        <pc:chgData name="Christopher Wilkin" userId="10363294-769d-46d1-9962-1839b2820248" providerId="ADAL" clId="{702B8C9B-D56E-4A56-8DF1-96253E43A977}" dt="2023-02-26T15:27:21.495" v="5253" actId="1037"/>
        <pc:sldMkLst>
          <pc:docMk/>
          <pc:sldMk cId="3151648582" sldId="492"/>
        </pc:sldMkLst>
        <pc:spChg chg="add mod">
          <ac:chgData name="Christopher Wilkin" userId="10363294-769d-46d1-9962-1839b2820248" providerId="ADAL" clId="{702B8C9B-D56E-4A56-8DF1-96253E43A977}" dt="2023-02-26T15:25:50.857" v="5142" actId="207"/>
          <ac:spMkLst>
            <pc:docMk/>
            <pc:sldMk cId="3151648582" sldId="492"/>
            <ac:spMk id="2" creationId="{F35EB8B7-A8E0-5117-15B9-1AF1FFE1BA15}"/>
          </ac:spMkLst>
        </pc:spChg>
        <pc:spChg chg="mod">
          <ac:chgData name="Christopher Wilkin" userId="10363294-769d-46d1-9962-1839b2820248" providerId="ADAL" clId="{702B8C9B-D56E-4A56-8DF1-96253E43A977}" dt="2023-02-26T15:18:53.756" v="4561" actId="1076"/>
          <ac:spMkLst>
            <pc:docMk/>
            <pc:sldMk cId="3151648582" sldId="492"/>
            <ac:spMk id="3" creationId="{926DB236-4058-EFA3-062F-CA92A3263624}"/>
          </ac:spMkLst>
        </pc:spChg>
        <pc:spChg chg="add mod">
          <ac:chgData name="Christopher Wilkin" userId="10363294-769d-46d1-9962-1839b2820248" providerId="ADAL" clId="{702B8C9B-D56E-4A56-8DF1-96253E43A977}" dt="2023-02-26T15:25:21.715" v="5138" actId="1076"/>
          <ac:spMkLst>
            <pc:docMk/>
            <pc:sldMk cId="3151648582" sldId="492"/>
            <ac:spMk id="5" creationId="{4F604035-5881-7141-677F-1B6F642C6291}"/>
          </ac:spMkLst>
        </pc:spChg>
        <pc:spChg chg="del">
          <ac:chgData name="Christopher Wilkin" userId="10363294-769d-46d1-9962-1839b2820248" providerId="ADAL" clId="{702B8C9B-D56E-4A56-8DF1-96253E43A977}" dt="2023-02-26T15:18:42.405" v="4558" actId="478"/>
          <ac:spMkLst>
            <pc:docMk/>
            <pc:sldMk cId="3151648582" sldId="492"/>
            <ac:spMk id="6" creationId="{AF0D26C6-DAFF-73DA-FDFB-1E95EAB3FF91}"/>
          </ac:spMkLst>
        </pc:spChg>
        <pc:spChg chg="add mod">
          <ac:chgData name="Christopher Wilkin" userId="10363294-769d-46d1-9962-1839b2820248" providerId="ADAL" clId="{702B8C9B-D56E-4A56-8DF1-96253E43A977}" dt="2023-02-26T15:27:21.495" v="5253" actId="1037"/>
          <ac:spMkLst>
            <pc:docMk/>
            <pc:sldMk cId="3151648582" sldId="492"/>
            <ac:spMk id="8" creationId="{B2EBF632-4549-53F5-C49F-C6B659E95022}"/>
          </ac:spMkLst>
        </pc:spChg>
        <pc:spChg chg="del mod">
          <ac:chgData name="Christopher Wilkin" userId="10363294-769d-46d1-9962-1839b2820248" providerId="ADAL" clId="{702B8C9B-D56E-4A56-8DF1-96253E43A977}" dt="2023-02-26T15:23:25.314" v="4985" actId="478"/>
          <ac:spMkLst>
            <pc:docMk/>
            <pc:sldMk cId="3151648582" sldId="492"/>
            <ac:spMk id="9" creationId="{97DBDB72-30B7-D179-4FA8-CAE1B505224B}"/>
          </ac:spMkLst>
        </pc:spChg>
        <pc:spChg chg="mod">
          <ac:chgData name="Christopher Wilkin" userId="10363294-769d-46d1-9962-1839b2820248" providerId="ADAL" clId="{702B8C9B-D56E-4A56-8DF1-96253E43A977}" dt="2023-02-26T15:23:35.258" v="4987" actId="113"/>
          <ac:spMkLst>
            <pc:docMk/>
            <pc:sldMk cId="3151648582" sldId="492"/>
            <ac:spMk id="10" creationId="{3AD47ADB-BC79-1DF0-EBFE-A3D4C6252416}"/>
          </ac:spMkLst>
        </pc:spChg>
        <pc:spChg chg="mod">
          <ac:chgData name="Christopher Wilkin" userId="10363294-769d-46d1-9962-1839b2820248" providerId="ADAL" clId="{702B8C9B-D56E-4A56-8DF1-96253E43A977}" dt="2023-02-26T15:25:27.583" v="5141" actId="313"/>
          <ac:spMkLst>
            <pc:docMk/>
            <pc:sldMk cId="3151648582" sldId="492"/>
            <ac:spMk id="11" creationId="{EBF63B33-6305-5992-2F3E-CA22067CBDA3}"/>
          </ac:spMkLst>
        </pc:spChg>
      </pc:sldChg>
      <pc:sldChg chg="modSp new mod">
        <pc:chgData name="Christopher Wilkin" userId="10363294-769d-46d1-9962-1839b2820248" providerId="ADAL" clId="{702B8C9B-D56E-4A56-8DF1-96253E43A977}" dt="2023-02-26T15:52:27.338" v="7506" actId="115"/>
        <pc:sldMkLst>
          <pc:docMk/>
          <pc:sldMk cId="1656204765" sldId="493"/>
        </pc:sldMkLst>
        <pc:spChg chg="mod">
          <ac:chgData name="Christopher Wilkin" userId="10363294-769d-46d1-9962-1839b2820248" providerId="ADAL" clId="{702B8C9B-D56E-4A56-8DF1-96253E43A977}" dt="2023-02-26T15:51:12.275" v="7415" actId="1076"/>
          <ac:spMkLst>
            <pc:docMk/>
            <pc:sldMk cId="1656204765" sldId="493"/>
            <ac:spMk id="2" creationId="{D8CD473A-8652-A586-247A-91036C6BA093}"/>
          </ac:spMkLst>
        </pc:spChg>
        <pc:spChg chg="mod">
          <ac:chgData name="Christopher Wilkin" userId="10363294-769d-46d1-9962-1839b2820248" providerId="ADAL" clId="{702B8C9B-D56E-4A56-8DF1-96253E43A977}" dt="2023-02-26T15:52:27.338" v="7506" actId="115"/>
          <ac:spMkLst>
            <pc:docMk/>
            <pc:sldMk cId="1656204765" sldId="493"/>
            <ac:spMk id="3" creationId="{FCCCC64D-4749-81BA-9832-5A4A0148076C}"/>
          </ac:spMkLst>
        </pc:spChg>
      </pc:sldChg>
      <pc:sldChg chg="addSp delSp modSp new del mod">
        <pc:chgData name="Christopher Wilkin" userId="10363294-769d-46d1-9962-1839b2820248" providerId="ADAL" clId="{702B8C9B-D56E-4A56-8DF1-96253E43A977}" dt="2023-02-26T15:34:54.030" v="6038" actId="47"/>
        <pc:sldMkLst>
          <pc:docMk/>
          <pc:sldMk cId="2502224927" sldId="494"/>
        </pc:sldMkLst>
        <pc:spChg chg="del mod">
          <ac:chgData name="Christopher Wilkin" userId="10363294-769d-46d1-9962-1839b2820248" providerId="ADAL" clId="{702B8C9B-D56E-4A56-8DF1-96253E43A977}" dt="2023-02-26T15:33:38.625" v="5875" actId="478"/>
          <ac:spMkLst>
            <pc:docMk/>
            <pc:sldMk cId="2502224927" sldId="494"/>
            <ac:spMk id="2" creationId="{C157B540-38F0-0890-2603-9AC30280B462}"/>
          </ac:spMkLst>
        </pc:spChg>
        <pc:spChg chg="del">
          <ac:chgData name="Christopher Wilkin" userId="10363294-769d-46d1-9962-1839b2820248" providerId="ADAL" clId="{702B8C9B-D56E-4A56-8DF1-96253E43A977}" dt="2023-02-26T15:33:41.063" v="5877" actId="478"/>
          <ac:spMkLst>
            <pc:docMk/>
            <pc:sldMk cId="2502224927" sldId="494"/>
            <ac:spMk id="3" creationId="{25C99F97-E752-287C-4D46-6F34900D28EC}"/>
          </ac:spMkLst>
        </pc:spChg>
        <pc:spChg chg="add del mod">
          <ac:chgData name="Christopher Wilkin" userId="10363294-769d-46d1-9962-1839b2820248" providerId="ADAL" clId="{702B8C9B-D56E-4A56-8DF1-96253E43A977}" dt="2023-02-26T15:33:39.745" v="5876" actId="478"/>
          <ac:spMkLst>
            <pc:docMk/>
            <pc:sldMk cId="2502224927" sldId="494"/>
            <ac:spMk id="5" creationId="{FD0AA37E-3A9F-A592-086A-9912D1A30335}"/>
          </ac:spMkLst>
        </pc:spChg>
        <pc:spChg chg="add del mod">
          <ac:chgData name="Christopher Wilkin" userId="10363294-769d-46d1-9962-1839b2820248" providerId="ADAL" clId="{702B8C9B-D56E-4A56-8DF1-96253E43A977}" dt="2023-02-26T15:34:51.938" v="6037" actId="478"/>
          <ac:spMkLst>
            <pc:docMk/>
            <pc:sldMk cId="2502224927" sldId="494"/>
            <ac:spMk id="6" creationId="{26E27565-66BF-BE3B-A011-1BBE0C5A870C}"/>
          </ac:spMkLst>
        </pc:spChg>
      </pc:sldChg>
      <pc:sldChg chg="delSp modSp add mod">
        <pc:chgData name="Christopher Wilkin" userId="10363294-769d-46d1-9962-1839b2820248" providerId="ADAL" clId="{702B8C9B-D56E-4A56-8DF1-96253E43A977}" dt="2023-02-26T15:43:03.739" v="6611" actId="1076"/>
        <pc:sldMkLst>
          <pc:docMk/>
          <pc:sldMk cId="4167500650" sldId="494"/>
        </pc:sldMkLst>
        <pc:spChg chg="del mod">
          <ac:chgData name="Christopher Wilkin" userId="10363294-769d-46d1-9962-1839b2820248" providerId="ADAL" clId="{702B8C9B-D56E-4A56-8DF1-96253E43A977}" dt="2023-02-26T15:37:10.657" v="6081" actId="478"/>
          <ac:spMkLst>
            <pc:docMk/>
            <pc:sldMk cId="4167500650" sldId="494"/>
            <ac:spMk id="2" creationId="{8C5A8CF4-2909-DDC8-FE93-D8D7C9F90114}"/>
          </ac:spMkLst>
        </pc:spChg>
        <pc:spChg chg="mod">
          <ac:chgData name="Christopher Wilkin" userId="10363294-769d-46d1-9962-1839b2820248" providerId="ADAL" clId="{702B8C9B-D56E-4A56-8DF1-96253E43A977}" dt="2023-02-26T15:35:32.595" v="6054" actId="20577"/>
          <ac:spMkLst>
            <pc:docMk/>
            <pc:sldMk cId="4167500650" sldId="494"/>
            <ac:spMk id="3" creationId="{926DB236-4058-EFA3-062F-CA92A3263624}"/>
          </ac:spMkLst>
        </pc:spChg>
        <pc:spChg chg="mod">
          <ac:chgData name="Christopher Wilkin" userId="10363294-769d-46d1-9962-1839b2820248" providerId="ADAL" clId="{702B8C9B-D56E-4A56-8DF1-96253E43A977}" dt="2023-02-26T15:43:03.739" v="6611" actId="1076"/>
          <ac:spMkLst>
            <pc:docMk/>
            <pc:sldMk cId="4167500650" sldId="494"/>
            <ac:spMk id="9" creationId="{97DBDB72-30B7-D179-4FA8-CAE1B505224B}"/>
          </ac:spMkLst>
        </pc:spChg>
      </pc:sldChg>
      <pc:sldChg chg="new del">
        <pc:chgData name="Christopher Wilkin" userId="10363294-769d-46d1-9962-1839b2820248" providerId="ADAL" clId="{702B8C9B-D56E-4A56-8DF1-96253E43A977}" dt="2023-02-26T15:43:25.011" v="6613" actId="47"/>
        <pc:sldMkLst>
          <pc:docMk/>
          <pc:sldMk cId="3362472881" sldId="495"/>
        </pc:sldMkLst>
      </pc:sldChg>
      <pc:sldChg chg="addSp modSp new mod">
        <pc:chgData name="Christopher Wilkin" userId="10363294-769d-46d1-9962-1839b2820248" providerId="ADAL" clId="{702B8C9B-D56E-4A56-8DF1-96253E43A977}" dt="2023-02-26T15:49:28.121" v="7314" actId="20577"/>
        <pc:sldMkLst>
          <pc:docMk/>
          <pc:sldMk cId="3650905918" sldId="495"/>
        </pc:sldMkLst>
        <pc:spChg chg="mod">
          <ac:chgData name="Christopher Wilkin" userId="10363294-769d-46d1-9962-1839b2820248" providerId="ADAL" clId="{702B8C9B-D56E-4A56-8DF1-96253E43A977}" dt="2023-02-26T15:43:57.234" v="6652" actId="14100"/>
          <ac:spMkLst>
            <pc:docMk/>
            <pc:sldMk cId="3650905918" sldId="495"/>
            <ac:spMk id="2" creationId="{1972CD8A-A020-2968-27FF-C80069F57D2C}"/>
          </ac:spMkLst>
        </pc:spChg>
        <pc:spChg chg="add mod">
          <ac:chgData name="Christopher Wilkin" userId="10363294-769d-46d1-9962-1839b2820248" providerId="ADAL" clId="{702B8C9B-D56E-4A56-8DF1-96253E43A977}" dt="2023-02-26T15:49:28.121" v="7314" actId="20577"/>
          <ac:spMkLst>
            <pc:docMk/>
            <pc:sldMk cId="3650905918" sldId="495"/>
            <ac:spMk id="3" creationId="{B9669993-A1CC-71A8-0E4E-9E48C651B27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409548-8413-4DE3-A492-F833DC8AFB62}" type="datetimeFigureOut">
              <a:rPr lang="en-GB" smtClean="0"/>
              <a:t>25/02/2023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2ED47-BD2B-4410-B765-3F01A647013B}" type="slidenum">
              <a:rPr lang="en-GB" smtClean="0"/>
              <a:t>‹#›</a:t>
            </a:fld>
            <a:endParaRPr lang="en-GB"/>
          </a:p>
        </p:txBody>
      </p:sp>
    </p:spTree>
    <p:extLst>
      <p:ext uri="{BB962C8B-B14F-4D97-AF65-F5344CB8AC3E}">
        <p14:creationId xmlns:p14="http://schemas.microsoft.com/office/powerpoint/2010/main" val="3254899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1</a:t>
            </a:fld>
            <a:endParaRPr lang="en-GB"/>
          </a:p>
        </p:txBody>
      </p:sp>
    </p:spTree>
    <p:extLst>
      <p:ext uri="{BB962C8B-B14F-4D97-AF65-F5344CB8AC3E}">
        <p14:creationId xmlns:p14="http://schemas.microsoft.com/office/powerpoint/2010/main" val="14854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98CD88-6CC6-4FCE-AAD4-3DFA75E26F7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3214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Communications Mix defines the ways you communicate with your customers,</a:t>
            </a:r>
          </a:p>
          <a:p>
            <a:r>
              <a:rPr lang="en-GB" dirty="0"/>
              <a:t> i.e. the tools you use.</a:t>
            </a:r>
          </a:p>
          <a:p>
            <a:endParaRPr lang="en-GB" dirty="0"/>
          </a:p>
          <a:p>
            <a:pPr algn="l" fontAlgn="base">
              <a:buFont typeface="+mj-lt"/>
              <a:buNone/>
            </a:pPr>
            <a:r>
              <a:rPr lang="en-GB" b="0" i="0" u="sng" dirty="0">
                <a:solidFill>
                  <a:srgbClr val="3A3A3A"/>
                </a:solidFill>
                <a:effectLst/>
                <a:latin typeface="Helvetica" panose="020B0604020202020204" pitchFamily="34" charset="0"/>
              </a:rPr>
              <a:t>Advertising:</a:t>
            </a:r>
            <a:r>
              <a:rPr lang="en-GB" b="0" i="0" dirty="0">
                <a:solidFill>
                  <a:srgbClr val="3A3A3A"/>
                </a:solidFill>
                <a:effectLst/>
                <a:latin typeface="Helvetica" panose="020B0604020202020204" pitchFamily="34" charset="0"/>
              </a:rPr>
              <a:t> This tool of IMC refers to any paid form of non personal promotions of products and services by a public figure and identified sponsor. The various forms of media used are print, broadcast, network, electronic and display. Advertising form of communication reached geographically dispersed consumers.</a:t>
            </a:r>
          </a:p>
          <a:p>
            <a:pPr algn="l" fontAlgn="base">
              <a:buFont typeface="+mj-lt"/>
              <a:buNone/>
            </a:pPr>
            <a:endParaRPr lang="en-GB" b="0" i="0" u="none"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Sales Promotions: </a:t>
            </a:r>
            <a:r>
              <a:rPr lang="en-GB" b="0" i="0" dirty="0">
                <a:solidFill>
                  <a:srgbClr val="3A3A3A"/>
                </a:solidFill>
                <a:effectLst/>
                <a:latin typeface="Helvetica" panose="020B0604020202020204" pitchFamily="34" charset="0"/>
              </a:rPr>
              <a:t>Sales promotions are a variety of short-term incentive to encourage trial or purchase of product or service. This usually includes consumer promotions- such as distribution of free samples, coupons on purchase of higher quantity, discounts and premiums or trade promotions, focusing on retailers, such as display and merchandising allowances, volume discounts, pay for performance incentives and incentives on salespersons.</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Personal Selling: </a:t>
            </a:r>
            <a:r>
              <a:rPr lang="en-GB" b="0" i="0" dirty="0">
                <a:solidFill>
                  <a:srgbClr val="3A3A3A"/>
                </a:solidFill>
                <a:effectLst/>
                <a:latin typeface="Helvetica" panose="020B0604020202020204" pitchFamily="34" charset="0"/>
              </a:rPr>
              <a:t>This tool of marketing is done through face-to-face interaction with consumers. The whole purpose of personal selling is making presentations, answering questions and taking orders. Personal selling helps in maintaining long term relations with the customer. The main advantage is that the message can be customized as per the needs of the customer.</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Public Relations: </a:t>
            </a:r>
            <a:r>
              <a:rPr lang="en-GB" b="0" i="0" dirty="0">
                <a:solidFill>
                  <a:srgbClr val="3A3A3A"/>
                </a:solidFill>
                <a:effectLst/>
                <a:latin typeface="Helvetica" panose="020B0604020202020204" pitchFamily="34" charset="0"/>
              </a:rPr>
              <a:t>PR is a two way communication process which is directed towards improving the relationship between the organization and the public. This method of communication monitors the feedback of the customers and adjusts its message for providing maximum benefits to them.</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solidFill>
                  <a:srgbClr val="3A3A3A"/>
                </a:solidFill>
                <a:effectLst/>
                <a:latin typeface="Helvetica" panose="020B0604020202020204" pitchFamily="34" charset="0"/>
              </a:rPr>
              <a:t>Direct Marketing: </a:t>
            </a:r>
            <a:r>
              <a:rPr lang="en-GB" b="0" i="0" dirty="0">
                <a:solidFill>
                  <a:srgbClr val="3A3A3A"/>
                </a:solidFill>
                <a:effectLst/>
                <a:latin typeface="Helvetica" panose="020B0604020202020204" pitchFamily="34" charset="0"/>
              </a:rPr>
              <a:t>This method of communication includes the usage of mail, telephones, fax or internet to communicate with or respond back to the customers or prospects. Companies usually have a database of contact details of consumer through which they directly contact the customers to send catalogues and other marketing material making it easier for the consumer to purchase online.</a:t>
            </a:r>
          </a:p>
          <a:p>
            <a:pPr marL="228600" indent="-228600">
              <a:buAutoNum type="arabicPeriod"/>
            </a:pP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058A7A-2F28-4122-82DE-A9C27F33DB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6577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b="0" dirty="0"/>
              <a:t>In out first part of </a:t>
            </a:r>
            <a:r>
              <a:rPr lang="en-GB" sz="900" b="0" dirty="0" err="1"/>
              <a:t>sostac</a:t>
            </a:r>
            <a:r>
              <a:rPr lang="en-GB" sz="900" b="0" dirty="0"/>
              <a:t> we examine the marketing mix to see how our company looked and performed which helped us set new objectives, As part of Tactics we will need to consider what changes we are making to the mix, so we will need to discuss any changes, so have we identified that our marketing channels are out of date </a:t>
            </a:r>
            <a:r>
              <a:rPr lang="en-GB" sz="900" b="0" dirty="0" err="1"/>
              <a:t>e.g</a:t>
            </a:r>
            <a:r>
              <a:rPr lang="en-GB" sz="900" b="0" dirty="0"/>
              <a:t> not enough online engagement?, maybe we have identified trough </a:t>
            </a:r>
            <a:r>
              <a:rPr lang="en-GB" sz="900" b="0" dirty="0" err="1"/>
              <a:t>simmilarweb</a:t>
            </a:r>
            <a:r>
              <a:rPr lang="en-GB" sz="900" b="0" dirty="0"/>
              <a:t> that we have a drop in traffic at certain times of the year and may need to examine advertising/sales promotions etc.. ?</a:t>
            </a:r>
          </a:p>
          <a:p>
            <a:r>
              <a:rPr lang="en-GB" sz="900" b="0" dirty="0"/>
              <a:t>Maybe we are not making the most of our channels and need to improve things like social media presence or partners to help distribution? </a:t>
            </a:r>
          </a:p>
          <a:p>
            <a:r>
              <a:rPr lang="en-GB" sz="900" b="0" dirty="0"/>
              <a:t>(Really think about the problems that were identified and how they can be solved by adjusting the marketing mix)</a:t>
            </a:r>
          </a:p>
        </p:txBody>
      </p:sp>
      <p:sp>
        <p:nvSpPr>
          <p:cNvPr id="4" name="Slide Number Placeholder 3"/>
          <p:cNvSpPr>
            <a:spLocks noGrp="1"/>
          </p:cNvSpPr>
          <p:nvPr>
            <p:ph type="sldNum" sz="quarter" idx="5"/>
          </p:nvPr>
        </p:nvSpPr>
        <p:spPr/>
        <p:txBody>
          <a:bodyPr/>
          <a:lstStyle/>
          <a:p>
            <a:fld id="{BC82ED47-BD2B-4410-B765-3F01A647013B}" type="slidenum">
              <a:rPr lang="en-GB" smtClean="0"/>
              <a:t>9</a:t>
            </a:fld>
            <a:endParaRPr lang="en-GB"/>
          </a:p>
        </p:txBody>
      </p:sp>
    </p:spTree>
    <p:extLst>
      <p:ext uri="{BB962C8B-B14F-4D97-AF65-F5344CB8AC3E}">
        <p14:creationId xmlns:p14="http://schemas.microsoft.com/office/powerpoint/2010/main" val="2868482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13</a:t>
            </a:fld>
            <a:endParaRPr lang="en-GB"/>
          </a:p>
        </p:txBody>
      </p:sp>
    </p:spTree>
    <p:extLst>
      <p:ext uri="{BB962C8B-B14F-4D97-AF65-F5344CB8AC3E}">
        <p14:creationId xmlns:p14="http://schemas.microsoft.com/office/powerpoint/2010/main" val="3572970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AB408A-0EA1-4385-B8B7-11948C2488A2}" type="slidenum">
              <a:rPr lang="en-GB" smtClean="0"/>
              <a:t>14</a:t>
            </a:fld>
            <a:endParaRPr lang="en-GB"/>
          </a:p>
        </p:txBody>
      </p:sp>
    </p:spTree>
    <p:extLst>
      <p:ext uri="{BB962C8B-B14F-4D97-AF65-F5344CB8AC3E}">
        <p14:creationId xmlns:p14="http://schemas.microsoft.com/office/powerpoint/2010/main" val="40135378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Reach and Act to gain interest and interactions, (</a:t>
            </a:r>
            <a:r>
              <a:rPr lang="en-GB" dirty="0" err="1"/>
              <a:t>e.g</a:t>
            </a:r>
            <a:r>
              <a:rPr lang="en-GB" dirty="0"/>
              <a:t> sharing interesting stories on social media/ creating content, stories of local events etc..) PR, Email/Direct marketing, Advertising)   </a:t>
            </a:r>
          </a:p>
          <a:p>
            <a:r>
              <a:rPr lang="en-GB" dirty="0"/>
              <a:t>Convert -  promotions discounts, (personal selling, sales promotion etc..</a:t>
            </a:r>
          </a:p>
          <a:p>
            <a:r>
              <a:rPr lang="en-GB" dirty="0"/>
              <a:t>Engage – keep the customers interested, build relationships – email marketing, encouraging social media stories, remarketing – personalised messages, reminders of previous holidays etc.. </a:t>
            </a:r>
          </a:p>
          <a:p>
            <a:r>
              <a:rPr lang="en-GB" dirty="0"/>
              <a:t> </a:t>
            </a:r>
          </a:p>
        </p:txBody>
      </p:sp>
      <p:sp>
        <p:nvSpPr>
          <p:cNvPr id="4" name="Slide Number Placeholder 3"/>
          <p:cNvSpPr>
            <a:spLocks noGrp="1"/>
          </p:cNvSpPr>
          <p:nvPr>
            <p:ph type="sldNum" sz="quarter" idx="5"/>
          </p:nvPr>
        </p:nvSpPr>
        <p:spPr/>
        <p:txBody>
          <a:bodyPr/>
          <a:lstStyle/>
          <a:p>
            <a:fld id="{BC82ED47-BD2B-4410-B765-3F01A647013B}" type="slidenum">
              <a:rPr lang="en-GB" smtClean="0"/>
              <a:t>15</a:t>
            </a:fld>
            <a:endParaRPr lang="en-GB"/>
          </a:p>
        </p:txBody>
      </p:sp>
    </p:spTree>
    <p:extLst>
      <p:ext uri="{BB962C8B-B14F-4D97-AF65-F5344CB8AC3E}">
        <p14:creationId xmlns:p14="http://schemas.microsoft.com/office/powerpoint/2010/main" val="3516693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18</a:t>
            </a:fld>
            <a:endParaRPr lang="en-GB"/>
          </a:p>
        </p:txBody>
      </p:sp>
    </p:spTree>
    <p:extLst>
      <p:ext uri="{BB962C8B-B14F-4D97-AF65-F5344CB8AC3E}">
        <p14:creationId xmlns:p14="http://schemas.microsoft.com/office/powerpoint/2010/main" val="10440040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68649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20</a:t>
            </a:fld>
            <a:endParaRPr lang="en-GB"/>
          </a:p>
        </p:txBody>
      </p:sp>
    </p:spTree>
    <p:extLst>
      <p:ext uri="{BB962C8B-B14F-4D97-AF65-F5344CB8AC3E}">
        <p14:creationId xmlns:p14="http://schemas.microsoft.com/office/powerpoint/2010/main" val="17876613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4073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22</a:t>
            </a:fld>
            <a:endParaRPr lang="en-GB"/>
          </a:p>
        </p:txBody>
      </p:sp>
    </p:spTree>
    <p:extLst>
      <p:ext uri="{BB962C8B-B14F-4D97-AF65-F5344CB8AC3E}">
        <p14:creationId xmlns:p14="http://schemas.microsoft.com/office/powerpoint/2010/main" val="3339098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83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277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00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060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7642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975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01034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94855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06021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9453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46389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94018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658246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2/25/2023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92199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58486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2/25/2023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454121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2/25/2023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63617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2/25/2023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69023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2/25/2023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08420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2/25/2023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550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2/25/2023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5904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2/25/2023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2431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2/25/2023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7422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2/25/2023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77815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31665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813602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29053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725271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66634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727550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57802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69270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6004657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3669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2/25/2023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86077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2/25/2023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83311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2/25/2023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27099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2/25/2023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12827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2/25/2023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50073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2/25/2023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03070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2/25/2023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639411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2/25/2023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335535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2/25/2023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840010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2/25/2023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975552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2/25/2023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689382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2/25/2023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95705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2/25/2023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282019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2/25/2023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97229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2/25/2023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189199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2/25/2023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37084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2/25/2023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02820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2/25/2023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586032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2/25/2023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5441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2/25/2023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0385410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2/25/2023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201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2/25/2023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092577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147410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02613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78408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362735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548184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390635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664267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66842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98134816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433076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91526129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2/25/2023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0669440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2/25/2023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6538276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2/25/2023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5185424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2/25/2023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991192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2/25/2023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0794404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2/25/2023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637966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2/25/2023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3788483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2/25/2023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4255222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2/25/2023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2074830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2/25/2023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1240748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2/25/2023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7630311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2/25/2023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104014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7.xml"/><Relationship Id="rId1" Type="http://schemas.openxmlformats.org/officeDocument/2006/relationships/slideLayout" Target="../slideLayouts/slideLayout65.xml"/></Relationships>
</file>

<file path=ppt/slideMasters/_rels/slideMaster18.xml.rels><?xml version="1.0" encoding="UTF-8" standalone="yes"?>
<Relationships xmlns="http://schemas.openxmlformats.org/package/2006/relationships"><Relationship Id="rId3" Type="http://schemas.openxmlformats.org/officeDocument/2006/relationships/slideLayout" Target="../slideLayouts/slideLayout6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5" Type="http://schemas.openxmlformats.org/officeDocument/2006/relationships/image" Target="../media/image7.png"/><Relationship Id="rId4"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1.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19.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91320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205752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73058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4202986"/>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999345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5725104"/>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3025132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25108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07315231"/>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34301276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4115906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317559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754649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3767823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8617548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085156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859196797"/>
      </p:ext>
    </p:extLst>
  </p:cSld>
  <p:clrMap bg1="lt1" tx1="dk1" bg2="lt2" tx2="dk2" accent1="accent1" accent2="accent2" accent3="accent3" accent4="accent4" accent5="accent5" accent6="accent6" hlink="hlink" folHlink="folHlink"/>
  <p:sldLayoutIdLst>
    <p:sldLayoutId id="2147483741"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063759208"/>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660523804"/>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65.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66.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5.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6.xml"/></Relationships>
</file>

<file path=ppt/slides/_rels/slide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15.xml"/><Relationship Id="rId1" Type="http://schemas.openxmlformats.org/officeDocument/2006/relationships/video" Target="https://www.youtube.com/embed/yBSImJJS1vw?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hyperlink" Target="mailto:C.wilkin@uwtsd.ac.uk" TargetMode="Externa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hyperlink" Target="mailto:C.wilkin@uwtsd.ac.uk" TargetMode="External"/><Relationship Id="rId1" Type="http://schemas.openxmlformats.org/officeDocument/2006/relationships/slideLayout" Target="../slideLayouts/slideLayout7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756148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1385647" y="2672917"/>
            <a:ext cx="2910215" cy="2705839"/>
          </a:xfrm>
        </p:spPr>
        <p:txBody>
          <a:bodyPr/>
          <a:lstStyle/>
          <a:p>
            <a:pPr algn="ctr"/>
            <a:r>
              <a:rPr lang="en-GB" i="1" dirty="0">
                <a:solidFill>
                  <a:schemeClr val="bg1"/>
                </a:solidFill>
              </a:rPr>
              <a:t>Marketing Essentials</a:t>
            </a:r>
            <a:br>
              <a:rPr lang="en-GB" i="1" dirty="0">
                <a:solidFill>
                  <a:schemeClr val="bg1"/>
                </a:solidFill>
              </a:rPr>
            </a:br>
            <a:r>
              <a:rPr lang="en-GB" i="1" dirty="0">
                <a:solidFill>
                  <a:schemeClr val="bg1"/>
                </a:solidFill>
              </a:rPr>
              <a:t>BMIH4005</a:t>
            </a:r>
            <a:endParaRPr lang="en-GB" dirty="0"/>
          </a:p>
        </p:txBody>
      </p:sp>
      <p:sp>
        <p:nvSpPr>
          <p:cNvPr id="3" name="Rectangle 2">
            <a:extLst>
              <a:ext uri="{FF2B5EF4-FFF2-40B4-BE49-F238E27FC236}">
                <a16:creationId xmlns:a16="http://schemas.microsoft.com/office/drawing/2014/main" id="{8A3B6604-B71E-4035-B088-FCB06B9B3300}"/>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547664" y="1646802"/>
            <a:ext cx="6234170" cy="3672408"/>
          </a:xfrm>
        </p:spPr>
        <p:txBody>
          <a:bodyPr/>
          <a:lstStyle/>
          <a:p>
            <a:pPr>
              <a:buFont typeface="Wingdings" panose="05000000000000000000" pitchFamily="2" charset="2"/>
              <a:buChar char="Ø"/>
            </a:pPr>
            <a:r>
              <a:rPr lang="en-GB" sz="1800" dirty="0"/>
              <a:t>Before we start</a:t>
            </a:r>
            <a:br>
              <a:rPr lang="en-GB" sz="1125" dirty="0"/>
            </a:br>
            <a:br>
              <a:rPr lang="en-GB" sz="1125" dirty="0"/>
            </a:br>
            <a:r>
              <a:rPr lang="en-GB" sz="1125" dirty="0"/>
              <a:t>As there are quite a few of us here, please ensure that your microphone is muted during all teaching until you are asked a question or there is a group discussion to prevent background noise.</a:t>
            </a:r>
            <a:br>
              <a:rPr lang="en-GB" sz="1125" dirty="0"/>
            </a:br>
            <a:br>
              <a:rPr lang="en-GB" sz="1125" dirty="0"/>
            </a:br>
            <a:r>
              <a:rPr lang="en-GB" sz="1200" dirty="0"/>
              <a:t> You should attend every class and have a private space to work so that you can  concentrate fully on the lesson. </a:t>
            </a:r>
            <a:br>
              <a:rPr lang="en-GB" sz="1200" dirty="0"/>
            </a:br>
            <a:br>
              <a:rPr lang="en-GB" sz="1200" dirty="0"/>
            </a:br>
            <a:r>
              <a:rPr lang="en-GB" sz="1200" dirty="0"/>
              <a:t> </a:t>
            </a:r>
            <a:r>
              <a:rPr lang="en-GB" sz="1200" u="sng" dirty="0"/>
              <a:t>You should not be at work, shopping, driving or caring for children.  If you cannot fulfil this criteria you will be removed and marked as absent.</a:t>
            </a:r>
            <a:br>
              <a:rPr lang="en-GB" sz="1200" dirty="0"/>
            </a:br>
            <a:br>
              <a:rPr lang="en-GB" sz="1125" dirty="0"/>
            </a:br>
            <a:br>
              <a:rPr lang="en-GB" sz="1125" dirty="0"/>
            </a:br>
            <a:r>
              <a:rPr lang="en-GB" sz="1125" dirty="0">
                <a:solidFill>
                  <a:srgbClr val="FF0000"/>
                </a:solidFill>
                <a:highlight>
                  <a:srgbClr val="FFFF00"/>
                </a:highlight>
              </a:rPr>
              <a:t>Your camera must be always on during lectures please.  - </a:t>
            </a:r>
            <a:r>
              <a:rPr lang="en-GB" sz="1125" dirty="0"/>
              <a:t>use the Teams university background to protect your privacy.</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must join via a laptop or PC/MAC </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will be removed and logged as absent if you fail to adhere to these</a:t>
            </a:r>
            <a:br>
              <a:rPr lang="en-GB" sz="1125" dirty="0"/>
            </a:br>
            <a:br>
              <a:rPr lang="en-GB" sz="1125" dirty="0"/>
            </a:br>
            <a:r>
              <a:rPr lang="en-GB" sz="1125" dirty="0"/>
              <a:t>This and all sessions will be recorded so that you can watch it again</a:t>
            </a:r>
            <a:br>
              <a:rPr lang="en-GB" sz="1125" dirty="0"/>
            </a:br>
            <a:endParaRPr lang="en-GB" sz="1125" dirty="0"/>
          </a:p>
        </p:txBody>
      </p:sp>
      <p:sp>
        <p:nvSpPr>
          <p:cNvPr id="3" name="Rectangle 2">
            <a:extLst>
              <a:ext uri="{FF2B5EF4-FFF2-40B4-BE49-F238E27FC236}">
                <a16:creationId xmlns:a16="http://schemas.microsoft.com/office/drawing/2014/main" id="{C806AB84-6630-4180-AB3C-1E86750506A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458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2971250" y="1696600"/>
            <a:ext cx="4436269" cy="351326"/>
          </a:xfrm>
        </p:spPr>
        <p:txBody>
          <a:bodyPr/>
          <a:lstStyle/>
          <a:p>
            <a:r>
              <a:rPr lang="en-GB" sz="24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239591" y="2102120"/>
            <a:ext cx="8807694" cy="2653761"/>
          </a:xfrm>
        </p:spPr>
        <p:txBody>
          <a:bodyPr/>
          <a:lstStyle/>
          <a:p>
            <a:pPr marL="0" indent="0">
              <a:buNone/>
            </a:pPr>
            <a:r>
              <a:rPr lang="en-GB" sz="1350" dirty="0">
                <a:solidFill>
                  <a:schemeClr val="bg1"/>
                </a:solidFill>
              </a:rPr>
              <a:t>-This is a Full Time University course and as such the University definitions of engagement and decorum apply as they would in a physical classroom.</a:t>
            </a:r>
          </a:p>
          <a:p>
            <a:pPr marL="0" indent="0">
              <a:buNone/>
            </a:pPr>
            <a:endParaRPr lang="en-GB" sz="1350" dirty="0">
              <a:solidFill>
                <a:schemeClr val="bg1"/>
              </a:solidFill>
            </a:endParaRPr>
          </a:p>
          <a:p>
            <a:pPr marL="0" indent="0">
              <a:buNone/>
            </a:pPr>
            <a:r>
              <a:rPr lang="en-GB" sz="135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350" dirty="0">
              <a:solidFill>
                <a:schemeClr val="bg1"/>
              </a:solidFill>
            </a:endParaRPr>
          </a:p>
          <a:p>
            <a:pPr marL="0" indent="0">
              <a:buNone/>
            </a:pPr>
            <a:r>
              <a:rPr lang="en-GB" sz="1350" dirty="0">
                <a:solidFill>
                  <a:schemeClr val="bg1"/>
                </a:solidFill>
              </a:rPr>
              <a:t>-You should be using a </a:t>
            </a:r>
            <a:r>
              <a:rPr lang="en-GB" sz="1350" b="1" dirty="0">
                <a:solidFill>
                  <a:schemeClr val="bg1"/>
                </a:solidFill>
              </a:rPr>
              <a:t>desktop or laptop device </a:t>
            </a:r>
            <a:r>
              <a:rPr lang="en-GB" sz="1350" dirty="0">
                <a:solidFill>
                  <a:schemeClr val="bg1"/>
                </a:solidFill>
              </a:rPr>
              <a:t>with a camera, speakers and a microphone so that you will be able to engage in the session on equal footing with your classmates. </a:t>
            </a:r>
          </a:p>
          <a:p>
            <a:pPr marL="0" indent="0">
              <a:buNone/>
            </a:pPr>
            <a:endParaRPr lang="en-GB" sz="1350" dirty="0">
              <a:solidFill>
                <a:schemeClr val="bg1"/>
              </a:solidFill>
            </a:endParaRPr>
          </a:p>
          <a:p>
            <a:pPr marL="0" indent="0">
              <a:buNone/>
            </a:pPr>
            <a:r>
              <a:rPr lang="en-GB" sz="135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350" dirty="0">
                <a:solidFill>
                  <a:schemeClr val="bg1"/>
                </a:solidFill>
              </a:rPr>
            </a:br>
            <a:endParaRPr lang="en-GB" sz="1350" dirty="0">
              <a:solidFill>
                <a:schemeClr val="bg1"/>
              </a:solidFill>
            </a:endParaRPr>
          </a:p>
          <a:p>
            <a:pPr marL="0" indent="0">
              <a:buNone/>
            </a:pPr>
            <a:br>
              <a:rPr lang="en-GB" sz="1350" b="1" dirty="0"/>
            </a:br>
            <a:endParaRPr lang="en-GB" sz="1350" b="1" dirty="0"/>
          </a:p>
        </p:txBody>
      </p:sp>
    </p:spTree>
    <p:extLst>
      <p:ext uri="{BB962C8B-B14F-4D97-AF65-F5344CB8AC3E}">
        <p14:creationId xmlns:p14="http://schemas.microsoft.com/office/powerpoint/2010/main" val="3973563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54390" y="765190"/>
            <a:ext cx="2337155" cy="1331905"/>
          </a:xfrm>
        </p:spPr>
        <p:txBody>
          <a:bodyPr anchor="ctr">
            <a:normAutofit/>
          </a:bodyPr>
          <a:lstStyle/>
          <a:p>
            <a:r>
              <a:rPr lang="en-GB" altLang="en-US" sz="3150" dirty="0">
                <a:latin typeface="Trebuchet MS" panose="020B0603020202020204" pitchFamily="34" charset="0"/>
              </a:rPr>
              <a:t>Recap</a:t>
            </a:r>
          </a:p>
        </p:txBody>
      </p:sp>
      <p:sp>
        <p:nvSpPr>
          <p:cNvPr id="11272" name="Freeform: Shape 1127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03547" y="857250"/>
            <a:ext cx="4095740" cy="51435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274" name="Freeform: Shape 1127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126" y="857250"/>
            <a:ext cx="3937160" cy="51435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231178" y="1872762"/>
            <a:ext cx="2418947" cy="1331905"/>
          </a:xfrm>
        </p:spPr>
        <p:txBody>
          <a:bodyPr anchor="ctr">
            <a:normAutofit/>
          </a:bodyPr>
          <a:lstStyle/>
          <a:p>
            <a:pPr marL="0" indent="0">
              <a:buNone/>
            </a:pPr>
            <a:r>
              <a:rPr lang="en-GB" altLang="en-US" sz="1425" dirty="0">
                <a:latin typeface="Trebuchet MS" panose="020B0603020202020204" pitchFamily="34" charset="0"/>
              </a:rPr>
              <a:t>Last session we gave an overview of…</a:t>
            </a:r>
            <a:endParaRPr lang="en-GB" altLang="en-US" sz="1425"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1213168" y="7038540"/>
            <a:ext cx="3770993" cy="637777"/>
          </a:xfrm>
          <a:prstGeom prst="rect">
            <a:avLst/>
          </a:prstGeom>
        </p:spPr>
      </p:pic>
      <p:pic>
        <p:nvPicPr>
          <p:cNvPr id="4" name="Picture 3">
            <a:extLst>
              <a:ext uri="{FF2B5EF4-FFF2-40B4-BE49-F238E27FC236}">
                <a16:creationId xmlns:a16="http://schemas.microsoft.com/office/drawing/2014/main" id="{03B755A0-B7DF-93FE-680B-AEF3E265D1FA}"/>
              </a:ext>
            </a:extLst>
          </p:cNvPr>
          <p:cNvPicPr>
            <a:picLocks noChangeAspect="1"/>
          </p:cNvPicPr>
          <p:nvPr/>
        </p:nvPicPr>
        <p:blipFill rotWithShape="1">
          <a:blip r:embed="rId4"/>
          <a:srcRect l="38450" t="33733" r="38188" b="32571"/>
          <a:stretch/>
        </p:blipFill>
        <p:spPr>
          <a:xfrm>
            <a:off x="3051308" y="7752210"/>
            <a:ext cx="1381211" cy="1350150"/>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5"/>
          <a:srcRect l="9051" t="6295" r="27163" b="57087"/>
          <a:stretch/>
        </p:blipFill>
        <p:spPr>
          <a:xfrm>
            <a:off x="5190974" y="6999963"/>
            <a:ext cx="2808312" cy="1074786"/>
          </a:xfrm>
          <a:prstGeom prst="rect">
            <a:avLst/>
          </a:prstGeom>
        </p:spPr>
      </p:pic>
      <p:sp>
        <p:nvSpPr>
          <p:cNvPr id="6" name="TextBox 5">
            <a:extLst>
              <a:ext uri="{FF2B5EF4-FFF2-40B4-BE49-F238E27FC236}">
                <a16:creationId xmlns:a16="http://schemas.microsoft.com/office/drawing/2014/main" id="{BF0C0887-4752-B721-DC59-CDB5D5CA992E}"/>
              </a:ext>
            </a:extLst>
          </p:cNvPr>
          <p:cNvSpPr txBox="1"/>
          <p:nvPr/>
        </p:nvSpPr>
        <p:spPr>
          <a:xfrm>
            <a:off x="2632618" y="1286659"/>
            <a:ext cx="2509719" cy="5078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35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a:t>
            </a:r>
            <a:r>
              <a:rPr kumimoji="0" lang="en-GB" sz="1350" b="0" i="0" u="none" strike="noStrike" kern="0" cap="none" spc="0" normalizeH="0" noProof="0" dirty="0">
                <a:ln>
                  <a:noFill/>
                </a:ln>
                <a:solidFill>
                  <a:prstClr val="black"/>
                </a:solidFill>
                <a:effectLst/>
                <a:uLnTx/>
                <a:uFillTx/>
                <a:latin typeface="Abadi" panose="020B0604020202020204" pitchFamily="34" charset="0"/>
                <a:ea typeface="+mn-ea"/>
                <a:cs typeface="+mn-cs"/>
              </a:rPr>
              <a:t> is an example of Public Relations?</a:t>
            </a:r>
            <a:endParaRPr kumimoji="0" lang="en-GB" sz="135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sp>
        <p:nvSpPr>
          <p:cNvPr id="7" name="TextBox 6">
            <a:extLst>
              <a:ext uri="{FF2B5EF4-FFF2-40B4-BE49-F238E27FC236}">
                <a16:creationId xmlns:a16="http://schemas.microsoft.com/office/drawing/2014/main" id="{A1448DA3-EF20-C99A-705F-E3EAAB13E219}"/>
              </a:ext>
            </a:extLst>
          </p:cNvPr>
          <p:cNvSpPr txBox="1"/>
          <p:nvPr/>
        </p:nvSpPr>
        <p:spPr>
          <a:xfrm>
            <a:off x="4520183" y="3055281"/>
            <a:ext cx="2509719" cy="5078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35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a:t>
            </a:r>
            <a:r>
              <a:rPr kumimoji="0" lang="en-GB" sz="1350" b="0" i="0" u="none" strike="noStrike" kern="0" cap="none" spc="0" normalizeH="0" noProof="0" dirty="0">
                <a:ln>
                  <a:noFill/>
                </a:ln>
                <a:solidFill>
                  <a:prstClr val="black"/>
                </a:solidFill>
                <a:effectLst/>
                <a:uLnTx/>
                <a:uFillTx/>
                <a:latin typeface="Abadi" panose="020B0604020202020204" pitchFamily="34" charset="0"/>
                <a:ea typeface="+mn-ea"/>
                <a:cs typeface="+mn-cs"/>
              </a:rPr>
              <a:t> do we mean by a “channel”? </a:t>
            </a:r>
            <a:endParaRPr kumimoji="0" lang="en-GB" sz="135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sp>
        <p:nvSpPr>
          <p:cNvPr id="8" name="TextBox 7">
            <a:extLst>
              <a:ext uri="{FF2B5EF4-FFF2-40B4-BE49-F238E27FC236}">
                <a16:creationId xmlns:a16="http://schemas.microsoft.com/office/drawing/2014/main" id="{BA6455F7-3BA6-4C5D-55C0-6DA4D59E9230}"/>
              </a:ext>
            </a:extLst>
          </p:cNvPr>
          <p:cNvSpPr txBox="1"/>
          <p:nvPr/>
        </p:nvSpPr>
        <p:spPr>
          <a:xfrm>
            <a:off x="4606139" y="3992521"/>
            <a:ext cx="2452415" cy="30008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US" sz="1350" dirty="0">
                <a:solidFill>
                  <a:prstClr val="black"/>
                </a:solidFill>
                <a:latin typeface="Calibri"/>
                <a:cs typeface="Calibri"/>
              </a:rPr>
              <a:t>What does RACE Stand for? </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pic>
        <p:nvPicPr>
          <p:cNvPr id="3" name="Picture 2">
            <a:extLst>
              <a:ext uri="{FF2B5EF4-FFF2-40B4-BE49-F238E27FC236}">
                <a16:creationId xmlns:a16="http://schemas.microsoft.com/office/drawing/2014/main" id="{CA4831F2-E145-7189-202C-7FB6677130C9}"/>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300916" y="415658"/>
            <a:ext cx="3379263" cy="234612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69803E3E-2512-41B1-10F3-2DC4163AB7E1}"/>
              </a:ext>
            </a:extLst>
          </p:cNvPr>
          <p:cNvSpPr txBox="1"/>
          <p:nvPr/>
        </p:nvSpPr>
        <p:spPr>
          <a:xfrm>
            <a:off x="2598797" y="1996773"/>
            <a:ext cx="2509719" cy="71558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35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a:t>
            </a:r>
            <a:r>
              <a:rPr kumimoji="0" lang="en-GB" sz="1350" b="0" i="0" u="none" strike="noStrike" kern="0" cap="none" spc="0" normalizeH="0" noProof="0" dirty="0">
                <a:ln>
                  <a:noFill/>
                </a:ln>
                <a:solidFill>
                  <a:prstClr val="black"/>
                </a:solidFill>
                <a:effectLst/>
                <a:uLnTx/>
                <a:uFillTx/>
                <a:latin typeface="Abadi" panose="020B0604020202020204" pitchFamily="34" charset="0"/>
                <a:ea typeface="+mn-ea"/>
                <a:cs typeface="+mn-cs"/>
              </a:rPr>
              <a:t> is the difference between advertising and sales promotion?</a:t>
            </a:r>
            <a:endParaRPr kumimoji="0" lang="en-GB" sz="135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sp>
        <p:nvSpPr>
          <p:cNvPr id="13" name="TextBox 12">
            <a:extLst>
              <a:ext uri="{FF2B5EF4-FFF2-40B4-BE49-F238E27FC236}">
                <a16:creationId xmlns:a16="http://schemas.microsoft.com/office/drawing/2014/main" id="{524D6947-2B17-0460-4A39-4E7F9A4E1CD4}"/>
              </a:ext>
            </a:extLst>
          </p:cNvPr>
          <p:cNvSpPr txBox="1"/>
          <p:nvPr/>
        </p:nvSpPr>
        <p:spPr>
          <a:xfrm>
            <a:off x="5233922" y="4517887"/>
            <a:ext cx="2452415" cy="71558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US" sz="1350" dirty="0">
                <a:solidFill>
                  <a:prstClr val="black"/>
                </a:solidFill>
                <a:latin typeface="Calibri"/>
                <a:cs typeface="Calibri"/>
              </a:rPr>
              <a:t>What do we want to achieve with messages that are focused to Act?</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sp>
        <p:nvSpPr>
          <p:cNvPr id="14" name="TextBox 13">
            <a:extLst>
              <a:ext uri="{FF2B5EF4-FFF2-40B4-BE49-F238E27FC236}">
                <a16:creationId xmlns:a16="http://schemas.microsoft.com/office/drawing/2014/main" id="{E814928F-EB9A-3BD0-EFEC-CE03C827AB07}"/>
              </a:ext>
            </a:extLst>
          </p:cNvPr>
          <p:cNvSpPr txBox="1"/>
          <p:nvPr/>
        </p:nvSpPr>
        <p:spPr>
          <a:xfrm>
            <a:off x="5578096" y="5326453"/>
            <a:ext cx="2452415" cy="30008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Convert?</a:t>
            </a:r>
          </a:p>
        </p:txBody>
      </p:sp>
      <p:sp>
        <p:nvSpPr>
          <p:cNvPr id="15" name="TextBox 14">
            <a:extLst>
              <a:ext uri="{FF2B5EF4-FFF2-40B4-BE49-F238E27FC236}">
                <a16:creationId xmlns:a16="http://schemas.microsoft.com/office/drawing/2014/main" id="{9CC56E65-4193-C442-2C52-E8053EA2EF5B}"/>
              </a:ext>
            </a:extLst>
          </p:cNvPr>
          <p:cNvSpPr txBox="1"/>
          <p:nvPr/>
        </p:nvSpPr>
        <p:spPr>
          <a:xfrm>
            <a:off x="6086462" y="5700668"/>
            <a:ext cx="2452415" cy="30008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Engage?</a:t>
            </a:r>
          </a:p>
        </p:txBody>
      </p:sp>
      <p:pic>
        <p:nvPicPr>
          <p:cNvPr id="16" name="Picture 15">
            <a:extLst>
              <a:ext uri="{FF2B5EF4-FFF2-40B4-BE49-F238E27FC236}">
                <a16:creationId xmlns:a16="http://schemas.microsoft.com/office/drawing/2014/main" id="{5A24C0B2-E95F-5C90-69A2-B925FEFCF440}"/>
              </a:ext>
            </a:extLst>
          </p:cNvPr>
          <p:cNvPicPr>
            <a:picLocks noChangeAspect="1"/>
          </p:cNvPicPr>
          <p:nvPr/>
        </p:nvPicPr>
        <p:blipFill rotWithShape="1">
          <a:blip r:embed="rId7"/>
          <a:srcRect t="11569"/>
          <a:stretch/>
        </p:blipFill>
        <p:spPr>
          <a:xfrm>
            <a:off x="1561127" y="4292603"/>
            <a:ext cx="2959056" cy="1708147"/>
          </a:xfrm>
          <a:prstGeom prst="rect">
            <a:avLst/>
          </a:prstGeom>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2" grpId="0" animBg="1"/>
      <p:bldP spid="13" grpId="0" animBg="1"/>
      <p:bldP spid="14" grpId="0" animBg="1"/>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3">
            <a:extLst>
              <a:ext uri="{FF2B5EF4-FFF2-40B4-BE49-F238E27FC236}">
                <a16:creationId xmlns:a16="http://schemas.microsoft.com/office/drawing/2014/main" id="{A44CB4EE-83AD-4C56-872E-1E3F03E70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1500188"/>
            <a:ext cx="6856286" cy="3857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514350" rtl="0" eaLnBrk="1" fontAlgn="auto" latinLnBrk="0" hangingPunct="1">
              <a:lnSpc>
                <a:spcPct val="100000"/>
              </a:lnSpc>
              <a:spcBef>
                <a:spcPts val="0"/>
              </a:spcBef>
              <a:spcAft>
                <a:spcPts val="0"/>
              </a:spcAft>
              <a:buClrTx/>
              <a:buSzTx/>
              <a:buFontTx/>
              <a:buNone/>
              <a:tabLst/>
              <a:defRPr/>
            </a:pPr>
            <a:endParaRPr kumimoji="0" lang="en-US" sz="1013"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2" name="Freeform: Shape 35">
            <a:extLst>
              <a:ext uri="{FF2B5EF4-FFF2-40B4-BE49-F238E27FC236}">
                <a16:creationId xmlns:a16="http://schemas.microsoft.com/office/drawing/2014/main" id="{9255E12D-D5B1-4FC4-8749-107188960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967" y="1500187"/>
            <a:ext cx="427286" cy="3857625"/>
          </a:xfrm>
          <a:custGeom>
            <a:avLst/>
            <a:gdLst>
              <a:gd name="connsiteX0" fmla="*/ 2273 w 759618"/>
              <a:gd name="connsiteY0" fmla="*/ 0 h 6858000"/>
              <a:gd name="connsiteX1" fmla="*/ 759617 w 759618"/>
              <a:gd name="connsiteY1" fmla="*/ 0 h 6858000"/>
              <a:gd name="connsiteX2" fmla="*/ 759617 w 759618"/>
              <a:gd name="connsiteY2" fmla="*/ 1613807 h 6858000"/>
              <a:gd name="connsiteX3" fmla="*/ 759618 w 759618"/>
              <a:gd name="connsiteY3" fmla="*/ 1613808 h 6858000"/>
              <a:gd name="connsiteX4" fmla="*/ 759618 w 759618"/>
              <a:gd name="connsiteY4" fmla="*/ 6858000 h 6858000"/>
              <a:gd name="connsiteX5" fmla="*/ 0 w 759618"/>
              <a:gd name="connsiteY5" fmla="*/ 6391227 h 6858000"/>
              <a:gd name="connsiteX6" fmla="*/ 0 w 759618"/>
              <a:gd name="connsiteY6" fmla="*/ 1147035 h 6858000"/>
              <a:gd name="connsiteX7" fmla="*/ 2273 w 759618"/>
              <a:gd name="connsiteY7" fmla="*/ 114843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18" h="6858000">
                <a:moveTo>
                  <a:pt x="2273" y="0"/>
                </a:moveTo>
                <a:lnTo>
                  <a:pt x="759617" y="0"/>
                </a:lnTo>
                <a:lnTo>
                  <a:pt x="759617" y="1613807"/>
                </a:lnTo>
                <a:lnTo>
                  <a:pt x="759618" y="1613808"/>
                </a:lnTo>
                <a:lnTo>
                  <a:pt x="759618" y="6858000"/>
                </a:lnTo>
                <a:lnTo>
                  <a:pt x="0" y="6391227"/>
                </a:lnTo>
                <a:lnTo>
                  <a:pt x="0" y="1147035"/>
                </a:lnTo>
                <a:lnTo>
                  <a:pt x="2273" y="1148432"/>
                </a:lnTo>
                <a:close/>
              </a:path>
            </a:pathLst>
          </a:custGeom>
          <a:solidFill>
            <a:schemeClr val="accent1">
              <a:lumMod val="75000"/>
            </a:schemeClr>
          </a:solidFill>
          <a:ln>
            <a:noFill/>
          </a:ln>
        </p:spPr>
        <p:txBody>
          <a:bodyPr vert="horz" wrap="square" lIns="51435" tIns="25718" rIns="51435" bIns="25718" numCol="1" anchor="t" anchorCtr="0" compatLnSpc="1">
            <a:prstTxWarp prst="textNoShape">
              <a:avLst/>
            </a:prstTxWarp>
            <a:noAutofit/>
          </a:bodyPr>
          <a:lstStyle/>
          <a:p>
            <a:pPr marL="0" marR="0" lvl="0" indent="0" algn="l" defTabSz="514350" rtl="0" eaLnBrk="1" fontAlgn="auto" latinLnBrk="0" hangingPunct="1">
              <a:lnSpc>
                <a:spcPct val="100000"/>
              </a:lnSpc>
              <a:spcBef>
                <a:spcPts val="0"/>
              </a:spcBef>
              <a:spcAft>
                <a:spcPts val="0"/>
              </a:spcAft>
              <a:buClrTx/>
              <a:buSzTx/>
              <a:buFontTx/>
              <a:buNone/>
              <a:tabLst/>
              <a:defRPr/>
            </a:pPr>
            <a:endParaRPr kumimoji="0" lang="en-US" sz="1013"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 name="Freeform 7">
            <a:extLst>
              <a:ext uri="{FF2B5EF4-FFF2-40B4-BE49-F238E27FC236}">
                <a16:creationId xmlns:a16="http://schemas.microsoft.com/office/drawing/2014/main" id="{9B20A794-0515-443F-9764-44A6569E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474247" y="1994993"/>
            <a:ext cx="271493" cy="3105796"/>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00000"/>
              </a:lnSpc>
              <a:spcBef>
                <a:spcPts val="0"/>
              </a:spcBef>
              <a:spcAft>
                <a:spcPts val="0"/>
              </a:spcAft>
              <a:buClrTx/>
              <a:buSzTx/>
              <a:buFontTx/>
              <a:buNone/>
              <a:tabLst/>
              <a:defRPr/>
            </a:pPr>
            <a:endParaRPr kumimoji="0" lang="en-US" sz="1013"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1143001" y="1500188"/>
            <a:ext cx="2607009" cy="3454317"/>
          </a:xfrm>
          <a:prstGeom prst="rect">
            <a:avLst/>
          </a:prstGeom>
        </p:spPr>
      </p:pic>
      <p:sp>
        <p:nvSpPr>
          <p:cNvPr id="74" name="Rectangle 8">
            <a:extLst>
              <a:ext uri="{FF2B5EF4-FFF2-40B4-BE49-F238E27FC236}">
                <a16:creationId xmlns:a16="http://schemas.microsoft.com/office/drawing/2014/main" id="{A9CE15CA-2228-4197-93B9-E41A1DC42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900252" y="1500190"/>
            <a:ext cx="4099034" cy="3857624"/>
          </a:xfrm>
          <a:prstGeom prst="rect">
            <a:avLst/>
          </a:prstGeom>
          <a:solidFill>
            <a:schemeClr val="accent1"/>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00000"/>
              </a:lnSpc>
              <a:spcBef>
                <a:spcPts val="0"/>
              </a:spcBef>
              <a:spcAft>
                <a:spcPts val="0"/>
              </a:spcAft>
              <a:buClrTx/>
              <a:buSzTx/>
              <a:buFontTx/>
              <a:buNone/>
              <a:tabLst/>
              <a:defRPr/>
            </a:pPr>
            <a:endParaRPr kumimoji="0" lang="en-US" sz="1013"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4266473" y="1862137"/>
            <a:ext cx="3285434" cy="1001040"/>
          </a:xfrm>
        </p:spPr>
        <p:txBody>
          <a:bodyPr vert="horz" lIns="51435" tIns="25718" rIns="51435" bIns="25718" rtlCol="0" anchor="ctr">
            <a:normAutofit/>
          </a:bodyPr>
          <a:lstStyle/>
          <a:p>
            <a:r>
              <a:rPr lang="en-US" sz="225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4266472" y="2916569"/>
            <a:ext cx="3285434" cy="2037936"/>
          </a:xfrm>
        </p:spPr>
        <p:txBody>
          <a:bodyPr vert="horz" lIns="51435" tIns="25718" rIns="51435" bIns="25718" rtlCol="0" anchor="t">
            <a:normAutofit/>
          </a:bodyPr>
          <a:lstStyle/>
          <a:p>
            <a:pPr marL="0" indent="0">
              <a:buNone/>
            </a:pPr>
            <a:r>
              <a:rPr lang="en-GB" sz="1200" b="1" dirty="0">
                <a:solidFill>
                  <a:schemeClr val="bg1"/>
                </a:solidFill>
                <a:latin typeface="Arial" panose="020B0604020202020204" pitchFamily="34" charset="0"/>
                <a:cs typeface="Arial" panose="020B0604020202020204" pitchFamily="34" charset="0"/>
              </a:rPr>
              <a:t>For you to gain an understanding of:</a:t>
            </a:r>
          </a:p>
          <a:p>
            <a:pPr marL="0" indent="0">
              <a:buNone/>
            </a:pPr>
            <a:endParaRPr lang="en-GB" sz="1200" b="1" dirty="0">
              <a:solidFill>
                <a:schemeClr val="bg1"/>
              </a:solidFill>
              <a:latin typeface="Arial" panose="020B0604020202020204" pitchFamily="34" charset="0"/>
              <a:cs typeface="Arial" panose="020B0604020202020204" pitchFamily="34" charset="0"/>
            </a:endParaRPr>
          </a:p>
          <a:p>
            <a:pPr marL="0" indent="0">
              <a:buNone/>
            </a:pPr>
            <a:r>
              <a:rPr lang="en-GB" sz="1200" b="1" dirty="0">
                <a:solidFill>
                  <a:schemeClr val="bg1"/>
                </a:solidFill>
                <a:latin typeface="Arial" panose="020B0604020202020204" pitchFamily="34" charset="0"/>
                <a:cs typeface="Arial" panose="020B0604020202020204" pitchFamily="34" charset="0"/>
              </a:rPr>
              <a:t>What is the Marketing Mix?</a:t>
            </a:r>
          </a:p>
          <a:p>
            <a:pPr marL="0" indent="0">
              <a:buNone/>
            </a:pPr>
            <a:endParaRPr lang="en-GB" sz="1200" b="1" dirty="0">
              <a:solidFill>
                <a:schemeClr val="bg1"/>
              </a:solidFill>
              <a:latin typeface="Arial" panose="020B0604020202020204" pitchFamily="34" charset="0"/>
              <a:cs typeface="Arial" panose="020B0604020202020204" pitchFamily="34" charset="0"/>
            </a:endParaRPr>
          </a:p>
          <a:p>
            <a:pPr marL="0" indent="0">
              <a:buNone/>
            </a:pPr>
            <a:r>
              <a:rPr lang="en-GB" sz="1200" b="1" dirty="0">
                <a:solidFill>
                  <a:schemeClr val="bg1"/>
                </a:solidFill>
                <a:latin typeface="Arial" panose="020B0604020202020204" pitchFamily="34" charset="0"/>
                <a:cs typeface="Arial" panose="020B0604020202020204" pitchFamily="34" charset="0"/>
              </a:rPr>
              <a:t>What is the role of the Marketing Mix</a:t>
            </a:r>
          </a:p>
          <a:p>
            <a:pPr marL="0" indent="0">
              <a:buNone/>
            </a:pPr>
            <a:endParaRPr lang="en-GB" sz="1200" b="1" dirty="0">
              <a:solidFill>
                <a:schemeClr val="bg1"/>
              </a:solidFill>
              <a:latin typeface="Arial" panose="020B0604020202020204" pitchFamily="34" charset="0"/>
              <a:cs typeface="Arial" panose="020B0604020202020204" pitchFamily="34" charset="0"/>
            </a:endParaRPr>
          </a:p>
          <a:p>
            <a:pPr marL="0" indent="0">
              <a:buNone/>
            </a:pPr>
            <a:r>
              <a:rPr lang="en-GB" sz="1200" b="1" dirty="0">
                <a:solidFill>
                  <a:schemeClr val="bg1"/>
                </a:solidFill>
                <a:latin typeface="Arial" panose="020B0604020202020204" pitchFamily="34" charset="0"/>
                <a:cs typeface="Arial" panose="020B0604020202020204" pitchFamily="34" charset="0"/>
              </a:rPr>
              <a:t>Hospitality brands and the Service mix</a:t>
            </a:r>
          </a:p>
          <a:p>
            <a:pPr marL="0"/>
            <a:endParaRPr lang="en-US" sz="1125" b="1" dirty="0">
              <a:solidFill>
                <a:srgbClr val="FEFFFF"/>
              </a:solidFill>
            </a:endParaRPr>
          </a:p>
        </p:txBody>
      </p:sp>
    </p:spTree>
    <p:extLst>
      <p:ext uri="{BB962C8B-B14F-4D97-AF65-F5344CB8AC3E}">
        <p14:creationId xmlns:p14="http://schemas.microsoft.com/office/powerpoint/2010/main" val="2941564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107504" y="116632"/>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TextBox 4">
            <a:extLst>
              <a:ext uri="{FF2B5EF4-FFF2-40B4-BE49-F238E27FC236}">
                <a16:creationId xmlns:a16="http://schemas.microsoft.com/office/drawing/2014/main" id="{4906FF90-D4F6-82BF-86D7-5C8A501DDF81}"/>
              </a:ext>
            </a:extLst>
          </p:cNvPr>
          <p:cNvSpPr txBox="1"/>
          <p:nvPr/>
        </p:nvSpPr>
        <p:spPr>
          <a:xfrm>
            <a:off x="5508104" y="3356992"/>
            <a:ext cx="4850359" cy="58477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Light" panose="020F0302020204030204"/>
                <a:ea typeface="+mn-ea"/>
                <a:cs typeface="+mn-cs"/>
              </a:rPr>
              <a:t>Tactics continued..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CFCEA-F23E-45F1-B357-6DB2D8228D3A}"/>
              </a:ext>
            </a:extLst>
          </p:cNvPr>
          <p:cNvSpPr>
            <a:spLocks noGrp="1"/>
          </p:cNvSpPr>
          <p:nvPr>
            <p:ph type="title"/>
          </p:nvPr>
        </p:nvSpPr>
        <p:spPr>
          <a:xfrm>
            <a:off x="74753" y="303415"/>
            <a:ext cx="3159843" cy="1066593"/>
          </a:xfrm>
        </p:spPr>
        <p:txBody>
          <a:bodyPr>
            <a:normAutofit/>
          </a:bodyPr>
          <a:lstStyle/>
          <a:p>
            <a:r>
              <a:rPr lang="en-GB" sz="2400" b="1" dirty="0"/>
              <a:t>Communications Mix</a:t>
            </a:r>
            <a:br>
              <a:rPr lang="en-GB" sz="2400" b="1" dirty="0"/>
            </a:br>
            <a:r>
              <a:rPr lang="en-GB" sz="2400" b="1" dirty="0"/>
              <a:t> </a:t>
            </a:r>
          </a:p>
        </p:txBody>
      </p:sp>
      <p:sp>
        <p:nvSpPr>
          <p:cNvPr id="3" name="Content Placeholder 2">
            <a:extLst>
              <a:ext uri="{FF2B5EF4-FFF2-40B4-BE49-F238E27FC236}">
                <a16:creationId xmlns:a16="http://schemas.microsoft.com/office/drawing/2014/main" id="{C11B9CAA-56B5-4448-AEF0-87B04CEC4AF2}"/>
              </a:ext>
            </a:extLst>
          </p:cNvPr>
          <p:cNvSpPr>
            <a:spLocks noGrp="1"/>
          </p:cNvSpPr>
          <p:nvPr>
            <p:ph idx="1"/>
          </p:nvPr>
        </p:nvSpPr>
        <p:spPr>
          <a:xfrm>
            <a:off x="109023" y="836712"/>
            <a:ext cx="3284550" cy="4937547"/>
          </a:xfrm>
        </p:spPr>
        <p:txBody>
          <a:bodyPr>
            <a:normAutofit/>
          </a:bodyPr>
          <a:lstStyle/>
          <a:p>
            <a:pPr marL="0" indent="0">
              <a:buNone/>
            </a:pPr>
            <a:r>
              <a:rPr lang="en-GB" sz="1600" b="0" i="0" dirty="0">
                <a:solidFill>
                  <a:srgbClr val="292929"/>
                </a:solidFill>
                <a:effectLst/>
              </a:rPr>
              <a:t>A company’s overall marketing communication strategy is called the “Communications” or “Promotional” mix.</a:t>
            </a:r>
          </a:p>
          <a:p>
            <a:pPr marL="0" indent="0">
              <a:buNone/>
            </a:pPr>
            <a:br>
              <a:rPr lang="en-GB" sz="1600" dirty="0"/>
            </a:br>
            <a:r>
              <a:rPr lang="en-GB" sz="1600" b="0" i="0" dirty="0">
                <a:solidFill>
                  <a:srgbClr val="292929"/>
                </a:solidFill>
                <a:effectLst/>
              </a:rPr>
              <a:t>“The specific blend of advertising, public relations, personal selling, and direct-marketing tools that the company uses to persuasively communicate customer value and build customer relationships.”</a:t>
            </a:r>
            <a:r>
              <a:rPr lang="en-GB" sz="1600" dirty="0"/>
              <a:t> (</a:t>
            </a:r>
            <a:r>
              <a:rPr lang="en-GB" sz="1600" dirty="0">
                <a:solidFill>
                  <a:srgbClr val="292929"/>
                </a:solidFill>
              </a:rPr>
              <a:t>Kotler &amp; Armstrong, 2018) </a:t>
            </a:r>
            <a:endParaRPr lang="en-GB" sz="1600" dirty="0"/>
          </a:p>
          <a:p>
            <a:pPr marL="0" indent="0">
              <a:buNone/>
            </a:pPr>
            <a:r>
              <a:rPr lang="en-GB" sz="1600" dirty="0"/>
              <a:t>In the era of mass communications and emerging mobile technologies, an organization must build an adequate mix of marketing communications </a:t>
            </a:r>
            <a:r>
              <a:rPr lang="en-GB" sz="1600" b="0" i="0" dirty="0">
                <a:solidFill>
                  <a:srgbClr val="000000"/>
                </a:solidFill>
                <a:effectLst/>
              </a:rPr>
              <a:t>(Todorova, 2015)</a:t>
            </a:r>
          </a:p>
          <a:p>
            <a:pPr marL="0" indent="0">
              <a:buNone/>
            </a:pPr>
            <a:endParaRPr lang="en-GB" sz="1600" dirty="0"/>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a:extLst>
              <a:ext uri="{FF2B5EF4-FFF2-40B4-BE49-F238E27FC236}">
                <a16:creationId xmlns:a16="http://schemas.microsoft.com/office/drawing/2014/main" id="{B65F7F53-EAEC-AFAD-9AE6-6C3212E4DEA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1786827"/>
            <a:ext cx="4730638" cy="3284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0791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0D26E3-B686-1F6D-D209-602EAE31597F}"/>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dirty="0">
                <a:solidFill>
                  <a:srgbClr val="FFFFFF"/>
                </a:solidFill>
                <a:latin typeface="+mj-lt"/>
                <a:ea typeface="+mj-ea"/>
                <a:cs typeface="+mj-cs"/>
              </a:rPr>
              <a:t>Back to the marketing mix!</a:t>
            </a:r>
          </a:p>
        </p:txBody>
      </p:sp>
      <p:pic>
        <p:nvPicPr>
          <p:cNvPr id="1026" name="Picture 2" descr="The 4 Ps of Marketing: A Step-by-Step Guide (With Examples)">
            <a:extLst>
              <a:ext uri="{FF2B5EF4-FFF2-40B4-BE49-F238E27FC236}">
                <a16:creationId xmlns:a16="http://schemas.microsoft.com/office/drawing/2014/main" id="{FD4F2770-02A1-2B8B-D256-8B44935643C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82987" y="1444481"/>
            <a:ext cx="5085525" cy="3966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3287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A010A-0202-2F0B-0FFD-50DBF873DE42}"/>
              </a:ext>
            </a:extLst>
          </p:cNvPr>
          <p:cNvSpPr>
            <a:spLocks noGrp="1"/>
          </p:cNvSpPr>
          <p:nvPr>
            <p:ph type="title"/>
          </p:nvPr>
        </p:nvSpPr>
        <p:spPr>
          <a:xfrm>
            <a:off x="179512" y="18255"/>
            <a:ext cx="8712968" cy="1325563"/>
          </a:xfrm>
        </p:spPr>
        <p:txBody>
          <a:bodyPr/>
          <a:lstStyle/>
          <a:p>
            <a:r>
              <a:rPr lang="en-GB" dirty="0"/>
              <a:t>Marketing Channels: Explained in 10 minutes</a:t>
            </a:r>
          </a:p>
        </p:txBody>
      </p:sp>
      <p:pic>
        <p:nvPicPr>
          <p:cNvPr id="4" name="Online Media 3" title="Marketing Channels: Explained in 10 minutes">
            <a:hlinkClick r:id="" action="ppaction://media"/>
            <a:extLst>
              <a:ext uri="{FF2B5EF4-FFF2-40B4-BE49-F238E27FC236}">
                <a16:creationId xmlns:a16="http://schemas.microsoft.com/office/drawing/2014/main" id="{C4250383-9169-BA4A-BDEE-201ED2032374}"/>
              </a:ext>
            </a:extLst>
          </p:cNvPr>
          <p:cNvPicPr>
            <a:picLocks noGrp="1" noRot="1" noChangeAspect="1"/>
          </p:cNvPicPr>
          <p:nvPr>
            <p:ph idx="1"/>
            <a:videoFile r:link="rId1"/>
          </p:nvPr>
        </p:nvPicPr>
        <p:blipFill>
          <a:blip r:embed="rId3"/>
          <a:stretch>
            <a:fillRect/>
          </a:stretch>
        </p:blipFill>
        <p:spPr>
          <a:xfrm>
            <a:off x="899592" y="1315237"/>
            <a:ext cx="7700962" cy="4351338"/>
          </a:xfrm>
          <a:prstGeom prst="rect">
            <a:avLst/>
          </a:prstGeom>
        </p:spPr>
      </p:pic>
    </p:spTree>
    <p:extLst>
      <p:ext uri="{BB962C8B-B14F-4D97-AF65-F5344CB8AC3E}">
        <p14:creationId xmlns:p14="http://schemas.microsoft.com/office/powerpoint/2010/main" val="3430269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533E2-62A7-5E56-92F2-3F2C7465DA10}"/>
              </a:ext>
            </a:extLst>
          </p:cNvPr>
          <p:cNvSpPr>
            <a:spLocks noGrp="1"/>
          </p:cNvSpPr>
          <p:nvPr>
            <p:ph type="title"/>
          </p:nvPr>
        </p:nvSpPr>
        <p:spPr>
          <a:xfrm>
            <a:off x="20838" y="0"/>
            <a:ext cx="2629122" cy="1622321"/>
          </a:xfrm>
        </p:spPr>
        <p:txBody>
          <a:bodyPr>
            <a:normAutofit fontScale="90000"/>
          </a:bodyPr>
          <a:lstStyle/>
          <a:p>
            <a:r>
              <a:rPr lang="en-GB" sz="2400" b="1" dirty="0"/>
              <a:t>How to make the most of a marketing communications mix?</a:t>
            </a:r>
            <a:br>
              <a:rPr lang="en-GB" sz="2400" b="1" dirty="0"/>
            </a:br>
            <a:endParaRPr lang="en-GB" sz="2400" b="1" dirty="0"/>
          </a:p>
        </p:txBody>
      </p:sp>
      <p:sp>
        <p:nvSpPr>
          <p:cNvPr id="3" name="Content Placeholder 2">
            <a:extLst>
              <a:ext uri="{FF2B5EF4-FFF2-40B4-BE49-F238E27FC236}">
                <a16:creationId xmlns:a16="http://schemas.microsoft.com/office/drawing/2014/main" id="{66DAE868-FDD5-C19B-22E1-0883C3C02B02}"/>
              </a:ext>
            </a:extLst>
          </p:cNvPr>
          <p:cNvSpPr>
            <a:spLocks noGrp="1"/>
          </p:cNvSpPr>
          <p:nvPr>
            <p:ph idx="1"/>
          </p:nvPr>
        </p:nvSpPr>
        <p:spPr>
          <a:xfrm>
            <a:off x="-21557" y="980728"/>
            <a:ext cx="3758508" cy="5040560"/>
          </a:xfrm>
        </p:spPr>
        <p:txBody>
          <a:bodyPr>
            <a:noAutofit/>
          </a:bodyPr>
          <a:lstStyle/>
          <a:p>
            <a:r>
              <a:rPr lang="en-GB" sz="1800" dirty="0"/>
              <a:t>The next step is to ask the most important questions that will help define each aspect’s role in marketing strategy.</a:t>
            </a:r>
          </a:p>
          <a:p>
            <a:endParaRPr lang="en-GB" sz="1800" dirty="0"/>
          </a:p>
          <a:p>
            <a:pPr lvl="1"/>
            <a:r>
              <a:rPr lang="en-GB" sz="1800" dirty="0"/>
              <a:t>Who is your target audience?- </a:t>
            </a:r>
          </a:p>
          <a:p>
            <a:pPr marL="457200" lvl="1" indent="0">
              <a:buNone/>
            </a:pPr>
            <a:r>
              <a:rPr lang="en-GB" sz="1800" dirty="0" err="1"/>
              <a:t>Similarweb</a:t>
            </a:r>
            <a:r>
              <a:rPr lang="en-GB" sz="1800" dirty="0"/>
              <a:t> will tell you!</a:t>
            </a:r>
          </a:p>
          <a:p>
            <a:pPr marL="457200" lvl="1" indent="0">
              <a:buNone/>
            </a:pPr>
            <a:endParaRPr lang="en-GB" sz="1800" dirty="0"/>
          </a:p>
          <a:p>
            <a:pPr lvl="1"/>
            <a:r>
              <a:rPr lang="en-GB" sz="1800" dirty="0"/>
              <a:t>What channels are they available on?- </a:t>
            </a:r>
          </a:p>
          <a:p>
            <a:pPr marL="457200" lvl="1" indent="0">
              <a:buNone/>
            </a:pPr>
            <a:r>
              <a:rPr lang="en-GB" sz="1800" dirty="0" err="1"/>
              <a:t>Similarweb</a:t>
            </a:r>
            <a:r>
              <a:rPr lang="en-GB" sz="1800" dirty="0"/>
              <a:t> will tell you!</a:t>
            </a:r>
          </a:p>
          <a:p>
            <a:pPr marL="457200" lvl="1" indent="0">
              <a:buNone/>
            </a:pPr>
            <a:endParaRPr lang="en-GB" sz="1800" dirty="0"/>
          </a:p>
          <a:p>
            <a:pPr lvl="1"/>
            <a:r>
              <a:rPr lang="en-GB" sz="1800" dirty="0"/>
              <a:t>Which promotions do they respond to? </a:t>
            </a:r>
          </a:p>
          <a:p>
            <a:pPr marL="457200" lvl="1" indent="0">
              <a:buNone/>
            </a:pPr>
            <a:r>
              <a:rPr lang="en-GB" sz="1800" dirty="0"/>
              <a:t>Scanning social media interactions will tell you! </a:t>
            </a:r>
          </a:p>
          <a:p>
            <a:pPr marL="457200" lvl="1" indent="0">
              <a:buNone/>
            </a:pPr>
            <a:r>
              <a:rPr lang="en-GB" sz="1800" dirty="0"/>
              <a:t>Search online!</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1081113-8008-DE4A-934E-1FE283BCCA9D}"/>
              </a:ext>
            </a:extLst>
          </p:cNvPr>
          <p:cNvPicPr>
            <a:picLocks noChangeAspect="1"/>
          </p:cNvPicPr>
          <p:nvPr/>
        </p:nvPicPr>
        <p:blipFill>
          <a:blip r:embed="rId2"/>
          <a:stretch>
            <a:fillRect/>
          </a:stretch>
        </p:blipFill>
        <p:spPr>
          <a:xfrm>
            <a:off x="4054396" y="2293110"/>
            <a:ext cx="4514498" cy="2268534"/>
          </a:xfrm>
          <a:prstGeom prst="rect">
            <a:avLst/>
          </a:prstGeom>
          <a:effectLst/>
        </p:spPr>
      </p:pic>
    </p:spTree>
    <p:extLst>
      <p:ext uri="{BB962C8B-B14F-4D97-AF65-F5344CB8AC3E}">
        <p14:creationId xmlns:p14="http://schemas.microsoft.com/office/powerpoint/2010/main" val="3598569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46B023E-C89A-332A-A256-56B6C8EEED65}"/>
              </a:ext>
            </a:extLst>
          </p:cNvPr>
          <p:cNvSpPr>
            <a:spLocks noGrp="1"/>
          </p:cNvSpPr>
          <p:nvPr>
            <p:ph type="title"/>
          </p:nvPr>
        </p:nvSpPr>
        <p:spPr>
          <a:xfrm>
            <a:off x="4716016" y="2636912"/>
            <a:ext cx="3065480" cy="2889114"/>
          </a:xfrm>
        </p:spPr>
        <p:txBody>
          <a:bodyPr vert="horz" lIns="91440" tIns="45720" rIns="91440" bIns="45720" rtlCol="0" anchor="b">
            <a:normAutofit/>
          </a:bodyPr>
          <a:lstStyle/>
          <a:p>
            <a:r>
              <a:rPr lang="en-US" altLang="en-US" sz="4700" dirty="0"/>
              <a:t>Action</a:t>
            </a:r>
          </a:p>
        </p:txBody>
      </p:sp>
      <p:pic>
        <p:nvPicPr>
          <p:cNvPr id="24578" name="Picture 2" descr="See the source image">
            <a:extLst>
              <a:ext uri="{FF2B5EF4-FFF2-40B4-BE49-F238E27FC236}">
                <a16:creationId xmlns:a16="http://schemas.microsoft.com/office/drawing/2014/main" id="{22BE969A-51C0-0854-0152-AFD7C4403D47}"/>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86" r="3843"/>
          <a:stretch/>
        </p:blipFill>
        <p:spPr bwMode="auto">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4818"/>
                                        </p:tgtEl>
                                        <p:attrNameLst>
                                          <p:attrName>style.visibility</p:attrName>
                                        </p:attrNameLst>
                                      </p:cBhvr>
                                      <p:to>
                                        <p:strVal val="visible"/>
                                      </p:to>
                                    </p:set>
                                    <p:animEffect transition="in" filter="fade">
                                      <p:cBhvr>
                                        <p:cTn id="7" dur="400"/>
                                        <p:tgtEl>
                                          <p:spTgt spid="348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1B87-F920-517C-F483-BF2EC50398A3}"/>
              </a:ext>
            </a:extLst>
          </p:cNvPr>
          <p:cNvSpPr>
            <a:spLocks noGrp="1"/>
          </p:cNvSpPr>
          <p:nvPr>
            <p:ph type="title"/>
          </p:nvPr>
        </p:nvSpPr>
        <p:spPr/>
        <p:txBody>
          <a:bodyPr/>
          <a:lstStyle/>
          <a:p>
            <a:r>
              <a:rPr lang="en-GB" dirty="0"/>
              <a:t>Action!</a:t>
            </a:r>
          </a:p>
        </p:txBody>
      </p:sp>
      <p:sp>
        <p:nvSpPr>
          <p:cNvPr id="3" name="Content Placeholder 2">
            <a:extLst>
              <a:ext uri="{FF2B5EF4-FFF2-40B4-BE49-F238E27FC236}">
                <a16:creationId xmlns:a16="http://schemas.microsoft.com/office/drawing/2014/main" id="{4D5C72AC-DB55-97C0-2B05-62162D01CD21}"/>
              </a:ext>
            </a:extLst>
          </p:cNvPr>
          <p:cNvSpPr>
            <a:spLocks noGrp="1"/>
          </p:cNvSpPr>
          <p:nvPr>
            <p:ph idx="1"/>
          </p:nvPr>
        </p:nvSpPr>
        <p:spPr>
          <a:xfrm>
            <a:off x="340756" y="1597993"/>
            <a:ext cx="7886700" cy="3279899"/>
          </a:xfrm>
        </p:spPr>
        <p:txBody>
          <a:bodyPr/>
          <a:lstStyle/>
          <a:p>
            <a:r>
              <a:rPr lang="en-GB" dirty="0"/>
              <a:t>Now you have an idea of what your audience wants and what channels they use now we have to deliver!</a:t>
            </a:r>
          </a:p>
          <a:p>
            <a:r>
              <a:rPr lang="en-GB" dirty="0"/>
              <a:t>Back to RACE! Now we must create a timeline of our communications (Just the communications!)</a:t>
            </a:r>
          </a:p>
          <a:p>
            <a:r>
              <a:rPr lang="en-GB" dirty="0"/>
              <a:t>Think about at what time of year we should release what types of messages for our brand?</a:t>
            </a:r>
          </a:p>
          <a:p>
            <a:r>
              <a:rPr lang="en-GB" dirty="0" err="1"/>
              <a:t>E.g</a:t>
            </a:r>
            <a:r>
              <a:rPr lang="en-GB" dirty="0"/>
              <a:t> if we are a beach resort in Spain, should we use promotions in summer or winter?... </a:t>
            </a:r>
          </a:p>
          <a:p>
            <a:endParaRPr lang="en-GB" dirty="0"/>
          </a:p>
        </p:txBody>
      </p:sp>
      <p:pic>
        <p:nvPicPr>
          <p:cNvPr id="2050" name="Picture 2" descr="Time For Action Images – Browse 106,199 Stock Photos, Vectors, and Video |  Adobe Stock">
            <a:extLst>
              <a:ext uri="{FF2B5EF4-FFF2-40B4-BE49-F238E27FC236}">
                <a16:creationId xmlns:a16="http://schemas.microsoft.com/office/drawing/2014/main" id="{CD0FF394-762E-C758-ADBF-63FCBBE9670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260649"/>
            <a:ext cx="2247482" cy="13373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50C830A-BB8F-E1E1-9BD9-BE98E1FB825E}"/>
              </a:ext>
            </a:extLst>
          </p:cNvPr>
          <p:cNvSpPr txBox="1"/>
          <p:nvPr/>
        </p:nvSpPr>
        <p:spPr>
          <a:xfrm>
            <a:off x="6228184" y="5157192"/>
            <a:ext cx="2452415" cy="5078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Is</a:t>
            </a:r>
            <a:r>
              <a:rPr kumimoji="0" lang="en-US" sz="1350" b="0" i="0" u="none" strike="noStrike" kern="1200" cap="none" spc="0" normalizeH="0" noProof="0" dirty="0">
                <a:ln>
                  <a:noFill/>
                </a:ln>
                <a:solidFill>
                  <a:prstClr val="black"/>
                </a:solidFill>
                <a:effectLst/>
                <a:uLnTx/>
                <a:uFillTx/>
                <a:latin typeface="Calibri"/>
                <a:ea typeface="+mn-ea"/>
                <a:cs typeface="Calibri"/>
              </a:rPr>
              <a:t> a ‘Promotion’ likely to be Reach, </a:t>
            </a:r>
            <a:r>
              <a:rPr lang="en-US" sz="1350" dirty="0">
                <a:solidFill>
                  <a:prstClr val="black"/>
                </a:solidFill>
                <a:latin typeface="Calibri"/>
                <a:cs typeface="Calibri"/>
              </a:rPr>
              <a:t>A</a:t>
            </a:r>
            <a:r>
              <a:rPr kumimoji="0" lang="en-US" sz="1350" b="0" i="0" u="none" strike="noStrike" kern="1200" cap="none" spc="0" normalizeH="0" noProof="0" dirty="0" err="1">
                <a:ln>
                  <a:noFill/>
                </a:ln>
                <a:solidFill>
                  <a:prstClr val="black"/>
                </a:solidFill>
                <a:effectLst/>
                <a:uLnTx/>
                <a:uFillTx/>
                <a:latin typeface="Calibri"/>
                <a:ea typeface="+mn-ea"/>
                <a:cs typeface="Calibri"/>
              </a:rPr>
              <a:t>ct</a:t>
            </a:r>
            <a:r>
              <a:rPr kumimoji="0" lang="en-US" sz="1350" b="0" i="0" u="none" strike="noStrike" kern="1200" cap="none" spc="0" normalizeH="0" noProof="0" dirty="0">
                <a:ln>
                  <a:noFill/>
                </a:ln>
                <a:solidFill>
                  <a:prstClr val="black"/>
                </a:solidFill>
                <a:effectLst/>
                <a:uLnTx/>
                <a:uFillTx/>
                <a:latin typeface="Calibri"/>
                <a:ea typeface="+mn-ea"/>
                <a:cs typeface="Calibri"/>
              </a:rPr>
              <a:t>, Convert or Engage?</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sp>
        <p:nvSpPr>
          <p:cNvPr id="5" name="TextBox 4">
            <a:extLst>
              <a:ext uri="{FF2B5EF4-FFF2-40B4-BE49-F238E27FC236}">
                <a16:creationId xmlns:a16="http://schemas.microsoft.com/office/drawing/2014/main" id="{21BBC5A1-C213-FD95-BC93-AB38C8CCE26B}"/>
              </a:ext>
            </a:extLst>
          </p:cNvPr>
          <p:cNvSpPr txBox="1"/>
          <p:nvPr/>
        </p:nvSpPr>
        <p:spPr>
          <a:xfrm>
            <a:off x="2915323" y="5559960"/>
            <a:ext cx="3096837" cy="71558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What</a:t>
            </a:r>
            <a:r>
              <a:rPr kumimoji="0" lang="en-US" sz="1350" b="0" i="0" u="none" strike="noStrike" kern="1200" cap="none" spc="0" normalizeH="0" noProof="0" dirty="0">
                <a:ln>
                  <a:noFill/>
                </a:ln>
                <a:solidFill>
                  <a:prstClr val="black"/>
                </a:solidFill>
                <a:effectLst/>
                <a:uLnTx/>
                <a:uFillTx/>
                <a:latin typeface="Calibri"/>
                <a:ea typeface="+mn-ea"/>
                <a:cs typeface="Calibri"/>
              </a:rPr>
              <a:t> channels would you use for a beach resort in Spain when targeting promotions to British holiday makers?  </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spTree>
    <p:extLst>
      <p:ext uri="{BB962C8B-B14F-4D97-AF65-F5344CB8AC3E}">
        <p14:creationId xmlns:p14="http://schemas.microsoft.com/office/powerpoint/2010/main" val="32307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0382D56A-0E1D-637B-7C4E-D5C348FD3D03}"/>
              </a:ext>
            </a:extLst>
          </p:cNvPr>
          <p:cNvSpPr>
            <a:spLocks noGrp="1"/>
          </p:cNvSpPr>
          <p:nvPr>
            <p:ph type="title"/>
          </p:nvPr>
        </p:nvSpPr>
        <p:spPr>
          <a:xfrm>
            <a:off x="217364" y="143070"/>
            <a:ext cx="7955036" cy="1325563"/>
          </a:xfrm>
        </p:spPr>
        <p:txBody>
          <a:bodyPr vert="horz" lIns="91440" tIns="45720" rIns="91440" bIns="45720" rtlCol="0" anchor="ctr">
            <a:normAutofit/>
          </a:bodyPr>
          <a:lstStyle/>
          <a:p>
            <a:r>
              <a:rPr lang="en-US" altLang="en-US" dirty="0"/>
              <a:t>P</a:t>
            </a:r>
            <a:r>
              <a:rPr lang="en-US" altLang="en-US" kern="1200" dirty="0">
                <a:solidFill>
                  <a:schemeClr val="tx1"/>
                </a:solidFill>
                <a:latin typeface="+mj-lt"/>
                <a:ea typeface="+mj-ea"/>
                <a:cs typeface="+mj-cs"/>
              </a:rPr>
              <a:t>lan your communications mix with a Gannt Chart</a:t>
            </a:r>
          </a:p>
        </p:txBody>
      </p:sp>
      <p:sp>
        <p:nvSpPr>
          <p:cNvPr id="3" name="TextBox 2">
            <a:extLst>
              <a:ext uri="{FF2B5EF4-FFF2-40B4-BE49-F238E27FC236}">
                <a16:creationId xmlns:a16="http://schemas.microsoft.com/office/drawing/2014/main" id="{90508A4B-7CA7-C884-C9ED-1BB77987967F}"/>
              </a:ext>
            </a:extLst>
          </p:cNvPr>
          <p:cNvSpPr txBox="1"/>
          <p:nvPr/>
        </p:nvSpPr>
        <p:spPr>
          <a:xfrm>
            <a:off x="383365" y="1741040"/>
            <a:ext cx="8760635" cy="3375920"/>
          </a:xfrm>
          <a:prstGeom prst="rect">
            <a:avLst/>
          </a:prstGeom>
        </p:spPr>
        <p:txBody>
          <a:bodyPr vert="horz" lIns="91440" tIns="45720" rIns="91440" bIns="45720" rtlCol="0" anchor="t">
            <a:normAutofit/>
          </a:bodyPr>
          <a:lstStyle/>
          <a:p>
            <a:pPr defTabSz="914400">
              <a:lnSpc>
                <a:spcPct val="90000"/>
              </a:lnSpc>
              <a:spcAft>
                <a:spcPts val="600"/>
              </a:spcAft>
            </a:pPr>
            <a:endParaRPr lang="en-US" sz="1600" dirty="0"/>
          </a:p>
          <a:p>
            <a:pPr defTabSz="914400">
              <a:lnSpc>
                <a:spcPct val="90000"/>
              </a:lnSpc>
              <a:spcAft>
                <a:spcPts val="600"/>
              </a:spcAft>
            </a:pPr>
            <a:r>
              <a:rPr lang="en-GB" sz="1600" dirty="0"/>
              <a:t>A Gantt chart is a project management tool assisting in the planning and scheduling of projects of all </a:t>
            </a:r>
          </a:p>
          <a:p>
            <a:pPr defTabSz="914400">
              <a:lnSpc>
                <a:spcPct val="90000"/>
              </a:lnSpc>
              <a:spcAft>
                <a:spcPts val="600"/>
              </a:spcAft>
            </a:pPr>
            <a:r>
              <a:rPr lang="en-US" sz="1600" dirty="0"/>
              <a:t>A Gannt chart template has been provided for you on Moodle.</a:t>
            </a:r>
          </a:p>
        </p:txBody>
      </p:sp>
      <p:pic>
        <p:nvPicPr>
          <p:cNvPr id="4" name="Picture 3">
            <a:extLst>
              <a:ext uri="{FF2B5EF4-FFF2-40B4-BE49-F238E27FC236}">
                <a16:creationId xmlns:a16="http://schemas.microsoft.com/office/drawing/2014/main" id="{23643279-7F21-11B2-A31C-7A5538130D1F}"/>
              </a:ext>
            </a:extLst>
          </p:cNvPr>
          <p:cNvPicPr>
            <a:picLocks noChangeAspect="1"/>
          </p:cNvPicPr>
          <p:nvPr/>
        </p:nvPicPr>
        <p:blipFill>
          <a:blip r:embed="rId3"/>
          <a:stretch>
            <a:fillRect/>
          </a:stretch>
        </p:blipFill>
        <p:spPr>
          <a:xfrm>
            <a:off x="166000" y="1628800"/>
            <a:ext cx="8760636" cy="395001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1B87-F920-517C-F483-BF2EC50398A3}"/>
              </a:ext>
            </a:extLst>
          </p:cNvPr>
          <p:cNvSpPr>
            <a:spLocks noGrp="1"/>
          </p:cNvSpPr>
          <p:nvPr>
            <p:ph type="title"/>
          </p:nvPr>
        </p:nvSpPr>
        <p:spPr>
          <a:xfrm>
            <a:off x="40095" y="58140"/>
            <a:ext cx="7886700" cy="1325563"/>
          </a:xfrm>
        </p:spPr>
        <p:txBody>
          <a:bodyPr/>
          <a:lstStyle/>
          <a:p>
            <a:r>
              <a:rPr lang="en-GB" dirty="0"/>
              <a:t>Action!</a:t>
            </a:r>
          </a:p>
        </p:txBody>
      </p:sp>
      <p:sp>
        <p:nvSpPr>
          <p:cNvPr id="5" name="TextBox 4">
            <a:extLst>
              <a:ext uri="{FF2B5EF4-FFF2-40B4-BE49-F238E27FC236}">
                <a16:creationId xmlns:a16="http://schemas.microsoft.com/office/drawing/2014/main" id="{21BBC5A1-C213-FD95-BC93-AB38C8CCE26B}"/>
              </a:ext>
            </a:extLst>
          </p:cNvPr>
          <p:cNvSpPr txBox="1"/>
          <p:nvPr/>
        </p:nvSpPr>
        <p:spPr>
          <a:xfrm>
            <a:off x="1907704" y="146695"/>
            <a:ext cx="3096837" cy="196207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In</a:t>
            </a:r>
            <a:r>
              <a:rPr kumimoji="0" lang="en-US" sz="1350" b="0" i="0" u="none" strike="noStrike" kern="1200" cap="none" spc="0" normalizeH="0" noProof="0" dirty="0">
                <a:ln>
                  <a:noFill/>
                </a:ln>
                <a:solidFill>
                  <a:prstClr val="black"/>
                </a:solidFill>
                <a:effectLst/>
                <a:uLnTx/>
                <a:uFillTx/>
                <a:latin typeface="Calibri"/>
                <a:ea typeface="+mn-ea"/>
                <a:cs typeface="Calibri"/>
              </a:rPr>
              <a:t> groups make a Gannt chart of marketing activities and channels for the case study. Gannt chart template is in the learning materials on Moodle- </a:t>
            </a:r>
            <a:r>
              <a:rPr lang="en-US" sz="1350" u="sng" dirty="0">
                <a:solidFill>
                  <a:prstClr val="black"/>
                </a:solidFill>
                <a:latin typeface="Calibri"/>
                <a:cs typeface="Calibri"/>
              </a:rPr>
              <a:t>Y</a:t>
            </a:r>
            <a:r>
              <a:rPr kumimoji="0" lang="en-US" sz="1350" b="0" i="0" u="sng" strike="noStrike" kern="1200" cap="none" spc="0" normalizeH="0" noProof="0" dirty="0" err="1">
                <a:ln>
                  <a:noFill/>
                </a:ln>
                <a:solidFill>
                  <a:prstClr val="black"/>
                </a:solidFill>
                <a:effectLst/>
                <a:uLnTx/>
                <a:uFillTx/>
                <a:latin typeface="Calibri"/>
                <a:ea typeface="+mn-ea"/>
                <a:cs typeface="Calibri"/>
              </a:rPr>
              <a:t>ou</a:t>
            </a:r>
            <a:r>
              <a:rPr kumimoji="0" lang="en-US" sz="1350" b="0" i="0" u="sng" strike="noStrike" kern="1200" cap="none" spc="0" normalizeH="0" noProof="0" dirty="0">
                <a:ln>
                  <a:noFill/>
                </a:ln>
                <a:solidFill>
                  <a:prstClr val="black"/>
                </a:solidFill>
                <a:effectLst/>
                <a:uLnTx/>
                <a:uFillTx/>
                <a:latin typeface="Calibri"/>
                <a:ea typeface="+mn-ea"/>
                <a:cs typeface="Calibri"/>
              </a:rPr>
              <a:t> must use this template for your assessment.</a:t>
            </a:r>
          </a:p>
          <a:p>
            <a:pPr marL="0" marR="0" lvl="0" indent="0" algn="l" defTabSz="342900" rtl="0" eaLnBrk="1" fontAlgn="auto" latinLnBrk="0" hangingPunct="1">
              <a:lnSpc>
                <a:spcPct val="100000"/>
              </a:lnSpc>
              <a:spcBef>
                <a:spcPts val="0"/>
              </a:spcBef>
              <a:spcAft>
                <a:spcPts val="0"/>
              </a:spcAft>
              <a:buClrTx/>
              <a:buSzTx/>
              <a:buFontTx/>
              <a:buNone/>
              <a:tabLst/>
              <a:defRPr/>
            </a:pPr>
            <a:r>
              <a:rPr lang="en-US" sz="1350" baseline="0" dirty="0">
                <a:solidFill>
                  <a:prstClr val="black"/>
                </a:solidFill>
                <a:latin typeface="Calibri"/>
                <a:cs typeface="Calibri"/>
              </a:rPr>
              <a:t>Consider the</a:t>
            </a:r>
            <a:r>
              <a:rPr lang="en-US" sz="1350" dirty="0">
                <a:solidFill>
                  <a:prstClr val="black"/>
                </a:solidFill>
                <a:latin typeface="Calibri"/>
                <a:cs typeface="Calibri"/>
              </a:rPr>
              <a:t> issues this organization is facing? How will you structure their communications to be the most effective?</a:t>
            </a:r>
            <a:endParaRPr kumimoji="0" lang="en-US" sz="1350" b="0" i="0" strike="noStrike" kern="1200" cap="none" spc="0" normalizeH="0" baseline="0" noProof="0" dirty="0">
              <a:ln>
                <a:noFill/>
              </a:ln>
              <a:solidFill>
                <a:prstClr val="black"/>
              </a:solidFill>
              <a:effectLst/>
              <a:uLnTx/>
              <a:uFillTx/>
              <a:latin typeface="Calibri"/>
              <a:ea typeface="+mn-ea"/>
              <a:cs typeface="Calibri"/>
            </a:endParaRPr>
          </a:p>
        </p:txBody>
      </p:sp>
      <p:sp>
        <p:nvSpPr>
          <p:cNvPr id="6" name="TextBox 5">
            <a:extLst>
              <a:ext uri="{FF2B5EF4-FFF2-40B4-BE49-F238E27FC236}">
                <a16:creationId xmlns:a16="http://schemas.microsoft.com/office/drawing/2014/main" id="{9922D365-8171-B086-1CDC-9A490FF62A1F}"/>
              </a:ext>
            </a:extLst>
          </p:cNvPr>
          <p:cNvSpPr txBox="1"/>
          <p:nvPr/>
        </p:nvSpPr>
        <p:spPr>
          <a:xfrm>
            <a:off x="40095" y="2143558"/>
            <a:ext cx="8856984" cy="3970318"/>
          </a:xfrm>
          <a:prstGeom prst="rect">
            <a:avLst/>
          </a:prstGeom>
          <a:noFill/>
        </p:spPr>
        <p:txBody>
          <a:bodyPr wrap="square" rtlCol="0">
            <a:spAutoFit/>
          </a:bodyPr>
          <a:lstStyle/>
          <a:p>
            <a:r>
              <a:rPr lang="en-GB" dirty="0"/>
              <a:t>Case study – The Cosy cottage</a:t>
            </a:r>
          </a:p>
          <a:p>
            <a:endParaRPr lang="en-GB" dirty="0"/>
          </a:p>
          <a:p>
            <a:r>
              <a:rPr lang="en-GB" dirty="0"/>
              <a:t>In late 2022, The Jones family purchased the Cosy Cottage Hotel in South Devon (An existing hotel that had gone out of business during the Covid lockdown). The Hotel has a basic website and a little used social media page with a good number of followers from the previous owners (400), The hotel is a 15 mins walk from the beach and a 20 min drive to Torquay which has many attractions, The Jones family are keen to get their hotel started on the right foot and have asked you to design a communications plan for next year January to December that will attract new users to their website and social media and increase bookings in the quieter autumn and winter months and reach out to the customers who have been to the hotel under the previous owners.</a:t>
            </a:r>
          </a:p>
          <a:p>
            <a:r>
              <a:rPr lang="en-GB" dirty="0"/>
              <a:t>-Consider RACE/ and what Channels you will use for which groups of new and existing customers? </a:t>
            </a:r>
          </a:p>
          <a:p>
            <a:r>
              <a:rPr lang="en-GB" dirty="0"/>
              <a:t>-What times of year will need which kinds of strategies?   </a:t>
            </a:r>
          </a:p>
        </p:txBody>
      </p:sp>
      <p:pic>
        <p:nvPicPr>
          <p:cNvPr id="3" name="Picture 2">
            <a:extLst>
              <a:ext uri="{FF2B5EF4-FFF2-40B4-BE49-F238E27FC236}">
                <a16:creationId xmlns:a16="http://schemas.microsoft.com/office/drawing/2014/main" id="{611702D1-55CB-6962-42C8-2037182F9E66}"/>
              </a:ext>
            </a:extLst>
          </p:cNvPr>
          <p:cNvPicPr>
            <a:picLocks noChangeAspect="1"/>
          </p:cNvPicPr>
          <p:nvPr/>
        </p:nvPicPr>
        <p:blipFill rotWithShape="1">
          <a:blip r:embed="rId3"/>
          <a:srcRect t="11569"/>
          <a:stretch/>
        </p:blipFill>
        <p:spPr>
          <a:xfrm>
            <a:off x="4966050" y="171982"/>
            <a:ext cx="4193750" cy="2420888"/>
          </a:xfrm>
          <a:prstGeom prst="rect">
            <a:avLst/>
          </a:prstGeom>
        </p:spPr>
      </p:pic>
    </p:spTree>
    <p:extLst>
      <p:ext uri="{BB962C8B-B14F-4D97-AF65-F5344CB8AC3E}">
        <p14:creationId xmlns:p14="http://schemas.microsoft.com/office/powerpoint/2010/main" val="1318218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BA9C8C5F-0916-76D0-C4DC-60B553AA9A9A}"/>
              </a:ext>
            </a:extLst>
          </p:cNvPr>
          <p:cNvSpPr>
            <a:spLocks noGrp="1"/>
          </p:cNvSpPr>
          <p:nvPr>
            <p:ph type="title"/>
          </p:nvPr>
        </p:nvSpPr>
        <p:spPr>
          <a:xfrm>
            <a:off x="4355976" y="3068960"/>
            <a:ext cx="3065480" cy="2889114"/>
          </a:xfrm>
        </p:spPr>
        <p:txBody>
          <a:bodyPr vert="horz" lIns="91440" tIns="45720" rIns="91440" bIns="45720" rtlCol="0" anchor="b">
            <a:normAutofit/>
          </a:bodyPr>
          <a:lstStyle/>
          <a:p>
            <a:r>
              <a:rPr lang="en-US" altLang="en-US" sz="4700" dirty="0"/>
              <a:t>Control</a:t>
            </a:r>
          </a:p>
        </p:txBody>
      </p:sp>
      <p:pic>
        <p:nvPicPr>
          <p:cNvPr id="22530" name="Picture 2" descr="See the source image">
            <a:extLst>
              <a:ext uri="{FF2B5EF4-FFF2-40B4-BE49-F238E27FC236}">
                <a16:creationId xmlns:a16="http://schemas.microsoft.com/office/drawing/2014/main" id="{3055835E-4D6D-66C5-3E32-247C575F5C5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86" r="3843"/>
          <a:stretch/>
        </p:blipFill>
        <p:spPr bwMode="auto">
          <a:xfrm>
            <a:off x="107504" y="-603448"/>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6866"/>
                                        </p:tgtEl>
                                        <p:attrNameLst>
                                          <p:attrName>style.visibility</p:attrName>
                                        </p:attrNameLst>
                                      </p:cBhvr>
                                      <p:to>
                                        <p:strVal val="visible"/>
                                      </p:to>
                                    </p:set>
                                    <p:animEffect transition="in" filter="fade">
                                      <p:cBhvr>
                                        <p:cTn id="7" dur="700"/>
                                        <p:tgtEl>
                                          <p:spTgt spid="368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46E2A334-0DD8-E27E-4175-DF793F3BDE79}"/>
              </a:ext>
            </a:extLst>
          </p:cNvPr>
          <p:cNvSpPr>
            <a:spLocks noGrp="1"/>
          </p:cNvSpPr>
          <p:nvPr>
            <p:ph type="title"/>
          </p:nvPr>
        </p:nvSpPr>
        <p:spPr>
          <a:xfrm>
            <a:off x="193141" y="188640"/>
            <a:ext cx="3985902" cy="1325563"/>
          </a:xfrm>
        </p:spPr>
        <p:txBody>
          <a:bodyPr>
            <a:normAutofit/>
          </a:bodyPr>
          <a:lstStyle/>
          <a:p>
            <a:r>
              <a:rPr lang="en-GB" altLang="en-US" dirty="0">
                <a:latin typeface="Trebuchet MS" panose="020B0603020202020204" pitchFamily="34" charset="0"/>
              </a:rPr>
              <a:t>Control</a:t>
            </a:r>
          </a:p>
        </p:txBody>
      </p:sp>
      <p:sp>
        <p:nvSpPr>
          <p:cNvPr id="37891" name="Content Placeholder 2">
            <a:extLst>
              <a:ext uri="{FF2B5EF4-FFF2-40B4-BE49-F238E27FC236}">
                <a16:creationId xmlns:a16="http://schemas.microsoft.com/office/drawing/2014/main" id="{378689CB-65C9-AFEF-9D78-EFB0CDF76258}"/>
              </a:ext>
            </a:extLst>
          </p:cNvPr>
          <p:cNvSpPr>
            <a:spLocks noGrp="1"/>
          </p:cNvSpPr>
          <p:nvPr>
            <p:ph idx="1"/>
          </p:nvPr>
        </p:nvSpPr>
        <p:spPr>
          <a:xfrm>
            <a:off x="268537" y="1233412"/>
            <a:ext cx="5023543" cy="4427836"/>
          </a:xfrm>
        </p:spPr>
        <p:txBody>
          <a:bodyPr anchor="t">
            <a:normAutofit fontScale="77500" lnSpcReduction="20000"/>
          </a:bodyPr>
          <a:lstStyle/>
          <a:p>
            <a:r>
              <a:rPr lang="en-GB" altLang="en-US" sz="2100" dirty="0">
                <a:latin typeface="Trebuchet MS" panose="020B0603020202020204" pitchFamily="34" charset="0"/>
              </a:rPr>
              <a:t>Plans should include control systems – performance must be monitored, measured and controlled (how will we measure success?)</a:t>
            </a:r>
          </a:p>
          <a:p>
            <a:r>
              <a:rPr lang="en-GB" altLang="en-US" sz="2100" dirty="0">
                <a:latin typeface="Trebuchet MS" panose="020B0603020202020204" pitchFamily="34" charset="0"/>
              </a:rPr>
              <a:t>Identify USP, Features and Benefits</a:t>
            </a:r>
          </a:p>
          <a:p>
            <a:pPr marL="0" indent="0">
              <a:buNone/>
            </a:pPr>
            <a:endParaRPr lang="en-GB" altLang="en-US" sz="2100" dirty="0">
              <a:latin typeface="Trebuchet MS" panose="020B0603020202020204" pitchFamily="34" charset="0"/>
            </a:endParaRPr>
          </a:p>
          <a:p>
            <a:r>
              <a:rPr lang="en-GB" altLang="en-US" sz="2100" dirty="0">
                <a:latin typeface="Trebuchet MS" panose="020B0603020202020204" pitchFamily="34" charset="0"/>
              </a:rPr>
              <a:t>On your Gannt there is a space for “Metrics/KPI’s” for each channel you use, this is what you will measure to know that the process is working, consider what can be measured and how</a:t>
            </a:r>
          </a:p>
          <a:p>
            <a:r>
              <a:rPr lang="en-GB" altLang="en-US" sz="2100" dirty="0">
                <a:latin typeface="Trebuchet MS" panose="020B0603020202020204" pitchFamily="34" charset="0"/>
              </a:rPr>
              <a:t>Discuss how we will measure success? New customers, positive attitudes towards brand, Increase profits etc.. </a:t>
            </a:r>
          </a:p>
          <a:p>
            <a:r>
              <a:rPr lang="en-GB" altLang="en-US" sz="2100" dirty="0">
                <a:latin typeface="Trebuchet MS" panose="020B0603020202020204" pitchFamily="34" charset="0"/>
              </a:rPr>
              <a:t>In this section you will discuss your use of metrics and justify your choices, </a:t>
            </a:r>
          </a:p>
          <a:p>
            <a:pPr marL="0" indent="0">
              <a:buNone/>
            </a:pPr>
            <a:r>
              <a:rPr lang="en-GB" altLang="en-US" sz="2100" dirty="0" err="1">
                <a:latin typeface="Trebuchet MS" panose="020B0603020202020204" pitchFamily="34" charset="0"/>
              </a:rPr>
              <a:t>e.g</a:t>
            </a:r>
            <a:endParaRPr lang="en-GB" altLang="en-US" sz="2100" dirty="0">
              <a:latin typeface="Trebuchet MS" panose="020B0603020202020204" pitchFamily="34" charset="0"/>
            </a:endParaRPr>
          </a:p>
          <a:p>
            <a:pPr marL="0" indent="0">
              <a:buNone/>
            </a:pPr>
            <a:r>
              <a:rPr lang="en-GB" altLang="en-US" sz="2100" i="1" dirty="0">
                <a:latin typeface="Trebuchet MS" panose="020B0603020202020204" pitchFamily="34" charset="0"/>
              </a:rPr>
              <a:t>“Promotional discount codes have been used to measure radio communications effectiveness as each time a promotional code is used this can be traced to a successful engagement of the channel.”</a:t>
            </a:r>
          </a:p>
          <a:p>
            <a:endParaRPr lang="en-GB" altLang="en-US" sz="1600" dirty="0">
              <a:latin typeface="Trebuchet MS" panose="020B0603020202020204" pitchFamily="34" charset="0"/>
            </a:endParaRPr>
          </a:p>
        </p:txBody>
      </p:sp>
      <p:pic>
        <p:nvPicPr>
          <p:cNvPr id="2" name="Picture 1">
            <a:extLst>
              <a:ext uri="{FF2B5EF4-FFF2-40B4-BE49-F238E27FC236}">
                <a16:creationId xmlns:a16="http://schemas.microsoft.com/office/drawing/2014/main" id="{5A7E8AEA-6201-368A-CD1E-15524042A76F}"/>
              </a:ext>
            </a:extLst>
          </p:cNvPr>
          <p:cNvPicPr>
            <a:picLocks noChangeAspect="1"/>
          </p:cNvPicPr>
          <p:nvPr/>
        </p:nvPicPr>
        <p:blipFill rotWithShape="1">
          <a:blip r:embed="rId2"/>
          <a:srcRect t="20666" r="63157"/>
          <a:stretch/>
        </p:blipFill>
        <p:spPr>
          <a:xfrm>
            <a:off x="5638491" y="1124744"/>
            <a:ext cx="3312368" cy="3214976"/>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4966220" y="85856"/>
            <a:ext cx="7886700" cy="735509"/>
          </a:xfrm>
        </p:spPr>
        <p:txBody>
          <a:bodyPr/>
          <a:lstStyle/>
          <a:p>
            <a:pPr marL="0" indent="0">
              <a:buNone/>
            </a:pPr>
            <a:r>
              <a:rPr lang="en-GB" dirty="0"/>
              <a:t>Assessment 2 structure.</a:t>
            </a:r>
          </a:p>
          <a:p>
            <a:pPr marL="0" indent="0">
              <a:buNone/>
            </a:pPr>
            <a:r>
              <a:rPr lang="en-GB" sz="1800" b="1" dirty="0"/>
              <a:t>Submission: </a:t>
            </a:r>
            <a:r>
              <a:rPr lang="en-GB" sz="1800" b="1" u="sng" dirty="0"/>
              <a:t>Friday 10th March 2023 23:55</a:t>
            </a:r>
            <a:r>
              <a:rPr lang="en-GB" sz="1800" dirty="0"/>
              <a:t> </a:t>
            </a:r>
          </a:p>
        </p:txBody>
      </p:sp>
      <p:sp>
        <p:nvSpPr>
          <p:cNvPr id="6" name="TextBox 5">
            <a:extLst>
              <a:ext uri="{FF2B5EF4-FFF2-40B4-BE49-F238E27FC236}">
                <a16:creationId xmlns:a16="http://schemas.microsoft.com/office/drawing/2014/main" id="{AF0D26C6-DAFF-73DA-FDFB-1E95EAB3FF91}"/>
              </a:ext>
            </a:extLst>
          </p:cNvPr>
          <p:cNvSpPr txBox="1"/>
          <p:nvPr/>
        </p:nvSpPr>
        <p:spPr>
          <a:xfrm>
            <a:off x="244826" y="366202"/>
            <a:ext cx="4572000" cy="1332865"/>
          </a:xfrm>
          <a:prstGeom prst="rect">
            <a:avLst/>
          </a:prstGeom>
          <a:solidFill>
            <a:schemeClr val="accent2"/>
          </a:solidFill>
          <a:ln>
            <a:solidFill>
              <a:schemeClr val="tx1"/>
            </a:solidFill>
          </a:ln>
        </p:spPr>
        <p:txBody>
          <a:bodyPr wrap="square">
            <a:spAutoFit/>
          </a:bodyPr>
          <a:lstStyle/>
          <a:p>
            <a:pPr marL="228600">
              <a:lnSpc>
                <a:spcPct val="115000"/>
              </a:lnSpc>
              <a:spcBef>
                <a:spcPts val="450"/>
              </a:spcBef>
              <a:spcAft>
                <a:spcPts val="450"/>
              </a:spcAft>
            </a:pPr>
            <a:r>
              <a:rPr lang="en-GB" sz="1200" b="1" dirty="0">
                <a:solidFill>
                  <a:srgbClr val="222222"/>
                </a:solidFill>
                <a:effectLst/>
                <a:latin typeface="Arial" panose="020B0604020202020204" pitchFamily="34" charset="0"/>
                <a:ea typeface="Times New Roman" panose="02020603050405020304" pitchFamily="18" charset="0"/>
              </a:rPr>
              <a:t>Introduction (100 words)</a:t>
            </a:r>
            <a:endParaRPr lang="en-GB" sz="12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200" dirty="0">
                <a:solidFill>
                  <a:srgbClr val="222222"/>
                </a:solidFill>
                <a:effectLst/>
                <a:latin typeface="Arial" panose="020B0604020202020204" pitchFamily="34" charset="0"/>
                <a:ea typeface="Times New Roman" panose="02020603050405020304" pitchFamily="18" charset="0"/>
              </a:rPr>
              <a:t>The purpose of your marketing plan/what it is about</a:t>
            </a:r>
            <a:endParaRPr lang="en-GB" sz="1200" dirty="0">
              <a:effectLst/>
              <a:latin typeface="Calibri" panose="020F0502020204030204" pitchFamily="34" charset="0"/>
              <a:ea typeface="Calibri" panose="020F0502020204030204" pitchFamily="34" charset="0"/>
            </a:endParaRPr>
          </a:p>
          <a:p>
            <a:pPr marL="228600">
              <a:lnSpc>
                <a:spcPct val="115000"/>
              </a:lnSpc>
              <a:spcAft>
                <a:spcPts val="1000"/>
              </a:spcAft>
            </a:pPr>
            <a:r>
              <a:rPr lang="en-GB" sz="1200" dirty="0">
                <a:solidFill>
                  <a:srgbClr val="222222"/>
                </a:solidFill>
                <a:effectLst/>
                <a:latin typeface="Arial" panose="020B0604020202020204" pitchFamily="34" charset="0"/>
                <a:ea typeface="Times New Roman" panose="02020603050405020304" pitchFamily="18" charset="0"/>
              </a:rPr>
              <a:t>Who it is being prepared for?                                                                                                                   Briefly introduce the key Frameworks you will use in your marketing plan SOSTAC, </a:t>
            </a:r>
            <a:r>
              <a:rPr lang="en-GB" sz="1200" dirty="0">
                <a:solidFill>
                  <a:srgbClr val="222222"/>
                </a:solidFill>
                <a:latin typeface="Arial" panose="020B0604020202020204" pitchFamily="34" charset="0"/>
                <a:ea typeface="Times New Roman" panose="02020603050405020304" pitchFamily="18" charset="0"/>
              </a:rPr>
              <a:t>Marketing mix</a:t>
            </a:r>
            <a:r>
              <a:rPr lang="en-GB" sz="1200" dirty="0">
                <a:solidFill>
                  <a:srgbClr val="222222"/>
                </a:solidFill>
                <a:effectLst/>
                <a:latin typeface="Arial" panose="020B0604020202020204" pitchFamily="34" charset="0"/>
                <a:ea typeface="Times New Roman" panose="02020603050405020304" pitchFamily="18" charset="0"/>
              </a:rPr>
              <a:t>, Bowmans etc..</a:t>
            </a:r>
            <a:endParaRPr lang="en-GB" sz="1200" dirty="0">
              <a:effectLst/>
              <a:latin typeface="Calibri" panose="020F0502020204030204" pitchFamily="34" charset="0"/>
              <a:ea typeface="Calibri" panose="020F0502020204030204" pitchFamily="34" charset="0"/>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4684152" y="2411292"/>
            <a:ext cx="4249219" cy="3525965"/>
          </a:xfrm>
          <a:prstGeom prst="rect">
            <a:avLst/>
          </a:prstGeom>
          <a:solidFill>
            <a:schemeClr val="accent5">
              <a:lumMod val="60000"/>
              <a:lumOff val="40000"/>
            </a:schemeClr>
          </a:solidFill>
          <a:ln>
            <a:solidFill>
              <a:schemeClr val="tx1"/>
            </a:solidFill>
          </a:ln>
        </p:spPr>
        <p:txBody>
          <a:bodyPr wrap="square">
            <a:spAutoFit/>
          </a:bodyPr>
          <a:lstStyle/>
          <a:p>
            <a:pPr marL="228600">
              <a:lnSpc>
                <a:spcPct val="115000"/>
              </a:lnSpc>
              <a:spcBef>
                <a:spcPts val="450"/>
              </a:spcBef>
              <a:spcAft>
                <a:spcPts val="450"/>
              </a:spcAft>
            </a:pPr>
            <a:r>
              <a:rPr lang="en-GB" sz="1200" b="1" dirty="0">
                <a:solidFill>
                  <a:srgbClr val="222222"/>
                </a:solidFill>
                <a:effectLst/>
                <a:latin typeface="Arial" panose="020B0604020202020204" pitchFamily="34" charset="0"/>
                <a:ea typeface="Times New Roman" panose="02020603050405020304" pitchFamily="18" charset="0"/>
              </a:rPr>
              <a:t>Situation Analysis</a:t>
            </a:r>
            <a:r>
              <a:rPr lang="en-GB" sz="1200" dirty="0">
                <a:solidFill>
                  <a:srgbClr val="222222"/>
                </a:solidFill>
                <a:effectLst/>
                <a:latin typeface="Arial" panose="020B0604020202020204" pitchFamily="34" charset="0"/>
                <a:ea typeface="Times New Roman" panose="02020603050405020304" pitchFamily="18" charset="0"/>
              </a:rPr>
              <a:t> </a:t>
            </a:r>
            <a:r>
              <a:rPr lang="en-GB" sz="1200" b="1" dirty="0">
                <a:solidFill>
                  <a:srgbClr val="222222"/>
                </a:solidFill>
                <a:effectLst/>
                <a:latin typeface="Arial" panose="020B0604020202020204" pitchFamily="34" charset="0"/>
                <a:ea typeface="Times New Roman" panose="02020603050405020304" pitchFamily="18" charset="0"/>
              </a:rPr>
              <a:t>(350 words)</a:t>
            </a:r>
            <a:endParaRPr lang="en-GB" sz="12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200" dirty="0">
                <a:solidFill>
                  <a:srgbClr val="222222"/>
                </a:solidFill>
                <a:effectLst/>
                <a:latin typeface="Arial" panose="020B0604020202020204" pitchFamily="34" charset="0"/>
                <a:ea typeface="Times New Roman" panose="02020603050405020304" pitchFamily="18" charset="0"/>
              </a:rPr>
              <a:t>5 'C's</a:t>
            </a:r>
            <a:endParaRPr lang="en-GB" sz="12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200" dirty="0">
                <a:solidFill>
                  <a:srgbClr val="222222"/>
                </a:solidFill>
                <a:effectLst/>
                <a:latin typeface="Arial" panose="020B0604020202020204" pitchFamily="34" charset="0"/>
                <a:ea typeface="Times New Roman" panose="02020603050405020304" pitchFamily="18" charset="0"/>
              </a:rPr>
              <a:t>-Company: SWOT analysis (Micro analysis) </a:t>
            </a:r>
            <a:endParaRPr lang="en-GB" sz="12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200" dirty="0">
                <a:solidFill>
                  <a:srgbClr val="222222"/>
                </a:solidFill>
                <a:effectLst/>
                <a:latin typeface="Arial" panose="020B0604020202020204" pitchFamily="34" charset="0"/>
                <a:ea typeface="Times New Roman" panose="02020603050405020304" pitchFamily="18" charset="0"/>
              </a:rPr>
              <a:t>-Customers: Segmentation and Targeting/ Customer profile’s’ </a:t>
            </a:r>
            <a:r>
              <a:rPr lang="en-GB" sz="1200" dirty="0" err="1">
                <a:solidFill>
                  <a:srgbClr val="222222"/>
                </a:solidFill>
                <a:effectLst/>
                <a:latin typeface="Arial" panose="020B0604020202020204" pitchFamily="34" charset="0"/>
                <a:ea typeface="Times New Roman" panose="02020603050405020304" pitchFamily="18" charset="0"/>
              </a:rPr>
              <a:t>SimilarWeb</a:t>
            </a:r>
            <a:r>
              <a:rPr lang="en-GB" sz="1200" dirty="0">
                <a:solidFill>
                  <a:srgbClr val="222222"/>
                </a:solidFill>
                <a:effectLst/>
                <a:latin typeface="Arial" panose="020B0604020202020204" pitchFamily="34" charset="0"/>
                <a:ea typeface="Times New Roman" panose="02020603050405020304" pitchFamily="18" charset="0"/>
              </a:rPr>
              <a:t>!!</a:t>
            </a:r>
            <a:endParaRPr lang="en-GB" sz="12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200" dirty="0">
                <a:solidFill>
                  <a:srgbClr val="222222"/>
                </a:solidFill>
                <a:effectLst/>
                <a:latin typeface="Arial" panose="020B0604020202020204" pitchFamily="34" charset="0"/>
                <a:ea typeface="Times New Roman" panose="02020603050405020304" pitchFamily="18" charset="0"/>
              </a:rPr>
              <a:t>-Competitors: Perceptual positioning map, Bowmans strategy clock</a:t>
            </a:r>
            <a:endParaRPr lang="en-GB" sz="12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200" dirty="0">
                <a:solidFill>
                  <a:srgbClr val="222222"/>
                </a:solidFill>
                <a:effectLst/>
                <a:latin typeface="Arial" panose="020B0604020202020204" pitchFamily="34" charset="0"/>
                <a:ea typeface="Times New Roman" panose="02020603050405020304" pitchFamily="18" charset="0"/>
              </a:rPr>
              <a:t>-Collaborators: Demonstrate an awareness of your organisations B2B Relationships, Partnerships, Franchises.</a:t>
            </a:r>
            <a:endParaRPr lang="en-GB" sz="12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200" dirty="0">
                <a:solidFill>
                  <a:srgbClr val="222222"/>
                </a:solidFill>
                <a:effectLst/>
                <a:latin typeface="Arial" panose="020B0604020202020204" pitchFamily="34" charset="0"/>
                <a:ea typeface="Times New Roman" panose="02020603050405020304" pitchFamily="18" charset="0"/>
              </a:rPr>
              <a:t>-Climate: PESTLE (Macro analysis) </a:t>
            </a:r>
          </a:p>
          <a:p>
            <a:pPr marL="228600">
              <a:lnSpc>
                <a:spcPct val="115000"/>
              </a:lnSpc>
              <a:spcBef>
                <a:spcPts val="450"/>
              </a:spcBef>
              <a:spcAft>
                <a:spcPts val="450"/>
              </a:spcAft>
            </a:pPr>
            <a:r>
              <a:rPr lang="en-GB" sz="1200" dirty="0">
                <a:solidFill>
                  <a:srgbClr val="222222"/>
                </a:solidFill>
                <a:latin typeface="Arial" panose="020B0604020202020204" pitchFamily="34" charset="0"/>
                <a:ea typeface="Calibri" panose="020F0502020204030204" pitchFamily="34" charset="0"/>
              </a:rPr>
              <a:t>-Marketing Mix</a:t>
            </a:r>
            <a:endParaRPr lang="en-GB" sz="1200" dirty="0">
              <a:effectLst/>
              <a:latin typeface="Calibri" panose="020F0502020204030204" pitchFamily="34" charset="0"/>
              <a:ea typeface="Calibri" panose="020F0502020204030204" pitchFamily="34" charset="0"/>
            </a:endParaRPr>
          </a:p>
        </p:txBody>
      </p:sp>
      <p:sp>
        <p:nvSpPr>
          <p:cNvPr id="10" name="TextBox 9">
            <a:extLst>
              <a:ext uri="{FF2B5EF4-FFF2-40B4-BE49-F238E27FC236}">
                <a16:creationId xmlns:a16="http://schemas.microsoft.com/office/drawing/2014/main" id="{3AD47ADB-BC79-1DF0-EBFE-A3D4C6252416}"/>
              </a:ext>
            </a:extLst>
          </p:cNvPr>
          <p:cNvSpPr txBox="1"/>
          <p:nvPr/>
        </p:nvSpPr>
        <p:spPr>
          <a:xfrm>
            <a:off x="4864546" y="1052736"/>
            <a:ext cx="3888432" cy="646331"/>
          </a:xfrm>
          <a:prstGeom prst="rect">
            <a:avLst/>
          </a:prstGeom>
          <a:noFill/>
        </p:spPr>
        <p:txBody>
          <a:bodyPr wrap="square" rtlCol="0">
            <a:spAutoFit/>
          </a:bodyPr>
          <a:lstStyle/>
          <a:p>
            <a:r>
              <a:rPr lang="en-GB" dirty="0"/>
              <a:t>Be concise and to the point, introduce the hotel and a short background.</a:t>
            </a:r>
          </a:p>
        </p:txBody>
      </p:sp>
      <p:sp>
        <p:nvSpPr>
          <p:cNvPr id="11" name="TextBox 10">
            <a:extLst>
              <a:ext uri="{FF2B5EF4-FFF2-40B4-BE49-F238E27FC236}">
                <a16:creationId xmlns:a16="http://schemas.microsoft.com/office/drawing/2014/main" id="{EBF63B33-6305-5992-2F3E-CA22067CBDA3}"/>
              </a:ext>
            </a:extLst>
          </p:cNvPr>
          <p:cNvSpPr txBox="1"/>
          <p:nvPr/>
        </p:nvSpPr>
        <p:spPr>
          <a:xfrm>
            <a:off x="251520" y="1826235"/>
            <a:ext cx="4317573" cy="4555093"/>
          </a:xfrm>
          <a:prstGeom prst="rect">
            <a:avLst/>
          </a:prstGeom>
          <a:noFill/>
        </p:spPr>
        <p:txBody>
          <a:bodyPr wrap="square" rtlCol="0">
            <a:spAutoFit/>
          </a:bodyPr>
          <a:lstStyle/>
          <a:p>
            <a:r>
              <a:rPr lang="en-GB" sz="1600" dirty="0"/>
              <a:t>Use the Appendix for tables </a:t>
            </a:r>
            <a:r>
              <a:rPr lang="en-GB" sz="1600" dirty="0" err="1"/>
              <a:t>e,g</a:t>
            </a:r>
            <a:r>
              <a:rPr lang="en-GB" sz="1600" dirty="0"/>
              <a:t> PEST SWOT, this should discuss the 5 Cs, </a:t>
            </a:r>
          </a:p>
          <a:p>
            <a:r>
              <a:rPr lang="en-GB" sz="1600" dirty="0"/>
              <a:t>Use </a:t>
            </a:r>
            <a:r>
              <a:rPr lang="en-GB" sz="1600" u="sng" dirty="0" err="1"/>
              <a:t>SimilarWeb</a:t>
            </a:r>
            <a:r>
              <a:rPr lang="en-GB" sz="1600" u="sng" dirty="0"/>
              <a:t> to identify customer segments! </a:t>
            </a:r>
            <a:r>
              <a:rPr lang="en-GB" sz="1600" dirty="0"/>
              <a:t>Look at review sites to gain an understanding of the customers thoughts about the brand.</a:t>
            </a:r>
          </a:p>
          <a:p>
            <a:r>
              <a:rPr lang="en-GB" sz="1600" dirty="0"/>
              <a:t>Make perceptual positioning map for your hotel plot competitors and your hotel on Bowmans clock (Appendix). </a:t>
            </a:r>
          </a:p>
          <a:p>
            <a:r>
              <a:rPr lang="en-GB" sz="1600" dirty="0"/>
              <a:t>Collaborators- again </a:t>
            </a:r>
            <a:r>
              <a:rPr lang="en-GB" sz="1600" dirty="0" err="1"/>
              <a:t>Simmilarweb</a:t>
            </a:r>
            <a:r>
              <a:rPr lang="en-GB" sz="1600" dirty="0"/>
              <a:t> will tell you some of these, you will also need to research.</a:t>
            </a:r>
          </a:p>
          <a:p>
            <a:r>
              <a:rPr lang="en-GB" sz="1600" dirty="0"/>
              <a:t>you do not need a full pestle just the main points that affect your hotel  be specific/relevant and provide examples. </a:t>
            </a:r>
          </a:p>
          <a:p>
            <a:r>
              <a:rPr lang="en-GB" sz="1600" dirty="0"/>
              <a:t>Marketing mix – a brief exploration of the current mix (what is the product ‘Value proposition’, pricing, distribution, current promotions and communications?). </a:t>
            </a:r>
          </a:p>
          <a:p>
            <a:r>
              <a:rPr lang="en-GB" dirty="0"/>
              <a:t> </a:t>
            </a:r>
          </a:p>
        </p:txBody>
      </p:sp>
    </p:spTree>
    <p:extLst>
      <p:ext uri="{BB962C8B-B14F-4D97-AF65-F5344CB8AC3E}">
        <p14:creationId xmlns:p14="http://schemas.microsoft.com/office/powerpoint/2010/main" val="146331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084" y="149903"/>
            <a:ext cx="7886700" cy="735509"/>
          </a:xfrm>
        </p:spPr>
        <p:txBody>
          <a:bodyPr/>
          <a:lstStyle/>
          <a:p>
            <a:pPr marL="0" indent="0">
              <a:buNone/>
            </a:pPr>
            <a:r>
              <a:rPr lang="en-GB" dirty="0"/>
              <a:t>Assessment 2 structure. </a:t>
            </a:r>
          </a:p>
        </p:txBody>
      </p:sp>
      <p:sp>
        <p:nvSpPr>
          <p:cNvPr id="6" name="TextBox 5">
            <a:extLst>
              <a:ext uri="{FF2B5EF4-FFF2-40B4-BE49-F238E27FC236}">
                <a16:creationId xmlns:a16="http://schemas.microsoft.com/office/drawing/2014/main" id="{AF0D26C6-DAFF-73DA-FDFB-1E95EAB3FF91}"/>
              </a:ext>
            </a:extLst>
          </p:cNvPr>
          <p:cNvSpPr txBox="1"/>
          <p:nvPr/>
        </p:nvSpPr>
        <p:spPr>
          <a:xfrm>
            <a:off x="4446240" y="763659"/>
            <a:ext cx="4572000" cy="1187376"/>
          </a:xfrm>
          <a:prstGeom prst="rect">
            <a:avLst/>
          </a:prstGeom>
          <a:solidFill>
            <a:schemeClr val="accent6">
              <a:lumMod val="60000"/>
              <a:lumOff val="40000"/>
            </a:schemeClr>
          </a:solidFill>
          <a:ln>
            <a:solidFill>
              <a:schemeClr val="tx1"/>
            </a:solidFill>
          </a:ln>
        </p:spPr>
        <p:txBody>
          <a:bodyPr wrap="square">
            <a:spAutoFit/>
          </a:bodyPr>
          <a:lstStyle/>
          <a:p>
            <a:r>
              <a:rPr lang="en-GB" b="1" dirty="0"/>
              <a:t>Objectives(100 words)</a:t>
            </a:r>
            <a:endParaRPr lang="en-GB" dirty="0"/>
          </a:p>
          <a:p>
            <a:r>
              <a:rPr lang="en-GB" dirty="0"/>
              <a:t>-SMART target: Summarise the aims of your marketing plan in one short paragraph. </a:t>
            </a:r>
          </a:p>
          <a:p>
            <a:pPr marL="228600" marR="0" lvl="0" indent="0" algn="l" defTabSz="457200" rtl="0" eaLnBrk="1" fontAlgn="auto" latinLnBrk="0" hangingPunct="1">
              <a:lnSpc>
                <a:spcPct val="115000"/>
              </a:lnSpc>
              <a:spcBef>
                <a:spcPts val="450"/>
              </a:spcBef>
              <a:spcAft>
                <a:spcPts val="45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302970" y="2507716"/>
            <a:ext cx="4249219" cy="3077766"/>
          </a:xfrm>
          <a:prstGeom prst="rect">
            <a:avLst/>
          </a:prstGeom>
          <a:solidFill>
            <a:schemeClr val="accent4">
              <a:lumMod val="60000"/>
              <a:lumOff val="40000"/>
            </a:schemeClr>
          </a:solidFill>
          <a:ln>
            <a:solidFill>
              <a:schemeClr val="tx1"/>
            </a:solidFill>
          </a:ln>
        </p:spPr>
        <p:txBody>
          <a:bodyPr wrap="square">
            <a:spAutoFit/>
          </a:bodyPr>
          <a:lstStyle/>
          <a:p>
            <a:r>
              <a:rPr lang="en-GB" b="1" dirty="0"/>
              <a:t>Strategy (150 Words)</a:t>
            </a:r>
            <a:endParaRPr lang="en-GB" dirty="0"/>
          </a:p>
          <a:p>
            <a:r>
              <a:rPr lang="en-GB" sz="1600" dirty="0"/>
              <a:t>Discuss and explain your organisations </a:t>
            </a:r>
            <a:r>
              <a:rPr lang="en-GB" sz="1600" b="1" dirty="0"/>
              <a:t>new</a:t>
            </a:r>
            <a:r>
              <a:rPr lang="en-GB" sz="1600" dirty="0"/>
              <a:t> value proposition if there is a change.</a:t>
            </a:r>
          </a:p>
          <a:p>
            <a:r>
              <a:rPr lang="en-GB" sz="1600" dirty="0"/>
              <a:t>What strategy will the business use? Ansoff's matrix.</a:t>
            </a:r>
          </a:p>
          <a:p>
            <a:r>
              <a:rPr lang="en-GB" altLang="en-US" sz="1600" dirty="0"/>
              <a:t>Once SMART targets are identified each ‘P’ will need to be examined to gear towards the new strategy. </a:t>
            </a:r>
          </a:p>
          <a:p>
            <a:r>
              <a:rPr lang="en-GB" altLang="en-US" sz="1600" dirty="0" err="1"/>
              <a:t>e.g</a:t>
            </a:r>
            <a:r>
              <a:rPr lang="en-GB" altLang="en-US" sz="1600" dirty="0"/>
              <a:t> – if the organisation decides that we need to focus on changing the brands reputation due to poor reviews you will need to select a strategy to overcome this</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10" name="TextBox 9">
            <a:extLst>
              <a:ext uri="{FF2B5EF4-FFF2-40B4-BE49-F238E27FC236}">
                <a16:creationId xmlns:a16="http://schemas.microsoft.com/office/drawing/2014/main" id="{3AD47ADB-BC79-1DF0-EBFE-A3D4C6252416}"/>
              </a:ext>
            </a:extLst>
          </p:cNvPr>
          <p:cNvSpPr txBox="1"/>
          <p:nvPr/>
        </p:nvSpPr>
        <p:spPr>
          <a:xfrm>
            <a:off x="273288" y="740436"/>
            <a:ext cx="3888432"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Be specific, you will increase website traffic by 5000 visits/ social media followers by 8000 etc, how will you measure if the plan is working KPI’s? by when?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EBF63B33-6305-5992-2F3E-CA22067CBDA3}"/>
              </a:ext>
            </a:extLst>
          </p:cNvPr>
          <p:cNvSpPr txBox="1"/>
          <p:nvPr/>
        </p:nvSpPr>
        <p:spPr>
          <a:xfrm>
            <a:off x="4788024" y="2803172"/>
            <a:ext cx="3888432" cy="23083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Identify</a:t>
            </a:r>
            <a:r>
              <a:rPr kumimoji="0" lang="en-GB" sz="1800" b="0" i="0" u="none" strike="noStrike" kern="1200" cap="none" spc="0" normalizeH="0" noProof="0" dirty="0">
                <a:ln>
                  <a:noFill/>
                </a:ln>
                <a:solidFill>
                  <a:prstClr val="black"/>
                </a:solidFill>
                <a:effectLst/>
                <a:uLnTx/>
                <a:uFillTx/>
                <a:latin typeface="Calibri" panose="020F0502020204030204"/>
                <a:ea typeface="+mn-ea"/>
                <a:cs typeface="+mn-cs"/>
              </a:rPr>
              <a:t> which strategy from Ansoff's matrix you will be following for the business to grow. Existing products into new markets etc..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baseline="0" dirty="0">
                <a:solidFill>
                  <a:prstClr val="black"/>
                </a:solidFill>
                <a:latin typeface="Calibri" panose="020F0502020204030204"/>
              </a:rPr>
              <a:t>Discuss what changes will be made to</a:t>
            </a:r>
            <a:r>
              <a:rPr lang="en-GB" dirty="0">
                <a:solidFill>
                  <a:prstClr val="black"/>
                </a:solidFill>
                <a:latin typeface="Calibri" panose="020F0502020204030204"/>
              </a:rPr>
              <a:t> the old marketing mix, change in pricing? New processes, (online) new place (Distribution) etc.. </a:t>
            </a:r>
          </a:p>
        </p:txBody>
      </p:sp>
    </p:spTree>
    <p:extLst>
      <p:ext uri="{BB962C8B-B14F-4D97-AF65-F5344CB8AC3E}">
        <p14:creationId xmlns:p14="http://schemas.microsoft.com/office/powerpoint/2010/main" val="4214645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1520" y="71949"/>
            <a:ext cx="7886700" cy="735509"/>
          </a:xfrm>
        </p:spPr>
        <p:txBody>
          <a:bodyPr/>
          <a:lstStyle/>
          <a:p>
            <a:pPr marL="0" indent="0">
              <a:buNone/>
            </a:pPr>
            <a:r>
              <a:rPr lang="en-GB" dirty="0"/>
              <a:t>Assessment 2 structure. </a:t>
            </a:r>
          </a:p>
        </p:txBody>
      </p:sp>
      <p:sp>
        <p:nvSpPr>
          <p:cNvPr id="9" name="TextBox 8">
            <a:extLst>
              <a:ext uri="{FF2B5EF4-FFF2-40B4-BE49-F238E27FC236}">
                <a16:creationId xmlns:a16="http://schemas.microsoft.com/office/drawing/2014/main" id="{97DBDB72-30B7-D179-4FA8-CAE1B505224B}"/>
              </a:ext>
            </a:extLst>
          </p:cNvPr>
          <p:cNvSpPr txBox="1"/>
          <p:nvPr/>
        </p:nvSpPr>
        <p:spPr>
          <a:xfrm>
            <a:off x="231845" y="779320"/>
            <a:ext cx="4249219" cy="5016758"/>
          </a:xfrm>
          <a:prstGeom prst="rect">
            <a:avLst/>
          </a:prstGeom>
          <a:solidFill>
            <a:schemeClr val="accent5">
              <a:lumMod val="60000"/>
              <a:lumOff val="40000"/>
            </a:schemeClr>
          </a:solidFill>
          <a:ln>
            <a:solidFill>
              <a:schemeClr val="tx1"/>
            </a:solidFill>
          </a:ln>
        </p:spPr>
        <p:txBody>
          <a:bodyPr wrap="square">
            <a:spAutoFit/>
          </a:bodyPr>
          <a:lstStyle/>
          <a:p>
            <a:r>
              <a:rPr lang="en-GB" sz="1600" b="1" dirty="0"/>
              <a:t>Tactics (350 Words)</a:t>
            </a:r>
            <a:endParaRPr lang="en-GB" sz="1600" dirty="0"/>
          </a:p>
          <a:p>
            <a:r>
              <a:rPr lang="en-GB" sz="1600" dirty="0"/>
              <a:t>Marketing mix: </a:t>
            </a:r>
          </a:p>
          <a:p>
            <a:r>
              <a:rPr lang="en-GB" sz="1600" dirty="0"/>
              <a:t>-Product - What is the destination currently offering?</a:t>
            </a:r>
          </a:p>
          <a:p>
            <a:r>
              <a:rPr lang="en-GB" sz="1600" dirty="0"/>
              <a:t>-Place (Distribution) – How will customers locate the area?  Which channels will be used?</a:t>
            </a:r>
          </a:p>
          <a:p>
            <a:r>
              <a:rPr lang="en-GB" sz="1600" dirty="0"/>
              <a:t>-Price – What is the pricing strategy within the area?  Linked to market research and/or marketing environment analysis and/or customer value, are there a variety of price points for visitors- how will this be displayed/shared.</a:t>
            </a:r>
          </a:p>
          <a:p>
            <a:r>
              <a:rPr lang="en-GB" sz="1600" dirty="0"/>
              <a:t>-Promotion – How will the hotel be advertised?</a:t>
            </a:r>
          </a:p>
          <a:p>
            <a:endParaRPr lang="en-GB" sz="1600" dirty="0"/>
          </a:p>
          <a:p>
            <a:endParaRPr lang="en-GB" sz="1600" dirty="0"/>
          </a:p>
          <a:p>
            <a:endParaRPr lang="en-GB" sz="1600" dirty="0"/>
          </a:p>
          <a:p>
            <a:endParaRPr lang="en-GB" sz="1600" dirty="0"/>
          </a:p>
          <a:p>
            <a:r>
              <a:rPr lang="en-GB" sz="1600" dirty="0"/>
              <a:t>What strategies? RACE/ Communications Mix</a:t>
            </a:r>
          </a:p>
          <a:p>
            <a:r>
              <a:rPr lang="en-GB" sz="1600" dirty="0"/>
              <a:t>Discuss how you will use new communications tactics to address the issues identified in the situational analysis.</a:t>
            </a:r>
          </a:p>
        </p:txBody>
      </p:sp>
      <p:sp>
        <p:nvSpPr>
          <p:cNvPr id="2" name="TextBox 1">
            <a:extLst>
              <a:ext uri="{FF2B5EF4-FFF2-40B4-BE49-F238E27FC236}">
                <a16:creationId xmlns:a16="http://schemas.microsoft.com/office/drawing/2014/main" id="{8C5A8CF4-2909-DDC8-FE93-D8D7C9F90114}"/>
              </a:ext>
            </a:extLst>
          </p:cNvPr>
          <p:cNvSpPr txBox="1"/>
          <p:nvPr/>
        </p:nvSpPr>
        <p:spPr>
          <a:xfrm>
            <a:off x="4500739" y="734501"/>
            <a:ext cx="4572000" cy="6463308"/>
          </a:xfrm>
          <a:prstGeom prst="rect">
            <a:avLst/>
          </a:prstGeom>
          <a:noFill/>
        </p:spPr>
        <p:txBody>
          <a:bodyPr wrap="square">
            <a:spAutoFit/>
          </a:bodyPr>
          <a:lstStyle/>
          <a:p>
            <a:r>
              <a:rPr lang="en-GB" altLang="en-US" sz="1800" dirty="0"/>
              <a:t>Once SMART targets are identified each ‘P’ will need to be examined to gear towards the new strategy. </a:t>
            </a:r>
          </a:p>
          <a:p>
            <a:r>
              <a:rPr lang="en-GB" altLang="en-US" sz="1800" dirty="0" err="1"/>
              <a:t>e.g</a:t>
            </a:r>
            <a:r>
              <a:rPr lang="en-GB" altLang="en-US" sz="1800" dirty="0"/>
              <a:t> – if the organisation decides that we need to focus on changing the brands reputation due to poor reviews we may need to find out which area  of the marketing mix is lacking and re-address. </a:t>
            </a:r>
          </a:p>
          <a:p>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Remember this does not mean you have to redo the whole marketing mix but</a:t>
            </a:r>
            <a:r>
              <a:rPr kumimoji="0" lang="en-GB" sz="1800" b="0" i="0" u="none" strike="noStrike" kern="1200" cap="none" spc="0" normalizeH="0" noProof="0" dirty="0">
                <a:ln>
                  <a:noFill/>
                </a:ln>
                <a:solidFill>
                  <a:prstClr val="black"/>
                </a:solidFill>
                <a:effectLst/>
                <a:uLnTx/>
                <a:uFillTx/>
                <a:latin typeface="Calibri" panose="020F0502020204030204"/>
                <a:ea typeface="+mn-ea"/>
                <a:cs typeface="+mn-cs"/>
              </a:rPr>
              <a:t> discuss </a:t>
            </a:r>
            <a:r>
              <a:rPr lang="en-GB" baseline="0" dirty="0">
                <a:solidFill>
                  <a:prstClr val="black"/>
                </a:solidFill>
                <a:latin typeface="Calibri" panose="020F0502020204030204"/>
              </a:rPr>
              <a:t>what changes will be made to</a:t>
            </a:r>
            <a:r>
              <a:rPr lang="en-GB" dirty="0">
                <a:solidFill>
                  <a:prstClr val="black"/>
                </a:solidFill>
                <a:latin typeface="Calibri" panose="020F0502020204030204"/>
              </a:rPr>
              <a:t> the old marketing mix, change in pricing? New processes, (online) new place (Distribution) etc.. </a:t>
            </a:r>
          </a:p>
          <a:p>
            <a:r>
              <a:rPr lang="en-GB" dirty="0">
                <a:solidFill>
                  <a:prstClr val="black"/>
                </a:solidFill>
                <a:latin typeface="Calibri" panose="020F0502020204030204"/>
              </a:rPr>
              <a:t>By this point you have already examined the hotels current communications/social media/ emails/</a:t>
            </a:r>
            <a:r>
              <a:rPr lang="en-GB" dirty="0" err="1">
                <a:solidFill>
                  <a:prstClr val="black"/>
                </a:solidFill>
                <a:latin typeface="Calibri" panose="020F0502020204030204"/>
              </a:rPr>
              <a:t>Similarweb</a:t>
            </a:r>
            <a:r>
              <a:rPr lang="en-GB" dirty="0">
                <a:solidFill>
                  <a:prstClr val="black"/>
                </a:solidFill>
                <a:latin typeface="Calibri" panose="020F0502020204030204"/>
              </a:rPr>
              <a:t> results, how can you improve? Where are they lacking what did they miss? Use this to guide your steps.</a:t>
            </a:r>
          </a:p>
          <a:p>
            <a:endParaRPr lang="en-GB" dirty="0">
              <a:solidFill>
                <a:prstClr val="black"/>
              </a:solidFill>
              <a:latin typeface="Calibri" panose="020F0502020204030204"/>
            </a:endParaRPr>
          </a:p>
          <a:p>
            <a:endParaRPr lang="en-GB" dirty="0">
              <a:solidFill>
                <a:prstClr val="black"/>
              </a:solidFill>
              <a:latin typeface="Calibri" panose="020F0502020204030204"/>
            </a:endParaRPr>
          </a:p>
          <a:p>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altLang="en-US" sz="1800" dirty="0"/>
          </a:p>
        </p:txBody>
      </p:sp>
    </p:spTree>
    <p:extLst>
      <p:ext uri="{BB962C8B-B14F-4D97-AF65-F5344CB8AC3E}">
        <p14:creationId xmlns:p14="http://schemas.microsoft.com/office/powerpoint/2010/main" val="18266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107504" y="102760"/>
            <a:ext cx="7886700" cy="735509"/>
          </a:xfrm>
        </p:spPr>
        <p:txBody>
          <a:bodyPr/>
          <a:lstStyle/>
          <a:p>
            <a:pPr marL="0" indent="0">
              <a:buNone/>
            </a:pPr>
            <a:r>
              <a:rPr lang="en-GB" dirty="0"/>
              <a:t>Assessment 2 structure. </a:t>
            </a:r>
          </a:p>
        </p:txBody>
      </p:sp>
      <p:sp>
        <p:nvSpPr>
          <p:cNvPr id="10" name="TextBox 9">
            <a:extLst>
              <a:ext uri="{FF2B5EF4-FFF2-40B4-BE49-F238E27FC236}">
                <a16:creationId xmlns:a16="http://schemas.microsoft.com/office/drawing/2014/main" id="{3AD47ADB-BC79-1DF0-EBFE-A3D4C6252416}"/>
              </a:ext>
            </a:extLst>
          </p:cNvPr>
          <p:cNvSpPr txBox="1"/>
          <p:nvPr/>
        </p:nvSpPr>
        <p:spPr>
          <a:xfrm>
            <a:off x="302970" y="533854"/>
            <a:ext cx="3888432" cy="31393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Use</a:t>
            </a:r>
            <a:r>
              <a:rPr kumimoji="0" lang="en-GB" sz="1800" b="0" i="0" u="none" strike="noStrike" kern="1200" cap="none" spc="0" normalizeH="0" noProof="0" dirty="0">
                <a:ln>
                  <a:noFill/>
                </a:ln>
                <a:solidFill>
                  <a:prstClr val="black"/>
                </a:solidFill>
                <a:effectLst/>
                <a:uLnTx/>
                <a:uFillTx/>
                <a:latin typeface="Calibri" panose="020F0502020204030204"/>
                <a:ea typeface="+mn-ea"/>
                <a:cs typeface="+mn-cs"/>
              </a:rPr>
              <a:t> the template on Moodle!!!!!!</a:t>
            </a:r>
          </a:p>
          <a:p>
            <a:pPr marL="0" marR="0" lvl="0" indent="0" algn="l" defTabSz="457200" rtl="0" eaLnBrk="1" fontAlgn="auto" latinLnBrk="0" hangingPunct="1">
              <a:lnSpc>
                <a:spcPct val="100000"/>
              </a:lnSpc>
              <a:spcBef>
                <a:spcPts val="0"/>
              </a:spcBef>
              <a:spcAft>
                <a:spcPts val="0"/>
              </a:spcAft>
              <a:buClrTx/>
              <a:buSzTx/>
              <a:buFontTx/>
              <a:buNone/>
              <a:tabLst/>
              <a:defRPr/>
            </a:pPr>
            <a:r>
              <a:rPr lang="en-GB" baseline="0" dirty="0">
                <a:solidFill>
                  <a:prstClr val="black"/>
                </a:solidFill>
                <a:latin typeface="Calibri" panose="020F0502020204030204"/>
              </a:rPr>
              <a:t>Only</a:t>
            </a:r>
            <a:r>
              <a:rPr lang="en-GB" dirty="0">
                <a:solidFill>
                  <a:prstClr val="black"/>
                </a:solidFill>
                <a:latin typeface="Calibri" panose="020F0502020204030204"/>
              </a:rPr>
              <a:t> discuss the marketing channels and metrics, we do not want a timeline of market research, planning etc,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b="1" u="sng" dirty="0">
                <a:solidFill>
                  <a:prstClr val="black"/>
                </a:solidFill>
                <a:latin typeface="Calibri" panose="020F0502020204030204"/>
              </a:rPr>
              <a:t>Just the channels- Metrics KPI’s and months! </a:t>
            </a:r>
            <a:r>
              <a:rPr lang="en-GB" u="sng" dirty="0">
                <a:solidFill>
                  <a:prstClr val="black"/>
                </a:solidFill>
                <a:latin typeface="Calibri" panose="020F0502020204030204"/>
              </a:rPr>
              <a:t>Be relevant no just random channels throughout the year, specific communications for quiet months others for busy months think RACE think about the best channel for the task!!</a:t>
            </a:r>
            <a:endParaRPr kumimoji="0" lang="en-GB" sz="1800" i="0" u="sng" strike="noStrike" kern="1200" cap="none" spc="0" normalizeH="0" baseline="0" noProof="0" dirty="0">
              <a:ln>
                <a:noFill/>
              </a:ln>
              <a:solidFill>
                <a:prstClr val="black"/>
              </a:solidFill>
              <a:effectLst/>
              <a:uLnTx/>
              <a:uFillTx/>
              <a:latin typeface="Calibri" panose="020F0502020204030204"/>
            </a:endParaRPr>
          </a:p>
        </p:txBody>
      </p:sp>
      <p:sp>
        <p:nvSpPr>
          <p:cNvPr id="11" name="TextBox 10">
            <a:extLst>
              <a:ext uri="{FF2B5EF4-FFF2-40B4-BE49-F238E27FC236}">
                <a16:creationId xmlns:a16="http://schemas.microsoft.com/office/drawing/2014/main" id="{EBF63B33-6305-5992-2F3E-CA22067CBDA3}"/>
              </a:ext>
            </a:extLst>
          </p:cNvPr>
          <p:cNvSpPr txBox="1"/>
          <p:nvPr/>
        </p:nvSpPr>
        <p:spPr>
          <a:xfrm>
            <a:off x="5101411" y="3673175"/>
            <a:ext cx="3888432"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Discuss the Metrics/KPI’S you have selected for each channel, why have you chosen these, why will they be effective? Justify your choices.</a:t>
            </a:r>
          </a:p>
        </p:txBody>
      </p:sp>
      <p:sp>
        <p:nvSpPr>
          <p:cNvPr id="2" name="TextBox 1">
            <a:extLst>
              <a:ext uri="{FF2B5EF4-FFF2-40B4-BE49-F238E27FC236}">
                <a16:creationId xmlns:a16="http://schemas.microsoft.com/office/drawing/2014/main" id="{F35EB8B7-A8E0-5117-15B9-1AF1FFE1BA15}"/>
              </a:ext>
            </a:extLst>
          </p:cNvPr>
          <p:cNvSpPr txBox="1"/>
          <p:nvPr/>
        </p:nvSpPr>
        <p:spPr>
          <a:xfrm>
            <a:off x="4392488" y="778394"/>
            <a:ext cx="4572000" cy="1477328"/>
          </a:xfrm>
          <a:prstGeom prst="rect">
            <a:avLst/>
          </a:prstGeom>
          <a:solidFill>
            <a:srgbClr val="CC99FF"/>
          </a:solidFill>
          <a:ln>
            <a:solidFill>
              <a:schemeClr val="tx1"/>
            </a:solidFill>
          </a:ln>
        </p:spPr>
        <p:txBody>
          <a:bodyPr wrap="square">
            <a:spAutoFit/>
          </a:bodyPr>
          <a:lstStyle/>
          <a:p>
            <a:r>
              <a:rPr lang="en-GB" b="1" dirty="0"/>
              <a:t>Action (100 Words)</a:t>
            </a:r>
            <a:endParaRPr lang="en-GB" dirty="0"/>
          </a:p>
          <a:p>
            <a:r>
              <a:rPr lang="en-GB" dirty="0"/>
              <a:t>Gannt Chart of marketing activities: Marketing channels schedule</a:t>
            </a:r>
          </a:p>
          <a:p>
            <a:r>
              <a:rPr lang="en-GB" dirty="0"/>
              <a:t>Justify your marketing channels schedule, what informed your decisions. </a:t>
            </a:r>
          </a:p>
        </p:txBody>
      </p:sp>
      <p:sp>
        <p:nvSpPr>
          <p:cNvPr id="5" name="TextBox 4">
            <a:extLst>
              <a:ext uri="{FF2B5EF4-FFF2-40B4-BE49-F238E27FC236}">
                <a16:creationId xmlns:a16="http://schemas.microsoft.com/office/drawing/2014/main" id="{4F604035-5881-7141-677F-1B6F642C6291}"/>
              </a:ext>
            </a:extLst>
          </p:cNvPr>
          <p:cNvSpPr txBox="1"/>
          <p:nvPr/>
        </p:nvSpPr>
        <p:spPr>
          <a:xfrm>
            <a:off x="179512" y="3673175"/>
            <a:ext cx="4578626" cy="1410130"/>
          </a:xfrm>
          <a:prstGeom prst="rect">
            <a:avLst/>
          </a:prstGeom>
          <a:solidFill>
            <a:schemeClr val="bg2">
              <a:lumMod val="75000"/>
            </a:schemeClr>
          </a:solidFill>
          <a:ln>
            <a:solidFill>
              <a:schemeClr val="tx1"/>
            </a:solidFill>
          </a:ln>
        </p:spPr>
        <p:txBody>
          <a:bodyPr wrap="square">
            <a:spAutoFit/>
          </a:bodyPr>
          <a:lstStyle/>
          <a:p>
            <a:pPr marL="228600">
              <a:lnSpc>
                <a:spcPct val="115000"/>
              </a:lnSpc>
              <a:spcBef>
                <a:spcPts val="450"/>
              </a:spcBef>
              <a:spcAft>
                <a:spcPts val="450"/>
              </a:spcAft>
            </a:pPr>
            <a:r>
              <a:rPr lang="en-GB" sz="1800" b="1" dirty="0">
                <a:solidFill>
                  <a:srgbClr val="222222"/>
                </a:solidFill>
                <a:effectLst/>
                <a:latin typeface="Arial" panose="020B0604020202020204" pitchFamily="34" charset="0"/>
                <a:ea typeface="Times New Roman" panose="02020603050405020304" pitchFamily="18" charset="0"/>
              </a:rPr>
              <a:t>Control (100 Words)</a:t>
            </a:r>
            <a:endParaRPr lang="en-GB" sz="1800" dirty="0">
              <a:effectLst/>
              <a:latin typeface="Calibri" panose="020F0502020204030204" pitchFamily="34" charset="0"/>
              <a:ea typeface="Calibri" panose="020F0502020204030204" pitchFamily="34" charset="0"/>
            </a:endParaRPr>
          </a:p>
          <a:p>
            <a:pPr marL="228600">
              <a:lnSpc>
                <a:spcPct val="115000"/>
              </a:lnSpc>
              <a:spcAft>
                <a:spcPts val="1000"/>
              </a:spcAft>
            </a:pPr>
            <a:r>
              <a:rPr lang="en-GB" sz="1800" dirty="0">
                <a:solidFill>
                  <a:srgbClr val="222222"/>
                </a:solidFill>
                <a:effectLst/>
                <a:latin typeface="Arial" panose="020B0604020202020204" pitchFamily="34" charset="0"/>
                <a:ea typeface="Times New Roman" panose="02020603050405020304" pitchFamily="18" charset="0"/>
              </a:rPr>
              <a:t>Discuss how we will measure success? New customers? Positive attitudes towards brand? Increase profits? etc..</a:t>
            </a:r>
            <a:endParaRPr lang="en-GB" sz="1800" dirty="0">
              <a:effectLst/>
              <a:latin typeface="Calibri" panose="020F0502020204030204" pitchFamily="34" charset="0"/>
              <a:ea typeface="Calibri" panose="020F0502020204030204" pitchFamily="34" charset="0"/>
            </a:endParaRPr>
          </a:p>
        </p:txBody>
      </p:sp>
      <p:sp>
        <p:nvSpPr>
          <p:cNvPr id="8" name="TextBox 7">
            <a:extLst>
              <a:ext uri="{FF2B5EF4-FFF2-40B4-BE49-F238E27FC236}">
                <a16:creationId xmlns:a16="http://schemas.microsoft.com/office/drawing/2014/main" id="{B2EBF632-4549-53F5-C49F-C6B659E95022}"/>
              </a:ext>
            </a:extLst>
          </p:cNvPr>
          <p:cNvSpPr txBox="1"/>
          <p:nvPr/>
        </p:nvSpPr>
        <p:spPr>
          <a:xfrm>
            <a:off x="3851920" y="5305847"/>
            <a:ext cx="5244954" cy="1507529"/>
          </a:xfrm>
          <a:prstGeom prst="rect">
            <a:avLst/>
          </a:prstGeom>
          <a:solidFill>
            <a:schemeClr val="bg1"/>
          </a:solidFill>
        </p:spPr>
        <p:txBody>
          <a:bodyPr wrap="square">
            <a:spAutoFit/>
          </a:bodyPr>
          <a:lstStyle/>
          <a:p>
            <a:pPr marL="228600">
              <a:lnSpc>
                <a:spcPct val="115000"/>
              </a:lnSpc>
              <a:spcBef>
                <a:spcPts val="450"/>
              </a:spcBef>
              <a:spcAft>
                <a:spcPts val="450"/>
              </a:spcAft>
            </a:pPr>
            <a:r>
              <a:rPr lang="en-GB" sz="1400" b="1" dirty="0">
                <a:solidFill>
                  <a:srgbClr val="222222"/>
                </a:solidFill>
                <a:effectLst/>
                <a:latin typeface="Arial" panose="020B0604020202020204" pitchFamily="34" charset="0"/>
                <a:ea typeface="Times New Roman" panose="02020603050405020304" pitchFamily="18" charset="0"/>
              </a:rPr>
              <a:t>Conclusion</a:t>
            </a:r>
            <a:endParaRPr lang="en-GB" sz="14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400" b="1" dirty="0">
                <a:solidFill>
                  <a:srgbClr val="222222"/>
                </a:solidFill>
                <a:effectLst/>
                <a:latin typeface="Arial" panose="020B0604020202020204" pitchFamily="34" charset="0"/>
                <a:ea typeface="Times New Roman" panose="02020603050405020304" pitchFamily="18" charset="0"/>
              </a:rPr>
              <a:t>(100 Words)</a:t>
            </a:r>
            <a:endParaRPr lang="en-GB" sz="1400" dirty="0">
              <a:effectLst/>
              <a:latin typeface="Calibri" panose="020F0502020204030204" pitchFamily="34" charset="0"/>
              <a:ea typeface="Calibri" panose="020F0502020204030204" pitchFamily="34" charset="0"/>
            </a:endParaRPr>
          </a:p>
          <a:p>
            <a:pPr marL="228600">
              <a:lnSpc>
                <a:spcPct val="115000"/>
              </a:lnSpc>
              <a:spcAft>
                <a:spcPts val="1000"/>
              </a:spcAft>
            </a:pPr>
            <a:r>
              <a:rPr lang="en-GB" sz="1400" dirty="0">
                <a:solidFill>
                  <a:srgbClr val="222222"/>
                </a:solidFill>
                <a:effectLst/>
                <a:latin typeface="Arial" panose="020B0604020202020204" pitchFamily="34" charset="0"/>
                <a:ea typeface="Times New Roman" panose="02020603050405020304" pitchFamily="18" charset="0"/>
              </a:rPr>
              <a:t>Summarise your </a:t>
            </a:r>
            <a:r>
              <a:rPr lang="en-GB" sz="1400" dirty="0">
                <a:solidFill>
                  <a:srgbClr val="222222"/>
                </a:solidFill>
                <a:latin typeface="Arial" panose="020B0604020202020204" pitchFamily="34" charset="0"/>
                <a:ea typeface="Times New Roman" panose="02020603050405020304" pitchFamily="18" charset="0"/>
              </a:rPr>
              <a:t>main points, what did you change what effect will this have</a:t>
            </a:r>
            <a:r>
              <a:rPr lang="en-GB" sz="1400" dirty="0">
                <a:solidFill>
                  <a:srgbClr val="222222"/>
                </a:solidFill>
                <a:effectLst/>
                <a:latin typeface="Arial" panose="020B0604020202020204" pitchFamily="34" charset="0"/>
                <a:ea typeface="Times New Roman" panose="02020603050405020304" pitchFamily="18" charset="0"/>
              </a:rPr>
              <a:t> and outline any further recommendations you have</a:t>
            </a:r>
            <a:r>
              <a:rPr lang="en-GB" sz="1400" i="1" dirty="0">
                <a:solidFill>
                  <a:srgbClr val="222222"/>
                </a:solidFill>
                <a:effectLst/>
                <a:latin typeface="Arial" panose="020B0604020202020204" pitchFamily="34" charset="0"/>
                <a:ea typeface="Times New Roman" panose="02020603050405020304" pitchFamily="18" charset="0"/>
              </a:rPr>
              <a:t>.</a:t>
            </a:r>
            <a:endParaRPr lang="en-GB" sz="14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15164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1520" y="71949"/>
            <a:ext cx="7886700" cy="735509"/>
          </a:xfrm>
        </p:spPr>
        <p:txBody>
          <a:bodyPr/>
          <a:lstStyle/>
          <a:p>
            <a:pPr marL="0" indent="0">
              <a:buNone/>
            </a:pPr>
            <a:r>
              <a:rPr lang="en-GB" dirty="0"/>
              <a:t>Assessment 2 Presentation. </a:t>
            </a:r>
          </a:p>
        </p:txBody>
      </p:sp>
      <p:sp>
        <p:nvSpPr>
          <p:cNvPr id="9" name="TextBox 8">
            <a:extLst>
              <a:ext uri="{FF2B5EF4-FFF2-40B4-BE49-F238E27FC236}">
                <a16:creationId xmlns:a16="http://schemas.microsoft.com/office/drawing/2014/main" id="{97DBDB72-30B7-D179-4FA8-CAE1B505224B}"/>
              </a:ext>
            </a:extLst>
          </p:cNvPr>
          <p:cNvSpPr txBox="1"/>
          <p:nvPr/>
        </p:nvSpPr>
        <p:spPr>
          <a:xfrm>
            <a:off x="385698" y="620688"/>
            <a:ext cx="8372603" cy="5878532"/>
          </a:xfrm>
          <a:prstGeom prst="rect">
            <a:avLst/>
          </a:prstGeom>
          <a:solidFill>
            <a:schemeClr val="accent5">
              <a:lumMod val="60000"/>
              <a:lumOff val="40000"/>
            </a:schemeClr>
          </a:solidFill>
          <a:ln>
            <a:solidFill>
              <a:schemeClr val="tx1"/>
            </a:solidFill>
          </a:ln>
        </p:spPr>
        <p:txBody>
          <a:bodyPr wrap="square">
            <a:spAutoFit/>
          </a:bodyPr>
          <a:lstStyle/>
          <a:p>
            <a:r>
              <a:rPr lang="en-GB" sz="1600" b="1" dirty="0"/>
              <a:t>The presentation </a:t>
            </a:r>
          </a:p>
          <a:p>
            <a:r>
              <a:rPr lang="en-GB" sz="1600" dirty="0"/>
              <a:t>The exercise will require the student to undertake the role of a marketing professional and they will compile </a:t>
            </a:r>
            <a:r>
              <a:rPr lang="en-GB" sz="1600" b="1" u="sng" dirty="0"/>
              <a:t>and</a:t>
            </a:r>
            <a:r>
              <a:rPr lang="en-GB" sz="1600" dirty="0"/>
              <a:t> presentation their SOSTAC marketing plan.</a:t>
            </a:r>
          </a:p>
          <a:p>
            <a:r>
              <a:rPr lang="en-GB" sz="1600" dirty="0"/>
              <a:t> </a:t>
            </a:r>
          </a:p>
          <a:p>
            <a:r>
              <a:rPr lang="en-GB" sz="1600" b="1" dirty="0"/>
              <a:t> </a:t>
            </a:r>
            <a:endParaRPr lang="en-GB" sz="1600" dirty="0"/>
          </a:p>
          <a:p>
            <a:r>
              <a:rPr lang="en-GB" sz="1600" b="1" u="sng" dirty="0"/>
              <a:t>The presentation must be based on your written marketing plan</a:t>
            </a:r>
            <a:r>
              <a:rPr lang="en-GB" sz="1600" u="sng" dirty="0"/>
              <a:t>, </a:t>
            </a:r>
            <a:r>
              <a:rPr lang="en-GB" sz="1600" dirty="0"/>
              <a:t>and act as an illustration of it, which allows you, the student, to expand on your highlighted concepts and ideas and discuss how these could be marketed to the customer segments you have identified.</a:t>
            </a:r>
          </a:p>
          <a:p>
            <a:r>
              <a:rPr lang="en-GB" sz="1600" dirty="0"/>
              <a:t> </a:t>
            </a:r>
          </a:p>
          <a:p>
            <a:r>
              <a:rPr lang="en-GB" sz="1600" dirty="0"/>
              <a:t> </a:t>
            </a:r>
          </a:p>
          <a:p>
            <a:r>
              <a:rPr lang="en-GB" sz="1600" dirty="0"/>
              <a:t>The presentation will be delivered using PowerPoint to lecturers via an online platform, and must last for</a:t>
            </a:r>
            <a:r>
              <a:rPr lang="en-GB" sz="1600" b="1" dirty="0"/>
              <a:t> </a:t>
            </a:r>
            <a:r>
              <a:rPr lang="en-GB" sz="1600" b="1" u="sng" dirty="0"/>
              <a:t>5 minutes </a:t>
            </a:r>
            <a:r>
              <a:rPr lang="en-GB" sz="1600" dirty="0"/>
              <a:t>(this is a timed exercise, and you will not be permitted to go over the time, with marks potentially being deducted for a presentation that is short or over time).</a:t>
            </a:r>
          </a:p>
          <a:p>
            <a:endParaRPr lang="en-GB" sz="1600" dirty="0"/>
          </a:p>
          <a:p>
            <a:r>
              <a:rPr lang="en-GB" b="1" dirty="0"/>
              <a:t>Pictures of your slides to be attached to the end of your marketing plan document (After the appendix), </a:t>
            </a:r>
            <a:r>
              <a:rPr lang="en-GB" b="1" dirty="0">
                <a:solidFill>
                  <a:srgbClr val="FF0000"/>
                </a:solidFill>
              </a:rPr>
              <a:t>failure to do so will mean the presentation score will not be added to your final mark due to failure to submit </a:t>
            </a:r>
            <a:r>
              <a:rPr lang="en-GB" b="1" dirty="0"/>
              <a:t>These must match your marketing plan!.</a:t>
            </a:r>
          </a:p>
          <a:p>
            <a:endParaRPr lang="en-GB" sz="1600" dirty="0"/>
          </a:p>
          <a:p>
            <a:r>
              <a:rPr lang="en-GB" sz="1600" dirty="0"/>
              <a:t>You will be given a preliminary mark upon completion of the presentation for the presentation component only 50% presentation /50% Written marketing plan</a:t>
            </a:r>
          </a:p>
          <a:p>
            <a:r>
              <a:rPr lang="en-GB" sz="1600" dirty="0"/>
              <a:t>This will then be combined and a final mark given on Turnitin as your final grade for both pieces.</a:t>
            </a:r>
          </a:p>
          <a:p>
            <a:endParaRPr lang="en-GB" sz="1600" dirty="0"/>
          </a:p>
        </p:txBody>
      </p:sp>
    </p:spTree>
    <p:extLst>
      <p:ext uri="{BB962C8B-B14F-4D97-AF65-F5344CB8AC3E}">
        <p14:creationId xmlns:p14="http://schemas.microsoft.com/office/powerpoint/2010/main" val="4167500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D473A-8652-A586-247A-91036C6BA093}"/>
              </a:ext>
            </a:extLst>
          </p:cNvPr>
          <p:cNvSpPr>
            <a:spLocks noGrp="1"/>
          </p:cNvSpPr>
          <p:nvPr>
            <p:ph type="title"/>
          </p:nvPr>
        </p:nvSpPr>
        <p:spPr>
          <a:xfrm>
            <a:off x="179512" y="159221"/>
            <a:ext cx="8335838" cy="1325563"/>
          </a:xfrm>
        </p:spPr>
        <p:txBody>
          <a:bodyPr/>
          <a:lstStyle/>
          <a:p>
            <a:r>
              <a:rPr lang="en-GB" dirty="0"/>
              <a:t>Presentation schedule for next week </a:t>
            </a:r>
          </a:p>
        </p:txBody>
      </p:sp>
      <p:sp>
        <p:nvSpPr>
          <p:cNvPr id="3" name="Content Placeholder 2">
            <a:extLst>
              <a:ext uri="{FF2B5EF4-FFF2-40B4-BE49-F238E27FC236}">
                <a16:creationId xmlns:a16="http://schemas.microsoft.com/office/drawing/2014/main" id="{FCCCC64D-4749-81BA-9832-5A4A0148076C}"/>
              </a:ext>
            </a:extLst>
          </p:cNvPr>
          <p:cNvSpPr>
            <a:spLocks noGrp="1"/>
          </p:cNvSpPr>
          <p:nvPr>
            <p:ph idx="1"/>
          </p:nvPr>
        </p:nvSpPr>
        <p:spPr>
          <a:xfrm>
            <a:off x="404081" y="1052736"/>
            <a:ext cx="7886700" cy="4351338"/>
          </a:xfrm>
        </p:spPr>
        <p:txBody>
          <a:bodyPr/>
          <a:lstStyle/>
          <a:p>
            <a:r>
              <a:rPr lang="en-GB" sz="2400" dirty="0"/>
              <a:t>Can be found on Moodle.</a:t>
            </a:r>
          </a:p>
          <a:p>
            <a:r>
              <a:rPr lang="en-GB" sz="2400" dirty="0"/>
              <a:t>We will go through the times with you now </a:t>
            </a:r>
          </a:p>
          <a:p>
            <a:r>
              <a:rPr lang="en-GB" sz="2400" dirty="0"/>
              <a:t>Due to the class size some will need to present outside of the usual class times. </a:t>
            </a:r>
          </a:p>
          <a:p>
            <a:r>
              <a:rPr lang="en-GB" sz="2400" dirty="0"/>
              <a:t>This is </a:t>
            </a:r>
            <a:r>
              <a:rPr lang="en-GB" sz="2400" u="sng" dirty="0"/>
              <a:t>a full time course </a:t>
            </a:r>
            <a:r>
              <a:rPr lang="en-GB" sz="2400" dirty="0"/>
              <a:t>and as explained in your </a:t>
            </a:r>
            <a:r>
              <a:rPr lang="en-GB" sz="2400" u="sng" dirty="0"/>
              <a:t>interviews and inductions </a:t>
            </a:r>
            <a:r>
              <a:rPr lang="en-GB" sz="2400" dirty="0"/>
              <a:t>you will be required to make yourselves available outside of just the lecture times </a:t>
            </a:r>
            <a:r>
              <a:rPr lang="en-GB" sz="2400" u="sng" dirty="0"/>
              <a:t>(76% of your course is outside lecture times). </a:t>
            </a:r>
          </a:p>
          <a:p>
            <a:endParaRPr lang="en-GB" sz="2400" u="sng" dirty="0"/>
          </a:p>
          <a:p>
            <a:pPr marL="0" indent="0">
              <a:buNone/>
            </a:pPr>
            <a:r>
              <a:rPr lang="en-GB" sz="2400" dirty="0"/>
              <a:t>We will not be swapping presentation times, any concerns arrange a </a:t>
            </a:r>
            <a:r>
              <a:rPr lang="en-GB" sz="2400" u="sng" dirty="0"/>
              <a:t>meeting</a:t>
            </a:r>
            <a:r>
              <a:rPr lang="en-GB" sz="2400" dirty="0"/>
              <a:t> with Chris.</a:t>
            </a:r>
          </a:p>
          <a:p>
            <a:pPr marL="0" indent="0">
              <a:buNone/>
            </a:pPr>
            <a:r>
              <a:rPr lang="en-GB" sz="2400" dirty="0">
                <a:hlinkClick r:id="rId2"/>
              </a:rPr>
              <a:t>C.wilkin@uwtsd.ac.uk</a:t>
            </a:r>
            <a:r>
              <a:rPr lang="en-GB" sz="2400" dirty="0"/>
              <a:t> for a meeting.</a:t>
            </a:r>
          </a:p>
        </p:txBody>
      </p:sp>
    </p:spTree>
    <p:extLst>
      <p:ext uri="{BB962C8B-B14F-4D97-AF65-F5344CB8AC3E}">
        <p14:creationId xmlns:p14="http://schemas.microsoft.com/office/powerpoint/2010/main" val="16562047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997033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2CD8A-A020-2968-27FF-C80069F57D2C}"/>
              </a:ext>
            </a:extLst>
          </p:cNvPr>
          <p:cNvSpPr>
            <a:spLocks noGrp="1"/>
          </p:cNvSpPr>
          <p:nvPr>
            <p:ph type="title"/>
          </p:nvPr>
        </p:nvSpPr>
        <p:spPr>
          <a:xfrm>
            <a:off x="628650" y="365129"/>
            <a:ext cx="7886700" cy="543591"/>
          </a:xfrm>
        </p:spPr>
        <p:txBody>
          <a:bodyPr/>
          <a:lstStyle/>
          <a:p>
            <a:r>
              <a:rPr lang="en-GB" dirty="0"/>
              <a:t>The very best of luck to you all! </a:t>
            </a:r>
            <a:r>
              <a:rPr lang="en-GB" dirty="0">
                <a:sym typeface="Wingdings" panose="05000000000000000000" pitchFamily="2" charset="2"/>
              </a:rPr>
              <a:t></a:t>
            </a:r>
            <a:endParaRPr lang="en-GB" dirty="0"/>
          </a:p>
        </p:txBody>
      </p:sp>
      <p:sp>
        <p:nvSpPr>
          <p:cNvPr id="3" name="TextBox 2">
            <a:extLst>
              <a:ext uri="{FF2B5EF4-FFF2-40B4-BE49-F238E27FC236}">
                <a16:creationId xmlns:a16="http://schemas.microsoft.com/office/drawing/2014/main" id="{B9669993-A1CC-71A8-0E4E-9E48C651B27C}"/>
              </a:ext>
            </a:extLst>
          </p:cNvPr>
          <p:cNvSpPr txBox="1"/>
          <p:nvPr/>
        </p:nvSpPr>
        <p:spPr>
          <a:xfrm>
            <a:off x="395536" y="1268760"/>
            <a:ext cx="8514703" cy="3416320"/>
          </a:xfrm>
          <a:prstGeom prst="rect">
            <a:avLst/>
          </a:prstGeom>
          <a:noFill/>
        </p:spPr>
        <p:txBody>
          <a:bodyPr wrap="none" rtlCol="0">
            <a:spAutoFit/>
          </a:bodyPr>
          <a:lstStyle/>
          <a:p>
            <a:r>
              <a:rPr lang="en-GB" dirty="0"/>
              <a:t>We are here to support you and you will be able to book meetings </a:t>
            </a:r>
          </a:p>
          <a:p>
            <a:r>
              <a:rPr lang="en-GB" dirty="0"/>
              <a:t>with us for one to one feedback on your assessment up until the end of this week, </a:t>
            </a:r>
          </a:p>
          <a:p>
            <a:endParaRPr lang="en-GB" dirty="0"/>
          </a:p>
          <a:p>
            <a:r>
              <a:rPr lang="en-GB" dirty="0"/>
              <a:t>Our time is short so we will meet with you on a first come first served basis! </a:t>
            </a:r>
          </a:p>
          <a:p>
            <a:endParaRPr lang="en-GB" dirty="0"/>
          </a:p>
          <a:p>
            <a:r>
              <a:rPr lang="en-GB" dirty="0"/>
              <a:t>We do not work weekends and will not be reviewing written copies for feedback </a:t>
            </a:r>
          </a:p>
          <a:p>
            <a:r>
              <a:rPr lang="en-GB" dirty="0"/>
              <a:t>one to one appointments only.  </a:t>
            </a:r>
          </a:p>
          <a:p>
            <a:endParaRPr lang="en-GB" dirty="0"/>
          </a:p>
          <a:p>
            <a:r>
              <a:rPr lang="en-GB" dirty="0"/>
              <a:t>If your lecturer is not available you will be able to arrange a meeting with Chris </a:t>
            </a:r>
          </a:p>
          <a:p>
            <a:r>
              <a:rPr lang="en-GB" dirty="0"/>
              <a:t>for Friday the 3</a:t>
            </a:r>
            <a:r>
              <a:rPr lang="en-GB" baseline="30000" dirty="0"/>
              <a:t>rd</a:t>
            </a:r>
            <a:r>
              <a:rPr lang="en-GB" dirty="0"/>
              <a:t> of march to receive one to one feedback</a:t>
            </a:r>
          </a:p>
          <a:p>
            <a:endParaRPr lang="en-GB" dirty="0"/>
          </a:p>
          <a:p>
            <a:r>
              <a:rPr lang="en-GB" dirty="0">
                <a:hlinkClick r:id="rId2"/>
              </a:rPr>
              <a:t>Email C.wilkin@uwtsd.ac.uk</a:t>
            </a:r>
            <a:r>
              <a:rPr lang="en-GB" dirty="0"/>
              <a:t>  to arrange feedback meetings for Friday the 3</a:t>
            </a:r>
            <a:r>
              <a:rPr lang="en-GB" baseline="30000" dirty="0"/>
              <a:t>rd</a:t>
            </a:r>
            <a:r>
              <a:rPr lang="en-GB" dirty="0"/>
              <a:t>  (9.am-5.pm)</a:t>
            </a:r>
          </a:p>
        </p:txBody>
      </p:sp>
    </p:spTree>
    <p:extLst>
      <p:ext uri="{BB962C8B-B14F-4D97-AF65-F5344CB8AC3E}">
        <p14:creationId xmlns:p14="http://schemas.microsoft.com/office/powerpoint/2010/main" val="365090591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infopath/2007/PartnerControls"/>
    <ds:schemaRef ds:uri="http://schemas.microsoft.com/office/2006/documentManagement/types"/>
    <ds:schemaRef ds:uri="http://www.w3.org/XML/1998/namespace"/>
    <ds:schemaRef ds:uri="http://schemas.openxmlformats.org/package/2006/metadata/core-properties"/>
    <ds:schemaRef ds:uri="303dbf9b-b85b-46a0-94f1-894078c07ecd"/>
    <ds:schemaRef ds:uri="http://purl.org/dc/dcmitype/"/>
    <ds:schemaRef ds:uri="211f9404-bca0-4bcf-9c1d-965ccb6f8d2d"/>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3061</Words>
  <Application>Microsoft Office PowerPoint</Application>
  <PresentationFormat>On-screen Show (4:3)</PresentationFormat>
  <Paragraphs>211</Paragraphs>
  <Slides>25</Slides>
  <Notes>14</Notes>
  <HiddenSlides>0</HiddenSlides>
  <MMClips>1</MMClips>
  <ScaleCrop>false</ScaleCrop>
  <HeadingPairs>
    <vt:vector size="6" baseType="variant">
      <vt:variant>
        <vt:lpstr>Fonts Used</vt:lpstr>
      </vt:variant>
      <vt:variant>
        <vt:i4>7</vt:i4>
      </vt:variant>
      <vt:variant>
        <vt:lpstr>Theme</vt:lpstr>
      </vt:variant>
      <vt:variant>
        <vt:i4>19</vt:i4>
      </vt:variant>
      <vt:variant>
        <vt:lpstr>Slide Titles</vt:lpstr>
      </vt:variant>
      <vt:variant>
        <vt:i4>25</vt:i4>
      </vt:variant>
    </vt:vector>
  </HeadingPairs>
  <TitlesOfParts>
    <vt:vector size="51" baseType="lpstr">
      <vt:lpstr>Abadi</vt:lpstr>
      <vt:lpstr>Arial</vt:lpstr>
      <vt:lpstr>Calibri</vt:lpstr>
      <vt:lpstr>Calibri Light</vt:lpstr>
      <vt:lpstr>Helvetica</vt:lpstr>
      <vt:lpstr>Trebuchet MS</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1</vt:lpstr>
      <vt:lpstr>1_Sub Title 1</vt:lpstr>
      <vt:lpstr>1_Text 1</vt:lpstr>
      <vt:lpstr>PowerPoint Presentation</vt:lpstr>
      <vt:lpstr>Marketing Essentials BMIH4005</vt:lpstr>
      <vt:lpstr>Before we start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If you cannot fulfil this criteria you will be removed and marked as absent.   Your camera must be always on during lectures please.  - use the Teams university background to protect your privacy.  YOU must join via a laptop or PC/MAC   You will be removed and logged as absent if you fail to adhere to these  This and all sessions will be recorded so that you can watch it again </vt:lpstr>
      <vt:lpstr>Why is this important?</vt:lpstr>
      <vt:lpstr>Recap</vt:lpstr>
      <vt:lpstr>Aims for today</vt:lpstr>
      <vt:lpstr>PowerPoint Presentation</vt:lpstr>
      <vt:lpstr>Communications Mix  </vt:lpstr>
      <vt:lpstr>Back to the marketing mix!</vt:lpstr>
      <vt:lpstr>Marketing Channels: Explained in 10 minutes</vt:lpstr>
      <vt:lpstr>How to make the most of a marketing communications mix? </vt:lpstr>
      <vt:lpstr>Action</vt:lpstr>
      <vt:lpstr>Action!</vt:lpstr>
      <vt:lpstr>Plan your communications mix with a Gannt Chart</vt:lpstr>
      <vt:lpstr>Action!</vt:lpstr>
      <vt:lpstr>Control</vt:lpstr>
      <vt:lpstr>Control</vt:lpstr>
      <vt:lpstr>PowerPoint Presentation</vt:lpstr>
      <vt:lpstr>PowerPoint Presentation</vt:lpstr>
      <vt:lpstr>PowerPoint Presentation</vt:lpstr>
      <vt:lpstr>PowerPoint Presentation</vt:lpstr>
      <vt:lpstr>PowerPoint Presentation</vt:lpstr>
      <vt:lpstr>Presentation schedule for next week </vt:lpstr>
      <vt:lpstr>PowerPoint Presentation</vt:lpstr>
      <vt:lpstr>The very best of luck to you all!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10</cp:revision>
  <dcterms:created xsi:type="dcterms:W3CDTF">2020-11-28T18:56:00Z</dcterms:created>
  <dcterms:modified xsi:type="dcterms:W3CDTF">2023-02-26T15:52:28Z</dcterms:modified>
</cp:coreProperties>
</file>