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63" r:id="rId4"/>
    <p:sldId id="261" r:id="rId5"/>
    <p:sldId id="257" r:id="rId6"/>
    <p:sldId id="266" r:id="rId7"/>
    <p:sldId id="258" r:id="rId8"/>
    <p:sldId id="259" r:id="rId9"/>
    <p:sldId id="260"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B22474-F5D9-ABE4-0B19-0F72A6D87E41}" v="850" dt="2024-11-08T22:16:39.397"/>
    <p1510:client id="{4F541986-B2A1-F920-4D48-4A7D8777D640}" v="25" dt="2024-11-08T19:45:55.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wen Jones (2405161)" userId="S::2405161@student.uwtsd.ac.uk::4527e2aa-0725-4a22-96a9-f4a6167dd4d6" providerId="AD" clId="Web-{4F541986-B2A1-F920-4D48-4A7D8777D640}"/>
    <pc:docChg chg="modSld addMainMaster delMainMaster">
      <pc:chgData name="Owen Jones (2405161)" userId="S::2405161@student.uwtsd.ac.uk::4527e2aa-0725-4a22-96a9-f4a6167dd4d6" providerId="AD" clId="Web-{4F541986-B2A1-F920-4D48-4A7D8777D640}" dt="2024-11-08T19:45:55.022" v="25" actId="20577"/>
      <pc:docMkLst>
        <pc:docMk/>
      </pc:docMkLst>
      <pc:sldChg chg="modSp mod modClrScheme chgLayout">
        <pc:chgData name="Owen Jones (2405161)" userId="S::2405161@student.uwtsd.ac.uk::4527e2aa-0725-4a22-96a9-f4a6167dd4d6" providerId="AD" clId="Web-{4F541986-B2A1-F920-4D48-4A7D8777D640}" dt="2024-11-08T19:45:55.022" v="25" actId="20577"/>
        <pc:sldMkLst>
          <pc:docMk/>
          <pc:sldMk cId="109857222" sldId="256"/>
        </pc:sldMkLst>
        <pc:spChg chg="mod ord">
          <ac:chgData name="Owen Jones (2405161)" userId="S::2405161@student.uwtsd.ac.uk::4527e2aa-0725-4a22-96a9-f4a6167dd4d6" providerId="AD" clId="Web-{4F541986-B2A1-F920-4D48-4A7D8777D640}" dt="2024-11-08T19:45:06.068" v="14"/>
          <ac:spMkLst>
            <pc:docMk/>
            <pc:sldMk cId="109857222" sldId="256"/>
            <ac:spMk id="2" creationId="{00000000-0000-0000-0000-000000000000}"/>
          </ac:spMkLst>
        </pc:spChg>
        <pc:spChg chg="mod ord">
          <ac:chgData name="Owen Jones (2405161)" userId="S::2405161@student.uwtsd.ac.uk::4527e2aa-0725-4a22-96a9-f4a6167dd4d6" providerId="AD" clId="Web-{4F541986-B2A1-F920-4D48-4A7D8777D640}" dt="2024-11-08T19:45:55.022" v="25" actId="20577"/>
          <ac:spMkLst>
            <pc:docMk/>
            <pc:sldMk cId="109857222" sldId="256"/>
            <ac:spMk id="3" creationId="{00000000-0000-0000-0000-000000000000}"/>
          </ac:spMkLst>
        </pc:spChg>
      </pc:sldChg>
      <pc:sldMasterChg chg="del delSldLayout">
        <pc:chgData name="Owen Jones (2405161)" userId="S::2405161@student.uwtsd.ac.uk::4527e2aa-0725-4a22-96a9-f4a6167dd4d6" providerId="AD" clId="Web-{4F541986-B2A1-F920-4D48-4A7D8777D640}" dt="2024-11-08T19:45:06.068" v="14"/>
        <pc:sldMasterMkLst>
          <pc:docMk/>
          <pc:sldMasterMk cId="2460954070" sldId="2147483660"/>
        </pc:sldMasterMkLst>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2385387890" sldId="2147483661"/>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949138452" sldId="2147483662"/>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2591524520" sldId="2147483663"/>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1203092039" sldId="2147483664"/>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733172339" sldId="2147483665"/>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210312558" sldId="2147483666"/>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146388984" sldId="2147483667"/>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171841454" sldId="2147483668"/>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1718958274" sldId="2147483669"/>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2202905451" sldId="2147483670"/>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479445657" sldId="2147483671"/>
          </pc:sldLayoutMkLst>
        </pc:sldLayoutChg>
      </pc:sldMasterChg>
      <pc:sldMasterChg chg="add addSldLayout modSldLayout">
        <pc:chgData name="Owen Jones (2405161)" userId="S::2405161@student.uwtsd.ac.uk::4527e2aa-0725-4a22-96a9-f4a6167dd4d6" providerId="AD" clId="Web-{4F541986-B2A1-F920-4D48-4A7D8777D640}" dt="2024-11-08T19:45:06.068" v="14"/>
        <pc:sldMasterMkLst>
          <pc:docMk/>
          <pc:sldMasterMk cId="2105447455" sldId="2147483672"/>
        </pc:sldMasterMkLst>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167112004" sldId="2147483673"/>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3746906514" sldId="2147483674"/>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1832364787" sldId="2147483675"/>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4115076165" sldId="2147483676"/>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3317365017" sldId="2147483677"/>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2800300283" sldId="2147483678"/>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488930382" sldId="2147483679"/>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145300185" sldId="2147483680"/>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2424139106" sldId="2147483681"/>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4032633740" sldId="2147483682"/>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227115353" sldId="2147483683"/>
          </pc:sldLayoutMkLst>
        </pc:sldLayoutChg>
      </pc:sldMasterChg>
    </pc:docChg>
  </pc:docChgLst>
  <pc:docChgLst>
    <pc:chgData name="Owen Jones (2405161)" userId="S::2405161@student.uwtsd.ac.uk::4527e2aa-0725-4a22-96a9-f4a6167dd4d6" providerId="AD" clId="Web-{4DB22474-F5D9-ABE4-0B19-0F72A6D87E41}"/>
    <pc:docChg chg="addSld modSld sldOrd">
      <pc:chgData name="Owen Jones (2405161)" userId="S::2405161@student.uwtsd.ac.uk::4527e2aa-0725-4a22-96a9-f4a6167dd4d6" providerId="AD" clId="Web-{4DB22474-F5D9-ABE4-0B19-0F72A6D87E41}" dt="2024-11-08T22:16:31.913" v="854" actId="20577"/>
      <pc:docMkLst>
        <pc:docMk/>
      </pc:docMkLst>
      <pc:sldChg chg="ord">
        <pc:chgData name="Owen Jones (2405161)" userId="S::2405161@student.uwtsd.ac.uk::4527e2aa-0725-4a22-96a9-f4a6167dd4d6" providerId="AD" clId="Web-{4DB22474-F5D9-ABE4-0B19-0F72A6D87E41}" dt="2024-11-08T19:49:48.160" v="6"/>
        <pc:sldMkLst>
          <pc:docMk/>
          <pc:sldMk cId="109857222" sldId="256"/>
        </pc:sldMkLst>
      </pc:sldChg>
      <pc:sldChg chg="modSp new">
        <pc:chgData name="Owen Jones (2405161)" userId="S::2405161@student.uwtsd.ac.uk::4527e2aa-0725-4a22-96a9-f4a6167dd4d6" providerId="AD" clId="Web-{4DB22474-F5D9-ABE4-0B19-0F72A6D87E41}" dt="2024-11-08T21:07:34.350" v="415" actId="20577"/>
        <pc:sldMkLst>
          <pc:docMk/>
          <pc:sldMk cId="580631815" sldId="257"/>
        </pc:sldMkLst>
        <pc:spChg chg="mod">
          <ac:chgData name="Owen Jones (2405161)" userId="S::2405161@student.uwtsd.ac.uk::4527e2aa-0725-4a22-96a9-f4a6167dd4d6" providerId="AD" clId="Web-{4DB22474-F5D9-ABE4-0B19-0F72A6D87E41}" dt="2024-11-08T20:31:50.515" v="352" actId="20577"/>
          <ac:spMkLst>
            <pc:docMk/>
            <pc:sldMk cId="580631815" sldId="257"/>
            <ac:spMk id="2" creationId="{018DF932-5537-E2CE-09E4-BE4569069676}"/>
          </ac:spMkLst>
        </pc:spChg>
        <pc:spChg chg="mod">
          <ac:chgData name="Owen Jones (2405161)" userId="S::2405161@student.uwtsd.ac.uk::4527e2aa-0725-4a22-96a9-f4a6167dd4d6" providerId="AD" clId="Web-{4DB22474-F5D9-ABE4-0B19-0F72A6D87E41}" dt="2024-11-08T21:07:34.350" v="415" actId="20577"/>
          <ac:spMkLst>
            <pc:docMk/>
            <pc:sldMk cId="580631815" sldId="257"/>
            <ac:spMk id="3" creationId="{1B7AB45D-B074-4605-F1D9-134FB0AF034E}"/>
          </ac:spMkLst>
        </pc:spChg>
      </pc:sldChg>
      <pc:sldChg chg="modSp new">
        <pc:chgData name="Owen Jones (2405161)" userId="S::2405161@student.uwtsd.ac.uk::4527e2aa-0725-4a22-96a9-f4a6167dd4d6" providerId="AD" clId="Web-{4DB22474-F5D9-ABE4-0B19-0F72A6D87E41}" dt="2024-11-08T19:51:48.555" v="59" actId="20577"/>
        <pc:sldMkLst>
          <pc:docMk/>
          <pc:sldMk cId="3379052019" sldId="258"/>
        </pc:sldMkLst>
        <pc:spChg chg="mod">
          <ac:chgData name="Owen Jones (2405161)" userId="S::2405161@student.uwtsd.ac.uk::4527e2aa-0725-4a22-96a9-f4a6167dd4d6" providerId="AD" clId="Web-{4DB22474-F5D9-ABE4-0B19-0F72A6D87E41}" dt="2024-11-08T19:51:48.555" v="59" actId="20577"/>
          <ac:spMkLst>
            <pc:docMk/>
            <pc:sldMk cId="3379052019" sldId="258"/>
            <ac:spMk id="2" creationId="{E7658A72-F831-1C6A-9476-751A91C77E83}"/>
          </ac:spMkLst>
        </pc:spChg>
      </pc:sldChg>
      <pc:sldChg chg="modSp new">
        <pc:chgData name="Owen Jones (2405161)" userId="S::2405161@student.uwtsd.ac.uk::4527e2aa-0725-4a22-96a9-f4a6167dd4d6" providerId="AD" clId="Web-{4DB22474-F5D9-ABE4-0B19-0F72A6D87E41}" dt="2024-11-08T21:33:37.951" v="431" actId="20577"/>
        <pc:sldMkLst>
          <pc:docMk/>
          <pc:sldMk cId="4148035814" sldId="259"/>
        </pc:sldMkLst>
        <pc:spChg chg="mod">
          <ac:chgData name="Owen Jones (2405161)" userId="S::2405161@student.uwtsd.ac.uk::4527e2aa-0725-4a22-96a9-f4a6167dd4d6" providerId="AD" clId="Web-{4DB22474-F5D9-ABE4-0B19-0F72A6D87E41}" dt="2024-11-08T19:52:15.712" v="78" actId="20577"/>
          <ac:spMkLst>
            <pc:docMk/>
            <pc:sldMk cId="4148035814" sldId="259"/>
            <ac:spMk id="2" creationId="{500186E0-EC9B-0A53-EC1B-9C1FFAAA64D8}"/>
          </ac:spMkLst>
        </pc:spChg>
        <pc:spChg chg="mod">
          <ac:chgData name="Owen Jones (2405161)" userId="S::2405161@student.uwtsd.ac.uk::4527e2aa-0725-4a22-96a9-f4a6167dd4d6" providerId="AD" clId="Web-{4DB22474-F5D9-ABE4-0B19-0F72A6D87E41}" dt="2024-11-08T21:33:37.951" v="431" actId="20577"/>
          <ac:spMkLst>
            <pc:docMk/>
            <pc:sldMk cId="4148035814" sldId="259"/>
            <ac:spMk id="3" creationId="{705F6A19-99F6-4456-00C4-5BE382EC490E}"/>
          </ac:spMkLst>
        </pc:spChg>
      </pc:sldChg>
      <pc:sldChg chg="modSp new">
        <pc:chgData name="Owen Jones (2405161)" userId="S::2405161@student.uwtsd.ac.uk::4527e2aa-0725-4a22-96a9-f4a6167dd4d6" providerId="AD" clId="Web-{4DB22474-F5D9-ABE4-0B19-0F72A6D87E41}" dt="2024-11-08T21:41:18.169" v="578" actId="20577"/>
        <pc:sldMkLst>
          <pc:docMk/>
          <pc:sldMk cId="1188689059" sldId="260"/>
        </pc:sldMkLst>
        <pc:spChg chg="mod">
          <ac:chgData name="Owen Jones (2405161)" userId="S::2405161@student.uwtsd.ac.uk::4527e2aa-0725-4a22-96a9-f4a6167dd4d6" providerId="AD" clId="Web-{4DB22474-F5D9-ABE4-0B19-0F72A6D87E41}" dt="2024-11-08T19:53:22.839" v="91" actId="20577"/>
          <ac:spMkLst>
            <pc:docMk/>
            <pc:sldMk cId="1188689059" sldId="260"/>
            <ac:spMk id="2" creationId="{BE46D511-407C-D746-62B0-A5D6C6942DB6}"/>
          </ac:spMkLst>
        </pc:spChg>
        <pc:spChg chg="mod">
          <ac:chgData name="Owen Jones (2405161)" userId="S::2405161@student.uwtsd.ac.uk::4527e2aa-0725-4a22-96a9-f4a6167dd4d6" providerId="AD" clId="Web-{4DB22474-F5D9-ABE4-0B19-0F72A6D87E41}" dt="2024-11-08T21:41:18.169" v="578" actId="20577"/>
          <ac:spMkLst>
            <pc:docMk/>
            <pc:sldMk cId="1188689059" sldId="260"/>
            <ac:spMk id="3" creationId="{9F102E0B-B83A-C941-1164-0DE657A2759C}"/>
          </ac:spMkLst>
        </pc:spChg>
      </pc:sldChg>
      <pc:sldChg chg="modSp new">
        <pc:chgData name="Owen Jones (2405161)" userId="S::2405161@student.uwtsd.ac.uk::4527e2aa-0725-4a22-96a9-f4a6167dd4d6" providerId="AD" clId="Web-{4DB22474-F5D9-ABE4-0B19-0F72A6D87E41}" dt="2024-11-08T21:42:39.753" v="584" actId="20577"/>
        <pc:sldMkLst>
          <pc:docMk/>
          <pc:sldMk cId="2296131831" sldId="261"/>
        </pc:sldMkLst>
        <pc:spChg chg="mod">
          <ac:chgData name="Owen Jones (2405161)" userId="S::2405161@student.uwtsd.ac.uk::4527e2aa-0725-4a22-96a9-f4a6167dd4d6" providerId="AD" clId="Web-{4DB22474-F5D9-ABE4-0B19-0F72A6D87E41}" dt="2024-11-08T19:51:25.648" v="33" actId="20577"/>
          <ac:spMkLst>
            <pc:docMk/>
            <pc:sldMk cId="2296131831" sldId="261"/>
            <ac:spMk id="2" creationId="{6F31A748-0648-944B-A95F-D84827C7C128}"/>
          </ac:spMkLst>
        </pc:spChg>
        <pc:spChg chg="mod">
          <ac:chgData name="Owen Jones (2405161)" userId="S::2405161@student.uwtsd.ac.uk::4527e2aa-0725-4a22-96a9-f4a6167dd4d6" providerId="AD" clId="Web-{4DB22474-F5D9-ABE4-0B19-0F72A6D87E41}" dt="2024-11-08T21:42:39.753" v="584" actId="20577"/>
          <ac:spMkLst>
            <pc:docMk/>
            <pc:sldMk cId="2296131831" sldId="261"/>
            <ac:spMk id="3" creationId="{F15689F1-292B-F28B-6233-A382BDE4095D}"/>
          </ac:spMkLst>
        </pc:spChg>
      </pc:sldChg>
      <pc:sldChg chg="modSp new">
        <pc:chgData name="Owen Jones (2405161)" userId="S::2405161@student.uwtsd.ac.uk::4527e2aa-0725-4a22-96a9-f4a6167dd4d6" providerId="AD" clId="Web-{4DB22474-F5D9-ABE4-0B19-0F72A6D87E41}" dt="2024-11-08T20:32:36.454" v="387" actId="20577"/>
        <pc:sldMkLst>
          <pc:docMk/>
          <pc:sldMk cId="2517923512" sldId="262"/>
        </pc:sldMkLst>
        <pc:spChg chg="mod">
          <ac:chgData name="Owen Jones (2405161)" userId="S::2405161@student.uwtsd.ac.uk::4527e2aa-0725-4a22-96a9-f4a6167dd4d6" providerId="AD" clId="Web-{4DB22474-F5D9-ABE4-0B19-0F72A6D87E41}" dt="2024-11-08T19:50:02.801" v="10" actId="20577"/>
          <ac:spMkLst>
            <pc:docMk/>
            <pc:sldMk cId="2517923512" sldId="262"/>
            <ac:spMk id="2" creationId="{78577683-A436-AEC4-A8EA-1D6B69F6B20A}"/>
          </ac:spMkLst>
        </pc:spChg>
        <pc:spChg chg="mod">
          <ac:chgData name="Owen Jones (2405161)" userId="S::2405161@student.uwtsd.ac.uk::4527e2aa-0725-4a22-96a9-f4a6167dd4d6" providerId="AD" clId="Web-{4DB22474-F5D9-ABE4-0B19-0F72A6D87E41}" dt="2024-11-08T20:32:36.454" v="387" actId="20577"/>
          <ac:spMkLst>
            <pc:docMk/>
            <pc:sldMk cId="2517923512" sldId="262"/>
            <ac:spMk id="3" creationId="{ED14F256-13A2-B979-0792-9DECE323C2A4}"/>
          </ac:spMkLst>
        </pc:spChg>
      </pc:sldChg>
      <pc:sldChg chg="modSp new">
        <pc:chgData name="Owen Jones (2405161)" userId="S::2405161@student.uwtsd.ac.uk::4527e2aa-0725-4a22-96a9-f4a6167dd4d6" providerId="AD" clId="Web-{4DB22474-F5D9-ABE4-0B19-0F72A6D87E41}" dt="2024-11-08T21:43:29.662" v="591" actId="20577"/>
        <pc:sldMkLst>
          <pc:docMk/>
          <pc:sldMk cId="2488521436" sldId="263"/>
        </pc:sldMkLst>
        <pc:spChg chg="mod">
          <ac:chgData name="Owen Jones (2405161)" userId="S::2405161@student.uwtsd.ac.uk::4527e2aa-0725-4a22-96a9-f4a6167dd4d6" providerId="AD" clId="Web-{4DB22474-F5D9-ABE4-0B19-0F72A6D87E41}" dt="2024-11-08T19:50:41.802" v="22" actId="20577"/>
          <ac:spMkLst>
            <pc:docMk/>
            <pc:sldMk cId="2488521436" sldId="263"/>
            <ac:spMk id="2" creationId="{832E4892-022C-9E36-02A2-31FEED8D4ECE}"/>
          </ac:spMkLst>
        </pc:spChg>
        <pc:spChg chg="mod">
          <ac:chgData name="Owen Jones (2405161)" userId="S::2405161@student.uwtsd.ac.uk::4527e2aa-0725-4a22-96a9-f4a6167dd4d6" providerId="AD" clId="Web-{4DB22474-F5D9-ABE4-0B19-0F72A6D87E41}" dt="2024-11-08T21:43:29.662" v="591" actId="20577"/>
          <ac:spMkLst>
            <pc:docMk/>
            <pc:sldMk cId="2488521436" sldId="263"/>
            <ac:spMk id="3" creationId="{2B232E1A-8F75-B216-D20B-D0FC6097B33F}"/>
          </ac:spMkLst>
        </pc:spChg>
      </pc:sldChg>
      <pc:sldChg chg="modSp new">
        <pc:chgData name="Owen Jones (2405161)" userId="S::2405161@student.uwtsd.ac.uk::4527e2aa-0725-4a22-96a9-f4a6167dd4d6" providerId="AD" clId="Web-{4DB22474-F5D9-ABE4-0B19-0F72A6D87E41}" dt="2024-11-08T22:00:39.453" v="751" actId="20577"/>
        <pc:sldMkLst>
          <pc:docMk/>
          <pc:sldMk cId="1609170145" sldId="264"/>
        </pc:sldMkLst>
        <pc:spChg chg="mod">
          <ac:chgData name="Owen Jones (2405161)" userId="S::2405161@student.uwtsd.ac.uk::4527e2aa-0725-4a22-96a9-f4a6167dd4d6" providerId="AD" clId="Web-{4DB22474-F5D9-ABE4-0B19-0F72A6D87E41}" dt="2024-11-08T19:53:40.496" v="105" actId="20577"/>
          <ac:spMkLst>
            <pc:docMk/>
            <pc:sldMk cId="1609170145" sldId="264"/>
            <ac:spMk id="2" creationId="{46D026EA-2A3F-809E-86FA-E1824F5DF545}"/>
          </ac:spMkLst>
        </pc:spChg>
        <pc:spChg chg="mod">
          <ac:chgData name="Owen Jones (2405161)" userId="S::2405161@student.uwtsd.ac.uk::4527e2aa-0725-4a22-96a9-f4a6167dd4d6" providerId="AD" clId="Web-{4DB22474-F5D9-ABE4-0B19-0F72A6D87E41}" dt="2024-11-08T22:00:39.453" v="751" actId="20577"/>
          <ac:spMkLst>
            <pc:docMk/>
            <pc:sldMk cId="1609170145" sldId="264"/>
            <ac:spMk id="3" creationId="{2D16E7DC-CA50-C091-F975-1A54AEFF8AFE}"/>
          </ac:spMkLst>
        </pc:spChg>
      </pc:sldChg>
      <pc:sldChg chg="modSp new">
        <pc:chgData name="Owen Jones (2405161)" userId="S::2405161@student.uwtsd.ac.uk::4527e2aa-0725-4a22-96a9-f4a6167dd4d6" providerId="AD" clId="Web-{4DB22474-F5D9-ABE4-0B19-0F72A6D87E41}" dt="2024-11-08T22:16:31.913" v="854" actId="20577"/>
        <pc:sldMkLst>
          <pc:docMk/>
          <pc:sldMk cId="2317111499" sldId="265"/>
        </pc:sldMkLst>
        <pc:spChg chg="mod">
          <ac:chgData name="Owen Jones (2405161)" userId="S::2405161@student.uwtsd.ac.uk::4527e2aa-0725-4a22-96a9-f4a6167dd4d6" providerId="AD" clId="Web-{4DB22474-F5D9-ABE4-0B19-0F72A6D87E41}" dt="2024-11-08T22:15:13.501" v="840" actId="1076"/>
          <ac:spMkLst>
            <pc:docMk/>
            <pc:sldMk cId="2317111499" sldId="265"/>
            <ac:spMk id="2" creationId="{08936C8B-8A75-836F-4A4F-694749D589C0}"/>
          </ac:spMkLst>
        </pc:spChg>
        <pc:spChg chg="mod">
          <ac:chgData name="Owen Jones (2405161)" userId="S::2405161@student.uwtsd.ac.uk::4527e2aa-0725-4a22-96a9-f4a6167dd4d6" providerId="AD" clId="Web-{4DB22474-F5D9-ABE4-0B19-0F72A6D87E41}" dt="2024-11-08T22:16:31.913" v="854" actId="20577"/>
          <ac:spMkLst>
            <pc:docMk/>
            <pc:sldMk cId="2317111499" sldId="265"/>
            <ac:spMk id="3" creationId="{E2D30508-8805-6DE5-7501-8A4A7E776764}"/>
          </ac:spMkLst>
        </pc:spChg>
      </pc:sldChg>
      <pc:sldChg chg="modSp new">
        <pc:chgData name="Owen Jones (2405161)" userId="S::2405161@student.uwtsd.ac.uk::4527e2aa-0725-4a22-96a9-f4a6167dd4d6" providerId="AD" clId="Web-{4DB22474-F5D9-ABE4-0B19-0F72A6D87E41}" dt="2024-11-08T21:41:56.281" v="579" actId="20577"/>
        <pc:sldMkLst>
          <pc:docMk/>
          <pc:sldMk cId="287638307" sldId="266"/>
        </pc:sldMkLst>
        <pc:spChg chg="mod">
          <ac:chgData name="Owen Jones (2405161)" userId="S::2405161@student.uwtsd.ac.uk::4527e2aa-0725-4a22-96a9-f4a6167dd4d6" providerId="AD" clId="Web-{4DB22474-F5D9-ABE4-0B19-0F72A6D87E41}" dt="2024-11-08T20:32:02.265" v="367" actId="20577"/>
          <ac:spMkLst>
            <pc:docMk/>
            <pc:sldMk cId="287638307" sldId="266"/>
            <ac:spMk id="2" creationId="{2EBDEB0D-5B3D-ECAA-7150-AE29181665D2}"/>
          </ac:spMkLst>
        </pc:spChg>
        <pc:spChg chg="mod">
          <ac:chgData name="Owen Jones (2405161)" userId="S::2405161@student.uwtsd.ac.uk::4527e2aa-0725-4a22-96a9-f4a6167dd4d6" providerId="AD" clId="Web-{4DB22474-F5D9-ABE4-0B19-0F72A6D87E41}" dt="2024-11-08T21:41:56.281" v="579" actId="20577"/>
          <ac:spMkLst>
            <pc:docMk/>
            <pc:sldMk cId="287638307" sldId="266"/>
            <ac:spMk id="3" creationId="{1B844949-4EF2-BC7E-CA45-E13904A5569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11/8/2024</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12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11/8/2024</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746906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11/8/2024</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32364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11/8/2024</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11507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11/8/2024</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7365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11/8/2024</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00300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11/8/2024</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88930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11/8/2024</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45300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11/8/2024</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424139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11/8/2024</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032633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11/8/2024</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27115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11/8/2024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210544745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vhsfletchers.co.uk/sleepwalking-automatism-defence/%20s" TargetMode="External"/><Relationship Id="rId3" Type="http://schemas.openxmlformats.org/officeDocument/2006/relationships/hyperlink" Target="https://www.collegelaw.co.uk/criminal-law/defence_of_automatism/index.html#:~:text=Automatism%20is%20an%20act%20done,mens%20rea%20for%20the%20offence" TargetMode="External"/><Relationship Id="rId7" Type="http://schemas.openxmlformats.org/officeDocument/2006/relationships/hyperlink" Target="https://www.lawteacher.net/cases/insanity-cases.php#:~:text=Note:%20Hypo%2Dglycaemia%20=%20Low,mental%20illness%20which%20could%20produce" TargetMode="External"/><Relationship Id="rId2" Type="http://schemas.openxmlformats.org/officeDocument/2006/relationships/hyperlink" Target="https://www.britannica.com/topic/insanity" TargetMode="External"/><Relationship Id="rId1" Type="http://schemas.openxmlformats.org/officeDocument/2006/relationships/slideLayout" Target="../slideLayouts/slideLayout2.xml"/><Relationship Id="rId6" Type="http://schemas.openxmlformats.org/officeDocument/2006/relationships/hyperlink" Target="https://www.e-lawresources.co.uk/R-v-Bingham.php#:~:text=R%20v%20Bingham%20%5B1991%5D%20Crim%20LR%2043&amp;text=The%20trial%20judge%20wrongly%20held,the%20appellant's%20conviction%20was%20quashed" TargetMode="External"/><Relationship Id="rId5" Type="http://schemas.openxmlformats.org/officeDocument/2006/relationships/hyperlink" Target="https://www.theguardian.com/uk/2009/nov/20/brian-thomas-dream-strangler-tragedy#:~:text=Members%20of%20the%20jury%20at,also%20known%20as%20pavor%20nocturnus" TargetMode="External"/><Relationship Id="rId4" Type="http://schemas.openxmlformats.org/officeDocument/2006/relationships/hyperlink" Target="https://www.draycottbrowne.co.uk/investigations/types-defence#:~:text=The%20defence%20of%20automatism%20can,understand%20the%20implications%20of%20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400" dirty="0">
                <a:latin typeface="Arial"/>
                <a:cs typeface="Arial"/>
              </a:rPr>
              <a:t>Insanity and Automatism</a:t>
            </a:r>
            <a:endParaRPr lang="en-US" sz="4400" dirty="0"/>
          </a:p>
        </p:txBody>
      </p:sp>
      <p:sp>
        <p:nvSpPr>
          <p:cNvPr id="3" name="Subtitle 2"/>
          <p:cNvSpPr>
            <a:spLocks noGrp="1"/>
          </p:cNvSpPr>
          <p:nvPr>
            <p:ph type="subTitle" idx="1"/>
          </p:nvPr>
        </p:nvSpPr>
        <p:spPr/>
        <p:txBody>
          <a:bodyPr vert="horz" lIns="91440" tIns="45720" rIns="91440" bIns="45720" rtlCol="0" anchor="t">
            <a:normAutofit fontScale="70000" lnSpcReduction="20000"/>
          </a:bodyPr>
          <a:lstStyle/>
          <a:p>
            <a:r>
              <a:rPr lang="en-US" dirty="0"/>
              <a:t>Owen Jones</a:t>
            </a:r>
          </a:p>
          <a:p>
            <a:r>
              <a:rPr lang="en-US" sz="2000">
                <a:latin typeface="Neue Haas Grotesk Text Pro"/>
              </a:rPr>
              <a:t>#2405161</a:t>
            </a:r>
          </a:p>
          <a:p>
            <a:r>
              <a:rPr lang="en-US" sz="2000" dirty="0">
                <a:latin typeface="Neue Haas Grotesk Text Pro"/>
              </a:rPr>
              <a:t>BMLW4010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7683-A436-AEC4-A8EA-1D6B69F6B20A}"/>
              </a:ext>
            </a:extLst>
          </p:cNvPr>
          <p:cNvSpPr>
            <a:spLocks noGrp="1"/>
          </p:cNvSpPr>
          <p:nvPr>
            <p:ph type="title"/>
          </p:nvPr>
        </p:nvSpPr>
        <p:spPr/>
        <p:txBody>
          <a:bodyPr/>
          <a:lstStyle/>
          <a:p>
            <a:r>
              <a:rPr lang="en-US" dirty="0"/>
              <a:t>Contents page</a:t>
            </a:r>
          </a:p>
        </p:txBody>
      </p:sp>
      <p:sp>
        <p:nvSpPr>
          <p:cNvPr id="3" name="Content Placeholder 2">
            <a:extLst>
              <a:ext uri="{FF2B5EF4-FFF2-40B4-BE49-F238E27FC236}">
                <a16:creationId xmlns:a16="http://schemas.microsoft.com/office/drawing/2014/main" id="{ED14F256-13A2-B979-0792-9DECE323C2A4}"/>
              </a:ext>
            </a:extLst>
          </p:cNvPr>
          <p:cNvSpPr>
            <a:spLocks noGrp="1"/>
          </p:cNvSpPr>
          <p:nvPr>
            <p:ph idx="1"/>
          </p:nvPr>
        </p:nvSpPr>
        <p:spPr/>
        <p:txBody>
          <a:bodyPr vert="horz" lIns="91440" tIns="45720" rIns="91440" bIns="45720" rtlCol="0" anchor="t">
            <a:normAutofit/>
          </a:bodyPr>
          <a:lstStyle/>
          <a:p>
            <a:r>
              <a:rPr lang="en-US" dirty="0"/>
              <a:t>Slide 1-What is insanity </a:t>
            </a:r>
          </a:p>
          <a:p>
            <a:r>
              <a:rPr lang="en-US" dirty="0"/>
              <a:t>Slide 2-What is automatism</a:t>
            </a:r>
          </a:p>
          <a:p>
            <a:r>
              <a:rPr lang="en-US" dirty="0"/>
              <a:t>Slide 3-Key case law-automatism</a:t>
            </a:r>
          </a:p>
          <a:p>
            <a:r>
              <a:rPr lang="en-US" dirty="0"/>
              <a:t>Slide 4-Key case law-Insanity</a:t>
            </a:r>
          </a:p>
        </p:txBody>
      </p:sp>
      <p:sp>
        <p:nvSpPr>
          <p:cNvPr id="4" name="Date Placeholder 3">
            <a:extLst>
              <a:ext uri="{FF2B5EF4-FFF2-40B4-BE49-F238E27FC236}">
                <a16:creationId xmlns:a16="http://schemas.microsoft.com/office/drawing/2014/main" id="{7323A0AF-7D1D-4F86-D37D-3E102D2F21A3}"/>
              </a:ext>
            </a:extLst>
          </p:cNvPr>
          <p:cNvSpPr>
            <a:spLocks noGrp="1"/>
          </p:cNvSpPr>
          <p:nvPr>
            <p:ph type="dt" sz="half" idx="10"/>
          </p:nvPr>
        </p:nvSpPr>
        <p:spPr/>
        <p:txBody>
          <a:bodyPr/>
          <a:lstStyle/>
          <a:p>
            <a:fld id="{2B99791B-D078-442E-B81E-5E766C8D8446}" type="datetime1">
              <a:t>11/8/2024</a:t>
            </a:fld>
            <a:endParaRPr lang="en-US" dirty="0"/>
          </a:p>
        </p:txBody>
      </p:sp>
      <p:sp>
        <p:nvSpPr>
          <p:cNvPr id="5" name="Footer Placeholder 4">
            <a:extLst>
              <a:ext uri="{FF2B5EF4-FFF2-40B4-BE49-F238E27FC236}">
                <a16:creationId xmlns:a16="http://schemas.microsoft.com/office/drawing/2014/main" id="{30E8271C-D342-E69C-5F83-29962D7AA2D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62D16F2-7AA2-2DC0-81F6-A6128711B692}"/>
              </a:ext>
            </a:extLst>
          </p:cNvPr>
          <p:cNvSpPr>
            <a:spLocks noGrp="1"/>
          </p:cNvSpPr>
          <p:nvPr>
            <p:ph type="sldNum" sz="quarter" idx="12"/>
          </p:nvPr>
        </p:nvSpPr>
        <p:spPr/>
        <p:txBody>
          <a:bodyPr/>
          <a:lstStyle/>
          <a:p>
            <a:fld id="{196A61CA-0502-4EE4-9724-96EA822543E5}" type="slidenum">
              <a:rPr lang="en-US" dirty="0"/>
              <a:t>2</a:t>
            </a:fld>
            <a:endParaRPr lang="en-US" dirty="0"/>
          </a:p>
        </p:txBody>
      </p:sp>
    </p:spTree>
    <p:extLst>
      <p:ext uri="{BB962C8B-B14F-4D97-AF65-F5344CB8AC3E}">
        <p14:creationId xmlns:p14="http://schemas.microsoft.com/office/powerpoint/2010/main" val="2517923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E4892-022C-9E36-02A2-31FEED8D4ECE}"/>
              </a:ext>
            </a:extLst>
          </p:cNvPr>
          <p:cNvSpPr>
            <a:spLocks noGrp="1"/>
          </p:cNvSpPr>
          <p:nvPr>
            <p:ph type="title"/>
          </p:nvPr>
        </p:nvSpPr>
        <p:spPr/>
        <p:txBody>
          <a:bodyPr/>
          <a:lstStyle/>
          <a:p>
            <a:r>
              <a:rPr lang="en-US" dirty="0"/>
              <a:t>What is insanity?</a:t>
            </a:r>
          </a:p>
        </p:txBody>
      </p:sp>
      <p:sp>
        <p:nvSpPr>
          <p:cNvPr id="3" name="Content Placeholder 2">
            <a:extLst>
              <a:ext uri="{FF2B5EF4-FFF2-40B4-BE49-F238E27FC236}">
                <a16:creationId xmlns:a16="http://schemas.microsoft.com/office/drawing/2014/main" id="{2B232E1A-8F75-B216-D20B-D0FC6097B33F}"/>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In legal terms, insanity refers to a mental condition that clears an individual of criminal liability for their conduct. This concept is rooted in law rather than medicine and serves as an affirmative defense in criminal proceedings.</a:t>
            </a:r>
          </a:p>
          <a:p>
            <a:r>
              <a:rPr lang="en-US" dirty="0">
                <a:latin typeface="Trade Gothic Next Light"/>
                <a:cs typeface="Arial"/>
              </a:rPr>
              <a:t>The insanity </a:t>
            </a:r>
            <a:r>
              <a:rPr lang="en-US" err="1">
                <a:latin typeface="Trade Gothic Next Light"/>
                <a:cs typeface="Arial"/>
              </a:rPr>
              <a:t>defence</a:t>
            </a:r>
            <a:r>
              <a:rPr lang="en-US" dirty="0">
                <a:latin typeface="Trade Gothic Next Light"/>
                <a:cs typeface="Arial"/>
              </a:rPr>
              <a:t>, is a legal argument asserting that a defendant should not be held accountable for their actions due to the presence of a mental illness at the time the crime was committed. This </a:t>
            </a:r>
            <a:r>
              <a:rPr lang="en-US" err="1">
                <a:latin typeface="Trade Gothic Next Light"/>
                <a:cs typeface="Arial"/>
              </a:rPr>
              <a:t>defence</a:t>
            </a:r>
            <a:r>
              <a:rPr lang="en-US" dirty="0">
                <a:latin typeface="Trade Gothic Next Light"/>
                <a:cs typeface="Arial"/>
              </a:rPr>
              <a:t> is founded on the principle that criminal penalties should be applied solely to individuals who are deemed responsible for their conduct.</a:t>
            </a:r>
            <a:endParaRPr lang="en-US" dirty="0">
              <a:latin typeface="Trade Gothic Next Light"/>
            </a:endParaRPr>
          </a:p>
          <a:p>
            <a:br>
              <a:rPr lang="en-US" dirty="0"/>
            </a:br>
            <a:endParaRPr lang="en-US" sz="1400">
              <a:solidFill>
                <a:srgbClr val="000000"/>
              </a:solidFill>
              <a:latin typeface="Arial"/>
              <a:cs typeface="Arial"/>
            </a:endParaRPr>
          </a:p>
          <a:p>
            <a:br>
              <a:rPr lang="en-US" dirty="0"/>
            </a:br>
            <a:endParaRPr lang="en-US" dirty="0"/>
          </a:p>
        </p:txBody>
      </p:sp>
      <p:sp>
        <p:nvSpPr>
          <p:cNvPr id="4" name="Date Placeholder 3">
            <a:extLst>
              <a:ext uri="{FF2B5EF4-FFF2-40B4-BE49-F238E27FC236}">
                <a16:creationId xmlns:a16="http://schemas.microsoft.com/office/drawing/2014/main" id="{01B9ED6B-BEF7-0EDE-C522-C2AB31980024}"/>
              </a:ext>
            </a:extLst>
          </p:cNvPr>
          <p:cNvSpPr>
            <a:spLocks noGrp="1"/>
          </p:cNvSpPr>
          <p:nvPr>
            <p:ph type="dt" sz="half" idx="10"/>
          </p:nvPr>
        </p:nvSpPr>
        <p:spPr/>
        <p:txBody>
          <a:bodyPr/>
          <a:lstStyle/>
          <a:p>
            <a:fld id="{2C80EAB6-4BD0-4B7D-A0A2-087F20E984A0}" type="datetime1">
              <a:t>11/8/2024</a:t>
            </a:fld>
            <a:endParaRPr lang="en-US" dirty="0"/>
          </a:p>
        </p:txBody>
      </p:sp>
      <p:sp>
        <p:nvSpPr>
          <p:cNvPr id="5" name="Footer Placeholder 4">
            <a:extLst>
              <a:ext uri="{FF2B5EF4-FFF2-40B4-BE49-F238E27FC236}">
                <a16:creationId xmlns:a16="http://schemas.microsoft.com/office/drawing/2014/main" id="{378F82CD-C416-42B0-0077-DB73A01BBEB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9A44E9B-C977-B026-6F12-83F7283A575D}"/>
              </a:ext>
            </a:extLst>
          </p:cNvPr>
          <p:cNvSpPr>
            <a:spLocks noGrp="1"/>
          </p:cNvSpPr>
          <p:nvPr>
            <p:ph type="sldNum" sz="quarter" idx="12"/>
          </p:nvPr>
        </p:nvSpPr>
        <p:spPr/>
        <p:txBody>
          <a:bodyPr/>
          <a:lstStyle/>
          <a:p>
            <a:fld id="{196A61CA-0502-4EE4-9724-96EA822543E5}" type="slidenum">
              <a:rPr lang="en-US" dirty="0"/>
              <a:t>3</a:t>
            </a:fld>
            <a:endParaRPr lang="en-US" dirty="0"/>
          </a:p>
        </p:txBody>
      </p:sp>
    </p:spTree>
    <p:extLst>
      <p:ext uri="{BB962C8B-B14F-4D97-AF65-F5344CB8AC3E}">
        <p14:creationId xmlns:p14="http://schemas.microsoft.com/office/powerpoint/2010/main" val="2488521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1A748-0648-944B-A95F-D84827C7C128}"/>
              </a:ext>
            </a:extLst>
          </p:cNvPr>
          <p:cNvSpPr>
            <a:spLocks noGrp="1"/>
          </p:cNvSpPr>
          <p:nvPr>
            <p:ph type="title"/>
          </p:nvPr>
        </p:nvSpPr>
        <p:spPr/>
        <p:txBody>
          <a:bodyPr/>
          <a:lstStyle/>
          <a:p>
            <a:r>
              <a:rPr lang="en-US" dirty="0"/>
              <a:t>What is automatism </a:t>
            </a:r>
          </a:p>
        </p:txBody>
      </p:sp>
      <p:sp>
        <p:nvSpPr>
          <p:cNvPr id="3" name="Content Placeholder 2">
            <a:extLst>
              <a:ext uri="{FF2B5EF4-FFF2-40B4-BE49-F238E27FC236}">
                <a16:creationId xmlns:a16="http://schemas.microsoft.com/office/drawing/2014/main" id="{F15689F1-292B-F28B-6233-A382BDE4095D}"/>
              </a:ext>
            </a:extLst>
          </p:cNvPr>
          <p:cNvSpPr>
            <a:spLocks noGrp="1"/>
          </p:cNvSpPr>
          <p:nvPr>
            <p:ph idx="1"/>
          </p:nvPr>
        </p:nvSpPr>
        <p:spPr/>
        <p:txBody>
          <a:bodyPr vert="horz" lIns="91440" tIns="45720" rIns="91440" bIns="45720" rtlCol="0" anchor="t">
            <a:normAutofit/>
          </a:bodyPr>
          <a:lstStyle/>
          <a:p>
            <a:pPr marL="0" indent="0">
              <a:buNone/>
            </a:pPr>
            <a:r>
              <a:rPr lang="en-US" dirty="0">
                <a:latin typeface="Trade Gothic Next Light"/>
                <a:cs typeface="Arial"/>
              </a:rPr>
              <a:t>Within UK law, automatism serves as a legal </a:t>
            </a:r>
            <a:r>
              <a:rPr lang="en-US" dirty="0" err="1">
                <a:latin typeface="Trade Gothic Next Light"/>
                <a:cs typeface="Arial"/>
              </a:rPr>
              <a:t>defence</a:t>
            </a:r>
            <a:r>
              <a:rPr lang="en-US" dirty="0">
                <a:latin typeface="Trade Gothic Next Light"/>
                <a:cs typeface="Arial"/>
              </a:rPr>
              <a:t> applicable when an individual's actions occur involuntarily, and they lack awareness of their conduct. Consequently, this implies that the defendant cannot be deemed accountable for their actions and is therefore free of any charges. It can be caused through several reasons, a few being sleepwalking, intoxication or concussion.</a:t>
            </a:r>
          </a:p>
          <a:p>
            <a:pPr marL="0" indent="0">
              <a:buNone/>
            </a:pPr>
            <a:r>
              <a:rPr lang="en-US" dirty="0">
                <a:ea typeface="+mn-lt"/>
                <a:cs typeface="+mn-lt"/>
              </a:rPr>
              <a:t>To establish automatism, the defendant is required to demonstrate that they experienced a complete loss of voluntary control over their actions when the crime was committed. This defense is bolstered by expert testimony, including medical documentation or evaluations, and is evaluated by a jury.</a:t>
            </a:r>
            <a:endParaRPr lang="en-US" dirty="0"/>
          </a:p>
          <a:p>
            <a:pPr marL="0" indent="0">
              <a:buNone/>
            </a:pPr>
            <a:endParaRPr lang="en-US" dirty="0">
              <a:latin typeface="Trade Gothic Next Light"/>
              <a:cs typeface="Arial"/>
            </a:endParaRPr>
          </a:p>
        </p:txBody>
      </p:sp>
      <p:sp>
        <p:nvSpPr>
          <p:cNvPr id="4" name="Date Placeholder 3">
            <a:extLst>
              <a:ext uri="{FF2B5EF4-FFF2-40B4-BE49-F238E27FC236}">
                <a16:creationId xmlns:a16="http://schemas.microsoft.com/office/drawing/2014/main" id="{522E5F5F-12BC-0DD4-DED5-E6548643A5FE}"/>
              </a:ext>
            </a:extLst>
          </p:cNvPr>
          <p:cNvSpPr>
            <a:spLocks noGrp="1"/>
          </p:cNvSpPr>
          <p:nvPr>
            <p:ph type="dt" sz="half" idx="10"/>
          </p:nvPr>
        </p:nvSpPr>
        <p:spPr/>
        <p:txBody>
          <a:bodyPr/>
          <a:lstStyle/>
          <a:p>
            <a:fld id="{50863D2E-2068-4A90-8074-BAC4C5157FDB}" type="datetime1">
              <a:t>11/8/2024</a:t>
            </a:fld>
            <a:endParaRPr lang="en-US" dirty="0"/>
          </a:p>
        </p:txBody>
      </p:sp>
      <p:sp>
        <p:nvSpPr>
          <p:cNvPr id="5" name="Footer Placeholder 4">
            <a:extLst>
              <a:ext uri="{FF2B5EF4-FFF2-40B4-BE49-F238E27FC236}">
                <a16:creationId xmlns:a16="http://schemas.microsoft.com/office/drawing/2014/main" id="{264D1544-6264-A5DC-7D42-F8807006DF8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F10E4F5-001E-A703-83D0-D5878893642C}"/>
              </a:ext>
            </a:extLst>
          </p:cNvPr>
          <p:cNvSpPr>
            <a:spLocks noGrp="1"/>
          </p:cNvSpPr>
          <p:nvPr>
            <p:ph type="sldNum" sz="quarter" idx="12"/>
          </p:nvPr>
        </p:nvSpPr>
        <p:spPr/>
        <p:txBody>
          <a:bodyPr/>
          <a:lstStyle/>
          <a:p>
            <a:fld id="{196A61CA-0502-4EE4-9724-96EA822543E5}" type="slidenum">
              <a:rPr lang="en-US" dirty="0"/>
              <a:t>4</a:t>
            </a:fld>
            <a:endParaRPr lang="en-US" dirty="0"/>
          </a:p>
        </p:txBody>
      </p:sp>
    </p:spTree>
    <p:extLst>
      <p:ext uri="{BB962C8B-B14F-4D97-AF65-F5344CB8AC3E}">
        <p14:creationId xmlns:p14="http://schemas.microsoft.com/office/powerpoint/2010/main" val="2296131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DF932-5537-E2CE-09E4-BE4569069676}"/>
              </a:ext>
            </a:extLst>
          </p:cNvPr>
          <p:cNvSpPr>
            <a:spLocks noGrp="1"/>
          </p:cNvSpPr>
          <p:nvPr>
            <p:ph type="title"/>
          </p:nvPr>
        </p:nvSpPr>
        <p:spPr/>
        <p:txBody>
          <a:bodyPr/>
          <a:lstStyle/>
          <a:p>
            <a:r>
              <a:rPr lang="en-US" dirty="0"/>
              <a:t>Key case law-Automatism</a:t>
            </a:r>
          </a:p>
        </p:txBody>
      </p:sp>
      <p:sp>
        <p:nvSpPr>
          <p:cNvPr id="3" name="Content Placeholder 2">
            <a:extLst>
              <a:ext uri="{FF2B5EF4-FFF2-40B4-BE49-F238E27FC236}">
                <a16:creationId xmlns:a16="http://schemas.microsoft.com/office/drawing/2014/main" id="{1B7AB45D-B074-4605-F1D9-134FB0AF034E}"/>
              </a:ext>
            </a:extLst>
          </p:cNvPr>
          <p:cNvSpPr>
            <a:spLocks noGrp="1"/>
          </p:cNvSpPr>
          <p:nvPr>
            <p:ph idx="1"/>
          </p:nvPr>
        </p:nvSpPr>
        <p:spPr/>
        <p:txBody>
          <a:bodyPr vert="horz" lIns="91440" tIns="45720" rIns="91440" bIns="45720" rtlCol="0" anchor="t">
            <a:normAutofit/>
          </a:bodyPr>
          <a:lstStyle/>
          <a:p>
            <a:pPr marL="0" indent="0">
              <a:buNone/>
            </a:pPr>
            <a:r>
              <a:rPr lang="en-US" dirty="0">
                <a:ea typeface="+mn-lt"/>
                <a:cs typeface="+mn-lt"/>
              </a:rPr>
              <a:t>In the 2009 incident involving Brian Thomas in Aberporth, west Wales, he fatally strangled his wife inside their camper van during an episode of sleep terror, mistakenly believing her to be an intruder. The legal defense of automatism was invoked, which asserts that the individual was not acting in a manner that meets the requirements of criminal law. Brian Thomas was then acquitted of all charges and walked free without a prison sentence, as he claimed he had suffered these night terrors for 50 years while being untreated.</a:t>
            </a:r>
            <a:endParaRPr lang="en-US"/>
          </a:p>
        </p:txBody>
      </p:sp>
      <p:sp>
        <p:nvSpPr>
          <p:cNvPr id="4" name="Date Placeholder 3">
            <a:extLst>
              <a:ext uri="{FF2B5EF4-FFF2-40B4-BE49-F238E27FC236}">
                <a16:creationId xmlns:a16="http://schemas.microsoft.com/office/drawing/2014/main" id="{F1BF9F3F-95D8-C5C4-AD4C-4F986B9F3399}"/>
              </a:ext>
            </a:extLst>
          </p:cNvPr>
          <p:cNvSpPr>
            <a:spLocks noGrp="1"/>
          </p:cNvSpPr>
          <p:nvPr>
            <p:ph type="dt" sz="half" idx="10"/>
          </p:nvPr>
        </p:nvSpPr>
        <p:spPr/>
        <p:txBody>
          <a:bodyPr/>
          <a:lstStyle/>
          <a:p>
            <a:fld id="{08B8828B-C492-495D-8591-2FC29D8DB67E}" type="datetime1">
              <a:t>11/8/2024</a:t>
            </a:fld>
            <a:endParaRPr lang="en-US" dirty="0"/>
          </a:p>
        </p:txBody>
      </p:sp>
      <p:sp>
        <p:nvSpPr>
          <p:cNvPr id="5" name="Footer Placeholder 4">
            <a:extLst>
              <a:ext uri="{FF2B5EF4-FFF2-40B4-BE49-F238E27FC236}">
                <a16:creationId xmlns:a16="http://schemas.microsoft.com/office/drawing/2014/main" id="{E9BFF197-DA57-9089-EDD9-E49302BBCE2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63F3151-DB15-1330-9729-C8B406793C92}"/>
              </a:ext>
            </a:extLst>
          </p:cNvPr>
          <p:cNvSpPr>
            <a:spLocks noGrp="1"/>
          </p:cNvSpPr>
          <p:nvPr>
            <p:ph type="sldNum" sz="quarter" idx="12"/>
          </p:nvPr>
        </p:nvSpPr>
        <p:spPr/>
        <p:txBody>
          <a:bodyPr/>
          <a:lstStyle/>
          <a:p>
            <a:fld id="{196A61CA-0502-4EE4-9724-96EA822543E5}" type="slidenum">
              <a:rPr lang="en-US" dirty="0"/>
              <a:t>5</a:t>
            </a:fld>
            <a:endParaRPr lang="en-US" dirty="0"/>
          </a:p>
        </p:txBody>
      </p:sp>
    </p:spTree>
    <p:extLst>
      <p:ext uri="{BB962C8B-B14F-4D97-AF65-F5344CB8AC3E}">
        <p14:creationId xmlns:p14="http://schemas.microsoft.com/office/powerpoint/2010/main" val="580631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DEB0D-5B3D-ECAA-7150-AE29181665D2}"/>
              </a:ext>
            </a:extLst>
          </p:cNvPr>
          <p:cNvSpPr>
            <a:spLocks noGrp="1"/>
          </p:cNvSpPr>
          <p:nvPr>
            <p:ph type="title"/>
          </p:nvPr>
        </p:nvSpPr>
        <p:spPr/>
        <p:txBody>
          <a:bodyPr/>
          <a:lstStyle/>
          <a:p>
            <a:r>
              <a:rPr lang="en-US" dirty="0"/>
              <a:t>Key cause law-Insanity </a:t>
            </a:r>
          </a:p>
        </p:txBody>
      </p:sp>
      <p:sp>
        <p:nvSpPr>
          <p:cNvPr id="3" name="Content Placeholder 2">
            <a:extLst>
              <a:ext uri="{FF2B5EF4-FFF2-40B4-BE49-F238E27FC236}">
                <a16:creationId xmlns:a16="http://schemas.microsoft.com/office/drawing/2014/main" id="{1B844949-4EF2-BC7E-CA45-E13904A55693}"/>
              </a:ext>
            </a:extLst>
          </p:cNvPr>
          <p:cNvSpPr>
            <a:spLocks noGrp="1"/>
          </p:cNvSpPr>
          <p:nvPr>
            <p:ph idx="1"/>
          </p:nvPr>
        </p:nvSpPr>
        <p:spPr/>
        <p:txBody>
          <a:bodyPr vert="horz" lIns="91440" tIns="45720" rIns="91440" bIns="45720" rtlCol="0" anchor="t">
            <a:normAutofit/>
          </a:bodyPr>
          <a:lstStyle/>
          <a:p>
            <a:pPr marL="0" indent="0">
              <a:buNone/>
            </a:pPr>
            <a:r>
              <a:rPr lang="en-US" dirty="0">
                <a:latin typeface="Trade Gothic Next Light"/>
                <a:ea typeface="Roboto"/>
                <a:cs typeface="Roboto"/>
              </a:rPr>
              <a:t> R v Bingham (1991)</a:t>
            </a:r>
            <a:endParaRPr lang="en-US" dirty="0">
              <a:latin typeface="Trade Gothic Next Light"/>
            </a:endParaRPr>
          </a:p>
          <a:p>
            <a:r>
              <a:rPr lang="en-US" dirty="0">
                <a:latin typeface="Trade Gothic Next Light"/>
                <a:cs typeface="Arial"/>
              </a:rPr>
              <a:t>In the case of R v Bingham (1991) the defendant, who has diabetes, was charged with theft and claimed he was suffering from hypoglycemia at the time of the offences. The trial judge mistakenly concluded that this condition could serve as a basis for an insanity </a:t>
            </a:r>
            <a:r>
              <a:rPr lang="en-US" dirty="0" err="1">
                <a:latin typeface="Trade Gothic Next Light"/>
                <a:cs typeface="Arial"/>
              </a:rPr>
              <a:t>defence</a:t>
            </a:r>
            <a:r>
              <a:rPr lang="en-US" dirty="0">
                <a:latin typeface="Trade Gothic Next Light"/>
                <a:cs typeface="Arial"/>
              </a:rPr>
              <a:t>. The appellant pleaded guilty and later appealed the judge's ruling. The court upheld the appeal, leading to the reversal of the appellant's conviction. The defendant was then acquitted of all charges.</a:t>
            </a:r>
            <a:endParaRPr lang="en-US" dirty="0">
              <a:latin typeface="Trade Gothic Next Light"/>
            </a:endParaRPr>
          </a:p>
          <a:p>
            <a:br>
              <a:rPr lang="en-US" dirty="0"/>
            </a:br>
            <a:endParaRPr lang="en-US" dirty="0"/>
          </a:p>
        </p:txBody>
      </p:sp>
      <p:sp>
        <p:nvSpPr>
          <p:cNvPr id="4" name="Date Placeholder 3">
            <a:extLst>
              <a:ext uri="{FF2B5EF4-FFF2-40B4-BE49-F238E27FC236}">
                <a16:creationId xmlns:a16="http://schemas.microsoft.com/office/drawing/2014/main" id="{CFB24C72-052C-E6CE-4D49-FA01D0E03E41}"/>
              </a:ext>
            </a:extLst>
          </p:cNvPr>
          <p:cNvSpPr>
            <a:spLocks noGrp="1"/>
          </p:cNvSpPr>
          <p:nvPr>
            <p:ph type="dt" sz="half" idx="10"/>
          </p:nvPr>
        </p:nvSpPr>
        <p:spPr/>
        <p:txBody>
          <a:bodyPr/>
          <a:lstStyle/>
          <a:p>
            <a:fld id="{21D17967-FAC1-4892-BD49-158788C941DB}" type="datetime1">
              <a:t>11/8/2024</a:t>
            </a:fld>
            <a:endParaRPr lang="en-US" dirty="0"/>
          </a:p>
        </p:txBody>
      </p:sp>
      <p:sp>
        <p:nvSpPr>
          <p:cNvPr id="5" name="Footer Placeholder 4">
            <a:extLst>
              <a:ext uri="{FF2B5EF4-FFF2-40B4-BE49-F238E27FC236}">
                <a16:creationId xmlns:a16="http://schemas.microsoft.com/office/drawing/2014/main" id="{EDF27E93-C712-A806-3CB0-745170AC0F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31505BB-9E75-B3A5-59A3-4EF45F5E63E3}"/>
              </a:ext>
            </a:extLst>
          </p:cNvPr>
          <p:cNvSpPr>
            <a:spLocks noGrp="1"/>
          </p:cNvSpPr>
          <p:nvPr>
            <p:ph type="sldNum" sz="quarter" idx="12"/>
          </p:nvPr>
        </p:nvSpPr>
        <p:spPr/>
        <p:txBody>
          <a:bodyPr/>
          <a:lstStyle/>
          <a:p>
            <a:fld id="{196A61CA-0502-4EE4-9724-96EA822543E5}" type="slidenum">
              <a:rPr lang="en-US" dirty="0"/>
              <a:t>6</a:t>
            </a:fld>
            <a:endParaRPr lang="en-US" dirty="0"/>
          </a:p>
        </p:txBody>
      </p:sp>
    </p:spTree>
    <p:extLst>
      <p:ext uri="{BB962C8B-B14F-4D97-AF65-F5344CB8AC3E}">
        <p14:creationId xmlns:p14="http://schemas.microsoft.com/office/powerpoint/2010/main" val="287638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58A72-F831-1C6A-9476-751A91C77E83}"/>
              </a:ext>
            </a:extLst>
          </p:cNvPr>
          <p:cNvSpPr>
            <a:spLocks noGrp="1"/>
          </p:cNvSpPr>
          <p:nvPr>
            <p:ph type="title"/>
          </p:nvPr>
        </p:nvSpPr>
        <p:spPr/>
        <p:txBody>
          <a:bodyPr/>
          <a:lstStyle/>
          <a:p>
            <a:r>
              <a:rPr lang="en-US" dirty="0"/>
              <a:t>Issues with insanity and automatism</a:t>
            </a:r>
          </a:p>
        </p:txBody>
      </p:sp>
      <p:sp>
        <p:nvSpPr>
          <p:cNvPr id="3" name="Content Placeholder 2">
            <a:extLst>
              <a:ext uri="{FF2B5EF4-FFF2-40B4-BE49-F238E27FC236}">
                <a16:creationId xmlns:a16="http://schemas.microsoft.com/office/drawing/2014/main" id="{38A7C33B-DE6E-7B76-71EC-3C3B2E934D05}"/>
              </a:ext>
            </a:extLst>
          </p:cNvPr>
          <p:cNvSpPr>
            <a:spLocks noGrp="1"/>
          </p:cNvSpPr>
          <p:nvPr>
            <p:ph idx="1"/>
          </p:nvPr>
        </p:nvSpPr>
        <p:spPr/>
        <p:txBody>
          <a:bodyPr/>
          <a:lstStyle/>
          <a:p>
            <a:endParaRPr lang="en-US"/>
          </a:p>
        </p:txBody>
      </p:sp>
      <p:sp>
        <p:nvSpPr>
          <p:cNvPr id="4" name="Date Placeholder 3">
            <a:extLst>
              <a:ext uri="{FF2B5EF4-FFF2-40B4-BE49-F238E27FC236}">
                <a16:creationId xmlns:a16="http://schemas.microsoft.com/office/drawing/2014/main" id="{72506B95-A834-EE5E-8C85-9E49C4D33A7C}"/>
              </a:ext>
            </a:extLst>
          </p:cNvPr>
          <p:cNvSpPr>
            <a:spLocks noGrp="1"/>
          </p:cNvSpPr>
          <p:nvPr>
            <p:ph type="dt" sz="half" idx="10"/>
          </p:nvPr>
        </p:nvSpPr>
        <p:spPr/>
        <p:txBody>
          <a:bodyPr/>
          <a:lstStyle/>
          <a:p>
            <a:fld id="{842FA6F6-C0ED-4814-823B-57BEC5C5A71A}" type="datetime1">
              <a:t>11/8/2024</a:t>
            </a:fld>
            <a:endParaRPr lang="en-US" dirty="0"/>
          </a:p>
        </p:txBody>
      </p:sp>
      <p:sp>
        <p:nvSpPr>
          <p:cNvPr id="5" name="Footer Placeholder 4">
            <a:extLst>
              <a:ext uri="{FF2B5EF4-FFF2-40B4-BE49-F238E27FC236}">
                <a16:creationId xmlns:a16="http://schemas.microsoft.com/office/drawing/2014/main" id="{FF65C0ED-9B41-3311-2474-FE36B25DF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24B7608-5C97-C6FF-333B-0C0ACC6BE4E1}"/>
              </a:ext>
            </a:extLst>
          </p:cNvPr>
          <p:cNvSpPr>
            <a:spLocks noGrp="1"/>
          </p:cNvSpPr>
          <p:nvPr>
            <p:ph type="sldNum" sz="quarter" idx="12"/>
          </p:nvPr>
        </p:nvSpPr>
        <p:spPr/>
        <p:txBody>
          <a:bodyPr/>
          <a:lstStyle/>
          <a:p>
            <a:fld id="{196A61CA-0502-4EE4-9724-96EA822543E5}" type="slidenum">
              <a:rPr lang="en-US" dirty="0"/>
              <a:t>7</a:t>
            </a:fld>
            <a:endParaRPr lang="en-US" dirty="0"/>
          </a:p>
        </p:txBody>
      </p:sp>
    </p:spTree>
    <p:extLst>
      <p:ext uri="{BB962C8B-B14F-4D97-AF65-F5344CB8AC3E}">
        <p14:creationId xmlns:p14="http://schemas.microsoft.com/office/powerpoint/2010/main" val="3379052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86E0-EC9B-0A53-EC1B-9C1FFAAA64D8}"/>
              </a:ext>
            </a:extLst>
          </p:cNvPr>
          <p:cNvSpPr>
            <a:spLocks noGrp="1"/>
          </p:cNvSpPr>
          <p:nvPr>
            <p:ph type="title"/>
          </p:nvPr>
        </p:nvSpPr>
        <p:spPr/>
        <p:txBody>
          <a:bodyPr/>
          <a:lstStyle/>
          <a:p>
            <a:r>
              <a:rPr lang="en-US" dirty="0"/>
              <a:t>Advantage of the </a:t>
            </a:r>
            <a:r>
              <a:rPr lang="en-US" dirty="0" err="1"/>
              <a:t>defences</a:t>
            </a:r>
            <a:r>
              <a:rPr lang="en-US" dirty="0"/>
              <a:t> of insanity and automatism</a:t>
            </a:r>
          </a:p>
        </p:txBody>
      </p:sp>
      <p:sp>
        <p:nvSpPr>
          <p:cNvPr id="3" name="Content Placeholder 2">
            <a:extLst>
              <a:ext uri="{FF2B5EF4-FFF2-40B4-BE49-F238E27FC236}">
                <a16:creationId xmlns:a16="http://schemas.microsoft.com/office/drawing/2014/main" id="{705F6A19-99F6-4456-00C4-5BE382EC490E}"/>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cs typeface="Arial"/>
              </a:rPr>
              <a:t>There are multiple advantages associated with the </a:t>
            </a:r>
            <a:r>
              <a:rPr lang="en-US" err="1">
                <a:latin typeface="Arial"/>
                <a:cs typeface="Arial"/>
              </a:rPr>
              <a:t>defences</a:t>
            </a:r>
            <a:r>
              <a:rPr lang="en-US" dirty="0">
                <a:latin typeface="Arial"/>
                <a:cs typeface="Arial"/>
              </a:rPr>
              <a:t> of insanity and automatism, these include:</a:t>
            </a:r>
            <a:endParaRPr lang="en-US" dirty="0"/>
          </a:p>
          <a:p>
            <a:r>
              <a:rPr lang="en-US" dirty="0">
                <a:latin typeface="Arial"/>
                <a:cs typeface="Arial"/>
              </a:rPr>
              <a:t>Exoneration: The defendant could be cleared of criminal liability.</a:t>
            </a:r>
            <a:endParaRPr lang="en-US" dirty="0"/>
          </a:p>
          <a:p>
            <a:r>
              <a:rPr lang="en-US" dirty="0">
                <a:latin typeface="Arial"/>
                <a:cs typeface="Arial"/>
              </a:rPr>
              <a:t>Acquittal: A successful non-insane automatism </a:t>
            </a:r>
            <a:r>
              <a:rPr lang="en-US" err="1">
                <a:latin typeface="Arial"/>
                <a:cs typeface="Arial"/>
              </a:rPr>
              <a:t>defence</a:t>
            </a:r>
            <a:r>
              <a:rPr lang="en-US" dirty="0">
                <a:latin typeface="Arial"/>
                <a:cs typeface="Arial"/>
              </a:rPr>
              <a:t> may result in the defendant being acquitted.</a:t>
            </a:r>
            <a:endParaRPr lang="en-US" dirty="0"/>
          </a:p>
          <a:p>
            <a:r>
              <a:rPr lang="en-US" dirty="0">
                <a:latin typeface="Arial"/>
                <a:cs typeface="Arial"/>
              </a:rPr>
              <a:t>Special Verdict: If the </a:t>
            </a:r>
            <a:r>
              <a:rPr lang="en-US" err="1">
                <a:latin typeface="Arial"/>
                <a:cs typeface="Arial"/>
              </a:rPr>
              <a:t>defence</a:t>
            </a:r>
            <a:r>
              <a:rPr lang="en-US" dirty="0">
                <a:latin typeface="Arial"/>
                <a:cs typeface="Arial"/>
              </a:rPr>
              <a:t> of insane automatism is accepted, the defendant might receive a special verdict of "not guilty by reason of insanity."</a:t>
            </a:r>
            <a:endParaRPr lang="en-US" dirty="0"/>
          </a:p>
          <a:p>
            <a:br>
              <a:rPr lang="en-US" dirty="0"/>
            </a:br>
            <a:endParaRPr lang="en-US" dirty="0"/>
          </a:p>
        </p:txBody>
      </p:sp>
      <p:sp>
        <p:nvSpPr>
          <p:cNvPr id="4" name="Date Placeholder 3">
            <a:extLst>
              <a:ext uri="{FF2B5EF4-FFF2-40B4-BE49-F238E27FC236}">
                <a16:creationId xmlns:a16="http://schemas.microsoft.com/office/drawing/2014/main" id="{B72CEDD3-9DB5-B442-5FAD-E70915CE94A1}"/>
              </a:ext>
            </a:extLst>
          </p:cNvPr>
          <p:cNvSpPr>
            <a:spLocks noGrp="1"/>
          </p:cNvSpPr>
          <p:nvPr>
            <p:ph type="dt" sz="half" idx="10"/>
          </p:nvPr>
        </p:nvSpPr>
        <p:spPr/>
        <p:txBody>
          <a:bodyPr/>
          <a:lstStyle/>
          <a:p>
            <a:fld id="{036458AA-C124-47BB-A53A-C83261F5FC58}" type="datetime1">
              <a:t>11/8/2024</a:t>
            </a:fld>
            <a:endParaRPr lang="en-US" dirty="0"/>
          </a:p>
        </p:txBody>
      </p:sp>
      <p:sp>
        <p:nvSpPr>
          <p:cNvPr id="5" name="Footer Placeholder 4">
            <a:extLst>
              <a:ext uri="{FF2B5EF4-FFF2-40B4-BE49-F238E27FC236}">
                <a16:creationId xmlns:a16="http://schemas.microsoft.com/office/drawing/2014/main" id="{DF1E824F-FA1D-CC06-74C2-307AB2E6A86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1CB04F3-6ECE-1C23-461A-42DBF45E2493}"/>
              </a:ext>
            </a:extLst>
          </p:cNvPr>
          <p:cNvSpPr>
            <a:spLocks noGrp="1"/>
          </p:cNvSpPr>
          <p:nvPr>
            <p:ph type="sldNum" sz="quarter" idx="12"/>
          </p:nvPr>
        </p:nvSpPr>
        <p:spPr/>
        <p:txBody>
          <a:bodyPr/>
          <a:lstStyle/>
          <a:p>
            <a:fld id="{196A61CA-0502-4EE4-9724-96EA822543E5}" type="slidenum">
              <a:rPr lang="en-US" dirty="0"/>
              <a:t>8</a:t>
            </a:fld>
            <a:endParaRPr lang="en-US" dirty="0"/>
          </a:p>
        </p:txBody>
      </p:sp>
    </p:spTree>
    <p:extLst>
      <p:ext uri="{BB962C8B-B14F-4D97-AF65-F5344CB8AC3E}">
        <p14:creationId xmlns:p14="http://schemas.microsoft.com/office/powerpoint/2010/main" val="4148035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6D511-407C-D746-62B0-A5D6C6942DB6}"/>
              </a:ext>
            </a:extLst>
          </p:cNvPr>
          <p:cNvSpPr>
            <a:spLocks noGrp="1"/>
          </p:cNvSpPr>
          <p:nvPr>
            <p:ph type="title"/>
          </p:nvPr>
        </p:nvSpPr>
        <p:spPr/>
        <p:txBody>
          <a:bodyPr/>
          <a:lstStyle/>
          <a:p>
            <a:r>
              <a:rPr lang="en-US" dirty="0"/>
              <a:t>Reform suggestions </a:t>
            </a:r>
          </a:p>
        </p:txBody>
      </p:sp>
      <p:sp>
        <p:nvSpPr>
          <p:cNvPr id="3" name="Content Placeholder 2">
            <a:extLst>
              <a:ext uri="{FF2B5EF4-FFF2-40B4-BE49-F238E27FC236}">
                <a16:creationId xmlns:a16="http://schemas.microsoft.com/office/drawing/2014/main" id="{9F102E0B-B83A-C941-1164-0DE657A2759C}"/>
              </a:ext>
            </a:extLst>
          </p:cNvPr>
          <p:cNvSpPr>
            <a:spLocks noGrp="1"/>
          </p:cNvSpPr>
          <p:nvPr>
            <p:ph idx="1"/>
          </p:nvPr>
        </p:nvSpPr>
        <p:spPr/>
        <p:txBody>
          <a:bodyPr vert="horz" lIns="91440" tIns="45720" rIns="91440" bIns="45720" rtlCol="0" anchor="t">
            <a:normAutofit/>
          </a:bodyPr>
          <a:lstStyle/>
          <a:p>
            <a:pPr marL="0" indent="0">
              <a:buNone/>
            </a:pPr>
            <a:r>
              <a:rPr lang="en-US" dirty="0"/>
              <a:t>Reform suggestions for the </a:t>
            </a:r>
            <a:r>
              <a:rPr lang="en-US" dirty="0" err="1"/>
              <a:t>defence</a:t>
            </a:r>
            <a:r>
              <a:rPr lang="en-US" dirty="0"/>
              <a:t> and prevention of both insanity and automatism include:</a:t>
            </a:r>
          </a:p>
          <a:p>
            <a:r>
              <a:rPr lang="en-US" dirty="0">
                <a:solidFill>
                  <a:srgbClr val="FFFFFF"/>
                </a:solidFill>
                <a:latin typeface="Trade Gothic Next Light"/>
              </a:rPr>
              <a:t>Replace the insanity </a:t>
            </a:r>
            <a:r>
              <a:rPr lang="en-US" dirty="0" err="1">
                <a:solidFill>
                  <a:srgbClr val="FFFFFF"/>
                </a:solidFill>
                <a:latin typeface="Trade Gothic Next Light"/>
              </a:rPr>
              <a:t>defence</a:t>
            </a:r>
          </a:p>
          <a:p>
            <a:r>
              <a:rPr lang="en-US" dirty="0">
                <a:solidFill>
                  <a:srgbClr val="FFFFFF"/>
                </a:solidFill>
                <a:latin typeface="Trade Gothic Next Light"/>
              </a:rPr>
              <a:t>Provide more resources by expanding psychiatric facilities</a:t>
            </a:r>
          </a:p>
          <a:p>
            <a:r>
              <a:rPr lang="en-US" dirty="0">
                <a:solidFill>
                  <a:srgbClr val="FFFFFF"/>
                </a:solidFill>
                <a:latin typeface="Trade Gothic Next Light"/>
              </a:rPr>
              <a:t>Investigating children's developmental immaturity for prevention</a:t>
            </a:r>
          </a:p>
          <a:p>
            <a:endParaRPr lang="en-US" dirty="0">
              <a:solidFill>
                <a:srgbClr val="FFFFFF"/>
              </a:solidFill>
              <a:latin typeface="Trade Gothic Next Light"/>
            </a:endParaRPr>
          </a:p>
          <a:p>
            <a:pPr marL="0" indent="0">
              <a:buNone/>
            </a:pPr>
            <a:endParaRPr lang="en-US" dirty="0">
              <a:solidFill>
                <a:srgbClr val="FFFFFF"/>
              </a:solidFill>
              <a:latin typeface="Trade Gothic Next Light"/>
            </a:endParaRPr>
          </a:p>
          <a:p>
            <a:pPr marL="0" indent="0">
              <a:buNone/>
            </a:pPr>
            <a:endParaRPr lang="en-US" sz="1200" b="1" dirty="0">
              <a:solidFill>
                <a:srgbClr val="001D35"/>
              </a:solidFill>
              <a:latin typeface="Google Sans"/>
            </a:endParaRPr>
          </a:p>
        </p:txBody>
      </p:sp>
      <p:sp>
        <p:nvSpPr>
          <p:cNvPr id="4" name="Date Placeholder 3">
            <a:extLst>
              <a:ext uri="{FF2B5EF4-FFF2-40B4-BE49-F238E27FC236}">
                <a16:creationId xmlns:a16="http://schemas.microsoft.com/office/drawing/2014/main" id="{D58CA1DA-F53A-8596-C0A5-7204E52498C4}"/>
              </a:ext>
            </a:extLst>
          </p:cNvPr>
          <p:cNvSpPr>
            <a:spLocks noGrp="1"/>
          </p:cNvSpPr>
          <p:nvPr>
            <p:ph type="dt" sz="half" idx="10"/>
          </p:nvPr>
        </p:nvSpPr>
        <p:spPr/>
        <p:txBody>
          <a:bodyPr/>
          <a:lstStyle/>
          <a:p>
            <a:fld id="{2C66BB76-7161-46F0-A608-241D6303907A}" type="datetime1">
              <a:t>11/8/2024</a:t>
            </a:fld>
            <a:endParaRPr lang="en-US" dirty="0"/>
          </a:p>
        </p:txBody>
      </p:sp>
      <p:sp>
        <p:nvSpPr>
          <p:cNvPr id="5" name="Footer Placeholder 4">
            <a:extLst>
              <a:ext uri="{FF2B5EF4-FFF2-40B4-BE49-F238E27FC236}">
                <a16:creationId xmlns:a16="http://schemas.microsoft.com/office/drawing/2014/main" id="{52C4B88A-3DD3-FEE2-BAD1-5989C386F0F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053D570-DE7B-F213-00C4-5F1963C87969}"/>
              </a:ext>
            </a:extLst>
          </p:cNvPr>
          <p:cNvSpPr>
            <a:spLocks noGrp="1"/>
          </p:cNvSpPr>
          <p:nvPr>
            <p:ph type="sldNum" sz="quarter" idx="12"/>
          </p:nvPr>
        </p:nvSpPr>
        <p:spPr/>
        <p:txBody>
          <a:bodyPr/>
          <a:lstStyle/>
          <a:p>
            <a:fld id="{196A61CA-0502-4EE4-9724-96EA822543E5}" type="slidenum">
              <a:rPr lang="en-US" dirty="0"/>
              <a:t>9</a:t>
            </a:fld>
            <a:endParaRPr lang="en-US" dirty="0"/>
          </a:p>
        </p:txBody>
      </p:sp>
    </p:spTree>
    <p:extLst>
      <p:ext uri="{BB962C8B-B14F-4D97-AF65-F5344CB8AC3E}">
        <p14:creationId xmlns:p14="http://schemas.microsoft.com/office/powerpoint/2010/main" val="1188689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26EA-2A3F-809E-86FA-E1824F5DF545}"/>
              </a:ext>
            </a:extLst>
          </p:cNvPr>
          <p:cNvSpPr>
            <a:spLocks noGrp="1"/>
          </p:cNvSpPr>
          <p:nvPr>
            <p:ph type="title"/>
          </p:nvPr>
        </p:nvSpPr>
        <p:spPr/>
        <p:txBody>
          <a:bodyPr/>
          <a:lstStyle/>
          <a:p>
            <a:r>
              <a:rPr lang="en-US" dirty="0"/>
              <a:t>Research timeline</a:t>
            </a:r>
          </a:p>
        </p:txBody>
      </p:sp>
      <p:sp>
        <p:nvSpPr>
          <p:cNvPr id="3" name="Content Placeholder 2">
            <a:extLst>
              <a:ext uri="{FF2B5EF4-FFF2-40B4-BE49-F238E27FC236}">
                <a16:creationId xmlns:a16="http://schemas.microsoft.com/office/drawing/2014/main" id="{2D16E7DC-CA50-C091-F975-1A54AEFF8AFE}"/>
              </a:ext>
            </a:extLst>
          </p:cNvPr>
          <p:cNvSpPr>
            <a:spLocks noGrp="1"/>
          </p:cNvSpPr>
          <p:nvPr>
            <p:ph idx="1"/>
          </p:nvPr>
        </p:nvSpPr>
        <p:spPr/>
        <p:txBody>
          <a:bodyPr vert="horz" lIns="91440" tIns="45720" rIns="91440" bIns="45720" rtlCol="0" anchor="t">
            <a:normAutofit/>
          </a:bodyPr>
          <a:lstStyle/>
          <a:p>
            <a:r>
              <a:rPr lang="en-US" dirty="0"/>
              <a:t>29/10/24- Research on insanity and case law on insanity </a:t>
            </a:r>
          </a:p>
          <a:p>
            <a:r>
              <a:rPr lang="en-US" dirty="0"/>
              <a:t>31/10/24- Research on automatism and case law on automatism</a:t>
            </a:r>
          </a:p>
          <a:p>
            <a:r>
              <a:rPr lang="en-US" dirty="0"/>
              <a:t>1/11/24- Issues with insanity and automatism, as well as the advantages of insanity and automatism</a:t>
            </a:r>
          </a:p>
          <a:p>
            <a:r>
              <a:rPr lang="en-US" dirty="0"/>
              <a:t>3/11/24- Reform suggestions</a:t>
            </a:r>
          </a:p>
          <a:p>
            <a:r>
              <a:rPr lang="en-US" dirty="0"/>
              <a:t>7/11/24- Putting presentation together</a:t>
            </a:r>
          </a:p>
          <a:p>
            <a:endParaRPr lang="en-US" dirty="0"/>
          </a:p>
          <a:p>
            <a:r>
              <a:rPr lang="en-US" dirty="0"/>
              <a:t>8/11/24- Finishing presentation</a:t>
            </a:r>
          </a:p>
        </p:txBody>
      </p:sp>
      <p:sp>
        <p:nvSpPr>
          <p:cNvPr id="4" name="Date Placeholder 3">
            <a:extLst>
              <a:ext uri="{FF2B5EF4-FFF2-40B4-BE49-F238E27FC236}">
                <a16:creationId xmlns:a16="http://schemas.microsoft.com/office/drawing/2014/main" id="{83C12266-3ED0-6859-8C0B-62EAACFD0483}"/>
              </a:ext>
            </a:extLst>
          </p:cNvPr>
          <p:cNvSpPr>
            <a:spLocks noGrp="1"/>
          </p:cNvSpPr>
          <p:nvPr>
            <p:ph type="dt" sz="half" idx="10"/>
          </p:nvPr>
        </p:nvSpPr>
        <p:spPr/>
        <p:txBody>
          <a:bodyPr/>
          <a:lstStyle/>
          <a:p>
            <a:fld id="{F2326FE4-B3A7-40E3-A3A1-00393F506FD3}" type="datetime1">
              <a:t>11/8/2024</a:t>
            </a:fld>
            <a:endParaRPr lang="en-US" dirty="0"/>
          </a:p>
        </p:txBody>
      </p:sp>
      <p:sp>
        <p:nvSpPr>
          <p:cNvPr id="5" name="Footer Placeholder 4">
            <a:extLst>
              <a:ext uri="{FF2B5EF4-FFF2-40B4-BE49-F238E27FC236}">
                <a16:creationId xmlns:a16="http://schemas.microsoft.com/office/drawing/2014/main" id="{639A4039-07DF-90D7-D870-2424B568B54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3A33A56-CC7C-CE4B-3671-1C9BD2480544}"/>
              </a:ext>
            </a:extLst>
          </p:cNvPr>
          <p:cNvSpPr>
            <a:spLocks noGrp="1"/>
          </p:cNvSpPr>
          <p:nvPr>
            <p:ph type="sldNum" sz="quarter" idx="12"/>
          </p:nvPr>
        </p:nvSpPr>
        <p:spPr/>
        <p:txBody>
          <a:bodyPr/>
          <a:lstStyle/>
          <a:p>
            <a:fld id="{196A61CA-0502-4EE4-9724-96EA822543E5}" type="slidenum">
              <a:rPr lang="en-US" dirty="0"/>
              <a:t>10</a:t>
            </a:fld>
            <a:endParaRPr lang="en-US" dirty="0"/>
          </a:p>
        </p:txBody>
      </p:sp>
    </p:spTree>
    <p:extLst>
      <p:ext uri="{BB962C8B-B14F-4D97-AF65-F5344CB8AC3E}">
        <p14:creationId xmlns:p14="http://schemas.microsoft.com/office/powerpoint/2010/main" val="1609170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6C8B-8A75-836F-4A4F-694749D589C0}"/>
              </a:ext>
            </a:extLst>
          </p:cNvPr>
          <p:cNvSpPr>
            <a:spLocks noGrp="1"/>
          </p:cNvSpPr>
          <p:nvPr>
            <p:ph type="title"/>
          </p:nvPr>
        </p:nvSpPr>
        <p:spPr>
          <a:xfrm>
            <a:off x="380019" y="39030"/>
            <a:ext cx="9238434" cy="857559"/>
          </a:xfrm>
        </p:spPr>
        <p:txBody>
          <a:bodyPr/>
          <a:lstStyle/>
          <a:p>
            <a:r>
              <a:rPr lang="en-US" dirty="0"/>
              <a:t>Reference list</a:t>
            </a:r>
          </a:p>
        </p:txBody>
      </p:sp>
      <p:sp>
        <p:nvSpPr>
          <p:cNvPr id="3" name="Content Placeholder 2">
            <a:extLst>
              <a:ext uri="{FF2B5EF4-FFF2-40B4-BE49-F238E27FC236}">
                <a16:creationId xmlns:a16="http://schemas.microsoft.com/office/drawing/2014/main" id="{E2D30508-8805-6DE5-7501-8A4A7E776764}"/>
              </a:ext>
            </a:extLst>
          </p:cNvPr>
          <p:cNvSpPr>
            <a:spLocks noGrp="1"/>
          </p:cNvSpPr>
          <p:nvPr>
            <p:ph idx="1"/>
          </p:nvPr>
        </p:nvSpPr>
        <p:spPr>
          <a:xfrm>
            <a:off x="193114" y="992039"/>
            <a:ext cx="11438169" cy="6268527"/>
          </a:xfrm>
        </p:spPr>
        <p:txBody>
          <a:bodyPr vert="horz" lIns="91440" tIns="45720" rIns="91440" bIns="45720" rtlCol="0" anchor="t">
            <a:normAutofit fontScale="47500" lnSpcReduction="20000"/>
          </a:bodyPr>
          <a:lstStyle/>
          <a:p>
            <a:r>
              <a:rPr lang="en-US" sz="2200" dirty="0">
                <a:latin typeface="Times New Roman"/>
                <a:cs typeface="Times New Roman"/>
              </a:rPr>
              <a:t>Norton, J. (2024) </a:t>
            </a:r>
            <a:r>
              <a:rPr lang="en-US" sz="2200" i="1" dirty="0">
                <a:latin typeface="Times New Roman"/>
                <a:cs typeface="Times New Roman"/>
              </a:rPr>
              <a:t>Insanity | Legal Definition &amp; History</a:t>
            </a:r>
            <a:r>
              <a:rPr lang="en-US" sz="2200" dirty="0">
                <a:latin typeface="Times New Roman"/>
                <a:cs typeface="Times New Roman"/>
              </a:rPr>
              <a:t>. Available at:  </a:t>
            </a:r>
            <a:r>
              <a:rPr lang="en-US" sz="2200" dirty="0">
                <a:latin typeface="Times New Roman"/>
                <a:cs typeface="Times New Roman"/>
                <a:hlinkClick r:id="rId2"/>
              </a:rPr>
              <a:t>https://www.britannica.com/topic/insanity</a:t>
            </a:r>
            <a:r>
              <a:rPr lang="en-US" sz="2200" dirty="0">
                <a:latin typeface="Times New Roman"/>
                <a:cs typeface="Times New Roman"/>
              </a:rPr>
              <a:t>. </a:t>
            </a:r>
          </a:p>
          <a:p>
            <a:r>
              <a:rPr lang="en-US" sz="2200" i="1" err="1">
                <a:latin typeface="Times New Roman"/>
                <a:cs typeface="Times New Roman"/>
              </a:rPr>
              <a:t>Defence</a:t>
            </a:r>
            <a:r>
              <a:rPr lang="en-US" sz="2200" i="1" dirty="0">
                <a:latin typeface="Times New Roman"/>
                <a:cs typeface="Times New Roman"/>
              </a:rPr>
              <a:t> of Automatism - Criminal Law A2</a:t>
            </a:r>
            <a:r>
              <a:rPr lang="en-US" sz="2200" dirty="0">
                <a:latin typeface="Times New Roman"/>
                <a:cs typeface="Times New Roman"/>
              </a:rPr>
              <a:t> (no date). Available at: </a:t>
            </a:r>
            <a:r>
              <a:rPr lang="en-US" sz="2200" dirty="0">
                <a:latin typeface="Times New Roman"/>
                <a:cs typeface="Times New Roman"/>
                <a:hlinkClick r:id="rId3"/>
              </a:rPr>
              <a:t>https://www.collegelaw.co.uk/criminal-law/defence_of_automatism/index.html#:~:text=Automatism%20is%20an%20act%20done,mens%20rea%20for%20the%20offence</a:t>
            </a:r>
            <a:r>
              <a:rPr lang="en-US" sz="2200" dirty="0">
                <a:latin typeface="Times New Roman"/>
                <a:cs typeface="Times New Roman"/>
              </a:rPr>
              <a:t>. </a:t>
            </a:r>
            <a:endParaRPr lang="en-US" sz="2200">
              <a:latin typeface="Trade Gothic Next Light"/>
              <a:cs typeface="Times New Roman"/>
            </a:endParaRPr>
          </a:p>
          <a:p>
            <a:r>
              <a:rPr lang="en-US" sz="2200" i="1" dirty="0">
                <a:latin typeface="Times New Roman"/>
                <a:cs typeface="Times New Roman"/>
              </a:rPr>
              <a:t>Types of </a:t>
            </a:r>
            <a:r>
              <a:rPr lang="en-US" sz="2200" i="1" err="1">
                <a:latin typeface="Times New Roman"/>
                <a:cs typeface="Times New Roman"/>
              </a:rPr>
              <a:t>defence</a:t>
            </a:r>
            <a:r>
              <a:rPr lang="en-US" sz="2200" i="1" dirty="0">
                <a:latin typeface="Times New Roman"/>
                <a:cs typeface="Times New Roman"/>
              </a:rPr>
              <a:t> in Criminal Law UK | General Criminal </a:t>
            </a:r>
            <a:r>
              <a:rPr lang="en-US" sz="2200" i="1" err="1">
                <a:latin typeface="Times New Roman"/>
                <a:cs typeface="Times New Roman"/>
              </a:rPr>
              <a:t>defences</a:t>
            </a:r>
            <a:r>
              <a:rPr lang="en-US" sz="2200" dirty="0">
                <a:latin typeface="Times New Roman"/>
                <a:cs typeface="Times New Roman"/>
              </a:rPr>
              <a:t> (no date). Available at:  </a:t>
            </a:r>
            <a:r>
              <a:rPr lang="en-US" sz="2200" dirty="0">
                <a:latin typeface="Times New Roman"/>
                <a:cs typeface="Times New Roman"/>
                <a:hlinkClick r:id="rId4"/>
              </a:rPr>
              <a:t>https://www.draycottbrowne.co.uk/investigations/types-defence#:~:text=The%20defence%20of%20automatism%20can,understand%20the%20implications%20of%20it</a:t>
            </a:r>
            <a:r>
              <a:rPr lang="en-US" sz="2200" dirty="0">
                <a:latin typeface="Times New Roman"/>
                <a:cs typeface="Times New Roman"/>
              </a:rPr>
              <a:t>. </a:t>
            </a:r>
          </a:p>
          <a:p>
            <a:r>
              <a:rPr lang="en-US" sz="2200" dirty="0">
                <a:latin typeface="Times New Roman"/>
                <a:cs typeface="Times New Roman"/>
              </a:rPr>
              <a:t>Reporter, G.S. (20th, November, 2009) 'Devoted husband who strangled wife in his sleep walks free from court,' </a:t>
            </a:r>
            <a:r>
              <a:rPr lang="en-US" sz="2200" i="1" dirty="0">
                <a:latin typeface="Times New Roman"/>
                <a:cs typeface="Times New Roman"/>
              </a:rPr>
              <a:t>The Guardian</a:t>
            </a:r>
            <a:r>
              <a:rPr lang="en-US" sz="2200" dirty="0">
                <a:latin typeface="Times New Roman"/>
                <a:cs typeface="Times New Roman"/>
              </a:rPr>
              <a:t>. Available at: </a:t>
            </a:r>
            <a:r>
              <a:rPr lang="en-US" sz="2200" dirty="0">
                <a:latin typeface="Times New Roman"/>
                <a:cs typeface="Times New Roman"/>
                <a:hlinkClick r:id="rId5"/>
              </a:rPr>
              <a:t>https://www.theguardian.com/uk/2009/nov/20/brian-thomas-dream-strangler-tragedy#:~:text=Members%20of%20the%20jury%20at,also%20known%20as%20pavor%20nocturnus</a:t>
            </a:r>
            <a:r>
              <a:rPr lang="en-US" sz="2200" dirty="0">
                <a:latin typeface="Times New Roman"/>
                <a:cs typeface="Times New Roman"/>
              </a:rPr>
              <a:t>. </a:t>
            </a:r>
          </a:p>
          <a:p>
            <a:br>
              <a:rPr lang="en-US" sz="3300" dirty="0"/>
            </a:br>
            <a:r>
              <a:rPr lang="en-US" sz="3300" i="1" dirty="0">
                <a:latin typeface="Times New Roman"/>
                <a:cs typeface="Times New Roman"/>
              </a:rPr>
              <a:t>R v Bingham</a:t>
            </a:r>
            <a:r>
              <a:rPr lang="en-US" sz="3300" dirty="0">
                <a:latin typeface="Times New Roman"/>
                <a:cs typeface="Times New Roman"/>
              </a:rPr>
              <a:t> (1991). Available at: </a:t>
            </a:r>
            <a:r>
              <a:rPr lang="en-US" sz="3300" dirty="0">
                <a:latin typeface="Times New Roman"/>
                <a:cs typeface="Times New Roman"/>
                <a:hlinkClick r:id="rId6"/>
              </a:rPr>
              <a:t>https://www.e-lawresources.co.uk/R-v-Bingham.php#:~:text=R%20v%20Bingham%20%5B1991%5D%20Crim%20LR%2043&amp;text=The%20trial%20judge%20wrongly%20held,the%20appellant's%20conviction%20was%20quashed</a:t>
            </a:r>
            <a:r>
              <a:rPr lang="en-US" sz="3300" dirty="0">
                <a:latin typeface="Times New Roman"/>
                <a:cs typeface="Times New Roman"/>
              </a:rPr>
              <a:t>. </a:t>
            </a:r>
          </a:p>
          <a:p>
            <a:r>
              <a:rPr lang="en-US" sz="2900" dirty="0">
                <a:latin typeface="Times New Roman"/>
                <a:cs typeface="Times New Roman"/>
              </a:rPr>
              <a:t>A.A. (2023) </a:t>
            </a:r>
            <a:r>
              <a:rPr lang="en-US" sz="2900" i="1" dirty="0">
                <a:latin typeface="Times New Roman"/>
                <a:cs typeface="Times New Roman"/>
              </a:rPr>
              <a:t>Insanity cases - disease of the mind</a:t>
            </a:r>
            <a:r>
              <a:rPr lang="en-US" sz="2900" dirty="0">
                <a:latin typeface="Times New Roman"/>
                <a:cs typeface="Times New Roman"/>
              </a:rPr>
              <a:t>. Available at: </a:t>
            </a:r>
            <a:r>
              <a:rPr lang="en-US" sz="2900" dirty="0">
                <a:latin typeface="Times New Roman"/>
                <a:cs typeface="Times New Roman"/>
                <a:hlinkClick r:id="rId7"/>
              </a:rPr>
              <a:t>https://www.lawteacher.net/cases/insanity-cases.php#:~:text=Note:%20Hypo%2Dglycaemia%20=%20Low,mental%20illness%20which%20could%20produce</a:t>
            </a:r>
            <a:r>
              <a:rPr lang="en-US" sz="2900" dirty="0">
                <a:latin typeface="Times New Roman"/>
                <a:cs typeface="Times New Roman"/>
              </a:rPr>
              <a:t>. </a:t>
            </a:r>
          </a:p>
          <a:p>
            <a:br>
              <a:rPr lang="en-US" dirty="0"/>
            </a:br>
            <a:endParaRPr lang="en-US" sz="3300"/>
          </a:p>
          <a:p>
            <a:r>
              <a:rPr lang="en-US" sz="3300" i="1" dirty="0">
                <a:latin typeface="Times New Roman"/>
                <a:cs typeface="Times New Roman"/>
              </a:rPr>
              <a:t>Criminal </a:t>
            </a:r>
            <a:r>
              <a:rPr lang="en-US" sz="3300" i="1" dirty="0" err="1">
                <a:latin typeface="Times New Roman"/>
                <a:cs typeface="Times New Roman"/>
              </a:rPr>
              <a:t>Defence</a:t>
            </a:r>
            <a:r>
              <a:rPr lang="en-US" sz="3300" i="1" dirty="0">
                <a:latin typeface="Times New Roman"/>
                <a:cs typeface="Times New Roman"/>
              </a:rPr>
              <a:t> Lawyers &amp; Business law solicitors</a:t>
            </a:r>
            <a:r>
              <a:rPr lang="en-US" sz="3300" dirty="0">
                <a:latin typeface="Times New Roman"/>
                <a:cs typeface="Times New Roman"/>
              </a:rPr>
              <a:t> (2024). Available at: </a:t>
            </a:r>
            <a:r>
              <a:rPr lang="en-US" sz="3300" dirty="0">
                <a:latin typeface="Times New Roman"/>
                <a:cs typeface="Times New Roman"/>
                <a:hlinkClick r:id="rId8"/>
              </a:rPr>
              <a:t>https://vhsfletchers.co.uk/sleepwalking-automatism-defence/%20s</a:t>
            </a:r>
            <a:r>
              <a:rPr lang="en-US" sz="3300" dirty="0">
                <a:latin typeface="Times New Roman"/>
                <a:cs typeface="Times New Roman"/>
              </a:rPr>
              <a:t>. </a:t>
            </a:r>
            <a:endParaRPr lang="en-US" sz="3300" dirty="0"/>
          </a:p>
          <a:p>
            <a:br>
              <a:rPr lang="en-US" dirty="0"/>
            </a:br>
            <a:r>
              <a:rPr lang="en-US" dirty="0"/>
              <a:t> </a:t>
            </a:r>
          </a:p>
          <a:p>
            <a:br>
              <a:rPr lang="en-US" dirty="0"/>
            </a:br>
            <a:endParaRPr lang="en-US"/>
          </a:p>
          <a:p>
            <a:br>
              <a:rPr lang="en-US" dirty="0"/>
            </a:br>
            <a:endParaRPr lang="en-US" dirty="0"/>
          </a:p>
        </p:txBody>
      </p:sp>
      <p:sp>
        <p:nvSpPr>
          <p:cNvPr id="4" name="Date Placeholder 3">
            <a:extLst>
              <a:ext uri="{FF2B5EF4-FFF2-40B4-BE49-F238E27FC236}">
                <a16:creationId xmlns:a16="http://schemas.microsoft.com/office/drawing/2014/main" id="{7C4C109D-BB19-AAE6-243E-CC1E5211852C}"/>
              </a:ext>
            </a:extLst>
          </p:cNvPr>
          <p:cNvSpPr>
            <a:spLocks noGrp="1"/>
          </p:cNvSpPr>
          <p:nvPr>
            <p:ph type="dt" sz="half" idx="10"/>
          </p:nvPr>
        </p:nvSpPr>
        <p:spPr/>
        <p:txBody>
          <a:bodyPr/>
          <a:lstStyle/>
          <a:p>
            <a:fld id="{B4BE1D1A-A406-48BD-88E0-734FCE0B33A8}" type="datetime1">
              <a:t>11/8/2024</a:t>
            </a:fld>
            <a:endParaRPr lang="en-US" dirty="0"/>
          </a:p>
        </p:txBody>
      </p:sp>
      <p:sp>
        <p:nvSpPr>
          <p:cNvPr id="5" name="Footer Placeholder 4">
            <a:extLst>
              <a:ext uri="{FF2B5EF4-FFF2-40B4-BE49-F238E27FC236}">
                <a16:creationId xmlns:a16="http://schemas.microsoft.com/office/drawing/2014/main" id="{96454B04-BC9F-B063-50B6-E118DF97DB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9D6093D-D3C7-FF93-5024-EE5AD7B76BBD}"/>
              </a:ext>
            </a:extLst>
          </p:cNvPr>
          <p:cNvSpPr>
            <a:spLocks noGrp="1"/>
          </p:cNvSpPr>
          <p:nvPr>
            <p:ph type="sldNum" sz="quarter" idx="12"/>
          </p:nvPr>
        </p:nvSpPr>
        <p:spPr/>
        <p:txBody>
          <a:bodyPr/>
          <a:lstStyle/>
          <a:p>
            <a:fld id="{196A61CA-0502-4EE4-9724-96EA822543E5}" type="slidenum">
              <a:rPr lang="en-US" dirty="0"/>
              <a:t>11</a:t>
            </a:fld>
            <a:endParaRPr lang="en-US" dirty="0"/>
          </a:p>
        </p:txBody>
      </p:sp>
    </p:spTree>
    <p:extLst>
      <p:ext uri="{BB962C8B-B14F-4D97-AF65-F5344CB8AC3E}">
        <p14:creationId xmlns:p14="http://schemas.microsoft.com/office/powerpoint/2010/main" val="2317111499"/>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PortalVTI</vt:lpstr>
      <vt:lpstr>Insanity and Automatism</vt:lpstr>
      <vt:lpstr>Contents page</vt:lpstr>
      <vt:lpstr>What is insanity?</vt:lpstr>
      <vt:lpstr>What is automatism </vt:lpstr>
      <vt:lpstr>Key case law-Automatism</vt:lpstr>
      <vt:lpstr>Key cause law-Insanity </vt:lpstr>
      <vt:lpstr>Issues with insanity and automatism</vt:lpstr>
      <vt:lpstr>Advantage of the defences of insanity and automatism</vt:lpstr>
      <vt:lpstr>Reform suggestions </vt:lpstr>
      <vt:lpstr>Research timeline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255</cp:revision>
  <dcterms:created xsi:type="dcterms:W3CDTF">2024-11-08T19:19:33Z</dcterms:created>
  <dcterms:modified xsi:type="dcterms:W3CDTF">2024-11-08T22:16:43Z</dcterms:modified>
</cp:coreProperties>
</file>