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349" r:id="rId2"/>
    <p:sldId id="359" r:id="rId3"/>
    <p:sldId id="351" r:id="rId4"/>
    <p:sldId id="374" r:id="rId5"/>
    <p:sldId id="361" r:id="rId6"/>
    <p:sldId id="337" r:id="rId7"/>
    <p:sldId id="267" r:id="rId8"/>
    <p:sldId id="264" r:id="rId9"/>
    <p:sldId id="302" r:id="rId10"/>
    <p:sldId id="375" r:id="rId11"/>
    <p:sldId id="327" r:id="rId12"/>
    <p:sldId id="268" r:id="rId13"/>
    <p:sldId id="270" r:id="rId14"/>
    <p:sldId id="271" r:id="rId15"/>
    <p:sldId id="272" r:id="rId16"/>
    <p:sldId id="277" r:id="rId17"/>
    <p:sldId id="278" r:id="rId18"/>
    <p:sldId id="363" r:id="rId19"/>
    <p:sldId id="376" r:id="rId20"/>
    <p:sldId id="282" r:id="rId21"/>
    <p:sldId id="354" r:id="rId22"/>
    <p:sldId id="355" r:id="rId23"/>
    <p:sldId id="284" r:id="rId24"/>
    <p:sldId id="341" r:id="rId25"/>
    <p:sldId id="338" r:id="rId26"/>
    <p:sldId id="287" r:id="rId27"/>
    <p:sldId id="289" r:id="rId28"/>
    <p:sldId id="291" r:id="rId29"/>
    <p:sldId id="342" r:id="rId30"/>
    <p:sldId id="377" r:id="rId31"/>
    <p:sldId id="343" r:id="rId32"/>
    <p:sldId id="296" r:id="rId33"/>
    <p:sldId id="336" r:id="rId34"/>
    <p:sldId id="344" r:id="rId35"/>
    <p:sldId id="360" r:id="rId36"/>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60" autoAdjust="0"/>
    <p:restoredTop sz="83425" autoAdjust="0"/>
  </p:normalViewPr>
  <p:slideViewPr>
    <p:cSldViewPr>
      <p:cViewPr varScale="1">
        <p:scale>
          <a:sx n="105" d="100"/>
          <a:sy n="105" d="100"/>
        </p:scale>
        <p:origin x="2160" y="184"/>
      </p:cViewPr>
      <p:guideLst>
        <p:guide orient="horz" pos="2160"/>
        <p:guide pos="2880"/>
      </p:guideLst>
    </p:cSldViewPr>
  </p:slideViewPr>
  <p:notesTextViewPr>
    <p:cViewPr>
      <p:scale>
        <a:sx n="1" d="1"/>
        <a:sy n="1" d="1"/>
      </p:scale>
      <p:origin x="0" y="0"/>
    </p:cViewPr>
  </p:notesTextViewPr>
  <p:sorterViewPr>
    <p:cViewPr>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01/10/2024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10/1/24</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23</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24</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35</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01/10/2024</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01/10/2024</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01/10/2024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01/10/2024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01/10/2024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01/10/2024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01/10/2024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01/10/2024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01/10/2024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01/10/2024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01/10/2024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cy-GB" sz="2400" b="1" dirty="0">
                <a:latin typeface="Arial" charset="0"/>
              </a:rPr>
              <a:t>Canllawiau</a:t>
            </a:r>
          </a:p>
          <a:p>
            <a:r>
              <a:rPr lang="cy-GB" sz="2200" dirty="0">
                <a:latin typeface="Arial" charset="0"/>
              </a:rPr>
              <a:t>Cyflwyno’r portffolio </a:t>
            </a:r>
          </a:p>
          <a:p>
            <a:r>
              <a:rPr lang="cy-GB" sz="2200" dirty="0">
                <a:latin typeface="Arial" charset="0"/>
              </a:rPr>
              <a:t>Asesiad </a:t>
            </a:r>
          </a:p>
          <a:p>
            <a:r>
              <a:rPr lang="cy-GB" sz="2200" dirty="0">
                <a:latin typeface="Arial" charset="0"/>
              </a:rPr>
              <a:t>Datganiad cyfrinachedd </a:t>
            </a:r>
          </a:p>
          <a:p>
            <a:r>
              <a:rPr lang="cy-GB" sz="2200" dirty="0">
                <a:latin typeface="Arial" charset="0"/>
              </a:rPr>
              <a:t>Dyslecsia ac amgylchiadau arbennig eraill.</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dirty="0">
                <a:latin typeface="Arial" charset="0"/>
              </a:rPr>
              <a:t>Tudalen Gynnwys </a:t>
            </a:r>
            <a:r>
              <a:rPr lang="en-GB" sz="4000"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35718" y="1032076"/>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cy-GB" dirty="0">
                <a:latin typeface="Arial" charset="0"/>
              </a:rPr>
              <a:t>Adolygiad Datblygiadol – Tasg 1</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lstStyle/>
          <a:p>
            <a:r>
              <a:rPr lang="cy-GB" sz="3200" dirty="0">
                <a:latin typeface="Arial" charset="0"/>
              </a:rPr>
              <a:t>Arsylwad – Tasg 2 </a:t>
            </a:r>
            <a:r>
              <a:rPr lang="en-GB" sz="3200" dirty="0">
                <a:latin typeface="Arial" charset="0"/>
              </a:rPr>
              <a:t>/ Observation - </a:t>
            </a:r>
            <a:r>
              <a:rPr lang="en-GB" sz="3200" dirty="0"/>
              <a:t>Task 2</a:t>
            </a:r>
            <a:endParaRPr lang="en-GB" sz="3200" dirty="0">
              <a:highlight>
                <a:srgbClr val="FFFF00"/>
              </a:highlight>
              <a:latin typeface="Arial" charset="0"/>
            </a:endParaRPr>
          </a:p>
        </p:txBody>
      </p:sp>
      <p:sp>
        <p:nvSpPr>
          <p:cNvPr id="34818" name="Rectangle 5"/>
          <p:cNvSpPr>
            <a:spLocks noGrp="1" noChangeArrowheads="1"/>
          </p:cNvSpPr>
          <p:nvPr>
            <p:ph type="body" sz="half" idx="1"/>
          </p:nvPr>
        </p:nvSpPr>
        <p:spPr>
          <a:xfrm>
            <a:off x="225618" y="870091"/>
            <a:ext cx="4244975" cy="3989388"/>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50" dirty="0">
                <a:latin typeface="Arial" charset="0"/>
              </a:rPr>
              <a:t>Angen cwblhau 1 arsylwad</a:t>
            </a:r>
          </a:p>
          <a:p>
            <a:r>
              <a:rPr lang="cy-GB" sz="1650" dirty="0">
                <a:latin typeface="Arial" charset="0"/>
              </a:rPr>
              <a:t>Angen caniatâd yr unigolyn ymlaen llaw</a:t>
            </a:r>
          </a:p>
          <a:p>
            <a:r>
              <a:rPr lang="cy-GB" sz="1650" dirty="0">
                <a:latin typeface="Arial" panose="020B0604020202020204" pitchFamily="34" charset="0"/>
                <a:cs typeface="Arial" panose="020B0604020202020204" pitchFamily="34" charset="0"/>
              </a:rPr>
              <a:t>Rhaid i’r arsylwad fod am o leiaf 30 munud neu am gyfnod amser addas i fodloni’r deilliannau dysgu os ydy’n rhithiol neu dros y ffôn.</a:t>
            </a:r>
          </a:p>
          <a:p>
            <a:r>
              <a:rPr lang="cy-GB" sz="1650" dirty="0">
                <a:latin typeface="Arial" panose="020B0604020202020204" pitchFamily="34" charset="0"/>
                <a:cs typeface="Arial" panose="020B0604020202020204" pitchFamily="34" charset="0"/>
              </a:rPr>
              <a:t>Pwyslais ar sgiliau</a:t>
            </a:r>
            <a:r>
              <a:rPr lang="cy-GB" sz="1650" dirty="0">
                <a:latin typeface="Arial" charset="0"/>
              </a:rPr>
              <a:t> cyfathrebu a dulliau, gwerthoedd, moeseg a’r Cod Ymarfer Proffesiynol </a:t>
            </a:r>
          </a:p>
          <a:p>
            <a:r>
              <a:rPr lang="cy-GB" sz="1650" dirty="0">
                <a:latin typeface="Arial" panose="020B0604020202020204" pitchFamily="34" charset="0"/>
                <a:cs typeface="Arial" panose="020B0604020202020204" pitchFamily="34" charset="0"/>
              </a:rPr>
              <a:t>Cofiwch gynnwys cyfeiriad at y Cynnig Gweithredol </a:t>
            </a:r>
          </a:p>
          <a:p>
            <a:r>
              <a:rPr lang="cy-GB" sz="1650" dirty="0">
                <a:latin typeface="Arial" panose="020B0604020202020204" pitchFamily="34" charset="0"/>
                <a:cs typeface="Arial" panose="020B0604020202020204" pitchFamily="34" charset="0"/>
              </a:rPr>
              <a:t>Arsylwr yn gofyn am adborth gan y defnyddiwr ar ôl yr arsylwad (</a:t>
            </a:r>
            <a:r>
              <a:rPr lang="cy-GB" sz="1650" noProof="1">
                <a:latin typeface="Arial" panose="020B0604020202020204" pitchFamily="34" charset="0"/>
                <a:cs typeface="Arial" panose="020B0604020202020204" pitchFamily="34" charset="0"/>
              </a:rPr>
              <a:t>Tud.</a:t>
            </a:r>
            <a:r>
              <a:rPr lang="cy-GB" sz="1650" dirty="0">
                <a:latin typeface="Arial" panose="020B0604020202020204" pitchFamily="34" charset="0"/>
                <a:cs typeface="Arial" panose="020B0604020202020204" pitchFamily="34" charset="0"/>
              </a:rPr>
              <a:t> 10 y llawlyfr /Fersiwn hawdd ei ddarllen ar </a:t>
            </a:r>
            <a:r>
              <a:rPr lang="cy-GB" sz="1650" noProof="1">
                <a:latin typeface="Arial" panose="020B0604020202020204" pitchFamily="34" charset="0"/>
                <a:cs typeface="Arial" panose="020B0604020202020204" pitchFamily="34" charset="0"/>
              </a:rPr>
              <a:t>Moodle</a:t>
            </a:r>
            <a:r>
              <a:rPr lang="cy-GB" sz="165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470593" y="870091"/>
            <a:ext cx="4397375" cy="4205634"/>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800" dirty="0">
                <a:latin typeface="Arial" charset="0"/>
              </a:rPr>
              <a:t>Need to complete 1 observation</a:t>
            </a:r>
          </a:p>
          <a:p>
            <a:r>
              <a:rPr lang="en-GB" sz="1800" dirty="0">
                <a:latin typeface="Arial" charset="0"/>
              </a:rPr>
              <a:t>Seek the individual's permission before hand </a:t>
            </a:r>
          </a:p>
          <a:p>
            <a:r>
              <a:rPr lang="en-GB" sz="1800" dirty="0">
                <a:latin typeface="Arial" charset="0"/>
              </a:rPr>
              <a:t>The observation must be least 30 minutes long or of a suitable duration to meet the learning outcomes if virtually or over the phone</a:t>
            </a:r>
          </a:p>
          <a:p>
            <a:r>
              <a:rPr lang="en-GB" sz="1800" dirty="0">
                <a:latin typeface="Arial" charset="0"/>
              </a:rPr>
              <a:t>Emphasis is on communication skills and methods, values, ethics and the Code of Professional Practice</a:t>
            </a:r>
          </a:p>
          <a:p>
            <a:r>
              <a:rPr lang="en-GB" sz="1800" dirty="0">
                <a:latin typeface="Arial" charset="0"/>
              </a:rPr>
              <a:t>Include reference to the Active offer. </a:t>
            </a:r>
          </a:p>
          <a:p>
            <a:r>
              <a:rPr lang="en-GB" sz="18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179512" y="188640"/>
            <a:ext cx="8712968" cy="936104"/>
          </a:xfrm>
        </p:spPr>
        <p:txBody>
          <a:bodyPr/>
          <a:lstStyle/>
          <a:p>
            <a:r>
              <a:rPr lang="cy-GB" sz="4000" dirty="0">
                <a:latin typeface="Arial" charset="0"/>
              </a:rPr>
              <a:t>Diogelu</a:t>
            </a:r>
            <a:r>
              <a:rPr lang="en-GB" sz="4000" dirty="0">
                <a:latin typeface="Arial" charset="0"/>
              </a:rPr>
              <a:t> -</a:t>
            </a:r>
            <a:r>
              <a:rPr lang="cy-GB" sz="4000" dirty="0">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a:xfrm>
            <a:off x="457200" y="274638"/>
            <a:ext cx="8229600" cy="634082"/>
          </a:xfrm>
        </p:spPr>
        <p:txBody>
          <a:bodyPr/>
          <a:lstStyle/>
          <a:p>
            <a:r>
              <a:rPr lang="en-GB" sz="3200" dirty="0">
                <a:latin typeface="Arial" charset="0"/>
              </a:rPr>
              <a:t>Diogelu/</a:t>
            </a:r>
            <a:r>
              <a:rPr lang="en-GB" sz="3200" dirty="0"/>
              <a:t>Safeguarding</a:t>
            </a:r>
            <a:br>
              <a:rPr lang="en-GB" sz="3200" dirty="0"/>
            </a:br>
            <a:r>
              <a:rPr lang="cy-GB" sz="3200" dirty="0"/>
              <a:t>Cwestiwn Tasg 3 /</a:t>
            </a:r>
            <a:r>
              <a:rPr lang="en-GB" sz="3200" dirty="0"/>
              <a:t>Question Task 3</a:t>
            </a:r>
            <a:endParaRPr lang="en-US" sz="3200" dirty="0"/>
          </a:p>
        </p:txBody>
      </p:sp>
      <p:sp>
        <p:nvSpPr>
          <p:cNvPr id="3" name="Content Placeholder 2">
            <a:extLst>
              <a:ext uri="{FF2B5EF4-FFF2-40B4-BE49-F238E27FC236}">
                <a16:creationId xmlns:a16="http://schemas.microsoft.com/office/drawing/2014/main" id="{49DF9873-2E9C-7C4C-A8B5-588A3B72597C}"/>
              </a:ext>
            </a:extLst>
          </p:cNvPr>
          <p:cNvSpPr>
            <a:spLocks noGrp="1"/>
          </p:cNvSpPr>
          <p:nvPr>
            <p:ph sz="half" idx="1"/>
          </p:nvPr>
        </p:nvSpPr>
        <p:spPr>
          <a:xfrm>
            <a:off x="457200" y="1196752"/>
            <a:ext cx="4038600" cy="4392489"/>
          </a:xfrm>
        </p:spPr>
        <p:txBody>
          <a:bodyPr/>
          <a:lstStyle/>
          <a:p>
            <a:r>
              <a:rPr lang="cy-GB" sz="14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400" i="1" dirty="0"/>
              <a:t>4000 o eiriau).  </a:t>
            </a:r>
            <a:endParaRPr lang="en-US" sz="1400"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sz="half" idx="2"/>
          </p:nvPr>
        </p:nvSpPr>
        <p:spPr>
          <a:xfrm>
            <a:off x="4648200" y="1196752"/>
            <a:ext cx="4038600" cy="4392489"/>
          </a:xfrm>
        </p:spPr>
        <p:txBody>
          <a:bodyPr/>
          <a:lstStyle/>
          <a:p>
            <a:r>
              <a:rPr lang="en-GB" sz="1400" dirty="0"/>
              <a:t>Complete a critically reflective case study based on an assessment that you have undertaken with others,</a:t>
            </a:r>
            <a:r>
              <a:rPr lang="en-GB" sz="1400" b="1" dirty="0"/>
              <a:t> </a:t>
            </a:r>
            <a:r>
              <a:rPr lang="en-GB" sz="14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1400" i="1" dirty="0"/>
              <a:t>4000 words).</a:t>
            </a:r>
            <a:endParaRPr lang="en-US" sz="1400" dirty="0"/>
          </a:p>
        </p:txBody>
      </p:sp>
    </p:spTree>
    <p:extLst>
      <p:ext uri="{BB962C8B-B14F-4D97-AF65-F5344CB8AC3E}">
        <p14:creationId xmlns:p14="http://schemas.microsoft.com/office/powerpoint/2010/main" val="3986704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E5A6-6B7E-A5A0-8770-8CC5A028C510}"/>
              </a:ext>
            </a:extLst>
          </p:cNvPr>
          <p:cNvSpPr>
            <a:spLocks noGrp="1"/>
          </p:cNvSpPr>
          <p:nvPr>
            <p:ph type="title"/>
          </p:nvPr>
        </p:nvSpPr>
        <p:spPr>
          <a:xfrm>
            <a:off x="457200" y="274638"/>
            <a:ext cx="8229600" cy="778098"/>
          </a:xfrm>
        </p:spPr>
        <p:txBody>
          <a:bodyPr/>
          <a:lstStyle/>
          <a:p>
            <a:r>
              <a:rPr lang="cy-GB" sz="4000" dirty="0"/>
              <a:t>Tasg</a:t>
            </a:r>
            <a:r>
              <a:rPr lang="en-US" sz="4000" dirty="0"/>
              <a:t> 4/Task 4</a:t>
            </a:r>
          </a:p>
        </p:txBody>
      </p:sp>
      <p:sp>
        <p:nvSpPr>
          <p:cNvPr id="4" name="Content Placeholder 3">
            <a:extLst>
              <a:ext uri="{FF2B5EF4-FFF2-40B4-BE49-F238E27FC236}">
                <a16:creationId xmlns:a16="http://schemas.microsoft.com/office/drawing/2014/main" id="{EFE2B5B1-79EF-A70E-F957-0D11955B59CA}"/>
              </a:ext>
            </a:extLst>
          </p:cNvPr>
          <p:cNvSpPr>
            <a:spLocks noGrp="1"/>
          </p:cNvSpPr>
          <p:nvPr>
            <p:ph sz="half" idx="2"/>
          </p:nvPr>
        </p:nvSpPr>
        <p:spPr>
          <a:xfrm>
            <a:off x="4648200" y="1052736"/>
            <a:ext cx="4038600" cy="4536505"/>
          </a:xfrm>
        </p:spPr>
        <p:txBody>
          <a:bodyPr/>
          <a:lstStyle/>
          <a:p>
            <a:pPr>
              <a:buFont typeface="Arial" charset="0"/>
              <a:buNone/>
            </a:pPr>
            <a:r>
              <a:rPr lang="en-GB" sz="2800" b="1" dirty="0"/>
              <a:t>Task 4</a:t>
            </a:r>
            <a:r>
              <a:rPr lang="en-GB" sz="3200" dirty="0"/>
              <a:t>  </a:t>
            </a:r>
            <a:r>
              <a:rPr lang="en-GB" sz="2800" dirty="0">
                <a:latin typeface="Arial" charset="0"/>
              </a:rPr>
              <a:t>(Page 13) </a:t>
            </a:r>
          </a:p>
          <a:p>
            <a:pPr marL="0" indent="0">
              <a:buNone/>
            </a:pPr>
            <a:r>
              <a:rPr lang="en-GB" sz="1800" dirty="0">
                <a:latin typeface="Arial" charset="0"/>
              </a:rPr>
              <a:t>Question a) 500 words (+/- 10%)</a:t>
            </a:r>
          </a:p>
          <a:p>
            <a:r>
              <a:rPr lang="en-GB" sz="1800" dirty="0">
                <a:latin typeface="Arial" charset="0"/>
              </a:rPr>
              <a:t>Demonstrate knowledge and understanding of safeguarding adults or children in an area that is </a:t>
            </a:r>
            <a:r>
              <a:rPr lang="en-GB" sz="1800" b="1" dirty="0">
                <a:latin typeface="Arial" charset="0"/>
              </a:rPr>
              <a:t>not</a:t>
            </a:r>
            <a:r>
              <a:rPr lang="en-GB" sz="1800" dirty="0">
                <a:latin typeface="Arial" charset="0"/>
              </a:rPr>
              <a:t> the main focus of your work.</a:t>
            </a:r>
          </a:p>
          <a:p>
            <a:r>
              <a:rPr lang="en-GB" sz="1800" dirty="0">
                <a:latin typeface="Arial" charset="0"/>
              </a:rPr>
              <a:t>Explaining the r</a:t>
            </a:r>
            <a:r>
              <a:rPr lang="en-GB" sz="1800" dirty="0">
                <a:effectLst/>
                <a:latin typeface="ArialMT"/>
              </a:rPr>
              <a:t>elevant national, local and organisational policies, procedures and legislation in that area. </a:t>
            </a:r>
          </a:p>
          <a:p>
            <a:pPr marL="0" indent="0">
              <a:buNone/>
            </a:pPr>
            <a:r>
              <a:rPr lang="en-GB" sz="1800" dirty="0">
                <a:latin typeface="ArialMT"/>
              </a:rPr>
              <a:t>Question b) 400 words (+/-10%) </a:t>
            </a:r>
          </a:p>
          <a:p>
            <a:r>
              <a:rPr lang="en-GB" sz="1800" dirty="0">
                <a:effectLst/>
                <a:latin typeface="ArialMT"/>
              </a:rPr>
              <a:t>Demonstrate an understanding of the difference between safeguarding in adult and children work. </a:t>
            </a:r>
            <a:endParaRPr lang="en-GB" sz="1200" dirty="0">
              <a:effectLst/>
            </a:endParaRPr>
          </a:p>
          <a:p>
            <a:pPr marL="0" indent="0">
              <a:buNone/>
            </a:pPr>
            <a:endParaRPr lang="en-GB" sz="1800" dirty="0">
              <a:effectLst/>
              <a:latin typeface="ArialMT"/>
            </a:endParaRPr>
          </a:p>
          <a:p>
            <a:endParaRPr lang="en-GB" sz="1800" dirty="0">
              <a:latin typeface="Arial" charset="0"/>
            </a:endParaRPr>
          </a:p>
          <a:p>
            <a:endParaRPr lang="en-US" dirty="0"/>
          </a:p>
        </p:txBody>
      </p:sp>
      <p:sp>
        <p:nvSpPr>
          <p:cNvPr id="9" name="Content Placeholder 3">
            <a:extLst>
              <a:ext uri="{FF2B5EF4-FFF2-40B4-BE49-F238E27FC236}">
                <a16:creationId xmlns:a16="http://schemas.microsoft.com/office/drawing/2014/main" id="{7062EC8E-BC22-CD6C-BD16-BEDB32DBEF5A}"/>
              </a:ext>
            </a:extLst>
          </p:cNvPr>
          <p:cNvSpPr txBox="1">
            <a:spLocks/>
          </p:cNvSpPr>
          <p:nvPr/>
        </p:nvSpPr>
        <p:spPr bwMode="auto">
          <a:xfrm>
            <a:off x="609600" y="1052736"/>
            <a:ext cx="4038600" cy="45365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lnSpc>
                <a:spcPct val="107000"/>
              </a:lnSpc>
              <a:spcAft>
                <a:spcPts val="800"/>
              </a:spcAft>
              <a:buNone/>
            </a:pPr>
            <a:r>
              <a:rPr lang="cy-GB"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Tasg 4</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cy-GB" kern="1200" noProof="1">
                <a:solidFill>
                  <a:srgbClr val="000000"/>
                </a:solidFill>
                <a:effectLst/>
                <a:latin typeface="Arial" panose="020B0604020202020204" pitchFamily="34" charset="0"/>
                <a:ea typeface="DengXian" panose="02010600030101010101" pitchFamily="2" charset="-122"/>
                <a:cs typeface="Arial" panose="020B0604020202020204" pitchFamily="34" charset="0"/>
              </a:rPr>
              <a:t>Tud</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13) </a:t>
            </a:r>
            <a:endParaRPr lang="cy-GB"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Cwestiwn a) 500 o eiriau (+/- 10%)</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Dangoswch wybodaeth a dealltwriaeth o ddiogelu oedolion neu blant mewn maes </a:t>
            </a:r>
            <a:r>
              <a:rPr lang="cy-GB" sz="165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nad yw’n</a:t>
            </a: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brif ffocws eich gwaith.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Gan esbonio’r polisïau, gweithdrefnau a deddfwriaeth genedlaethol, leol a sefydliadol perthnasol yn y maes hwnnw.</a:t>
            </a:r>
            <a:r>
              <a:rPr lang="cy-GB" sz="1650" kern="1200" dirty="0">
                <a:solidFill>
                  <a:srgbClr val="000000"/>
                </a:solidFill>
                <a:effectLst/>
                <a:latin typeface="ArialMT"/>
                <a:ea typeface="DengXian" panose="02010600030101010101" pitchFamily="2" charset="-122"/>
                <a:cs typeface="Arial" panose="020B0604020202020204" pitchFamily="34" charset="0"/>
              </a:rPr>
              <a:t>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MT"/>
                <a:ea typeface="DengXian" panose="02010600030101010101" pitchFamily="2" charset="-122"/>
                <a:cs typeface="Arial" panose="020B0604020202020204" pitchFamily="34" charset="0"/>
              </a:rPr>
              <a:t>Cwestiwn b) 400 o eiriau (+/-10%)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r>
              <a:rPr lang="cy-GB" sz="1650" kern="1200" dirty="0">
                <a:solidFill>
                  <a:srgbClr val="000000"/>
                </a:solidFill>
                <a:effectLst/>
                <a:latin typeface="ArialMT"/>
                <a:ea typeface="DengXian" panose="02010600030101010101" pitchFamily="2" charset="-122"/>
                <a:cs typeface="Arial" panose="020B0604020202020204" pitchFamily="34" charset="0"/>
              </a:rPr>
              <a:t>Dangoswch ddealltwriaeth o’r gwahaniaeth rhwng diogelu mewn gwaith oedolion a gwaith plant.</a:t>
            </a:r>
            <a:endParaRPr lang="en-GB" sz="1650" dirty="0">
              <a:latin typeface="ArialMT"/>
            </a:endParaRPr>
          </a:p>
          <a:p>
            <a:endParaRPr lang="en-GB" sz="1800" dirty="0">
              <a:highlight>
                <a:srgbClr val="FFFF00"/>
              </a:highlight>
              <a:latin typeface="Arial" charset="0"/>
            </a:endParaRPr>
          </a:p>
          <a:p>
            <a:endParaRPr lang="en-US" dirty="0">
              <a:highlight>
                <a:srgbClr val="FFFF00"/>
              </a:highlight>
            </a:endParaRPr>
          </a:p>
        </p:txBody>
      </p:sp>
    </p:spTree>
    <p:extLst>
      <p:ext uri="{BB962C8B-B14F-4D97-AF65-F5344CB8AC3E}">
        <p14:creationId xmlns:p14="http://schemas.microsoft.com/office/powerpoint/2010/main" val="1052539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dirty="0">
                <a:latin typeface="Arial" charset="0"/>
              </a:rPr>
              <a:t>Adolygiad Datblygiadol Tasg 1 rhan b</a:t>
            </a:r>
            <a:br>
              <a:rPr lang="cy-GB" sz="2800" dirty="0">
                <a:latin typeface="Arial" charset="0"/>
              </a:rPr>
            </a:br>
            <a:r>
              <a:rPr lang="en-GB" sz="2800" dirty="0">
                <a:latin typeface="Arial" charset="0"/>
              </a:rPr>
              <a:t>Developmental Review </a:t>
            </a:r>
            <a:r>
              <a:rPr lang="en-GB" sz="2800" dirty="0"/>
              <a:t>Task 1 part b</a:t>
            </a:r>
            <a:endParaRPr lang="en-GB" sz="2800"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p>
          <a:p>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include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dylech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dirty="0"/>
              <a:t>Adrannau Terfynol y Portffolio</a:t>
            </a:r>
            <a:br>
              <a:rPr lang="en-GB" sz="3600" dirty="0"/>
            </a:br>
            <a:r>
              <a:rPr lang="en-GB" sz="3600"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4168" y="4432136"/>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420</TotalTime>
  <Words>3662</Words>
  <Application>Microsoft Macintosh PowerPoint</Application>
  <PresentationFormat>On-screen Show (4:3)</PresentationFormat>
  <Paragraphs>339</Paragraphs>
  <Slides>35</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Aptos</vt:lpstr>
      <vt:lpstr>Arial</vt:lpstr>
      <vt:lpstr>ArialMT</vt:lpstr>
      <vt:lpstr>Calibri</vt:lpstr>
      <vt:lpstr>Helvetica</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Adolygiad Datblygiadol Tasg 1 Developmental Review Task 1 </vt:lpstr>
      <vt:lpstr>Adolygiad Datblygiadol – Tasg 1 Developmental Review - Task 1</vt:lpstr>
      <vt:lpstr>Arsylwad – Tasg 2 / Observation - Task 2</vt:lpstr>
      <vt:lpstr>Diogelu -Tasg 3/ Safeguarding Task 3</vt:lpstr>
      <vt:lpstr>Diogelu/Safeguarding Cwestiwn Tasg 3 /Question Task 3</vt:lpstr>
      <vt:lpstr>Tasg 4/Task 4</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352</cp:revision>
  <cp:lastPrinted>2020-02-10T14:16:01Z</cp:lastPrinted>
  <dcterms:created xsi:type="dcterms:W3CDTF">2015-04-14T15:21:28Z</dcterms:created>
  <dcterms:modified xsi:type="dcterms:W3CDTF">2024-10-01T12:26:45Z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