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</p:sldIdLst>
  <p:sldSz cx="15113000" cy="21374100"/>
  <p:notesSz cx="6858000" cy="9144000"/>
  <p:embeddedFontLst>
    <p:embeddedFont>
      <p:font typeface="Arial Bold" panose="020B0704020202020204" pitchFamily="34" charset="0"/>
      <p:regular r:id="rId4"/>
      <p:bold r:id="rId5"/>
    </p:embeddedFont>
    <p:embeddedFont>
      <p:font typeface="Arial Bold Italics" panose="020B0604020202020204" charset="0"/>
      <p:regular r:id="rId6"/>
    </p:embeddedFont>
    <p:embeddedFont>
      <p:font typeface="Gagalin" panose="020B0604020202020204" charset="0"/>
      <p:regular r:id="rId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50" d="100"/>
          <a:sy n="50" d="100"/>
        </p:scale>
        <p:origin x="1445" y="13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font" Target="fonts/font4.fntdata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3.fntdata"/><Relationship Id="rId11" Type="http://schemas.openxmlformats.org/officeDocument/2006/relationships/tableStyles" Target="tableStyles.xml"/><Relationship Id="rId5" Type="http://schemas.openxmlformats.org/officeDocument/2006/relationships/font" Target="fonts/font2.fntdata"/><Relationship Id="rId10" Type="http://schemas.openxmlformats.org/officeDocument/2006/relationships/theme" Target="theme/theme1.xml"/><Relationship Id="rId4" Type="http://schemas.openxmlformats.org/officeDocument/2006/relationships/font" Target="fonts/font1.fntdata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svg"/><Relationship Id="rId18" Type="http://schemas.openxmlformats.org/officeDocument/2006/relationships/image" Target="../media/image17.png"/><Relationship Id="rId26" Type="http://schemas.openxmlformats.org/officeDocument/2006/relationships/image" Target="../media/image25.svg"/><Relationship Id="rId3" Type="http://schemas.openxmlformats.org/officeDocument/2006/relationships/image" Target="../media/image2.svg"/><Relationship Id="rId21" Type="http://schemas.openxmlformats.org/officeDocument/2006/relationships/image" Target="../media/image20.svg"/><Relationship Id="rId7" Type="http://schemas.openxmlformats.org/officeDocument/2006/relationships/image" Target="../media/image6.sv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5" Type="http://schemas.openxmlformats.org/officeDocument/2006/relationships/image" Target="../media/image24.png"/><Relationship Id="rId2" Type="http://schemas.openxmlformats.org/officeDocument/2006/relationships/image" Target="../media/image1.png"/><Relationship Id="rId16" Type="http://schemas.openxmlformats.org/officeDocument/2006/relationships/image" Target="../media/image15.svg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jpeg"/><Relationship Id="rId24" Type="http://schemas.openxmlformats.org/officeDocument/2006/relationships/image" Target="../media/image23.png"/><Relationship Id="rId5" Type="http://schemas.openxmlformats.org/officeDocument/2006/relationships/image" Target="../media/image4.svg"/><Relationship Id="rId15" Type="http://schemas.openxmlformats.org/officeDocument/2006/relationships/image" Target="../media/image14.png"/><Relationship Id="rId23" Type="http://schemas.openxmlformats.org/officeDocument/2006/relationships/image" Target="../media/image22.png"/><Relationship Id="rId10" Type="http://schemas.openxmlformats.org/officeDocument/2006/relationships/image" Target="../media/image9.png"/><Relationship Id="rId19" Type="http://schemas.openxmlformats.org/officeDocument/2006/relationships/image" Target="../media/image18.svg"/><Relationship Id="rId4" Type="http://schemas.openxmlformats.org/officeDocument/2006/relationships/image" Target="../media/image3.png"/><Relationship Id="rId9" Type="http://schemas.openxmlformats.org/officeDocument/2006/relationships/image" Target="../media/image8.jpeg"/><Relationship Id="rId14" Type="http://schemas.openxmlformats.org/officeDocument/2006/relationships/image" Target="../media/image13.png"/><Relationship Id="rId22" Type="http://schemas.openxmlformats.org/officeDocument/2006/relationships/image" Target="../media/image2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5ED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522784" y="2837095"/>
            <a:ext cx="12379885" cy="3708788"/>
          </a:xfrm>
          <a:prstGeom prst="rect">
            <a:avLst/>
          </a:prstGeom>
          <a:solidFill>
            <a:srgbClr val="B6CCD8"/>
          </a:solidFill>
        </p:spPr>
        <p:txBody>
          <a:bodyPr/>
          <a:lstStyle/>
          <a:p>
            <a:endParaRPr lang="en-GB"/>
          </a:p>
        </p:txBody>
      </p:sp>
      <p:sp>
        <p:nvSpPr>
          <p:cNvPr id="3" name="AutoShape 3"/>
          <p:cNvSpPr/>
          <p:nvPr/>
        </p:nvSpPr>
        <p:spPr>
          <a:xfrm>
            <a:off x="1522784" y="2124000"/>
            <a:ext cx="6740886" cy="750474"/>
          </a:xfrm>
          <a:prstGeom prst="rect">
            <a:avLst/>
          </a:prstGeom>
          <a:solidFill>
            <a:srgbClr val="467C9B"/>
          </a:solidFill>
        </p:spPr>
        <p:txBody>
          <a:bodyPr/>
          <a:lstStyle/>
          <a:p>
            <a:endParaRPr lang="en-GB"/>
          </a:p>
        </p:txBody>
      </p:sp>
      <p:sp>
        <p:nvSpPr>
          <p:cNvPr id="4" name="AutoShape 4"/>
          <p:cNvSpPr/>
          <p:nvPr/>
        </p:nvSpPr>
        <p:spPr>
          <a:xfrm>
            <a:off x="1522784" y="11487133"/>
            <a:ext cx="12085216" cy="0"/>
          </a:xfrm>
          <a:prstGeom prst="line">
            <a:avLst/>
          </a:prstGeom>
          <a:ln w="19050" cap="rnd">
            <a:solidFill>
              <a:srgbClr val="467C9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5" name="AutoShape 5"/>
          <p:cNvSpPr/>
          <p:nvPr/>
        </p:nvSpPr>
        <p:spPr>
          <a:xfrm>
            <a:off x="11429212" y="6896957"/>
            <a:ext cx="3484881" cy="4394522"/>
          </a:xfrm>
          <a:prstGeom prst="rect">
            <a:avLst/>
          </a:prstGeom>
          <a:solidFill>
            <a:srgbClr val="B6CCD8"/>
          </a:solid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2274393">
            <a:off x="10175004" y="9633217"/>
            <a:ext cx="881957" cy="1154944"/>
          </a:xfrm>
          <a:custGeom>
            <a:avLst/>
            <a:gdLst/>
            <a:ahLst/>
            <a:cxnLst/>
            <a:rect l="l" t="t" r="r" b="b"/>
            <a:pathLst>
              <a:path w="881957" h="1154944">
                <a:moveTo>
                  <a:pt x="0" y="0"/>
                </a:moveTo>
                <a:lnTo>
                  <a:pt x="881958" y="0"/>
                </a:lnTo>
                <a:lnTo>
                  <a:pt x="881958" y="1154944"/>
                </a:lnTo>
                <a:lnTo>
                  <a:pt x="0" y="115494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AutoShape 7"/>
          <p:cNvSpPr/>
          <p:nvPr/>
        </p:nvSpPr>
        <p:spPr>
          <a:xfrm>
            <a:off x="1522784" y="6819168"/>
            <a:ext cx="3899849" cy="4365067"/>
          </a:xfrm>
          <a:prstGeom prst="rect">
            <a:avLst/>
          </a:prstGeom>
          <a:solidFill>
            <a:srgbClr val="B6CCD8"/>
          </a:solidFill>
        </p:spPr>
        <p:txBody>
          <a:bodyPr/>
          <a:lstStyle/>
          <a:p>
            <a:endParaRPr lang="en-GB"/>
          </a:p>
        </p:txBody>
      </p:sp>
      <p:sp>
        <p:nvSpPr>
          <p:cNvPr id="8" name="AutoShape 8"/>
          <p:cNvSpPr/>
          <p:nvPr/>
        </p:nvSpPr>
        <p:spPr>
          <a:xfrm>
            <a:off x="1522784" y="6593508"/>
            <a:ext cx="1955854" cy="468345"/>
          </a:xfrm>
          <a:prstGeom prst="rect">
            <a:avLst/>
          </a:prstGeom>
          <a:solidFill>
            <a:srgbClr val="467C9B"/>
          </a:solidFill>
        </p:spPr>
        <p:txBody>
          <a:bodyPr/>
          <a:lstStyle/>
          <a:p>
            <a:endParaRPr lang="en-GB"/>
          </a:p>
        </p:txBody>
      </p:sp>
      <p:sp>
        <p:nvSpPr>
          <p:cNvPr id="9" name="AutoShape 9"/>
          <p:cNvSpPr/>
          <p:nvPr/>
        </p:nvSpPr>
        <p:spPr>
          <a:xfrm>
            <a:off x="5586412" y="6847743"/>
            <a:ext cx="5688606" cy="4402678"/>
          </a:xfrm>
          <a:prstGeom prst="rect">
            <a:avLst/>
          </a:prstGeom>
          <a:solidFill>
            <a:srgbClr val="B6CCD8"/>
          </a:solidFill>
        </p:spPr>
        <p:txBody>
          <a:bodyPr/>
          <a:lstStyle/>
          <a:p>
            <a:endParaRPr lang="en-GB"/>
          </a:p>
        </p:txBody>
      </p:sp>
      <p:sp>
        <p:nvSpPr>
          <p:cNvPr id="10" name="AutoShape 10"/>
          <p:cNvSpPr/>
          <p:nvPr/>
        </p:nvSpPr>
        <p:spPr>
          <a:xfrm>
            <a:off x="5531185" y="6631565"/>
            <a:ext cx="5787521" cy="530784"/>
          </a:xfrm>
          <a:prstGeom prst="rect">
            <a:avLst/>
          </a:prstGeom>
          <a:solidFill>
            <a:srgbClr val="467C9B"/>
          </a:solidFill>
        </p:spPr>
        <p:txBody>
          <a:bodyPr/>
          <a:lstStyle/>
          <a:p>
            <a:endParaRPr lang="en-GB"/>
          </a:p>
        </p:txBody>
      </p:sp>
      <p:sp>
        <p:nvSpPr>
          <p:cNvPr id="11" name="AutoShape 11"/>
          <p:cNvSpPr/>
          <p:nvPr/>
        </p:nvSpPr>
        <p:spPr>
          <a:xfrm>
            <a:off x="5630099" y="8550300"/>
            <a:ext cx="3898924" cy="2633935"/>
          </a:xfrm>
          <a:prstGeom prst="rect">
            <a:avLst/>
          </a:prstGeom>
          <a:solidFill>
            <a:srgbClr val="B6CCD8"/>
          </a:solidFill>
        </p:spPr>
        <p:txBody>
          <a:bodyPr/>
          <a:lstStyle/>
          <a:p>
            <a:endParaRPr lang="en-GB"/>
          </a:p>
        </p:txBody>
      </p:sp>
      <p:sp>
        <p:nvSpPr>
          <p:cNvPr id="12" name="AutoShape 12"/>
          <p:cNvSpPr/>
          <p:nvPr/>
        </p:nvSpPr>
        <p:spPr>
          <a:xfrm>
            <a:off x="1522784" y="12037608"/>
            <a:ext cx="6024126" cy="4265738"/>
          </a:xfrm>
          <a:prstGeom prst="rect">
            <a:avLst/>
          </a:prstGeom>
          <a:solidFill>
            <a:srgbClr val="B6CCD8"/>
          </a:solidFill>
        </p:spPr>
        <p:txBody>
          <a:bodyPr/>
          <a:lstStyle/>
          <a:p>
            <a:endParaRPr lang="en-GB"/>
          </a:p>
        </p:txBody>
      </p:sp>
      <p:sp>
        <p:nvSpPr>
          <p:cNvPr id="13" name="AutoShape 13"/>
          <p:cNvSpPr/>
          <p:nvPr/>
        </p:nvSpPr>
        <p:spPr>
          <a:xfrm>
            <a:off x="1522784" y="11850495"/>
            <a:ext cx="6037216" cy="429755"/>
          </a:xfrm>
          <a:prstGeom prst="rect">
            <a:avLst/>
          </a:prstGeom>
          <a:solidFill>
            <a:srgbClr val="467C9B"/>
          </a:solidFill>
        </p:spPr>
        <p:txBody>
          <a:bodyPr/>
          <a:lstStyle/>
          <a:p>
            <a:endParaRPr lang="en-GB"/>
          </a:p>
        </p:txBody>
      </p:sp>
      <p:sp>
        <p:nvSpPr>
          <p:cNvPr id="14" name="AutoShape 14"/>
          <p:cNvSpPr/>
          <p:nvPr/>
        </p:nvSpPr>
        <p:spPr>
          <a:xfrm>
            <a:off x="1522784" y="17203555"/>
            <a:ext cx="4756867" cy="2562268"/>
          </a:xfrm>
          <a:prstGeom prst="rect">
            <a:avLst/>
          </a:prstGeom>
          <a:solidFill>
            <a:srgbClr val="B6CCD8"/>
          </a:solidFill>
        </p:spPr>
        <p:txBody>
          <a:bodyPr/>
          <a:lstStyle/>
          <a:p>
            <a:endParaRPr lang="en-GB"/>
          </a:p>
        </p:txBody>
      </p:sp>
      <p:sp>
        <p:nvSpPr>
          <p:cNvPr id="15" name="AutoShape 15"/>
          <p:cNvSpPr/>
          <p:nvPr/>
        </p:nvSpPr>
        <p:spPr>
          <a:xfrm>
            <a:off x="6580005" y="16735211"/>
            <a:ext cx="2017522" cy="468345"/>
          </a:xfrm>
          <a:prstGeom prst="rect">
            <a:avLst/>
          </a:prstGeom>
          <a:solidFill>
            <a:srgbClr val="467C9B"/>
          </a:solid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 rot="1442713">
            <a:off x="11672837" y="1704511"/>
            <a:ext cx="844208" cy="643133"/>
          </a:xfrm>
          <a:custGeom>
            <a:avLst/>
            <a:gdLst/>
            <a:ahLst/>
            <a:cxnLst/>
            <a:rect l="l" t="t" r="r" b="b"/>
            <a:pathLst>
              <a:path w="844208" h="643133">
                <a:moveTo>
                  <a:pt x="0" y="0"/>
                </a:moveTo>
                <a:lnTo>
                  <a:pt x="844208" y="0"/>
                </a:lnTo>
                <a:lnTo>
                  <a:pt x="844208" y="643134"/>
                </a:lnTo>
                <a:lnTo>
                  <a:pt x="0" y="64313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 rot="-3544101">
            <a:off x="8582651" y="18166787"/>
            <a:ext cx="721069" cy="1046406"/>
          </a:xfrm>
          <a:custGeom>
            <a:avLst/>
            <a:gdLst/>
            <a:ahLst/>
            <a:cxnLst/>
            <a:rect l="l" t="t" r="r" b="b"/>
            <a:pathLst>
              <a:path w="721069" h="1046406">
                <a:moveTo>
                  <a:pt x="0" y="0"/>
                </a:moveTo>
                <a:lnTo>
                  <a:pt x="721068" y="0"/>
                </a:lnTo>
                <a:lnTo>
                  <a:pt x="721068" y="1046406"/>
                </a:lnTo>
                <a:lnTo>
                  <a:pt x="0" y="104640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TextBox 18"/>
          <p:cNvSpPr txBox="1"/>
          <p:nvPr/>
        </p:nvSpPr>
        <p:spPr>
          <a:xfrm>
            <a:off x="1712890" y="11555220"/>
            <a:ext cx="6007012" cy="12117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08"/>
              </a:lnSpc>
            </a:pPr>
            <a:endParaRPr/>
          </a:p>
          <a:p>
            <a:pPr algn="l">
              <a:lnSpc>
                <a:spcPts val="2408"/>
              </a:lnSpc>
              <a:spcBef>
                <a:spcPct val="0"/>
              </a:spcBef>
            </a:pPr>
            <a:r>
              <a:rPr lang="en-US" sz="1720">
                <a:solidFill>
                  <a:srgbClr val="FFFFFF"/>
                </a:solidFill>
                <a:latin typeface="Gagalin"/>
                <a:ea typeface="Gagalin"/>
                <a:cs typeface="Gagalin"/>
                <a:sym typeface="Gagalin"/>
              </a:rPr>
              <a:t>2. Reflection: Controlling My Own Emotions as a Student</a:t>
            </a:r>
          </a:p>
          <a:p>
            <a:pPr algn="l">
              <a:lnSpc>
                <a:spcPts val="2408"/>
              </a:lnSpc>
              <a:spcBef>
                <a:spcPct val="0"/>
              </a:spcBef>
            </a:pPr>
            <a:endParaRPr lang="en-US" sz="1720">
              <a:solidFill>
                <a:srgbClr val="FFFFFF"/>
              </a:solidFill>
              <a:latin typeface="Gagalin"/>
              <a:ea typeface="Gagalin"/>
              <a:cs typeface="Gagalin"/>
              <a:sym typeface="Gagalin"/>
            </a:endParaRPr>
          </a:p>
          <a:p>
            <a:pPr algn="l">
              <a:lnSpc>
                <a:spcPts val="2408"/>
              </a:lnSpc>
              <a:spcBef>
                <a:spcPct val="0"/>
              </a:spcBef>
            </a:pPr>
            <a:endParaRPr lang="en-US" sz="1720">
              <a:solidFill>
                <a:srgbClr val="FFFFFF"/>
              </a:solidFill>
              <a:latin typeface="Gagalin"/>
              <a:ea typeface="Gagalin"/>
              <a:cs typeface="Gagalin"/>
              <a:sym typeface="Gagalin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7712727" y="11898120"/>
            <a:ext cx="6313903" cy="649751"/>
          </a:xfrm>
          <a:prstGeom prst="rect">
            <a:avLst/>
          </a:prstGeom>
          <a:solidFill>
            <a:srgbClr val="467C9B"/>
          </a:solidFill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7893195" y="11555220"/>
            <a:ext cx="5445576" cy="1516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09"/>
              </a:lnSpc>
            </a:pPr>
            <a:endParaRPr/>
          </a:p>
          <a:p>
            <a:pPr algn="l">
              <a:lnSpc>
                <a:spcPts val="2409"/>
              </a:lnSpc>
              <a:spcBef>
                <a:spcPct val="0"/>
              </a:spcBef>
            </a:pPr>
            <a:r>
              <a:rPr lang="en-US" sz="1721">
                <a:solidFill>
                  <a:srgbClr val="FFFFFF"/>
                </a:solidFill>
                <a:latin typeface="Gagalin"/>
                <a:ea typeface="Gagalin"/>
                <a:cs typeface="Gagalin"/>
                <a:sym typeface="Gagalin"/>
              </a:rPr>
              <a:t>3. Factors Influencing Academic Success &amp; EI Challenges</a:t>
            </a:r>
          </a:p>
          <a:p>
            <a:pPr algn="l">
              <a:lnSpc>
                <a:spcPts val="2409"/>
              </a:lnSpc>
              <a:spcBef>
                <a:spcPct val="0"/>
              </a:spcBef>
            </a:pPr>
            <a:endParaRPr lang="en-US" sz="1721">
              <a:solidFill>
                <a:srgbClr val="FFFFFF"/>
              </a:solidFill>
              <a:latin typeface="Gagalin"/>
              <a:ea typeface="Gagalin"/>
              <a:cs typeface="Gagalin"/>
              <a:sym typeface="Gagalin"/>
            </a:endParaRPr>
          </a:p>
          <a:p>
            <a:pPr algn="l">
              <a:lnSpc>
                <a:spcPts val="2409"/>
              </a:lnSpc>
              <a:spcBef>
                <a:spcPct val="0"/>
              </a:spcBef>
            </a:pPr>
            <a:endParaRPr lang="en-US" sz="1721">
              <a:solidFill>
                <a:srgbClr val="FFFFFF"/>
              </a:solidFill>
              <a:latin typeface="Gagalin"/>
              <a:ea typeface="Gagalin"/>
              <a:cs typeface="Gagalin"/>
              <a:sym typeface="Gagalin"/>
            </a:endParaRPr>
          </a:p>
        </p:txBody>
      </p:sp>
      <p:sp>
        <p:nvSpPr>
          <p:cNvPr id="21" name="AutoShape 21"/>
          <p:cNvSpPr/>
          <p:nvPr/>
        </p:nvSpPr>
        <p:spPr>
          <a:xfrm>
            <a:off x="7712727" y="12496482"/>
            <a:ext cx="6313903" cy="3801068"/>
          </a:xfrm>
          <a:prstGeom prst="rect">
            <a:avLst/>
          </a:prstGeom>
          <a:solidFill>
            <a:srgbClr val="B6CCD8"/>
          </a:solidFill>
        </p:spPr>
        <p:txBody>
          <a:bodyPr/>
          <a:lstStyle/>
          <a:p>
            <a:endParaRPr lang="en-GB"/>
          </a:p>
        </p:txBody>
      </p:sp>
      <p:sp>
        <p:nvSpPr>
          <p:cNvPr id="22" name="AutoShape 22"/>
          <p:cNvSpPr/>
          <p:nvPr/>
        </p:nvSpPr>
        <p:spPr>
          <a:xfrm>
            <a:off x="6580005" y="17173940"/>
            <a:ext cx="4572468" cy="2591884"/>
          </a:xfrm>
          <a:prstGeom prst="rect">
            <a:avLst/>
          </a:prstGeom>
          <a:solidFill>
            <a:srgbClr val="B6CCD8"/>
          </a:solidFill>
        </p:spPr>
        <p:txBody>
          <a:bodyPr/>
          <a:lstStyle/>
          <a:p>
            <a:endParaRPr lang="en-GB"/>
          </a:p>
        </p:txBody>
      </p:sp>
      <p:sp>
        <p:nvSpPr>
          <p:cNvPr id="23" name="AutoShape 23"/>
          <p:cNvSpPr/>
          <p:nvPr/>
        </p:nvSpPr>
        <p:spPr>
          <a:xfrm>
            <a:off x="1545152" y="16592825"/>
            <a:ext cx="4734498" cy="610730"/>
          </a:xfrm>
          <a:prstGeom prst="rect">
            <a:avLst/>
          </a:prstGeom>
          <a:solidFill>
            <a:srgbClr val="467C9B"/>
          </a:solidFill>
        </p:spPr>
        <p:txBody>
          <a:bodyPr/>
          <a:lstStyle/>
          <a:p>
            <a:endParaRPr lang="en-GB"/>
          </a:p>
        </p:txBody>
      </p:sp>
      <p:sp>
        <p:nvSpPr>
          <p:cNvPr id="24" name="AutoShape 24"/>
          <p:cNvSpPr/>
          <p:nvPr/>
        </p:nvSpPr>
        <p:spPr>
          <a:xfrm>
            <a:off x="1504302" y="16421375"/>
            <a:ext cx="12085216" cy="0"/>
          </a:xfrm>
          <a:prstGeom prst="line">
            <a:avLst/>
          </a:prstGeom>
          <a:ln w="19050" cap="rnd">
            <a:solidFill>
              <a:srgbClr val="467C9B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5" name="AutoShape 25"/>
          <p:cNvSpPr/>
          <p:nvPr/>
        </p:nvSpPr>
        <p:spPr>
          <a:xfrm>
            <a:off x="-48258" y="0"/>
            <a:ext cx="15168258" cy="1721211"/>
          </a:xfrm>
          <a:prstGeom prst="rect">
            <a:avLst/>
          </a:prstGeom>
          <a:solidFill>
            <a:srgbClr val="467C9B"/>
          </a:solidFill>
        </p:spPr>
        <p:txBody>
          <a:bodyPr/>
          <a:lstStyle/>
          <a:p>
            <a:endParaRPr lang="en-GB"/>
          </a:p>
        </p:txBody>
      </p:sp>
      <p:sp>
        <p:nvSpPr>
          <p:cNvPr id="26" name="Freeform 26"/>
          <p:cNvSpPr/>
          <p:nvPr/>
        </p:nvSpPr>
        <p:spPr>
          <a:xfrm>
            <a:off x="11457273" y="17203555"/>
            <a:ext cx="3283442" cy="2323035"/>
          </a:xfrm>
          <a:custGeom>
            <a:avLst/>
            <a:gdLst/>
            <a:ahLst/>
            <a:cxnLst/>
            <a:rect l="l" t="t" r="r" b="b"/>
            <a:pathLst>
              <a:path w="3283442" h="2323035">
                <a:moveTo>
                  <a:pt x="0" y="0"/>
                </a:moveTo>
                <a:lnTo>
                  <a:pt x="3283442" y="0"/>
                </a:lnTo>
                <a:lnTo>
                  <a:pt x="3283442" y="2323036"/>
                </a:lnTo>
                <a:lnTo>
                  <a:pt x="0" y="232303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  <a:ln w="38100" cap="sq">
            <a:solidFill>
              <a:srgbClr val="000000"/>
            </a:solidFill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27" name="Freeform 27"/>
          <p:cNvSpPr/>
          <p:nvPr/>
        </p:nvSpPr>
        <p:spPr>
          <a:xfrm>
            <a:off x="12033398" y="4177395"/>
            <a:ext cx="2676277" cy="2599334"/>
          </a:xfrm>
          <a:custGeom>
            <a:avLst/>
            <a:gdLst/>
            <a:ahLst/>
            <a:cxnLst/>
            <a:rect l="l" t="t" r="r" b="b"/>
            <a:pathLst>
              <a:path w="2676277" h="2599334">
                <a:moveTo>
                  <a:pt x="0" y="0"/>
                </a:moveTo>
                <a:lnTo>
                  <a:pt x="2676277" y="0"/>
                </a:lnTo>
                <a:lnTo>
                  <a:pt x="2676277" y="2599334"/>
                </a:lnTo>
                <a:lnTo>
                  <a:pt x="0" y="2599334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  <a:ln w="38100" cap="sq">
            <a:solidFill>
              <a:srgbClr val="000000"/>
            </a:solidFill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28" name="Freeform 28"/>
          <p:cNvSpPr/>
          <p:nvPr/>
        </p:nvSpPr>
        <p:spPr>
          <a:xfrm>
            <a:off x="12469636" y="860606"/>
            <a:ext cx="2456069" cy="3070086"/>
          </a:xfrm>
          <a:custGeom>
            <a:avLst/>
            <a:gdLst/>
            <a:ahLst/>
            <a:cxnLst/>
            <a:rect l="l" t="t" r="r" b="b"/>
            <a:pathLst>
              <a:path w="2456069" h="3070086">
                <a:moveTo>
                  <a:pt x="0" y="0"/>
                </a:moveTo>
                <a:lnTo>
                  <a:pt x="2456068" y="0"/>
                </a:lnTo>
                <a:lnTo>
                  <a:pt x="2456068" y="3070086"/>
                </a:lnTo>
                <a:lnTo>
                  <a:pt x="0" y="3070086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  <a:ln w="38100" cap="sq">
            <a:solidFill>
              <a:srgbClr val="000000"/>
            </a:solidFill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29" name="Freeform 29"/>
          <p:cNvSpPr/>
          <p:nvPr/>
        </p:nvSpPr>
        <p:spPr>
          <a:xfrm>
            <a:off x="9870829" y="12795521"/>
            <a:ext cx="3718689" cy="1877938"/>
          </a:xfrm>
          <a:custGeom>
            <a:avLst/>
            <a:gdLst/>
            <a:ahLst/>
            <a:cxnLst/>
            <a:rect l="l" t="t" r="r" b="b"/>
            <a:pathLst>
              <a:path w="3718689" h="1877938">
                <a:moveTo>
                  <a:pt x="0" y="0"/>
                </a:moveTo>
                <a:lnTo>
                  <a:pt x="3718689" y="0"/>
                </a:lnTo>
                <a:lnTo>
                  <a:pt x="3718689" y="1877938"/>
                </a:lnTo>
                <a:lnTo>
                  <a:pt x="0" y="1877938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  <a:ln w="38100" cap="sq">
            <a:solidFill>
              <a:srgbClr val="000000"/>
            </a:solidFill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0" name="Freeform 30"/>
          <p:cNvSpPr/>
          <p:nvPr/>
        </p:nvSpPr>
        <p:spPr>
          <a:xfrm>
            <a:off x="9357308" y="2027729"/>
            <a:ext cx="1795165" cy="1036187"/>
          </a:xfrm>
          <a:custGeom>
            <a:avLst/>
            <a:gdLst/>
            <a:ahLst/>
            <a:cxnLst/>
            <a:rect l="l" t="t" r="r" b="b"/>
            <a:pathLst>
              <a:path w="1795165" h="1036187">
                <a:moveTo>
                  <a:pt x="0" y="0"/>
                </a:moveTo>
                <a:lnTo>
                  <a:pt x="1795165" y="0"/>
                </a:lnTo>
                <a:lnTo>
                  <a:pt x="1795165" y="1036188"/>
                </a:lnTo>
                <a:lnTo>
                  <a:pt x="0" y="1036188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1" name="Freeform 31"/>
          <p:cNvSpPr/>
          <p:nvPr/>
        </p:nvSpPr>
        <p:spPr>
          <a:xfrm>
            <a:off x="354756" y="19344374"/>
            <a:ext cx="1795165" cy="1036187"/>
          </a:xfrm>
          <a:custGeom>
            <a:avLst/>
            <a:gdLst/>
            <a:ahLst/>
            <a:cxnLst/>
            <a:rect l="l" t="t" r="r" b="b"/>
            <a:pathLst>
              <a:path w="1795165" h="1036187">
                <a:moveTo>
                  <a:pt x="0" y="0"/>
                </a:moveTo>
                <a:lnTo>
                  <a:pt x="1795165" y="0"/>
                </a:lnTo>
                <a:lnTo>
                  <a:pt x="1795165" y="1036187"/>
                </a:lnTo>
                <a:lnTo>
                  <a:pt x="0" y="1036187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2" name="Freeform 32"/>
          <p:cNvSpPr/>
          <p:nvPr/>
        </p:nvSpPr>
        <p:spPr>
          <a:xfrm>
            <a:off x="13270696" y="15712537"/>
            <a:ext cx="1795165" cy="1036187"/>
          </a:xfrm>
          <a:custGeom>
            <a:avLst/>
            <a:gdLst/>
            <a:ahLst/>
            <a:cxnLst/>
            <a:rect l="l" t="t" r="r" b="b"/>
            <a:pathLst>
              <a:path w="1795165" h="1036187">
                <a:moveTo>
                  <a:pt x="0" y="0"/>
                </a:moveTo>
                <a:lnTo>
                  <a:pt x="1795166" y="0"/>
                </a:lnTo>
                <a:lnTo>
                  <a:pt x="1795166" y="1036187"/>
                </a:lnTo>
                <a:lnTo>
                  <a:pt x="0" y="1036187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3" name="Freeform 33"/>
          <p:cNvSpPr/>
          <p:nvPr/>
        </p:nvSpPr>
        <p:spPr>
          <a:xfrm>
            <a:off x="-48258" y="1920711"/>
            <a:ext cx="1325359" cy="1398796"/>
          </a:xfrm>
          <a:custGeom>
            <a:avLst/>
            <a:gdLst/>
            <a:ahLst/>
            <a:cxnLst/>
            <a:rect l="l" t="t" r="r" b="b"/>
            <a:pathLst>
              <a:path w="1325359" h="1398796">
                <a:moveTo>
                  <a:pt x="0" y="0"/>
                </a:moveTo>
                <a:lnTo>
                  <a:pt x="1325359" y="0"/>
                </a:lnTo>
                <a:lnTo>
                  <a:pt x="1325359" y="1398796"/>
                </a:lnTo>
                <a:lnTo>
                  <a:pt x="0" y="1398796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4" name="Freeform 34"/>
          <p:cNvSpPr/>
          <p:nvPr/>
        </p:nvSpPr>
        <p:spPr>
          <a:xfrm>
            <a:off x="13504324" y="11296536"/>
            <a:ext cx="1561538" cy="1561538"/>
          </a:xfrm>
          <a:custGeom>
            <a:avLst/>
            <a:gdLst/>
            <a:ahLst/>
            <a:cxnLst/>
            <a:rect l="l" t="t" r="r" b="b"/>
            <a:pathLst>
              <a:path w="1561538" h="1561538">
                <a:moveTo>
                  <a:pt x="0" y="0"/>
                </a:moveTo>
                <a:lnTo>
                  <a:pt x="1561538" y="0"/>
                </a:lnTo>
                <a:lnTo>
                  <a:pt x="1561538" y="1561537"/>
                </a:lnTo>
                <a:lnTo>
                  <a:pt x="0" y="1561537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5" name="Freeform 35"/>
          <p:cNvSpPr/>
          <p:nvPr/>
        </p:nvSpPr>
        <p:spPr>
          <a:xfrm>
            <a:off x="9012402" y="16279766"/>
            <a:ext cx="1310974" cy="842301"/>
          </a:xfrm>
          <a:custGeom>
            <a:avLst/>
            <a:gdLst/>
            <a:ahLst/>
            <a:cxnLst/>
            <a:rect l="l" t="t" r="r" b="b"/>
            <a:pathLst>
              <a:path w="1310974" h="842301">
                <a:moveTo>
                  <a:pt x="0" y="0"/>
                </a:moveTo>
                <a:lnTo>
                  <a:pt x="1310973" y="0"/>
                </a:lnTo>
                <a:lnTo>
                  <a:pt x="1310973" y="842301"/>
                </a:lnTo>
                <a:lnTo>
                  <a:pt x="0" y="842301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6" name="Freeform 36"/>
          <p:cNvSpPr/>
          <p:nvPr/>
        </p:nvSpPr>
        <p:spPr>
          <a:xfrm>
            <a:off x="391616" y="6149893"/>
            <a:ext cx="1295092" cy="1069942"/>
          </a:xfrm>
          <a:custGeom>
            <a:avLst/>
            <a:gdLst/>
            <a:ahLst/>
            <a:cxnLst/>
            <a:rect l="l" t="t" r="r" b="b"/>
            <a:pathLst>
              <a:path w="1295092" h="1069942">
                <a:moveTo>
                  <a:pt x="0" y="0"/>
                </a:moveTo>
                <a:lnTo>
                  <a:pt x="1295092" y="0"/>
                </a:lnTo>
                <a:lnTo>
                  <a:pt x="1295092" y="1069943"/>
                </a:lnTo>
                <a:lnTo>
                  <a:pt x="0" y="1069943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7" name="TextBox 37"/>
          <p:cNvSpPr txBox="1"/>
          <p:nvPr/>
        </p:nvSpPr>
        <p:spPr>
          <a:xfrm>
            <a:off x="1654779" y="2989977"/>
            <a:ext cx="10668407" cy="11978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520"/>
              </a:lnSpc>
            </a:pPr>
            <a:r>
              <a:rPr lang="en-US" sz="1800" b="1">
                <a:solidFill>
                  <a:srgbClr val="000001"/>
                </a:solidFill>
                <a:latin typeface="Arial Bold"/>
                <a:ea typeface="Arial Bold"/>
                <a:cs typeface="Arial Bold"/>
                <a:sym typeface="Arial Bold"/>
              </a:rPr>
              <a:t>Emotional Intelligence (EI) is the ability to identify, interpret, manage, and apply emotional responses to oneself and other people. Daniel Goleman (2005) identifies EI to have self-awareness, self- regulation, motivation, empathy and social skills.</a:t>
            </a:r>
          </a:p>
          <a:p>
            <a:pPr algn="l">
              <a:lnSpc>
                <a:spcPts val="1929"/>
              </a:lnSpc>
            </a:pPr>
            <a:endParaRPr lang="en-US" sz="1800" b="1">
              <a:solidFill>
                <a:srgbClr val="000001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1697301" y="12337400"/>
            <a:ext cx="5137277" cy="39887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96"/>
              </a:lnSpc>
            </a:pPr>
            <a:r>
              <a:rPr lang="en-US" sz="1211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In academic pressure (due dates, projects, tests):</a:t>
            </a:r>
          </a:p>
          <a:p>
            <a:pPr marL="261556" lvl="1" indent="-130778" algn="l">
              <a:lnSpc>
                <a:spcPts val="1696"/>
              </a:lnSpc>
              <a:buFont typeface="Arial"/>
              <a:buChar char="•"/>
            </a:pPr>
            <a:r>
              <a:rPr lang="en-US" sz="1211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Fear decreases concentration.</a:t>
            </a:r>
          </a:p>
          <a:p>
            <a:pPr marL="261556" lvl="1" indent="-130778" algn="l">
              <a:lnSpc>
                <a:spcPts val="1696"/>
              </a:lnSpc>
              <a:buFont typeface="Arial"/>
              <a:buChar char="•"/>
            </a:pPr>
            <a:r>
              <a:rPr lang="en-US" sz="1211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Emotional fatigue has an impact on motivation.</a:t>
            </a:r>
          </a:p>
          <a:p>
            <a:pPr marL="261556" lvl="1" indent="-130778" algn="l">
              <a:lnSpc>
                <a:spcPts val="1696"/>
              </a:lnSpc>
              <a:buFont typeface="Arial"/>
              <a:buChar char="•"/>
            </a:pPr>
            <a:r>
              <a:rPr lang="en-US" sz="1211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Overthinking has effects on decision making.</a:t>
            </a:r>
          </a:p>
          <a:p>
            <a:pPr algn="l">
              <a:lnSpc>
                <a:spcPts val="1696"/>
              </a:lnSpc>
            </a:pPr>
            <a:r>
              <a:rPr lang="en-US" sz="1211" b="1">
                <a:solidFill>
                  <a:srgbClr val="000001"/>
                </a:solidFill>
                <a:latin typeface="Arial Bold"/>
                <a:ea typeface="Arial Bold"/>
                <a:cs typeface="Arial Bold"/>
                <a:sym typeface="Arial Bold"/>
              </a:rPr>
              <a:t>Strategies I Apply:</a:t>
            </a:r>
          </a:p>
          <a:p>
            <a:pPr algn="l">
              <a:lnSpc>
                <a:spcPts val="1696"/>
              </a:lnSpc>
            </a:pPr>
            <a:r>
              <a:rPr lang="en-US" sz="1211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✔ Preludes before presentations.</a:t>
            </a:r>
          </a:p>
          <a:p>
            <a:pPr algn="l">
              <a:lnSpc>
                <a:spcPts val="1696"/>
              </a:lnSpc>
            </a:pPr>
            <a:r>
              <a:rPr lang="en-US" sz="1211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✔ Time-blocking, in order to avoid overwhelm.</a:t>
            </a:r>
          </a:p>
          <a:p>
            <a:pPr algn="l">
              <a:lnSpc>
                <a:spcPts val="1696"/>
              </a:lnSpc>
            </a:pPr>
            <a:r>
              <a:rPr lang="en-US" sz="1211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✔ Reforming errors into learning.</a:t>
            </a:r>
          </a:p>
          <a:p>
            <a:pPr algn="l">
              <a:lnSpc>
                <a:spcPts val="1696"/>
              </a:lnSpc>
            </a:pPr>
            <a:r>
              <a:rPr lang="en-US" sz="1211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✔ Making decisions without being emotional in the stress.</a:t>
            </a:r>
          </a:p>
          <a:p>
            <a:pPr algn="l">
              <a:lnSpc>
                <a:spcPts val="1696"/>
              </a:lnSpc>
            </a:pPr>
            <a:endParaRPr lang="en-US" sz="1211">
              <a:solidFill>
                <a:srgbClr val="000001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96"/>
              </a:lnSpc>
            </a:pPr>
            <a:r>
              <a:rPr lang="en-US" sz="1211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By reflection, I came to realise that when I control my emotions, I:</a:t>
            </a:r>
          </a:p>
          <a:p>
            <a:pPr algn="l">
              <a:lnSpc>
                <a:spcPts val="1696"/>
              </a:lnSpc>
            </a:pPr>
            <a:r>
              <a:rPr lang="en-US" sz="1211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• Be more objective about peer feedback.</a:t>
            </a:r>
          </a:p>
          <a:p>
            <a:pPr algn="l">
              <a:lnSpc>
                <a:spcPts val="1696"/>
              </a:lnSpc>
            </a:pPr>
            <a:r>
              <a:rPr lang="en-US" sz="1211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• Talk with greater self-confidence.</a:t>
            </a:r>
          </a:p>
          <a:p>
            <a:pPr algn="l">
              <a:lnSpc>
                <a:spcPts val="1696"/>
              </a:lnSpc>
            </a:pPr>
            <a:r>
              <a:rPr lang="en-US" sz="1211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• Avoid conflict in group work</a:t>
            </a:r>
          </a:p>
          <a:p>
            <a:pPr algn="l">
              <a:lnSpc>
                <a:spcPts val="1696"/>
              </a:lnSpc>
            </a:pPr>
            <a:r>
              <a:rPr lang="en-US" sz="1211" b="1">
                <a:solidFill>
                  <a:srgbClr val="000001"/>
                </a:solidFill>
                <a:latin typeface="Arial Bold"/>
                <a:ea typeface="Arial Bold"/>
                <a:cs typeface="Arial Bold"/>
                <a:sym typeface="Arial Bold"/>
              </a:rPr>
              <a:t>Critical Reflection:</a:t>
            </a:r>
          </a:p>
          <a:p>
            <a:pPr algn="l">
              <a:lnSpc>
                <a:spcPts val="1696"/>
              </a:lnSpc>
            </a:pPr>
            <a:r>
              <a:rPr lang="en-US" sz="1211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I do not learn to control stress well and hence I end up being defensive and become unresponsive to constructive criticism. This proves this quote - interpersonal accuracy is diminished with the deficit of emotional sensibility.</a:t>
            </a:r>
          </a:p>
          <a:p>
            <a:pPr algn="l">
              <a:lnSpc>
                <a:spcPts val="1696"/>
              </a:lnSpc>
            </a:pPr>
            <a:endParaRPr lang="en-US" sz="1211">
              <a:solidFill>
                <a:srgbClr val="00000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5873618" y="7216471"/>
            <a:ext cx="5278855" cy="33604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 b="1">
                <a:solidFill>
                  <a:srgbClr val="000001"/>
                </a:solidFill>
                <a:latin typeface="Arial Bold"/>
                <a:ea typeface="Arial Bold"/>
                <a:cs typeface="Arial Bold"/>
                <a:sym typeface="Arial Bold"/>
              </a:rPr>
              <a:t>1.1 Developing Self-Awareness</a:t>
            </a:r>
          </a:p>
          <a:p>
            <a:pPr algn="l">
              <a:lnSpc>
                <a:spcPts val="1679"/>
              </a:lnSpc>
            </a:pPr>
            <a:endParaRPr lang="en-US" sz="1200" b="1">
              <a:solidFill>
                <a:srgbClr val="000001"/>
              </a:solidFill>
              <a:latin typeface="Arial Bold"/>
              <a:ea typeface="Arial Bold"/>
              <a:cs typeface="Arial Bold"/>
              <a:sym typeface="Arial Bold"/>
            </a:endParaRP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EI is the conceptualised ability of John D. Mayer and Peter Salovey (1997) that entails emotional perception, facilitation, understanding and regulation.</a:t>
            </a:r>
          </a:p>
          <a:p>
            <a:pPr algn="l">
              <a:lnSpc>
                <a:spcPts val="1679"/>
              </a:lnSpc>
            </a:pPr>
            <a:endParaRPr lang="en-US" sz="1200">
              <a:solidFill>
                <a:srgbClr val="000001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79"/>
              </a:lnSpc>
            </a:pPr>
            <a:r>
              <a:rPr lang="en-US" sz="1200" b="1">
                <a:solidFill>
                  <a:srgbClr val="000001"/>
                </a:solidFill>
                <a:latin typeface="Arial Bold"/>
                <a:ea typeface="Arial Bold"/>
                <a:cs typeface="Arial Bold"/>
                <a:sym typeface="Arial Bold"/>
              </a:rPr>
              <a:t>Development strategies: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• Reflective journaling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• Emotional trigger mapping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• Requesting formative feedback.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• Methods of cognitive reappraisal.</a:t>
            </a:r>
          </a:p>
          <a:p>
            <a:pPr algn="l">
              <a:lnSpc>
                <a:spcPts val="1679"/>
              </a:lnSpc>
            </a:pPr>
            <a:endParaRPr lang="en-US" sz="1200">
              <a:solidFill>
                <a:srgbClr val="000001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79"/>
              </a:lnSpc>
            </a:pPr>
            <a:r>
              <a:rPr lang="en-US" sz="1200" b="1">
                <a:solidFill>
                  <a:srgbClr val="000001"/>
                </a:solidFill>
                <a:latin typeface="Arial Bold"/>
                <a:ea typeface="Arial Bold"/>
                <a:cs typeface="Arial Bold"/>
                <a:sym typeface="Arial Bold"/>
              </a:rPr>
              <a:t>Critical Insight: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EI is not one-dimensional; it has been evidenced that it could be enhanced with training. Nonetheless, it can only be developed through deliberate practice and not mere theoretical knowledge.</a:t>
            </a:r>
          </a:p>
          <a:p>
            <a:pPr algn="l">
              <a:lnSpc>
                <a:spcPts val="1679"/>
              </a:lnSpc>
            </a:pPr>
            <a:endParaRPr lang="en-US" sz="1200">
              <a:solidFill>
                <a:srgbClr val="00000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5716494" y="6356135"/>
            <a:ext cx="5517900" cy="12321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450"/>
              </a:lnSpc>
            </a:pPr>
            <a:endParaRPr/>
          </a:p>
          <a:p>
            <a:pPr algn="l">
              <a:lnSpc>
                <a:spcPts val="2450"/>
              </a:lnSpc>
              <a:spcBef>
                <a:spcPct val="0"/>
              </a:spcBef>
            </a:pPr>
            <a:r>
              <a:rPr lang="en-US" sz="1750">
                <a:solidFill>
                  <a:srgbClr val="FFFFFF"/>
                </a:solidFill>
                <a:latin typeface="Gagalin"/>
                <a:ea typeface="Gagalin"/>
                <a:cs typeface="Gagalin"/>
                <a:sym typeface="Gagalin"/>
              </a:rPr>
              <a:t>1. How Can Someone Develop Emotional Intelligence?</a:t>
            </a:r>
          </a:p>
          <a:p>
            <a:pPr algn="l">
              <a:lnSpc>
                <a:spcPts val="2450"/>
              </a:lnSpc>
              <a:spcBef>
                <a:spcPct val="0"/>
              </a:spcBef>
            </a:pPr>
            <a:endParaRPr lang="en-US" sz="1750">
              <a:solidFill>
                <a:srgbClr val="FFFFFF"/>
              </a:solidFill>
              <a:latin typeface="Gagalin"/>
              <a:ea typeface="Gagalin"/>
              <a:cs typeface="Gagalin"/>
              <a:sym typeface="Gagalin"/>
            </a:endParaRPr>
          </a:p>
          <a:p>
            <a:pPr algn="l">
              <a:lnSpc>
                <a:spcPts val="2450"/>
              </a:lnSpc>
              <a:spcBef>
                <a:spcPct val="0"/>
              </a:spcBef>
            </a:pPr>
            <a:endParaRPr lang="en-US" sz="1750">
              <a:solidFill>
                <a:srgbClr val="FFFFFF"/>
              </a:solidFill>
              <a:latin typeface="Gagalin"/>
              <a:ea typeface="Gagalin"/>
              <a:cs typeface="Gagalin"/>
              <a:sym typeface="Gagalin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6733777" y="16727500"/>
            <a:ext cx="1626266" cy="3562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00"/>
              </a:lnSpc>
              <a:spcBef>
                <a:spcPct val="0"/>
              </a:spcBef>
            </a:pPr>
            <a:r>
              <a:rPr lang="en-US" sz="1929">
                <a:solidFill>
                  <a:srgbClr val="FFFFFF"/>
                </a:solidFill>
                <a:latin typeface="Gagalin"/>
                <a:ea typeface="Gagalin"/>
                <a:cs typeface="Gagalin"/>
                <a:sym typeface="Gagalin"/>
              </a:rPr>
              <a:t>Conclusion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35758" y="3883067"/>
            <a:ext cx="10397640" cy="26628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330"/>
              </a:lnSpc>
            </a:pPr>
            <a:r>
              <a:rPr lang="en-US" sz="1664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The quote (If you are tuned out of your own emotions, you will be poor at reading them in other people) brings out a fundamental EI principle, which is the principle of self-awareness being the precursor of social awareness. How we perceive the emotions of others is distorted without us being aware of our emotional triggers, biases and stress responses.</a:t>
            </a:r>
          </a:p>
          <a:p>
            <a:pPr algn="l">
              <a:lnSpc>
                <a:spcPts val="2330"/>
              </a:lnSpc>
            </a:pPr>
            <a:r>
              <a:rPr lang="en-US" sz="1664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This poster is a critical analysis of:</a:t>
            </a:r>
          </a:p>
          <a:p>
            <a:pPr marL="359414" lvl="1" indent="-179707" algn="l">
              <a:lnSpc>
                <a:spcPts val="2330"/>
              </a:lnSpc>
              <a:buFont typeface="Arial"/>
              <a:buChar char="•"/>
            </a:pPr>
            <a:r>
              <a:rPr lang="en-US" sz="1664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How EI can be developed</a:t>
            </a:r>
          </a:p>
          <a:p>
            <a:pPr marL="359414" lvl="1" indent="-179707" algn="l">
              <a:lnSpc>
                <a:spcPts val="2330"/>
              </a:lnSpc>
              <a:buFont typeface="Arial"/>
              <a:buChar char="•"/>
            </a:pPr>
            <a:r>
              <a:rPr lang="en-US" sz="1664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How mindfulness and emotional regulation affect the performance of students.</a:t>
            </a:r>
          </a:p>
          <a:p>
            <a:pPr marL="359414" lvl="1" indent="-179707" algn="l">
              <a:lnSpc>
                <a:spcPts val="2330"/>
              </a:lnSpc>
              <a:buFont typeface="Arial"/>
              <a:buChar char="•"/>
            </a:pPr>
            <a:r>
              <a:rPr lang="en-US" sz="1664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Issues that influence student success and ways of dealing with challenges of EI.</a:t>
            </a:r>
          </a:p>
          <a:p>
            <a:pPr algn="l">
              <a:lnSpc>
                <a:spcPts val="2330"/>
              </a:lnSpc>
            </a:pPr>
            <a:endParaRPr lang="en-US" sz="1664">
              <a:solidFill>
                <a:srgbClr val="00000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2149921" y="16701099"/>
            <a:ext cx="5132949" cy="681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00"/>
              </a:lnSpc>
              <a:spcBef>
                <a:spcPct val="0"/>
              </a:spcBef>
            </a:pPr>
            <a:r>
              <a:rPr lang="en-US" sz="1929">
                <a:solidFill>
                  <a:srgbClr val="FFFFFF"/>
                </a:solidFill>
                <a:latin typeface="Gagalin"/>
                <a:ea typeface="Gagalin"/>
                <a:cs typeface="Gagalin"/>
                <a:sym typeface="Gagalin"/>
              </a:rPr>
              <a:t>Application to Workplace</a:t>
            </a:r>
          </a:p>
          <a:p>
            <a:pPr algn="l">
              <a:lnSpc>
                <a:spcPts val="2700"/>
              </a:lnSpc>
              <a:spcBef>
                <a:spcPct val="0"/>
              </a:spcBef>
            </a:pPr>
            <a:endParaRPr lang="en-US" sz="1929">
              <a:solidFill>
                <a:srgbClr val="FFFFFF"/>
              </a:solidFill>
              <a:latin typeface="Gagalin"/>
              <a:ea typeface="Gagalin"/>
              <a:cs typeface="Gagalin"/>
              <a:sym typeface="Gagalin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727266" y="17279755"/>
            <a:ext cx="4370272" cy="2312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In professional settings:</a:t>
            </a:r>
          </a:p>
          <a:p>
            <a:pPr marL="259080" lvl="1" indent="-129540" algn="l">
              <a:lnSpc>
                <a:spcPts val="1679"/>
              </a:lnSpc>
              <a:buFont typeface="Arial"/>
              <a:buChar char="•"/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High EI leaders are good in handling conflict.</a:t>
            </a:r>
          </a:p>
          <a:p>
            <a:pPr marL="259080" lvl="1" indent="-129540" algn="l">
              <a:lnSpc>
                <a:spcPts val="1679"/>
              </a:lnSpc>
              <a:buFont typeface="Arial"/>
              <a:buChar char="•"/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The emotional awareness enhances group work.</a:t>
            </a:r>
          </a:p>
          <a:p>
            <a:pPr marL="259080" lvl="1" indent="-129540" algn="l">
              <a:lnSpc>
                <a:spcPts val="1679"/>
              </a:lnSpc>
              <a:buFont typeface="Arial"/>
              <a:buChar char="•"/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Mindfulness improves stressful decision-making.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To form an EI as a student, I would be ready to: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• Leadership roles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• Client interaction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• High-pressure environments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But EI implementation depends on culture and organisational situation which points to the shortcomings of general models.</a:t>
            </a:r>
          </a:p>
          <a:p>
            <a:pPr algn="l">
              <a:lnSpc>
                <a:spcPts val="1679"/>
              </a:lnSpc>
            </a:pPr>
            <a:endParaRPr lang="en-US" sz="1200">
              <a:solidFill>
                <a:srgbClr val="00000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" name="Freeform 45"/>
          <p:cNvSpPr/>
          <p:nvPr/>
        </p:nvSpPr>
        <p:spPr>
          <a:xfrm>
            <a:off x="854829" y="16279766"/>
            <a:ext cx="1295092" cy="1069942"/>
          </a:xfrm>
          <a:custGeom>
            <a:avLst/>
            <a:gdLst/>
            <a:ahLst/>
            <a:cxnLst/>
            <a:rect l="l" t="t" r="r" b="b"/>
            <a:pathLst>
              <a:path w="1295092" h="1069942">
                <a:moveTo>
                  <a:pt x="0" y="0"/>
                </a:moveTo>
                <a:lnTo>
                  <a:pt x="1295092" y="0"/>
                </a:lnTo>
                <a:lnTo>
                  <a:pt x="1295092" y="1069943"/>
                </a:lnTo>
                <a:lnTo>
                  <a:pt x="0" y="1069943"/>
                </a:lnTo>
                <a:lnTo>
                  <a:pt x="0" y="0"/>
                </a:lnTo>
                <a:close/>
              </a:path>
            </a:pathLst>
          </a:custGeom>
          <a:blipFill>
            <a:blip r:embed="rId18">
              <a:extLst>
                <a:ext uri="{96DAC541-7B7A-43D3-8B79-37D633B846F1}">
                  <asvg:svgBlip xmlns:asvg="http://schemas.microsoft.com/office/drawing/2016/SVG/main" r:embed="rId1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6" name="Freeform 46"/>
          <p:cNvSpPr/>
          <p:nvPr/>
        </p:nvSpPr>
        <p:spPr>
          <a:xfrm>
            <a:off x="854829" y="5477062"/>
            <a:ext cx="1101659" cy="1380211"/>
          </a:xfrm>
          <a:custGeom>
            <a:avLst/>
            <a:gdLst/>
            <a:ahLst/>
            <a:cxnLst/>
            <a:rect l="l" t="t" r="r" b="b"/>
            <a:pathLst>
              <a:path w="1101659" h="1380211">
                <a:moveTo>
                  <a:pt x="0" y="0"/>
                </a:moveTo>
                <a:lnTo>
                  <a:pt x="1101659" y="0"/>
                </a:lnTo>
                <a:lnTo>
                  <a:pt x="1101659" y="1380211"/>
                </a:lnTo>
                <a:lnTo>
                  <a:pt x="0" y="1380211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7" name="Freeform 47"/>
          <p:cNvSpPr/>
          <p:nvPr/>
        </p:nvSpPr>
        <p:spPr>
          <a:xfrm>
            <a:off x="417168" y="15394914"/>
            <a:ext cx="1101659" cy="1380211"/>
          </a:xfrm>
          <a:custGeom>
            <a:avLst/>
            <a:gdLst/>
            <a:ahLst/>
            <a:cxnLst/>
            <a:rect l="l" t="t" r="r" b="b"/>
            <a:pathLst>
              <a:path w="1101659" h="1380211">
                <a:moveTo>
                  <a:pt x="0" y="0"/>
                </a:moveTo>
                <a:lnTo>
                  <a:pt x="1101659" y="0"/>
                </a:lnTo>
                <a:lnTo>
                  <a:pt x="1101659" y="1380211"/>
                </a:lnTo>
                <a:lnTo>
                  <a:pt x="0" y="1380211"/>
                </a:lnTo>
                <a:lnTo>
                  <a:pt x="0" y="0"/>
                </a:lnTo>
                <a:close/>
              </a:path>
            </a:pathLst>
          </a:custGeom>
          <a:blipFill>
            <a:blip r:embed="rId20">
              <a:extLst>
                <a:ext uri="{96DAC541-7B7A-43D3-8B79-37D633B846F1}">
                  <asvg:svgBlip xmlns:asvg="http://schemas.microsoft.com/office/drawing/2016/SVG/main" r:embed="rId2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8" name="Freeform 48"/>
          <p:cNvSpPr/>
          <p:nvPr/>
        </p:nvSpPr>
        <p:spPr>
          <a:xfrm>
            <a:off x="13559613" y="19750083"/>
            <a:ext cx="1383169" cy="1173075"/>
          </a:xfrm>
          <a:custGeom>
            <a:avLst/>
            <a:gdLst/>
            <a:ahLst/>
            <a:cxnLst/>
            <a:rect l="l" t="t" r="r" b="b"/>
            <a:pathLst>
              <a:path w="1697838" h="1806211">
                <a:moveTo>
                  <a:pt x="0" y="0"/>
                </a:moveTo>
                <a:lnTo>
                  <a:pt x="1697838" y="0"/>
                </a:lnTo>
                <a:lnTo>
                  <a:pt x="1697838" y="1806211"/>
                </a:lnTo>
                <a:lnTo>
                  <a:pt x="0" y="1806211"/>
                </a:lnTo>
                <a:lnTo>
                  <a:pt x="0" y="0"/>
                </a:lnTo>
                <a:close/>
              </a:path>
            </a:pathLst>
          </a:custGeom>
          <a:blipFill>
            <a:blip r:embed="rId2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9" name="Freeform 49"/>
          <p:cNvSpPr/>
          <p:nvPr/>
        </p:nvSpPr>
        <p:spPr>
          <a:xfrm>
            <a:off x="9738573" y="8155666"/>
            <a:ext cx="1309140" cy="1328463"/>
          </a:xfrm>
          <a:custGeom>
            <a:avLst/>
            <a:gdLst/>
            <a:ahLst/>
            <a:cxnLst/>
            <a:rect l="l" t="t" r="r" b="b"/>
            <a:pathLst>
              <a:path w="1309140" h="1328463">
                <a:moveTo>
                  <a:pt x="0" y="0"/>
                </a:moveTo>
                <a:lnTo>
                  <a:pt x="1309140" y="0"/>
                </a:lnTo>
                <a:lnTo>
                  <a:pt x="1309140" y="1328463"/>
                </a:lnTo>
                <a:lnTo>
                  <a:pt x="0" y="1328463"/>
                </a:lnTo>
                <a:lnTo>
                  <a:pt x="0" y="0"/>
                </a:lnTo>
                <a:close/>
              </a:path>
            </a:pathLst>
          </a:custGeom>
          <a:blipFill>
            <a:blip r:embed="rId2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0" name="Freeform 50"/>
          <p:cNvSpPr/>
          <p:nvPr/>
        </p:nvSpPr>
        <p:spPr>
          <a:xfrm>
            <a:off x="10193735" y="5071042"/>
            <a:ext cx="1124971" cy="1237468"/>
          </a:xfrm>
          <a:custGeom>
            <a:avLst/>
            <a:gdLst/>
            <a:ahLst/>
            <a:cxnLst/>
            <a:rect l="l" t="t" r="r" b="b"/>
            <a:pathLst>
              <a:path w="1124971" h="1237468">
                <a:moveTo>
                  <a:pt x="0" y="0"/>
                </a:moveTo>
                <a:lnTo>
                  <a:pt x="1124971" y="0"/>
                </a:lnTo>
                <a:lnTo>
                  <a:pt x="1124971" y="1237468"/>
                </a:lnTo>
                <a:lnTo>
                  <a:pt x="0" y="1237468"/>
                </a:lnTo>
                <a:lnTo>
                  <a:pt x="0" y="0"/>
                </a:lnTo>
                <a:close/>
              </a:path>
            </a:pathLst>
          </a:custGeom>
          <a:blipFill>
            <a:blip r:embed="rId2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1" name="Freeform 51"/>
          <p:cNvSpPr/>
          <p:nvPr/>
        </p:nvSpPr>
        <p:spPr>
          <a:xfrm>
            <a:off x="14369529" y="12547871"/>
            <a:ext cx="729440" cy="1173075"/>
          </a:xfrm>
          <a:custGeom>
            <a:avLst/>
            <a:gdLst/>
            <a:ahLst/>
            <a:cxnLst/>
            <a:rect l="l" t="t" r="r" b="b"/>
            <a:pathLst>
              <a:path w="729440" h="1173075">
                <a:moveTo>
                  <a:pt x="0" y="0"/>
                </a:moveTo>
                <a:lnTo>
                  <a:pt x="729440" y="0"/>
                </a:lnTo>
                <a:lnTo>
                  <a:pt x="729440" y="1173075"/>
                </a:lnTo>
                <a:lnTo>
                  <a:pt x="0" y="1173075"/>
                </a:lnTo>
                <a:lnTo>
                  <a:pt x="0" y="0"/>
                </a:lnTo>
                <a:close/>
              </a:path>
            </a:pathLst>
          </a:custGeom>
          <a:blipFill>
            <a:blip r:embed="rId25">
              <a:extLst>
                <a:ext uri="{96DAC541-7B7A-43D3-8B79-37D633B846F1}">
                  <asvg:svgBlip xmlns:asvg="http://schemas.microsoft.com/office/drawing/2016/SVG/main" r:embed="rId2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2" name="TextBox 52"/>
          <p:cNvSpPr txBox="1"/>
          <p:nvPr/>
        </p:nvSpPr>
        <p:spPr>
          <a:xfrm>
            <a:off x="2189597" y="2264136"/>
            <a:ext cx="7387701" cy="5634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062"/>
              </a:lnSpc>
            </a:pPr>
            <a:r>
              <a:rPr lang="en-US" sz="4723" dirty="0">
                <a:solidFill>
                  <a:srgbClr val="FFFFFF"/>
                </a:solidFill>
                <a:latin typeface="Gagalin"/>
                <a:ea typeface="Gagalin"/>
                <a:cs typeface="Gagalin"/>
                <a:sym typeface="Gagalin"/>
              </a:rPr>
              <a:t>Introduction 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801008" y="7293542"/>
            <a:ext cx="3355259" cy="35699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The development of this poster involved the application of: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e.g. peer-reviewed journal articles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• Foundational EI theory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• Self-reflexive reflection on my education history.</a:t>
            </a:r>
          </a:p>
          <a:p>
            <a:pPr algn="l">
              <a:lnSpc>
                <a:spcPts val="1679"/>
              </a:lnSpc>
            </a:pPr>
            <a:endParaRPr lang="en-US" sz="1200">
              <a:solidFill>
                <a:srgbClr val="000001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79"/>
              </a:lnSpc>
            </a:pPr>
            <a:r>
              <a:rPr lang="en-US" sz="1200" b="1">
                <a:solidFill>
                  <a:srgbClr val="000001"/>
                </a:solidFill>
                <a:latin typeface="Arial Bold"/>
                <a:ea typeface="Arial Bold"/>
                <a:cs typeface="Arial Bold"/>
                <a:sym typeface="Arial Bold"/>
              </a:rPr>
              <a:t>Databases used: </a:t>
            </a: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Google scholar and university libraries databases.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The following </a:t>
            </a:r>
            <a:r>
              <a:rPr lang="en-US" sz="1200" b="1">
                <a:solidFill>
                  <a:srgbClr val="000001"/>
                </a:solidFill>
                <a:latin typeface="Arial Bold"/>
                <a:ea typeface="Arial Bold"/>
                <a:cs typeface="Arial Bold"/>
                <a:sym typeface="Arial Bold"/>
              </a:rPr>
              <a:t>keywords</a:t>
            </a: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were utilized: emotional intelligence in the workplace, mindfulness and students, self-regulation academic success.</a:t>
            </a:r>
          </a:p>
          <a:p>
            <a:pPr algn="l">
              <a:lnSpc>
                <a:spcPts val="1679"/>
              </a:lnSpc>
            </a:pPr>
            <a:endParaRPr lang="en-US" sz="1200">
              <a:solidFill>
                <a:srgbClr val="000001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To compare and contrast various EI models and integrate theoretical and practical knowledge, a comparative review approach was involved.</a:t>
            </a:r>
          </a:p>
          <a:p>
            <a:pPr algn="l">
              <a:lnSpc>
                <a:spcPts val="1679"/>
              </a:lnSpc>
            </a:pPr>
            <a:endParaRPr lang="en-US" sz="1200">
              <a:solidFill>
                <a:srgbClr val="00000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4" name="TextBox 54"/>
          <p:cNvSpPr txBox="1"/>
          <p:nvPr/>
        </p:nvSpPr>
        <p:spPr>
          <a:xfrm>
            <a:off x="1801008" y="6631092"/>
            <a:ext cx="1810108" cy="339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700"/>
              </a:lnSpc>
              <a:spcBef>
                <a:spcPct val="0"/>
              </a:spcBef>
            </a:pPr>
            <a:r>
              <a:rPr lang="en-US" sz="1929">
                <a:solidFill>
                  <a:srgbClr val="FFFFFF"/>
                </a:solidFill>
                <a:latin typeface="Gagalin"/>
                <a:ea typeface="Gagalin"/>
                <a:cs typeface="Gagalin"/>
                <a:sym typeface="Gagalin"/>
              </a:rPr>
              <a:t>Method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532083" y="20097250"/>
            <a:ext cx="12904836" cy="10553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 b="1">
                <a:solidFill>
                  <a:srgbClr val="000001"/>
                </a:solidFill>
                <a:latin typeface="Arial Bold"/>
                <a:ea typeface="Arial Bold"/>
                <a:cs typeface="Arial Bold"/>
                <a:sym typeface="Arial Bold"/>
              </a:rPr>
              <a:t>Reference </a:t>
            </a:r>
          </a:p>
          <a:p>
            <a:pPr algn="l">
              <a:lnSpc>
                <a:spcPts val="1679"/>
              </a:lnSpc>
            </a:pPr>
            <a:r>
              <a:rPr lang="en-US" sz="1200" b="1">
                <a:solidFill>
                  <a:srgbClr val="000001"/>
                </a:solidFill>
                <a:latin typeface="Arial Bold"/>
                <a:ea typeface="Arial Bold"/>
                <a:cs typeface="Arial Bold"/>
                <a:sym typeface="Arial Bold"/>
              </a:rPr>
              <a:t>Goleman, D. (2005) </a:t>
            </a:r>
            <a:r>
              <a:rPr lang="en-US" sz="1200" b="1" i="1">
                <a:solidFill>
                  <a:srgbClr val="000001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Emotional intelligence: Why it can matter more than IQ</a:t>
            </a:r>
            <a:r>
              <a:rPr lang="en-US" sz="1200" b="1">
                <a:solidFill>
                  <a:srgbClr val="000001"/>
                </a:solidFill>
                <a:latin typeface="Arial Bold"/>
                <a:ea typeface="Arial Bold"/>
                <a:cs typeface="Arial Bold"/>
                <a:sym typeface="Arial Bold"/>
              </a:rPr>
              <a:t>. Bantam.</a:t>
            </a:r>
          </a:p>
          <a:p>
            <a:pPr algn="l">
              <a:lnSpc>
                <a:spcPts val="1679"/>
              </a:lnSpc>
            </a:pPr>
            <a:r>
              <a:rPr lang="en-US" sz="1200" b="1">
                <a:solidFill>
                  <a:srgbClr val="000001"/>
                </a:solidFill>
                <a:latin typeface="Arial Bold"/>
                <a:ea typeface="Arial Bold"/>
                <a:cs typeface="Arial Bold"/>
                <a:sym typeface="Arial Bold"/>
              </a:rPr>
              <a:t>Mayer, J.D., Salovey, P. and Caruso, D.R. (2004) TARGET ARTICLES:" emotional intelligence: theory, findings, and implications". </a:t>
            </a:r>
            <a:r>
              <a:rPr lang="en-US" sz="1200" b="1" i="1">
                <a:solidFill>
                  <a:srgbClr val="000001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Psychological inquiry</a:t>
            </a:r>
            <a:r>
              <a:rPr lang="en-US" sz="1200" b="1">
                <a:solidFill>
                  <a:srgbClr val="000001"/>
                </a:solidFill>
                <a:latin typeface="Arial Bold"/>
                <a:ea typeface="Arial Bold"/>
                <a:cs typeface="Arial Bold"/>
                <a:sym typeface="Arial Bold"/>
              </a:rPr>
              <a:t>, </a:t>
            </a:r>
            <a:r>
              <a:rPr lang="en-US" sz="1200" b="1" i="1">
                <a:solidFill>
                  <a:srgbClr val="000001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15</a:t>
            </a:r>
            <a:r>
              <a:rPr lang="en-US" sz="1200" b="1">
                <a:solidFill>
                  <a:srgbClr val="000001"/>
                </a:solidFill>
                <a:latin typeface="Arial Bold"/>
                <a:ea typeface="Arial Bold"/>
                <a:cs typeface="Arial Bold"/>
                <a:sym typeface="Arial Bold"/>
              </a:rPr>
              <a:t>(3), pp.197-215.</a:t>
            </a:r>
          </a:p>
          <a:p>
            <a:pPr algn="l">
              <a:lnSpc>
                <a:spcPts val="1679"/>
              </a:lnSpc>
            </a:pPr>
            <a:r>
              <a:rPr lang="en-US" sz="1200" b="1">
                <a:solidFill>
                  <a:srgbClr val="000001"/>
                </a:solidFill>
                <a:latin typeface="Arial Bold"/>
                <a:ea typeface="Arial Bold"/>
                <a:cs typeface="Arial Bold"/>
                <a:sym typeface="Arial Bold"/>
              </a:rPr>
              <a:t>Kabat-Zinn, J. (2013) Full Catastrophe Living (2: nd ed.). </a:t>
            </a:r>
            <a:r>
              <a:rPr lang="en-US" sz="1200" b="1" i="1">
                <a:solidFill>
                  <a:srgbClr val="000001"/>
                </a:solidFill>
                <a:latin typeface="Arial Bold Italics"/>
                <a:ea typeface="Arial Bold Italics"/>
                <a:cs typeface="Arial Bold Italics"/>
                <a:sym typeface="Arial Bold Italics"/>
              </a:rPr>
              <a:t>New York: Bantam</a:t>
            </a:r>
            <a:r>
              <a:rPr lang="en-US" sz="1200" b="1">
                <a:solidFill>
                  <a:srgbClr val="000001"/>
                </a:solidFill>
                <a:latin typeface="Arial Bold"/>
                <a:ea typeface="Arial Bold"/>
                <a:cs typeface="Arial Bold"/>
                <a:sym typeface="Arial Bold"/>
              </a:rPr>
              <a:t>.</a:t>
            </a:r>
          </a:p>
          <a:p>
            <a:pPr algn="l">
              <a:lnSpc>
                <a:spcPts val="1679"/>
              </a:lnSpc>
            </a:pPr>
            <a:endParaRPr lang="en-US" sz="1200" b="1">
              <a:solidFill>
                <a:srgbClr val="000001"/>
              </a:solidFill>
              <a:latin typeface="Arial Bold"/>
              <a:ea typeface="Arial Bold"/>
              <a:cs typeface="Arial Bold"/>
              <a:sym typeface="Arial Bold"/>
            </a:endParaRPr>
          </a:p>
        </p:txBody>
      </p:sp>
      <p:sp>
        <p:nvSpPr>
          <p:cNvPr id="56" name="TextBox 56"/>
          <p:cNvSpPr txBox="1"/>
          <p:nvPr/>
        </p:nvSpPr>
        <p:spPr>
          <a:xfrm>
            <a:off x="11627300" y="6738629"/>
            <a:ext cx="3286794" cy="4198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endParaRPr/>
          </a:p>
          <a:p>
            <a:pPr algn="l">
              <a:lnSpc>
                <a:spcPts val="1679"/>
              </a:lnSpc>
            </a:pPr>
            <a:r>
              <a:rPr lang="en-US" sz="1200" b="1">
                <a:solidFill>
                  <a:srgbClr val="000001"/>
                </a:solidFill>
                <a:latin typeface="Arial Bold"/>
                <a:ea typeface="Arial Bold"/>
                <a:cs typeface="Arial Bold"/>
                <a:sym typeface="Arial Bold"/>
              </a:rPr>
              <a:t>1.2 Role of Mindfulness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Mindfulness also reinforces EI through the control of emotions and concentration.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Jon Kabat-Zinn describes mindfulness as mindful non-judgemental awareness of the present.</a:t>
            </a:r>
          </a:p>
          <a:p>
            <a:pPr algn="l">
              <a:lnSpc>
                <a:spcPts val="1679"/>
              </a:lnSpc>
            </a:pPr>
            <a:endParaRPr lang="en-US" sz="1200">
              <a:solidFill>
                <a:srgbClr val="000001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Studies recommend mindfulness: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• Minimizes emotional responsiveness.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• Improves stress management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• Enhances empathy and focus</a:t>
            </a:r>
          </a:p>
          <a:p>
            <a:pPr algn="l">
              <a:lnSpc>
                <a:spcPts val="1679"/>
              </a:lnSpc>
            </a:pPr>
            <a:endParaRPr lang="en-US" sz="1200">
              <a:solidFill>
                <a:srgbClr val="000001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79"/>
              </a:lnSpc>
            </a:pPr>
            <a:r>
              <a:rPr lang="en-US" sz="1200" b="1">
                <a:solidFill>
                  <a:srgbClr val="000001"/>
                </a:solidFill>
                <a:latin typeface="Arial Bold"/>
                <a:ea typeface="Arial Bold"/>
                <a:cs typeface="Arial Bold"/>
                <a:sym typeface="Arial Bold"/>
              </a:rPr>
              <a:t>Critical Evaluation: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Mindfulness enhances self-regulation, but the effectiveness of mindfulness is relative to consistency. There is minimal effect on short term practice and significant effect on long term practice.</a:t>
            </a:r>
          </a:p>
          <a:p>
            <a:pPr algn="l">
              <a:lnSpc>
                <a:spcPts val="1679"/>
              </a:lnSpc>
            </a:pPr>
            <a:endParaRPr lang="en-US" sz="1200">
              <a:solidFill>
                <a:srgbClr val="00000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" name="TextBox 57"/>
          <p:cNvSpPr txBox="1"/>
          <p:nvPr/>
        </p:nvSpPr>
        <p:spPr>
          <a:xfrm>
            <a:off x="7984501" y="12738371"/>
            <a:ext cx="4677749" cy="3150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 b="1">
                <a:solidFill>
                  <a:srgbClr val="000001"/>
                </a:solidFill>
                <a:latin typeface="Arial Bold"/>
                <a:ea typeface="Arial Bold"/>
                <a:cs typeface="Arial Bold"/>
                <a:sym typeface="Arial Bold"/>
              </a:rPr>
              <a:t>Key Success Factors: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• Emotional regulation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• Time management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• Growth mindset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• Social support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 • Self-motivation</a:t>
            </a:r>
          </a:p>
          <a:p>
            <a:pPr algn="l">
              <a:lnSpc>
                <a:spcPts val="1679"/>
              </a:lnSpc>
            </a:pPr>
            <a:endParaRPr lang="en-US" sz="1200">
              <a:solidFill>
                <a:srgbClr val="000001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79"/>
              </a:lnSpc>
            </a:pPr>
            <a:endParaRPr lang="en-US" sz="1200">
              <a:solidFill>
                <a:srgbClr val="000001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79"/>
              </a:lnSpc>
            </a:pPr>
            <a:endParaRPr lang="en-US" sz="1200">
              <a:solidFill>
                <a:srgbClr val="000001"/>
              </a:solidFill>
              <a:latin typeface="Arial"/>
              <a:ea typeface="Arial"/>
              <a:cs typeface="Arial"/>
              <a:sym typeface="Arial"/>
            </a:endParaRPr>
          </a:p>
          <a:p>
            <a:pPr algn="l">
              <a:lnSpc>
                <a:spcPts val="1679"/>
              </a:lnSpc>
            </a:pPr>
            <a:r>
              <a:rPr lang="en-US" sz="1200" b="1">
                <a:solidFill>
                  <a:srgbClr val="000001"/>
                </a:solidFill>
                <a:latin typeface="Arial Bold"/>
                <a:ea typeface="Arial Bold"/>
                <a:cs typeface="Arial Bold"/>
                <a:sym typeface="Arial Bold"/>
              </a:rPr>
              <a:t>Critical Evaluation: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Emotional Intelligence is not a way of getting rid of stress but it provides adaptive coping. Emotional dependence can be detrimental to expressiveness. Accordingly, there must be a balance of regulation and expression.</a:t>
            </a:r>
          </a:p>
          <a:p>
            <a:pPr algn="l">
              <a:lnSpc>
                <a:spcPts val="1679"/>
              </a:lnSpc>
            </a:pPr>
            <a:endParaRPr lang="en-US" sz="1200">
              <a:solidFill>
                <a:srgbClr val="00000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" name="TextBox 58"/>
          <p:cNvSpPr txBox="1"/>
          <p:nvPr/>
        </p:nvSpPr>
        <p:spPr>
          <a:xfrm>
            <a:off x="6665233" y="17279755"/>
            <a:ext cx="4402013" cy="21031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Emotional intelligence is based on self awareness.</a:t>
            </a: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Knowledge and control of own feelings improves:</a:t>
            </a:r>
          </a:p>
          <a:p>
            <a:pPr marL="259080" lvl="1" indent="-129540" algn="l">
              <a:lnSpc>
                <a:spcPts val="1679"/>
              </a:lnSpc>
              <a:buFont typeface="Arial"/>
              <a:buChar char="•"/>
            </a:pPr>
            <a:r>
              <a:rPr lang="en-US" sz="1200" b="1">
                <a:solidFill>
                  <a:srgbClr val="000001"/>
                </a:solidFill>
                <a:latin typeface="Arial Bold"/>
                <a:ea typeface="Arial Bold"/>
                <a:cs typeface="Arial Bold"/>
                <a:sym typeface="Arial Bold"/>
              </a:rPr>
              <a:t>Academic success</a:t>
            </a:r>
          </a:p>
          <a:p>
            <a:pPr marL="259080" lvl="1" indent="-129540" algn="l">
              <a:lnSpc>
                <a:spcPts val="1679"/>
              </a:lnSpc>
              <a:buFont typeface="Arial"/>
              <a:buChar char="•"/>
            </a:pPr>
            <a:r>
              <a:rPr lang="en-US" sz="1200" b="1">
                <a:solidFill>
                  <a:srgbClr val="000001"/>
                </a:solidFill>
                <a:latin typeface="Arial Bold"/>
                <a:ea typeface="Arial Bold"/>
                <a:cs typeface="Arial Bold"/>
                <a:sym typeface="Arial Bold"/>
              </a:rPr>
              <a:t>Interpersonal effectiveness</a:t>
            </a: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- This refers to interpersonal relationships between the client and the social worker.</a:t>
            </a:r>
          </a:p>
          <a:p>
            <a:pPr marL="259080" lvl="1" indent="-129540" algn="l">
              <a:lnSpc>
                <a:spcPts val="1679"/>
              </a:lnSpc>
              <a:buFont typeface="Arial"/>
              <a:buChar char="•"/>
            </a:pPr>
            <a:r>
              <a:rPr lang="en-US" sz="1200" b="1">
                <a:solidFill>
                  <a:srgbClr val="000001"/>
                </a:solidFill>
                <a:latin typeface="Arial Bold"/>
                <a:ea typeface="Arial Bold"/>
                <a:cs typeface="Arial Bold"/>
                <a:sym typeface="Arial Bold"/>
              </a:rPr>
              <a:t>Workplace readiness</a:t>
            </a:r>
          </a:p>
          <a:p>
            <a:pPr algn="l">
              <a:lnSpc>
                <a:spcPts val="1679"/>
              </a:lnSpc>
            </a:pPr>
            <a:endParaRPr lang="en-US" sz="1200" b="1">
              <a:solidFill>
                <a:srgbClr val="000001"/>
              </a:solidFill>
              <a:latin typeface="Arial Bold"/>
              <a:ea typeface="Arial Bold"/>
              <a:cs typeface="Arial Bold"/>
              <a:sym typeface="Arial Bold"/>
            </a:endParaRPr>
          </a:p>
          <a:p>
            <a:pPr algn="l">
              <a:lnSpc>
                <a:spcPts val="1679"/>
              </a:lnSpc>
            </a:pPr>
            <a:r>
              <a:rPr lang="en-US" sz="1200">
                <a:solidFill>
                  <a:srgbClr val="000001"/>
                </a:solidFill>
                <a:latin typeface="Arial"/>
                <a:ea typeface="Arial"/>
                <a:cs typeface="Arial"/>
                <a:sym typeface="Arial"/>
              </a:rPr>
              <a:t>Emotional intelligence is not an inborn gift, but is an acquireable skill that has to be reflected on, disciplined and practiced.</a:t>
            </a:r>
          </a:p>
          <a:p>
            <a:pPr algn="l">
              <a:lnSpc>
                <a:spcPts val="1679"/>
              </a:lnSpc>
            </a:pPr>
            <a:endParaRPr lang="en-US" sz="1200">
              <a:solidFill>
                <a:srgbClr val="00000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9" name="TextBox 59"/>
          <p:cNvSpPr txBox="1"/>
          <p:nvPr/>
        </p:nvSpPr>
        <p:spPr>
          <a:xfrm>
            <a:off x="5883447" y="-340505"/>
            <a:ext cx="9001190" cy="16927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333"/>
              </a:lnSpc>
            </a:pPr>
            <a:endParaRPr dirty="0"/>
          </a:p>
          <a:p>
            <a:pPr algn="l">
              <a:lnSpc>
                <a:spcPts val="3333"/>
              </a:lnSpc>
            </a:pPr>
            <a:r>
              <a:rPr lang="en-US" sz="2000" b="1" dirty="0">
                <a:solidFill>
                  <a:srgbClr val="FFFFFF"/>
                </a:solidFill>
                <a:latin typeface="+mj-lt"/>
                <a:ea typeface="Gagalin"/>
                <a:cs typeface="Gagalin"/>
                <a:sym typeface="Gagalin"/>
              </a:rPr>
              <a:t>Emotional Intelligence and Self-Awareness in Academic and Workplace Contexts</a:t>
            </a:r>
          </a:p>
          <a:p>
            <a:pPr algn="l">
              <a:lnSpc>
                <a:spcPts val="3333"/>
              </a:lnSpc>
            </a:pPr>
            <a:endParaRPr lang="en-US" sz="3876" dirty="0">
              <a:solidFill>
                <a:srgbClr val="FFFFFF"/>
              </a:solidFill>
              <a:latin typeface="Gagalin"/>
              <a:ea typeface="Gagalin"/>
              <a:cs typeface="Gagalin"/>
              <a:sym typeface="Gagalin"/>
            </a:endParaRPr>
          </a:p>
          <a:p>
            <a:pPr algn="l">
              <a:lnSpc>
                <a:spcPts val="3333"/>
              </a:lnSpc>
            </a:pPr>
            <a:endParaRPr lang="en-US" sz="3876" dirty="0">
              <a:solidFill>
                <a:srgbClr val="FFFFFF"/>
              </a:solidFill>
              <a:latin typeface="Gagalin"/>
              <a:ea typeface="Gagalin"/>
              <a:cs typeface="Gagalin"/>
              <a:sym typeface="Gagalin"/>
            </a:endParaRPr>
          </a:p>
        </p:txBody>
      </p:sp>
      <p:sp>
        <p:nvSpPr>
          <p:cNvPr id="60" name="TextBox 60"/>
          <p:cNvSpPr txBox="1"/>
          <p:nvPr/>
        </p:nvSpPr>
        <p:spPr>
          <a:xfrm>
            <a:off x="144361" y="-166042"/>
            <a:ext cx="11514957" cy="18517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720"/>
              </a:lnSpc>
            </a:pPr>
            <a:endParaRPr lang="en-US" sz="2000" dirty="0">
              <a:solidFill>
                <a:srgbClr val="FFFFFF"/>
              </a:solidFill>
              <a:latin typeface="Gagalin"/>
              <a:ea typeface="Gagalin"/>
              <a:cs typeface="Gagalin"/>
              <a:sym typeface="Gagalin"/>
            </a:endParaRPr>
          </a:p>
          <a:p>
            <a:pPr algn="l">
              <a:lnSpc>
                <a:spcPts val="1720"/>
              </a:lnSpc>
            </a:pPr>
            <a:endParaRPr lang="en-US" sz="2000" dirty="0">
              <a:solidFill>
                <a:srgbClr val="FFFFFF"/>
              </a:solidFill>
              <a:latin typeface="Gagalin"/>
              <a:ea typeface="Gagalin"/>
              <a:cs typeface="Gagalin"/>
              <a:sym typeface="Gagalin"/>
            </a:endParaRPr>
          </a:p>
          <a:p>
            <a:r>
              <a:rPr lang="en-GB" sz="2000" dirty="0">
                <a:latin typeface="+mj-lt"/>
              </a:rPr>
              <a:t> </a:t>
            </a:r>
            <a:r>
              <a:rPr lang="en-GB" b="1" dirty="0">
                <a:solidFill>
                  <a:schemeClr val="bg2"/>
                </a:solidFill>
                <a:latin typeface="+mj-lt"/>
              </a:rPr>
              <a:t>STUDENT NAME: RAJA MOHAMMED EJAZ KHAN</a:t>
            </a:r>
          </a:p>
          <a:p>
            <a:r>
              <a:rPr lang="en-GB" b="1" dirty="0">
                <a:solidFill>
                  <a:schemeClr val="bg2"/>
                </a:solidFill>
                <a:latin typeface="+mj-lt"/>
              </a:rPr>
              <a:t>STUDENT ID:2331800</a:t>
            </a:r>
          </a:p>
          <a:p>
            <a:r>
              <a:rPr lang="en-GB" b="1" dirty="0">
                <a:solidFill>
                  <a:schemeClr val="bg2"/>
                </a:solidFill>
                <a:latin typeface="+mj-lt"/>
              </a:rPr>
              <a:t>MODULE CODE: LCLM5006_BIRM</a:t>
            </a:r>
          </a:p>
          <a:p>
            <a:r>
              <a:rPr lang="en-GB" b="1" dirty="0">
                <a:solidFill>
                  <a:schemeClr val="bg2"/>
                </a:solidFill>
                <a:latin typeface="+mj-lt"/>
              </a:rPr>
              <a:t>MODULE NAME:DEVELOPING EMOTIONAL INTELLIGENCE</a:t>
            </a:r>
          </a:p>
          <a:p>
            <a:r>
              <a:rPr lang="en-GB" b="1" dirty="0">
                <a:solidFill>
                  <a:schemeClr val="bg2"/>
                </a:solidFill>
                <a:latin typeface="+mj-lt"/>
              </a:rPr>
              <a:t>LECTURER NAME: ASO ABDULLAH </a:t>
            </a:r>
            <a:endParaRPr lang="en-US" b="1" dirty="0">
              <a:solidFill>
                <a:schemeClr val="bg2"/>
              </a:solidFill>
              <a:latin typeface="+mj-lt"/>
              <a:ea typeface="Gagalin"/>
              <a:cs typeface="Gagalin"/>
              <a:sym typeface="Gagali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A3DD9DB-010A-907F-6085-611E0A10495A}"/>
              </a:ext>
            </a:extLst>
          </p:cNvPr>
          <p:cNvSpPr txBox="1"/>
          <p:nvPr/>
        </p:nvSpPr>
        <p:spPr>
          <a:xfrm>
            <a:off x="698500" y="2501384"/>
            <a:ext cx="1441450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STUDENT NAME: RAJA MOHAMMED EJAZ KHAN</a:t>
            </a:r>
          </a:p>
          <a:p>
            <a:r>
              <a:rPr lang="en-GB" sz="6000" dirty="0"/>
              <a:t>STUDENT ID:2331800</a:t>
            </a:r>
          </a:p>
          <a:p>
            <a:r>
              <a:rPr lang="en-GB" sz="6000" dirty="0"/>
              <a:t>MODULE CODE: LCLM5006_BIRM</a:t>
            </a:r>
          </a:p>
          <a:p>
            <a:r>
              <a:rPr lang="en-GB" sz="6000" dirty="0"/>
              <a:t>MODULE NAME:DEVELOPING EMOTIONAL INTELLIGENCE</a:t>
            </a:r>
          </a:p>
          <a:p>
            <a:r>
              <a:rPr lang="en-GB" sz="6000" dirty="0"/>
              <a:t>LECTURER NAME: ASO ABDULLAH</a:t>
            </a:r>
          </a:p>
        </p:txBody>
      </p:sp>
    </p:spTree>
    <p:extLst>
      <p:ext uri="{BB962C8B-B14F-4D97-AF65-F5344CB8AC3E}">
        <p14:creationId xmlns:p14="http://schemas.microsoft.com/office/powerpoint/2010/main" val="15391441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936</Words>
  <Application>Microsoft Office PowerPoint</Application>
  <PresentationFormat>Custom</PresentationFormat>
  <Paragraphs>110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 Bold Italics</vt:lpstr>
      <vt:lpstr>Gagalin</vt:lpstr>
      <vt:lpstr>Arial</vt:lpstr>
      <vt:lpstr>Calibri</vt:lpstr>
      <vt:lpstr>Arial Bold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Portrait University Research Poster in Blue Pink Playful and Illustrative Style</dc:title>
  <dc:creator>Raja Khan</dc:creator>
  <cp:lastModifiedBy>Raja Khan</cp:lastModifiedBy>
  <cp:revision>4</cp:revision>
  <dcterms:created xsi:type="dcterms:W3CDTF">2006-08-16T00:00:00Z</dcterms:created>
  <dcterms:modified xsi:type="dcterms:W3CDTF">2026-02-14T18:28:07Z</dcterms:modified>
  <dc:identifier>DAHBJKo8UeQ</dc:identifier>
</cp:coreProperties>
</file>