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1" r:id="rId1"/>
  </p:sldMasterIdLst>
  <p:notesMasterIdLst>
    <p:notesMasterId r:id="rId15"/>
  </p:notesMasterIdLst>
  <p:handoutMasterIdLst>
    <p:handoutMasterId r:id="rId16"/>
  </p:handoutMasterIdLst>
  <p:sldIdLst>
    <p:sldId id="286" r:id="rId2"/>
    <p:sldId id="257" r:id="rId3"/>
    <p:sldId id="258" r:id="rId4"/>
    <p:sldId id="298" r:id="rId5"/>
    <p:sldId id="299" r:id="rId6"/>
    <p:sldId id="300" r:id="rId7"/>
    <p:sldId id="270" r:id="rId8"/>
    <p:sldId id="294" r:id="rId9"/>
    <p:sldId id="295" r:id="rId10"/>
    <p:sldId id="292" r:id="rId11"/>
    <p:sldId id="297" r:id="rId12"/>
    <p:sldId id="280" r:id="rId13"/>
    <p:sldId id="301" r:id="rId14"/>
  </p:sldIdLst>
  <p:sldSz cx="9144000" cy="6858000" type="screen4x3"/>
  <p:notesSz cx="6724650" cy="97742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93891" autoAdjust="0"/>
  </p:normalViewPr>
  <p:slideViewPr>
    <p:cSldViewPr>
      <p:cViewPr varScale="1">
        <p:scale>
          <a:sx n="115" d="100"/>
          <a:sy n="115" d="100"/>
        </p:scale>
        <p:origin x="1494" y="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089DA88B-F6C5-4B25-B3DC-8361B045063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1E780031-E4CE-4219-8EB6-4FC07C6E178D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8" name="Rectangle 4">
            <a:extLst>
              <a:ext uri="{FF2B5EF4-FFF2-40B4-BE49-F238E27FC236}">
                <a16:creationId xmlns:a16="http://schemas.microsoft.com/office/drawing/2014/main" id="{1AE8C20E-F974-458A-906D-0AC276E78E06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72709" name="Rectangle 5">
            <a:extLst>
              <a:ext uri="{FF2B5EF4-FFF2-40B4-BE49-F238E27FC236}">
                <a16:creationId xmlns:a16="http://schemas.microsoft.com/office/drawing/2014/main" id="{1C89438A-D51C-4258-944D-40C41187CDA6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2012DA0E-EF08-47EA-8FEF-FBE1362FF38E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>
            <a:extLst>
              <a:ext uri="{FF2B5EF4-FFF2-40B4-BE49-F238E27FC236}">
                <a16:creationId xmlns:a16="http://schemas.microsoft.com/office/drawing/2014/main" id="{2C59EEEF-B746-450D-BEF5-040CCA072996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59" name="Rectangle 3">
            <a:extLst>
              <a:ext uri="{FF2B5EF4-FFF2-40B4-BE49-F238E27FC236}">
                <a16:creationId xmlns:a16="http://schemas.microsoft.com/office/drawing/2014/main" id="{9D5FA796-A208-4699-831F-FDBA15FD7647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810000" y="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100" name="Rectangle 4">
            <a:extLst>
              <a:ext uri="{FF2B5EF4-FFF2-40B4-BE49-F238E27FC236}">
                <a16:creationId xmlns:a16="http://schemas.microsoft.com/office/drawing/2014/main" id="{3427938B-C8C1-49BA-B4B7-C5A0A6DE0936}"/>
              </a:ext>
            </a:extLst>
          </p:cNvPr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9163" y="733425"/>
            <a:ext cx="4886325" cy="366553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5061" name="Rectangle 5">
            <a:extLst>
              <a:ext uri="{FF2B5EF4-FFF2-40B4-BE49-F238E27FC236}">
                <a16:creationId xmlns:a16="http://schemas.microsoft.com/office/drawing/2014/main" id="{68CF7F6B-A3D7-4B0D-A9CE-780E95287120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1513" y="4641850"/>
            <a:ext cx="5381625" cy="4398963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noProof="0"/>
              <a:t>Click to edit Master text styles</a:t>
            </a:r>
          </a:p>
          <a:p>
            <a:pPr lvl="1"/>
            <a:r>
              <a:rPr lang="en-US" altLang="en-US" noProof="0"/>
              <a:t>Second level</a:t>
            </a:r>
          </a:p>
          <a:p>
            <a:pPr lvl="2"/>
            <a:r>
              <a:rPr lang="en-US" altLang="en-US" noProof="0"/>
              <a:t>Third level</a:t>
            </a:r>
          </a:p>
          <a:p>
            <a:pPr lvl="3"/>
            <a:r>
              <a:rPr lang="en-US" altLang="en-US" noProof="0"/>
              <a:t>Fourth level</a:t>
            </a:r>
          </a:p>
          <a:p>
            <a:pPr lvl="4"/>
            <a:r>
              <a:rPr lang="en-US" altLang="en-US" noProof="0"/>
              <a:t>Fifth level</a:t>
            </a:r>
          </a:p>
        </p:txBody>
      </p:sp>
      <p:sp>
        <p:nvSpPr>
          <p:cNvPr id="45062" name="Rectangle 6">
            <a:extLst>
              <a:ext uri="{FF2B5EF4-FFF2-40B4-BE49-F238E27FC236}">
                <a16:creationId xmlns:a16="http://schemas.microsoft.com/office/drawing/2014/main" id="{8FD6A68E-5CC1-4936-88EE-84A12AA87FBA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US" altLang="en-US"/>
          </a:p>
        </p:txBody>
      </p:sp>
      <p:sp>
        <p:nvSpPr>
          <p:cNvPr id="45063" name="Rectangle 7">
            <a:extLst>
              <a:ext uri="{FF2B5EF4-FFF2-40B4-BE49-F238E27FC236}">
                <a16:creationId xmlns:a16="http://schemas.microsoft.com/office/drawing/2014/main" id="{D0E76932-663A-4696-A356-E4A043CA726C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10000" y="9283700"/>
            <a:ext cx="2913063" cy="488950"/>
          </a:xfrm>
          <a:prstGeom prst="rect">
            <a:avLst/>
          </a:prstGeom>
          <a:noFill/>
          <a:ln>
            <a:noFill/>
          </a:ln>
          <a:effectLst/>
          <a:extLst/>
        </p:spPr>
        <p:txBody>
          <a:bodyPr vert="horz" wrap="square" lIns="91861" tIns="45930" rIns="91861" bIns="4593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01D72F3E-2662-4F08-800D-A9B691394B22}" type="slidenum">
              <a:rPr lang="en-US" altLang="en-US"/>
              <a:pPr>
                <a:defRPr/>
              </a:pPr>
              <a:t>‹#›</a:t>
            </a:fld>
            <a:endParaRPr lang="en-US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7">
            <a:extLst>
              <a:ext uri="{FF2B5EF4-FFF2-40B4-BE49-F238E27FC236}">
                <a16:creationId xmlns:a16="http://schemas.microsoft.com/office/drawing/2014/main" id="{4E236C93-B518-4977-809D-00B63019D682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A0FC0960-A5C5-42FF-86CA-A9D558C92372}" type="slidenum">
              <a:rPr lang="en-US" altLang="en-US" smtClean="0"/>
              <a:pPr/>
              <a:t>2</a:t>
            </a:fld>
            <a:endParaRPr lang="en-US" altLang="en-US"/>
          </a:p>
        </p:txBody>
      </p:sp>
      <p:sp>
        <p:nvSpPr>
          <p:cNvPr id="8195" name="Rectangle 2">
            <a:extLst>
              <a:ext uri="{FF2B5EF4-FFF2-40B4-BE49-F238E27FC236}">
                <a16:creationId xmlns:a16="http://schemas.microsoft.com/office/drawing/2014/main" id="{33ED6CAD-A9AE-4BA0-9439-D6DEA805C8C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6" name="Rectangle 3">
            <a:extLst>
              <a:ext uri="{FF2B5EF4-FFF2-40B4-BE49-F238E27FC236}">
                <a16:creationId xmlns:a16="http://schemas.microsoft.com/office/drawing/2014/main" id="{4597A8E7-74DD-4218-9F61-0FF429C5D87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3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4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4161032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5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88597418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7">
            <a:extLst>
              <a:ext uri="{FF2B5EF4-FFF2-40B4-BE49-F238E27FC236}">
                <a16:creationId xmlns:a16="http://schemas.microsoft.com/office/drawing/2014/main" id="{5059861E-42B4-4743-87AE-CBE3A38C886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057CF3E9-A2A3-409F-A99E-FDE55D25CCC8}" type="slidenum">
              <a:rPr lang="en-US" altLang="en-US" smtClean="0"/>
              <a:pPr/>
              <a:t>6</a:t>
            </a:fld>
            <a:endParaRPr lang="en-US" altLang="en-US"/>
          </a:p>
        </p:txBody>
      </p:sp>
      <p:sp>
        <p:nvSpPr>
          <p:cNvPr id="10243" name="Rectangle 2">
            <a:extLst>
              <a:ext uri="{FF2B5EF4-FFF2-40B4-BE49-F238E27FC236}">
                <a16:creationId xmlns:a16="http://schemas.microsoft.com/office/drawing/2014/main" id="{D042F634-0B2F-4D79-88CA-28BC9B4D2A6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4" name="Rectangle 3">
            <a:extLst>
              <a:ext uri="{FF2B5EF4-FFF2-40B4-BE49-F238E27FC236}">
                <a16:creationId xmlns:a16="http://schemas.microsoft.com/office/drawing/2014/main" id="{E40F38C9-825F-4BE3-983F-D3232B69E88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1904048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7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8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339832439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7">
            <a:extLst>
              <a:ext uri="{FF2B5EF4-FFF2-40B4-BE49-F238E27FC236}">
                <a16:creationId xmlns:a16="http://schemas.microsoft.com/office/drawing/2014/main" id="{14D1E57E-8535-4AB3-A86F-4B35A27B3A58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14F7B14A-997E-4469-A90A-67D2C3E003FE}" type="slidenum">
              <a:rPr lang="en-US" altLang="en-US" smtClean="0"/>
              <a:pPr/>
              <a:t>9</a:t>
            </a:fld>
            <a:endParaRPr lang="en-US" altLang="en-US"/>
          </a:p>
        </p:txBody>
      </p:sp>
      <p:sp>
        <p:nvSpPr>
          <p:cNvPr id="12291" name="Rectangle 2">
            <a:extLst>
              <a:ext uri="{FF2B5EF4-FFF2-40B4-BE49-F238E27FC236}">
                <a16:creationId xmlns:a16="http://schemas.microsoft.com/office/drawing/2014/main" id="{461ECC3D-53DC-407B-971A-2F2F71FDD6C1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292" name="Rectangle 3">
            <a:extLst>
              <a:ext uri="{FF2B5EF4-FFF2-40B4-BE49-F238E27FC236}">
                <a16:creationId xmlns:a16="http://schemas.microsoft.com/office/drawing/2014/main" id="{7C4AA1CD-A67B-41B4-A13C-094D8909979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273632336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10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7">
            <a:extLst>
              <a:ext uri="{FF2B5EF4-FFF2-40B4-BE49-F238E27FC236}">
                <a16:creationId xmlns:a16="http://schemas.microsoft.com/office/drawing/2014/main" id="{9EEE94CE-E612-40BC-992E-A951304A847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333065AE-DC5C-4800-B9E6-85B99C177E00}" type="slidenum">
              <a:rPr lang="en-US" altLang="en-US" smtClean="0"/>
              <a:pPr/>
              <a:t>11</a:t>
            </a:fld>
            <a:endParaRPr lang="en-US" altLang="en-US"/>
          </a:p>
        </p:txBody>
      </p:sp>
      <p:sp>
        <p:nvSpPr>
          <p:cNvPr id="16387" name="Rectangle 2">
            <a:extLst>
              <a:ext uri="{FF2B5EF4-FFF2-40B4-BE49-F238E27FC236}">
                <a16:creationId xmlns:a16="http://schemas.microsoft.com/office/drawing/2014/main" id="{47EB1F74-A572-4832-94DD-687440BFBC7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6388" name="Rectangle 3">
            <a:extLst>
              <a:ext uri="{FF2B5EF4-FFF2-40B4-BE49-F238E27FC236}">
                <a16:creationId xmlns:a16="http://schemas.microsoft.com/office/drawing/2014/main" id="{C46F754B-58ED-483E-8F6C-2F41589FD284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3663896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12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7">
            <a:extLst>
              <a:ext uri="{FF2B5EF4-FFF2-40B4-BE49-F238E27FC236}">
                <a16:creationId xmlns:a16="http://schemas.microsoft.com/office/drawing/2014/main" id="{35D1E308-DA9A-4A7D-A82C-F9C36EC92906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fld id="{69632007-EC56-4A46-A998-EEF1977D397A}" type="slidenum">
              <a:rPr lang="en-US" altLang="en-US" smtClean="0"/>
              <a:pPr/>
              <a:t>13</a:t>
            </a:fld>
            <a:endParaRPr lang="en-US" altLang="en-US"/>
          </a:p>
        </p:txBody>
      </p:sp>
      <p:sp>
        <p:nvSpPr>
          <p:cNvPr id="26627" name="Rectangle 2">
            <a:extLst>
              <a:ext uri="{FF2B5EF4-FFF2-40B4-BE49-F238E27FC236}">
                <a16:creationId xmlns:a16="http://schemas.microsoft.com/office/drawing/2014/main" id="{C7911043-2B0B-4CA5-B095-138D08C671E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6628" name="Rectangle 3">
            <a:extLst>
              <a:ext uri="{FF2B5EF4-FFF2-40B4-BE49-F238E27FC236}">
                <a16:creationId xmlns:a16="http://schemas.microsoft.com/office/drawing/2014/main" id="{B5B3C746-7648-4020-893E-880B16BD662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57981968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221893-BF60-42C4-A241-0DFC417861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9325D9-C7C0-42EB-AEBB-E19A63C4F488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901D290-1AFB-448D-89F6-B196B58D63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DB6C7E8-E5D7-46BD-8D55-A7D36701D8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733F99-5C49-4C7A-AF84-B7546E8A6B5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5649700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F2A6CE-75E8-4B14-93F8-13D45B245D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4B99DA-8C13-4E5F-AA0A-1F1000BE46CB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DFBDF1-FB2E-4348-8155-5B482237B0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r>
              <a:rPr lang="en-GB" altLang="en-US"/>
              <a:t>Mary March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52B546-001A-4BA7-9BEF-7A1E6CACE1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1007CA-6A5A-466A-BC7B-D9FB033B9BF6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48526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CB71EC1-5AAF-41E1-A9E0-BFA606AE46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B73E60-0876-4F4A-8F82-84A1B1823F5C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AA0E1DC-C07F-433C-B628-2DFAD3B5408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97A0D0-E8BB-4015-B311-33B1E3A1E8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680159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487EBFC-6B3E-4761-A3EE-E67906EC8B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29F174-4E7E-4651-BE04-FB34C38F7A97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3CD2253-9347-4F78-A218-15CDBF8057B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F3E2FC-8669-4267-A62E-33FE30C83C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9281478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7A997B1F-63AC-42BA-A117-2BB9934619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98087-ED90-4911-BE74-9A997ABD6711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140FB6D-2D48-4815-88D0-108E1C5D7E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E0A6B8-DA9D-4B8D-895D-5FCD4DD918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60314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5D73968-E418-4D94-9B8A-032D839683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22D1C0-EA1F-4F8B-8785-B07BF54BD0F9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99C47B18-E0DD-4E5D-98B6-8ADAF7FC3F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CDFD50-638D-4B7D-8CA4-BA6FE506198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9991397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4C742947-4F5D-4204-A97C-9D9B8E91FB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C9B511-EA7C-47B7-97E3-4B5B1A80CF69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345FF0DB-E84C-4DAD-9D73-795846A0546D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821EE-AFC6-47E5-BF66-66E4B21DAC71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1336229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46047277-E28E-478C-8847-F7A5E45662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8487C5A-1B21-445F-A5EA-4485B0FC1EAF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6F7CBF-E1F4-4489-88D3-9E19A646DD2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B02990-287C-41FC-9BF8-A67E112CA0A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820591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239C6C6D-18BD-439C-8BC7-EDE5541F6F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188D40-EA84-4741-A93C-333A7A4EA90F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5AFCA5-C958-4CD4-AD11-13B5F0553BE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57F800-730A-4389-AB21-8BF89553559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8004148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946E4D-DD66-45A3-B080-3ADF58A43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A90FD6-5905-4EA8-AD06-91B3123ED931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36D09-EA00-43E6-96AB-021BA89D990C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8FE9CA-6F00-4071-81A8-4EBE4EFA0F4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87413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094065-F68E-4E09-9865-3DBEAFE448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C6DEAE-81AF-4D2F-BBD0-D85B4251B949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C3D29A6-4BB7-4C3A-A58F-565A794C301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79077C-C058-415F-A9A2-BF6E8D9D1A4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03816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801D05D9-85EE-4CA6-B1FE-52A2A35F53D8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5AA63280-4E75-4EE4-9174-627D188C2A16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F70A52-E04C-4984-8F0A-92FD0EB7E3E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9B12514-B2BD-43EE-BCBD-7E23DB886ACD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A088D9-18CB-45E8-8513-B5E739104FE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9394249-8463-4BC8-8578-8F2970A0B9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43" r:id="rId1"/>
    <p:sldLayoutId id="2147483944" r:id="rId2"/>
    <p:sldLayoutId id="2147483934" r:id="rId3"/>
    <p:sldLayoutId id="2147483935" r:id="rId4"/>
    <p:sldLayoutId id="2147483936" r:id="rId5"/>
    <p:sldLayoutId id="2147483937" r:id="rId6"/>
    <p:sldLayoutId id="2147483938" r:id="rId7"/>
    <p:sldLayoutId id="2147483939" r:id="rId8"/>
    <p:sldLayoutId id="2147483940" r:id="rId9"/>
    <p:sldLayoutId id="2147483941" r:id="rId10"/>
    <p:sldLayoutId id="2147483942" r:id="rId11"/>
  </p:sldLayoutIdLst>
  <p:hf sldNum="0" hd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>
            <a:extLst>
              <a:ext uri="{FF2B5EF4-FFF2-40B4-BE49-F238E27FC236}">
                <a16:creationId xmlns:a16="http://schemas.microsoft.com/office/drawing/2014/main" id="{8DA32E8A-5DB2-4AA4-AA5A-9D6420CF51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88913"/>
            <a:ext cx="8686800" cy="1143000"/>
          </a:xfrm>
        </p:spPr>
        <p:txBody>
          <a:bodyPr/>
          <a:lstStyle/>
          <a:p>
            <a:r>
              <a:rPr lang="en-GB" altLang="en-US" sz="3600" b="1" dirty="0"/>
              <a:t>Marketing Environmental </a:t>
            </a:r>
            <a:r>
              <a:rPr lang="en-GB" altLang="en-US" sz="3600" b="1" dirty="0" smtClean="0"/>
              <a:t>Audit</a:t>
            </a:r>
            <a:endParaRPr lang="en-GB" altLang="en-US" sz="3600" b="1" dirty="0"/>
          </a:p>
        </p:txBody>
      </p:sp>
      <p:sp>
        <p:nvSpPr>
          <p:cNvPr id="6147" name="Subtitle 2">
            <a:extLst>
              <a:ext uri="{FF2B5EF4-FFF2-40B4-BE49-F238E27FC236}">
                <a16:creationId xmlns:a16="http://schemas.microsoft.com/office/drawing/2014/main" id="{DFF9AAD1-A0E4-41E9-85C5-C54A68C047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750" y="1457325"/>
            <a:ext cx="8229600" cy="1971675"/>
          </a:xfrm>
        </p:spPr>
        <p:txBody>
          <a:bodyPr/>
          <a:lstStyle/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Title: ( Business Name )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Name of the Students and ID Number</a:t>
            </a:r>
          </a:p>
          <a:p>
            <a:pPr eaLnBrk="1" hangingPunct="1">
              <a:buFont typeface="Arial" panose="020B0604020202020204" pitchFamily="34" charset="0"/>
              <a:buNone/>
            </a:pPr>
            <a:r>
              <a:rPr lang="en-GB" altLang="en-US" sz="2400" dirty="0"/>
              <a:t>Lecturer  Name:</a:t>
            </a:r>
          </a:p>
          <a:p>
            <a:pPr eaLnBrk="1" hangingPunct="1">
              <a:buFont typeface="Arial" panose="020B0604020202020204" pitchFamily="34" charset="0"/>
              <a:buNone/>
            </a:pPr>
            <a:endParaRPr lang="en-GB" altLang="en-US" sz="24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9843B8-E41C-4FE6-9ECB-4DD3EE242A1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73B07335-0E4B-4830-9DA1-499DF5ED18FC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pic>
        <p:nvPicPr>
          <p:cNvPr id="6149" name="Picture 1">
            <a:extLst>
              <a:ext uri="{FF2B5EF4-FFF2-40B4-BE49-F238E27FC236}">
                <a16:creationId xmlns:a16="http://schemas.microsoft.com/office/drawing/2014/main" id="{8756414D-01CC-4C61-A255-232F4DBFF6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73125" y="3141663"/>
            <a:ext cx="7561263" cy="2447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97F85A85-B776-40D1-8548-64F43F7CF3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98438"/>
            <a:ext cx="8229600" cy="9271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Executive Summary</a:t>
            </a:r>
            <a:endParaRPr lang="en-GB" altLang="en-US" sz="3600" dirty="0"/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BFF85E77-D367-42C1-BDA9-AD01E8E287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550" y="1470025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DDCD80-3779-40E2-8E88-73E278AF6DFA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4C6C5FAC-584C-43A3-8901-F20A0EB59EB5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/>
              <a:t>Business / Company Overview</a:t>
            </a:r>
            <a:endParaRPr lang="en-GB" altLang="en-US" sz="3600" b="1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Products and Services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96839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Target Market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036404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2B32E6CC-AB03-45BB-AA5B-6AB4CCD76C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57163"/>
            <a:ext cx="8229600" cy="92233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 Segment </a:t>
            </a:r>
            <a:endParaRPr lang="en-GB" altLang="en-US" sz="3600" b="1" dirty="0"/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EDD6FDD8-03F3-4F96-9979-762D8609EA4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398588"/>
            <a:ext cx="8229600" cy="4060825"/>
          </a:xfrm>
        </p:spPr>
        <p:txBody>
          <a:bodyPr/>
          <a:lstStyle/>
          <a:p>
            <a:pPr eaLnBrk="1" hangingPunct="1">
              <a:buFontTx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573BC9-7671-425D-A655-96F21B5CF192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13DF6455-2121-4A2D-846D-E85038EE51D4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652032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Micro and Macro Environment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SWOT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Strengths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Weaknesses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Opportunities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Threats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7878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85349FD5-514B-40BF-A614-344E8459B7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850" y="188913"/>
            <a:ext cx="8229600" cy="863600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PESTLE Analysis</a:t>
            </a:r>
            <a:endParaRPr lang="en-GB" altLang="en-US" sz="3600" dirty="0"/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1F13D5BA-BE65-43BD-92F7-A0E576D124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6363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Political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Economical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Social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Technological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Legal</a:t>
            </a:r>
          </a:p>
          <a:p>
            <a:pPr eaLnBrk="1" hangingPunct="1">
              <a:buFont typeface="Wingdings" panose="05000000000000000000" pitchFamily="2" charset="2"/>
              <a:buChar char="§"/>
            </a:pPr>
            <a:r>
              <a:rPr lang="en-GB" altLang="en-US" dirty="0"/>
              <a:t>Environmental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0FDE7D-F36A-455B-8B00-23E41F49BA54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C42646B4-1ADF-47AE-B486-D5D6E23B0A98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1462813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865187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>
            <a:extLst>
              <a:ext uri="{FF2B5EF4-FFF2-40B4-BE49-F238E27FC236}">
                <a16:creationId xmlns:a16="http://schemas.microsoft.com/office/drawing/2014/main" id="{55850F8A-0C27-4FF0-93E6-D6A4288977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115888"/>
            <a:ext cx="8229600" cy="1008856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 Business Strategy to Achieve Marketing Communication Mix</a:t>
            </a:r>
            <a:endParaRPr lang="en-GB" altLang="en-US" sz="36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30710B-D668-49A2-B235-5692980AAD4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BFEA8610-70C2-48F7-AED7-5F19D16F3191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15364" name="Content Placeholder 2">
            <a:extLst>
              <a:ext uri="{FF2B5EF4-FFF2-40B4-BE49-F238E27FC236}">
                <a16:creationId xmlns:a16="http://schemas.microsoft.com/office/drawing/2014/main" id="{697E1E42-6EAA-41D3-AED1-68C8CA68E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825298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/>
              <a:t>Conclusion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>
            <a:extLst>
              <a:ext uri="{FF2B5EF4-FFF2-40B4-BE49-F238E27FC236}">
                <a16:creationId xmlns:a16="http://schemas.microsoft.com/office/drawing/2014/main" id="{CC6C7EED-4D9E-4003-AB2B-C0BFD970E0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223838"/>
            <a:ext cx="8435975" cy="1044575"/>
          </a:xfrm>
        </p:spPr>
        <p:txBody>
          <a:bodyPr/>
          <a:lstStyle/>
          <a:p>
            <a:pPr eaLnBrk="1" hangingPunct="1"/>
            <a:r>
              <a:rPr lang="en-GB" altLang="en-US" sz="3600" b="1" i="1" dirty="0" smtClean="0"/>
              <a:t>References</a:t>
            </a:r>
            <a:endParaRPr lang="en-GB" altLang="en-US" sz="3600" b="1" i="1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91B968-1B52-4E96-A9DD-5C894B372080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2AF6E3BD-2E92-472E-8EDA-F6014803D143}" type="datetime1">
              <a:rPr lang="en-GB" altLang="en-US"/>
              <a:pPr>
                <a:defRPr/>
              </a:pPr>
              <a:t>06/06/2019</a:t>
            </a:fld>
            <a:endParaRPr lang="en-GB" altLang="en-US"/>
          </a:p>
        </p:txBody>
      </p:sp>
      <p:sp>
        <p:nvSpPr>
          <p:cNvPr id="25604" name="Content Placeholder 2">
            <a:extLst>
              <a:ext uri="{FF2B5EF4-FFF2-40B4-BE49-F238E27FC236}">
                <a16:creationId xmlns:a16="http://schemas.microsoft.com/office/drawing/2014/main" id="{C292C6D8-9C4D-4B1B-9380-CB3E2B0B5E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470025"/>
            <a:ext cx="8229600" cy="3917950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596282126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1079</TotalTime>
  <Words>88</Words>
  <Application>Microsoft Office PowerPoint</Application>
  <PresentationFormat>On-screen Show (4:3)</PresentationFormat>
  <Paragraphs>51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Myriad Pro</vt:lpstr>
      <vt:lpstr>Wingdings</vt:lpstr>
      <vt:lpstr>20140311PresentationUWTSDTemplate</vt:lpstr>
      <vt:lpstr>Marketing Environmental Audit</vt:lpstr>
      <vt:lpstr>Executive Summary</vt:lpstr>
      <vt:lpstr>Business / Company Overview</vt:lpstr>
      <vt:lpstr>Products and Services</vt:lpstr>
      <vt:lpstr>Target Market</vt:lpstr>
      <vt:lpstr>Market Segment </vt:lpstr>
      <vt:lpstr>Micro and Macro Environment</vt:lpstr>
      <vt:lpstr>SWOT Analysis</vt:lpstr>
      <vt:lpstr>PESTLE Analysis</vt:lpstr>
      <vt:lpstr>Marketing Communication Mix</vt:lpstr>
      <vt:lpstr> Business Strategy to Achieve Marketing Communication Mix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Psychological Contract</dc:title>
  <dc:creator>MARY</dc:creator>
  <cp:lastModifiedBy>Olu Adegbite</cp:lastModifiedBy>
  <cp:revision>93</cp:revision>
  <cp:lastPrinted>2018-03-20T16:28:46Z</cp:lastPrinted>
  <dcterms:created xsi:type="dcterms:W3CDTF">2004-11-12T17:24:38Z</dcterms:created>
  <dcterms:modified xsi:type="dcterms:W3CDTF">2019-06-06T12:39:41Z</dcterms:modified>
</cp:coreProperties>
</file>