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4" r:id="rId2"/>
    <p:sldId id="330" r:id="rId3"/>
    <p:sldId id="322" r:id="rId4"/>
    <p:sldId id="320" r:id="rId5"/>
    <p:sldId id="315" r:id="rId6"/>
    <p:sldId id="303" r:id="rId7"/>
    <p:sldId id="325" r:id="rId8"/>
    <p:sldId id="326" r:id="rId9"/>
    <p:sldId id="328" r:id="rId10"/>
    <p:sldId id="327" r:id="rId11"/>
    <p:sldId id="32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922" autoAdjust="0"/>
    <p:restoredTop sz="94545" autoAdjust="0"/>
  </p:normalViewPr>
  <p:slideViewPr>
    <p:cSldViewPr>
      <p:cViewPr varScale="1">
        <p:scale>
          <a:sx n="58" d="100"/>
          <a:sy n="58" d="100"/>
        </p:scale>
        <p:origin x="72" y="156"/>
      </p:cViewPr>
      <p:guideLst>
        <p:guide orient="horz" pos="2160"/>
        <p:guide pos="3840"/>
      </p:guideLst>
    </p:cSldViewPr>
  </p:slideViewPr>
  <p:notesTextViewPr>
    <p:cViewPr>
      <p:scale>
        <a:sx n="1" d="1"/>
        <a:sy n="1" d="1"/>
      </p:scale>
      <p:origin x="0" y="0"/>
    </p:cViewPr>
  </p:notesTextViewPr>
  <p:sorterViewPr>
    <p:cViewPr>
      <p:scale>
        <a:sx n="70" d="100"/>
        <a:sy n="70" d="100"/>
      </p:scale>
      <p:origin x="0" y="-56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10/08/2021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10/08/2021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10/08/2021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10/08/2021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10/08/2021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browzine.com/libraries/1422/articles/421735666?sort=titl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nlinelibrary-wiley-com.ezproxy.uwtsd.ac.uk/action/doSearch?ContribAuthorStored=Ramioul%2C+Monique" TargetMode="External"/><Relationship Id="rId2" Type="http://schemas.openxmlformats.org/officeDocument/2006/relationships/hyperlink" Target="https://onlinelibrary-wiley-com.ezproxy.uwtsd.ac.uk/action/doSearch?ContribAuthorStored=Vereycken%2C+Yennef" TargetMode="External"/><Relationship Id="rId1" Type="http://schemas.openxmlformats.org/officeDocument/2006/relationships/slideLayout" Target="../slideLayouts/slideLayout2.xml"/><Relationship Id="rId4" Type="http://schemas.openxmlformats.org/officeDocument/2006/relationships/hyperlink" Target="https://onlinelibrary-wiley-com.ezproxy.uwtsd.ac.uk/action/doSearch?ContribAuthorStored=Hermans%2C+Maarte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8378" y="908720"/>
            <a:ext cx="7920880" cy="2369880"/>
          </a:xfrm>
          <a:prstGeom prst="rect">
            <a:avLst/>
          </a:prstGeom>
          <a:noFill/>
        </p:spPr>
        <p:txBody>
          <a:bodyPr wrap="square" rtlCol="0">
            <a:spAutoFit/>
          </a:bodyPr>
          <a:lstStyle/>
          <a:p>
            <a:r>
              <a:rPr lang="en-GB" sz="4400" dirty="0"/>
              <a:t>Resilience, Talent &amp; Technology:</a:t>
            </a:r>
          </a:p>
          <a:p>
            <a:endParaRPr lang="en-GB" sz="4000" b="1" dirty="0">
              <a:solidFill>
                <a:schemeClr val="tx2">
                  <a:lumMod val="60000"/>
                  <a:lumOff val="40000"/>
                </a:schemeClr>
              </a:solidFill>
            </a:endParaRPr>
          </a:p>
          <a:p>
            <a:r>
              <a:rPr lang="en-GB" sz="4000" b="1" dirty="0">
                <a:solidFill>
                  <a:schemeClr val="tx2">
                    <a:lumMod val="60000"/>
                    <a:lumOff val="40000"/>
                  </a:schemeClr>
                </a:solidFill>
              </a:rPr>
              <a:t>Part 2 of the Module</a:t>
            </a:r>
          </a:p>
          <a:p>
            <a:r>
              <a:rPr lang="en-GB" sz="2400" dirty="0"/>
              <a:t>Dr Emma Roberts</a:t>
            </a:r>
          </a:p>
        </p:txBody>
      </p:sp>
      <p:pic>
        <p:nvPicPr>
          <p:cNvPr id="3" name="Picture 2">
            <a:extLst>
              <a:ext uri="{FF2B5EF4-FFF2-40B4-BE49-F238E27FC236}">
                <a16:creationId xmlns:a16="http://schemas.microsoft.com/office/drawing/2014/main" id="{90E8C463-8DD6-40F1-92A3-997DF3A2665E}"/>
              </a:ext>
            </a:extLst>
          </p:cNvPr>
          <p:cNvPicPr>
            <a:picLocks noChangeAspect="1"/>
          </p:cNvPicPr>
          <p:nvPr/>
        </p:nvPicPr>
        <p:blipFill rotWithShape="1">
          <a:blip r:embed="rId2"/>
          <a:srcRect l="534" t="15350" r="74648" b="42650"/>
          <a:stretch/>
        </p:blipFill>
        <p:spPr>
          <a:xfrm>
            <a:off x="8544272" y="1536531"/>
            <a:ext cx="2681250" cy="2552455"/>
          </a:xfrm>
          <a:prstGeom prst="rect">
            <a:avLst/>
          </a:prstGeom>
        </p:spPr>
      </p:pic>
      <p:pic>
        <p:nvPicPr>
          <p:cNvPr id="5" name="Picture 4">
            <a:extLst>
              <a:ext uri="{FF2B5EF4-FFF2-40B4-BE49-F238E27FC236}">
                <a16:creationId xmlns:a16="http://schemas.microsoft.com/office/drawing/2014/main" id="{F137F3A0-A084-4738-AF2D-D2AEA1B9A7F5}"/>
              </a:ext>
            </a:extLst>
          </p:cNvPr>
          <p:cNvPicPr>
            <a:picLocks noChangeAspect="1"/>
          </p:cNvPicPr>
          <p:nvPr/>
        </p:nvPicPr>
        <p:blipFill rotWithShape="1">
          <a:blip r:embed="rId3"/>
          <a:srcRect t="15351" r="74215" b="34005"/>
          <a:stretch/>
        </p:blipFill>
        <p:spPr>
          <a:xfrm>
            <a:off x="9836991" y="0"/>
            <a:ext cx="2376264" cy="2625371"/>
          </a:xfrm>
          <a:prstGeom prst="rect">
            <a:avLst/>
          </a:prstGeom>
        </p:spPr>
      </p:pic>
      <p:pic>
        <p:nvPicPr>
          <p:cNvPr id="6" name="Picture 5">
            <a:extLst>
              <a:ext uri="{FF2B5EF4-FFF2-40B4-BE49-F238E27FC236}">
                <a16:creationId xmlns:a16="http://schemas.microsoft.com/office/drawing/2014/main" id="{08461855-AA2A-4F3C-AD47-731127DB09F9}"/>
              </a:ext>
            </a:extLst>
          </p:cNvPr>
          <p:cNvPicPr>
            <a:picLocks noChangeAspect="1"/>
          </p:cNvPicPr>
          <p:nvPr/>
        </p:nvPicPr>
        <p:blipFill rotWithShape="1">
          <a:blip r:embed="rId4"/>
          <a:srcRect t="14300" r="73625" b="45729"/>
          <a:stretch/>
        </p:blipFill>
        <p:spPr>
          <a:xfrm>
            <a:off x="9585920" y="4045241"/>
            <a:ext cx="2606080" cy="2634136"/>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EF9D-C30C-4CA5-A3DE-BE4B14BB04C9}"/>
              </a:ext>
            </a:extLst>
          </p:cNvPr>
          <p:cNvSpPr>
            <a:spLocks noGrp="1"/>
          </p:cNvSpPr>
          <p:nvPr>
            <p:ph type="title"/>
          </p:nvPr>
        </p:nvSpPr>
        <p:spPr/>
        <p:txBody>
          <a:bodyPr>
            <a:normAutofit fontScale="90000"/>
          </a:bodyPr>
          <a:lstStyle/>
          <a:p>
            <a:r>
              <a:rPr lang="en-US" sz="3600" dirty="0"/>
              <a:t>Our remaining schedule</a:t>
            </a:r>
            <a:endParaRPr lang="en-GB" sz="3600" dirty="0"/>
          </a:p>
        </p:txBody>
      </p:sp>
      <p:sp>
        <p:nvSpPr>
          <p:cNvPr id="3" name="Content Placeholder 2">
            <a:extLst>
              <a:ext uri="{FF2B5EF4-FFF2-40B4-BE49-F238E27FC236}">
                <a16:creationId xmlns:a16="http://schemas.microsoft.com/office/drawing/2014/main" id="{26920041-8DEF-41B0-AD2B-8829F81B9E5B}"/>
              </a:ext>
            </a:extLst>
          </p:cNvPr>
          <p:cNvSpPr>
            <a:spLocks noGrp="1"/>
          </p:cNvSpPr>
          <p:nvPr>
            <p:ph idx="1"/>
          </p:nvPr>
        </p:nvSpPr>
        <p:spPr>
          <a:ln>
            <a:solidFill>
              <a:schemeClr val="accent1"/>
            </a:solidFill>
          </a:ln>
        </p:spPr>
        <p:txBody>
          <a:bodyPr>
            <a:normAutofit/>
          </a:bodyPr>
          <a:lstStyle/>
          <a:p>
            <a:pPr marL="0" indent="0">
              <a:buNone/>
            </a:pPr>
            <a:r>
              <a:rPr lang="en-US" dirty="0"/>
              <a:t>Week 4</a:t>
            </a:r>
          </a:p>
          <a:p>
            <a:pPr marL="0" indent="0">
              <a:buNone/>
            </a:pPr>
            <a:r>
              <a:rPr lang="en-US" dirty="0"/>
              <a:t>Preparation, reading journals, pairing up for the seminar, guest speakers.</a:t>
            </a:r>
          </a:p>
          <a:p>
            <a:pPr marL="0" indent="0">
              <a:buNone/>
            </a:pPr>
            <a:endParaRPr lang="en-US" dirty="0"/>
          </a:p>
          <a:p>
            <a:pPr marL="0" indent="0">
              <a:buNone/>
            </a:pPr>
            <a:r>
              <a:rPr lang="en-US" dirty="0"/>
              <a:t>Week 5</a:t>
            </a:r>
          </a:p>
          <a:p>
            <a:pPr marL="0" indent="0">
              <a:buNone/>
            </a:pPr>
            <a:r>
              <a:rPr lang="en-US" dirty="0"/>
              <a:t>Class seminars x 6</a:t>
            </a:r>
          </a:p>
          <a:p>
            <a:pPr marL="0" indent="0">
              <a:buNone/>
            </a:pPr>
            <a:endParaRPr lang="en-US" dirty="0"/>
          </a:p>
          <a:p>
            <a:pPr marL="0" indent="0">
              <a:buNone/>
            </a:pPr>
            <a:r>
              <a:rPr lang="en-US" dirty="0"/>
              <a:t>Week 6 </a:t>
            </a:r>
          </a:p>
          <a:p>
            <a:pPr marL="0" indent="0">
              <a:buNone/>
            </a:pPr>
            <a:r>
              <a:rPr lang="en-US" dirty="0"/>
              <a:t>Class seminars x 4 </a:t>
            </a:r>
          </a:p>
          <a:p>
            <a:pPr marL="0" indent="0">
              <a:buNone/>
            </a:pPr>
            <a:r>
              <a:rPr lang="en-GB" dirty="0"/>
              <a:t>Close of module</a:t>
            </a:r>
          </a:p>
        </p:txBody>
      </p:sp>
      <p:sp>
        <p:nvSpPr>
          <p:cNvPr id="4" name="Text Placeholder 3">
            <a:extLst>
              <a:ext uri="{FF2B5EF4-FFF2-40B4-BE49-F238E27FC236}">
                <a16:creationId xmlns:a16="http://schemas.microsoft.com/office/drawing/2014/main" id="{47A72646-8798-44A0-A913-D62A135C4278}"/>
              </a:ext>
            </a:extLst>
          </p:cNvPr>
          <p:cNvSpPr>
            <a:spLocks noGrp="1"/>
          </p:cNvSpPr>
          <p:nvPr>
            <p:ph type="body" sz="half" idx="2"/>
          </p:nvPr>
        </p:nvSpPr>
        <p:spPr/>
        <p:txBody>
          <a:bodyPr>
            <a:normAutofit/>
          </a:bodyPr>
          <a:lstStyle/>
          <a:p>
            <a:endParaRPr lang="en-US" sz="1800" dirty="0"/>
          </a:p>
          <a:p>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Your tasks</a:t>
            </a:r>
          </a:p>
          <a:p>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r>
              <a:rPr lang="en-GB" sz="1800" u="sng"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Week 5 &amp; Week 6</a:t>
            </a:r>
          </a:p>
          <a:p>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eliver a 30-minute class seminar presentation for debate and discussion on a chosen topic relevant to this module, either in pairs or individually</a:t>
            </a:r>
          </a:p>
          <a:p>
            <a:endParaRPr lang="en-GB" sz="1800" dirty="0">
              <a:solidFill>
                <a:srgbClr val="000000"/>
              </a:solidFill>
              <a:latin typeface="Arial" panose="020B0604020202020204" pitchFamily="34" charset="0"/>
              <a:cs typeface="Times New Roman" panose="02020603050405020304" pitchFamily="18" charset="0"/>
            </a:endParaRPr>
          </a:p>
          <a:p>
            <a:r>
              <a:rPr lang="en-GB" sz="1800" u="sng" dirty="0">
                <a:solidFill>
                  <a:srgbClr val="000000"/>
                </a:solidFill>
                <a:latin typeface="Arial" panose="020B0604020202020204" pitchFamily="34" charset="0"/>
                <a:cs typeface="Times New Roman" panose="02020603050405020304" pitchFamily="18" charset="0"/>
              </a:rPr>
              <a:t>By 12</a:t>
            </a:r>
            <a:r>
              <a:rPr lang="en-GB" sz="1800" u="sng" baseline="30000" dirty="0">
                <a:solidFill>
                  <a:srgbClr val="000000"/>
                </a:solidFill>
                <a:latin typeface="Arial" panose="020B0604020202020204" pitchFamily="34" charset="0"/>
                <a:cs typeface="Times New Roman" panose="02020603050405020304" pitchFamily="18" charset="0"/>
              </a:rPr>
              <a:t>th</a:t>
            </a:r>
            <a:r>
              <a:rPr lang="en-GB" sz="1800" u="sng" dirty="0">
                <a:solidFill>
                  <a:srgbClr val="000000"/>
                </a:solidFill>
                <a:latin typeface="Arial" panose="020B0604020202020204" pitchFamily="34" charset="0"/>
                <a:cs typeface="Times New Roman" panose="02020603050405020304" pitchFamily="18" charset="0"/>
              </a:rPr>
              <a:t> September</a:t>
            </a:r>
          </a:p>
          <a:p>
            <a:r>
              <a:rPr lang="en-GB" sz="1800" dirty="0">
                <a:solidFill>
                  <a:srgbClr val="000000"/>
                </a:solidFill>
                <a:latin typeface="Arial" panose="020B0604020202020204" pitchFamily="34" charset="0"/>
                <a:cs typeface="Times New Roman" panose="02020603050405020304" pitchFamily="18" charset="0"/>
              </a:rPr>
              <a:t>Produce three pieces of academic writing related to this topic</a:t>
            </a:r>
            <a:endParaRPr lang="en-GB" sz="1800" dirty="0"/>
          </a:p>
        </p:txBody>
      </p:sp>
    </p:spTree>
    <p:extLst>
      <p:ext uri="{BB962C8B-B14F-4D97-AF65-F5344CB8AC3E}">
        <p14:creationId xmlns:p14="http://schemas.microsoft.com/office/powerpoint/2010/main" val="2275993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3B467AE-CB86-476F-A213-392E51FFD2E9}"/>
              </a:ext>
            </a:extLst>
          </p:cNvPr>
          <p:cNvPicPr>
            <a:picLocks noChangeAspect="1"/>
          </p:cNvPicPr>
          <p:nvPr/>
        </p:nvPicPr>
        <p:blipFill rotWithShape="1">
          <a:blip r:embed="rId2"/>
          <a:srcRect l="9127" t="17053" r="8891" b="26752"/>
          <a:stretch/>
        </p:blipFill>
        <p:spPr>
          <a:xfrm>
            <a:off x="180341" y="2398783"/>
            <a:ext cx="11544091" cy="4450954"/>
          </a:xfrm>
          <a:prstGeom prst="rect">
            <a:avLst/>
          </a:prstGeom>
        </p:spPr>
      </p:pic>
      <p:pic>
        <p:nvPicPr>
          <p:cNvPr id="5" name="Picture 4">
            <a:extLst>
              <a:ext uri="{FF2B5EF4-FFF2-40B4-BE49-F238E27FC236}">
                <a16:creationId xmlns:a16="http://schemas.microsoft.com/office/drawing/2014/main" id="{C9DF3F74-4897-41E5-9881-AE4BCCEDC641}"/>
              </a:ext>
            </a:extLst>
          </p:cNvPr>
          <p:cNvPicPr>
            <a:picLocks noChangeAspect="1"/>
          </p:cNvPicPr>
          <p:nvPr/>
        </p:nvPicPr>
        <p:blipFill rotWithShape="1">
          <a:blip r:embed="rId3"/>
          <a:srcRect l="9547" t="60123" r="8657" b="10671"/>
          <a:stretch/>
        </p:blipFill>
        <p:spPr>
          <a:xfrm>
            <a:off x="180341" y="476672"/>
            <a:ext cx="11831318" cy="2376264"/>
          </a:xfrm>
          <a:prstGeom prst="rect">
            <a:avLst/>
          </a:prstGeom>
        </p:spPr>
      </p:pic>
    </p:spTree>
    <p:extLst>
      <p:ext uri="{BB962C8B-B14F-4D97-AF65-F5344CB8AC3E}">
        <p14:creationId xmlns:p14="http://schemas.microsoft.com/office/powerpoint/2010/main" val="1159674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235-3A38-4EA6-B0B4-DC4CB19D87A6}"/>
              </a:ext>
            </a:extLst>
          </p:cNvPr>
          <p:cNvSpPr>
            <a:spLocks noGrp="1"/>
          </p:cNvSpPr>
          <p:nvPr>
            <p:ph type="title"/>
          </p:nvPr>
        </p:nvSpPr>
        <p:spPr/>
        <p:txBody>
          <a:bodyPr>
            <a:normAutofit fontScale="90000"/>
          </a:bodyPr>
          <a:lstStyle/>
          <a:p>
            <a:r>
              <a:rPr lang="en-US" dirty="0"/>
              <a:t>Assessment 2- Portfolio</a:t>
            </a:r>
            <a:br>
              <a:rPr lang="en-US" dirty="0"/>
            </a:br>
            <a:r>
              <a:rPr lang="en-GB" sz="2800" b="1" dirty="0">
                <a:effectLst/>
                <a:latin typeface="Arial" panose="020B0604020202020204" pitchFamily="34" charset="0"/>
                <a:ea typeface="Times New Roman" panose="02020603050405020304" pitchFamily="18" charset="0"/>
              </a:rPr>
              <a:t>23:59 Sunday 12</a:t>
            </a:r>
            <a:r>
              <a:rPr lang="en-GB" sz="2800" b="1" baseline="30000" dirty="0">
                <a:effectLst/>
                <a:latin typeface="Arial" panose="020B0604020202020204" pitchFamily="34" charset="0"/>
                <a:ea typeface="Times New Roman" panose="02020603050405020304" pitchFamily="18" charset="0"/>
              </a:rPr>
              <a:t>th</a:t>
            </a:r>
            <a:r>
              <a:rPr lang="en-GB" sz="2800" b="1" dirty="0">
                <a:effectLst/>
                <a:latin typeface="Arial" panose="020B0604020202020204" pitchFamily="34" charset="0"/>
                <a:ea typeface="Times New Roman" panose="02020603050405020304" pitchFamily="18" charset="0"/>
              </a:rPr>
              <a:t> September 2021</a:t>
            </a:r>
            <a:endParaRPr lang="en-GB" dirty="0"/>
          </a:p>
        </p:txBody>
      </p:sp>
      <p:sp>
        <p:nvSpPr>
          <p:cNvPr id="5" name="Content Placeholder 4">
            <a:extLst>
              <a:ext uri="{FF2B5EF4-FFF2-40B4-BE49-F238E27FC236}">
                <a16:creationId xmlns:a16="http://schemas.microsoft.com/office/drawing/2014/main" id="{952EDB01-294E-4316-8F35-C43801F80F39}"/>
              </a:ext>
            </a:extLst>
          </p:cNvPr>
          <p:cNvSpPr>
            <a:spLocks noGrp="1"/>
          </p:cNvSpPr>
          <p:nvPr>
            <p:ph idx="1"/>
          </p:nvPr>
        </p:nvSpPr>
        <p:spPr/>
        <p:txBody>
          <a:bodyPr>
            <a:normAutofit fontScale="85000" lnSpcReduction="20000"/>
          </a:bodyPr>
          <a:lstStyle/>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preparation for this assessment, students are invited to deliver a 30-minute class seminar presentation for debate and discussion on a chosen topic relevant to this module, either in pairs or individually. This is not assessed but is part of the preparation to enable the student to attain the required depth and criticality of their topic area.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Students must submit a portfolio of 3 pieces of written work to demonstrate the critical examination of their topic areas appropriate to level 7 and showing a readiness for level 8.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Each of these </a:t>
            </a:r>
            <a:r>
              <a:rPr lang="en-GB" sz="1800"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pieces must be the equivalent of 1,000 words, and might include tasks such as the following (these are only ideas):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write-up of the key academic underpinning of the class presentation topic area, culminating in a preferred conceptual framework. </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preliminary, critical literature review indicating areas of further research.</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Create a model of HR factors affecting an organisation in relation to the topic area with appropriate discussion and critique, and identifying potential gaps in current understanding.</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Evaluate the appropriateness of various methodological approaches for researching these identified topics of interest.</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Select one of the identified areas of further research and outline an appropriate research design that would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further the boundaries of knowledge in the field.</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As far as possible your evidence should be compiled into one word document with links to other media (where used) and activities clearly labelled. The portfolio should be presented professionally and demonstrate creativity.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39681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2C5918-CB72-4D28-AF82-222C1D81BA5C}"/>
              </a:ext>
            </a:extLst>
          </p:cNvPr>
          <p:cNvSpPr>
            <a:spLocks noGrp="1"/>
          </p:cNvSpPr>
          <p:nvPr>
            <p:ph idx="1"/>
          </p:nvPr>
        </p:nvSpPr>
        <p:spPr/>
        <p:txBody>
          <a:bodyPr>
            <a:normAutofit lnSpcReduction="10000"/>
          </a:bodyPr>
          <a:lstStyle/>
          <a:p>
            <a:r>
              <a:rPr lang="en-US" dirty="0"/>
              <a:t>Collaborative and Participatory</a:t>
            </a:r>
          </a:p>
          <a:p>
            <a:r>
              <a:rPr lang="en-US" dirty="0"/>
              <a:t>Questioning, skeptical, curious</a:t>
            </a:r>
          </a:p>
          <a:p>
            <a:r>
              <a:rPr lang="en-US" dirty="0"/>
              <a:t>Supportive, building on others’ work</a:t>
            </a:r>
          </a:p>
          <a:p>
            <a:pPr marL="0" indent="0">
              <a:buNone/>
            </a:pPr>
            <a:endParaRPr lang="en-US" dirty="0"/>
          </a:p>
          <a:p>
            <a:pPr marL="0" indent="0">
              <a:buNone/>
            </a:pPr>
            <a:r>
              <a:rPr lang="en-US" dirty="0"/>
              <a:t>Plenary and input </a:t>
            </a:r>
          </a:p>
          <a:p>
            <a:pPr marL="0" indent="0">
              <a:buNone/>
            </a:pPr>
            <a:r>
              <a:rPr lang="en-US" dirty="0"/>
              <a:t>	      		small group work </a:t>
            </a:r>
          </a:p>
          <a:p>
            <a:pPr marL="0" indent="0">
              <a:buNone/>
            </a:pPr>
            <a:r>
              <a:rPr lang="en-US" dirty="0"/>
              <a:t>					   presentation and feedback </a:t>
            </a:r>
          </a:p>
          <a:p>
            <a:pPr marL="0" indent="0">
              <a:buNone/>
            </a:pPr>
            <a:r>
              <a:rPr lang="en-US" dirty="0"/>
              <a:t>							plenary discussion</a:t>
            </a:r>
            <a:endParaRPr lang="en-GB" dirty="0"/>
          </a:p>
        </p:txBody>
      </p:sp>
      <p:sp>
        <p:nvSpPr>
          <p:cNvPr id="6" name="Rectangle 2">
            <a:extLst>
              <a:ext uri="{FF2B5EF4-FFF2-40B4-BE49-F238E27FC236}">
                <a16:creationId xmlns:a16="http://schemas.microsoft.com/office/drawing/2014/main" id="{181D9746-B567-4A34-B563-A1437ECF7BF8}"/>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Ways of working…</a:t>
            </a:r>
          </a:p>
        </p:txBody>
      </p:sp>
      <p:sp>
        <p:nvSpPr>
          <p:cNvPr id="7" name="Arrow: Right 6">
            <a:extLst>
              <a:ext uri="{FF2B5EF4-FFF2-40B4-BE49-F238E27FC236}">
                <a16:creationId xmlns:a16="http://schemas.microsoft.com/office/drawing/2014/main" id="{C157A0D5-A358-48C1-A6E7-5E38F841505C}"/>
              </a:ext>
            </a:extLst>
          </p:cNvPr>
          <p:cNvSpPr/>
          <p:nvPr/>
        </p:nvSpPr>
        <p:spPr>
          <a:xfrm rot="2330306">
            <a:off x="2711624" y="4365104"/>
            <a:ext cx="432048" cy="2446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0D9E02EC-123A-4556-91B1-45149E6CF76B}"/>
              </a:ext>
            </a:extLst>
          </p:cNvPr>
          <p:cNvSpPr/>
          <p:nvPr/>
        </p:nvSpPr>
        <p:spPr>
          <a:xfrm rot="2337484">
            <a:off x="4324661" y="4932824"/>
            <a:ext cx="432048" cy="2446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C1316973-396F-4319-B177-A9C1E25E277C}"/>
              </a:ext>
            </a:extLst>
          </p:cNvPr>
          <p:cNvSpPr/>
          <p:nvPr/>
        </p:nvSpPr>
        <p:spPr>
          <a:xfrm rot="2769327">
            <a:off x="5973815" y="5419423"/>
            <a:ext cx="432048" cy="2446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290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Process of enquiry demonstrating </a:t>
            </a:r>
            <a:br>
              <a:rPr lang="en-GB" dirty="0"/>
            </a:br>
            <a:r>
              <a:rPr lang="en-GB" dirty="0"/>
              <a:t>a readiness for level 8…</a:t>
            </a:r>
          </a:p>
        </p:txBody>
      </p:sp>
      <p:sp>
        <p:nvSpPr>
          <p:cNvPr id="12" name="Content Placeholder 11"/>
          <p:cNvSpPr>
            <a:spLocks noGrp="1"/>
          </p:cNvSpPr>
          <p:nvPr>
            <p:ph sz="quarter" idx="4"/>
          </p:nvPr>
        </p:nvSpPr>
        <p:spPr>
          <a:xfrm>
            <a:off x="911424" y="2060848"/>
            <a:ext cx="9865095" cy="3816423"/>
          </a:xfrm>
          <a:ln>
            <a:solidFill>
              <a:schemeClr val="accent1"/>
            </a:solidFill>
          </a:ln>
        </p:spPr>
        <p:txBody>
          <a:bodyPr>
            <a:normAutofit lnSpcReduction="10000"/>
          </a:bodyPr>
          <a:lstStyle/>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What are the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concepts</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underpinning the academic topic? How do they fit together? = conceptual framework. </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Outline a preliminary, critical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literature</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review indicating current approaches and areas of further research.</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Propose a tentative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model</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of how various factors affect the issue with annotation, critique, and identifying potential gaps in current understanding.</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Evaluate the appropriateness of various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methodological</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approaches for researching these identified gaps of interest.</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8685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095C5C-CBA7-4B2B-8983-9BDEA7EA5E01}"/>
              </a:ext>
            </a:extLst>
          </p:cNvPr>
          <p:cNvSpPr>
            <a:spLocks noGrp="1"/>
          </p:cNvSpPr>
          <p:nvPr>
            <p:ph idx="1"/>
          </p:nvPr>
        </p:nvSpPr>
        <p:spPr>
          <a:xfrm>
            <a:off x="468905" y="1551511"/>
            <a:ext cx="10972800" cy="1828799"/>
          </a:xfrm>
        </p:spPr>
        <p:txBody>
          <a:bodyPr>
            <a:normAutofit/>
          </a:bodyPr>
          <a:lstStyle/>
          <a:p>
            <a:r>
              <a:rPr lang="en-US" sz="1800" b="0" i="0" dirty="0">
                <a:solidFill>
                  <a:srgbClr val="1C1D1E"/>
                </a:solidFill>
                <a:effectLst/>
                <a:latin typeface="Open Sans" panose="020B0604020202020204" pitchFamily="34" charset="0"/>
              </a:rPr>
              <a:t>Sanders, K., Guest, D. and Rodrigues, R. (2021) The role of HR attributions in the HRM – Outcome relationship: Introduction to the special issue. Human Resource Management Journal, 31: 694-703.</a:t>
            </a:r>
          </a:p>
          <a:p>
            <a:endParaRPr lang="en-US" sz="2800" dirty="0">
              <a:solidFill>
                <a:srgbClr val="1C1D1E"/>
              </a:solidFill>
              <a:latin typeface="Open Sans" panose="020B0604020202020204" pitchFamily="34" charset="0"/>
            </a:endParaRPr>
          </a:p>
          <a:p>
            <a:endParaRPr lang="en-GB" sz="2800" dirty="0"/>
          </a:p>
        </p:txBody>
      </p:sp>
      <p:pic>
        <p:nvPicPr>
          <p:cNvPr id="8" name="Picture 7">
            <a:extLst>
              <a:ext uri="{FF2B5EF4-FFF2-40B4-BE49-F238E27FC236}">
                <a16:creationId xmlns:a16="http://schemas.microsoft.com/office/drawing/2014/main" id="{D58BD502-4338-466B-B322-E642ABBDAF99}"/>
              </a:ext>
            </a:extLst>
          </p:cNvPr>
          <p:cNvPicPr>
            <a:picLocks noChangeAspect="1"/>
          </p:cNvPicPr>
          <p:nvPr/>
        </p:nvPicPr>
        <p:blipFill rotWithShape="1">
          <a:blip r:embed="rId2"/>
          <a:srcRect t="14300" r="2160" b="5900"/>
          <a:stretch/>
        </p:blipFill>
        <p:spPr>
          <a:xfrm>
            <a:off x="2504717" y="2276872"/>
            <a:ext cx="9288367" cy="4261304"/>
          </a:xfrm>
          <a:prstGeom prst="rect">
            <a:avLst/>
          </a:prstGeom>
        </p:spPr>
      </p:pic>
      <p:sp>
        <p:nvSpPr>
          <p:cNvPr id="5" name="Rectangle 2">
            <a:extLst>
              <a:ext uri="{FF2B5EF4-FFF2-40B4-BE49-F238E27FC236}">
                <a16:creationId xmlns:a16="http://schemas.microsoft.com/office/drawing/2014/main" id="{043434A8-FA2D-4B7D-8C72-6D072EC186AE}"/>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Up to date/ cutting edge conceptual work</a:t>
            </a:r>
            <a:endParaRPr lang="en-GB" dirty="0">
              <a:solidFill>
                <a:schemeClr val="bg1"/>
              </a:solidFill>
            </a:endParaRPr>
          </a:p>
        </p:txBody>
      </p:sp>
    </p:spTree>
    <p:extLst>
      <p:ext uri="{BB962C8B-B14F-4D97-AF65-F5344CB8AC3E}">
        <p14:creationId xmlns:p14="http://schemas.microsoft.com/office/powerpoint/2010/main" val="2616697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800F43-6633-4E64-892B-CD71B6548E23}"/>
              </a:ext>
            </a:extLst>
          </p:cNvPr>
          <p:cNvSpPr>
            <a:spLocks noGrp="1"/>
          </p:cNvSpPr>
          <p:nvPr>
            <p:ph idx="1"/>
          </p:nvPr>
        </p:nvSpPr>
        <p:spPr>
          <a:xfrm>
            <a:off x="695400" y="2492896"/>
            <a:ext cx="10887000" cy="3633268"/>
          </a:xfrm>
        </p:spPr>
        <p:txBody>
          <a:bodyPr>
            <a:normAutofit/>
          </a:bodyPr>
          <a:lstStyle/>
          <a:p>
            <a:pPr marL="0" indent="0" algn="l">
              <a:buNone/>
            </a:pPr>
            <a:r>
              <a:rPr lang="en-US" sz="2000" b="0" i="0" dirty="0">
                <a:solidFill>
                  <a:srgbClr val="000000"/>
                </a:solidFill>
                <a:effectLst/>
                <a:latin typeface="ff1"/>
              </a:rPr>
              <a:t>Bowen and </a:t>
            </a:r>
            <a:r>
              <a:rPr lang="en-US" sz="2000" b="0" i="0" dirty="0" err="1">
                <a:solidFill>
                  <a:srgbClr val="000000"/>
                </a:solidFill>
                <a:effectLst/>
                <a:latin typeface="ff1"/>
              </a:rPr>
              <a:t>Ostroff</a:t>
            </a:r>
            <a:r>
              <a:rPr lang="en-US" sz="2000" b="0" i="0" dirty="0">
                <a:solidFill>
                  <a:srgbClr val="000000"/>
                </a:solidFill>
                <a:effectLst/>
                <a:latin typeface="ff1"/>
              </a:rPr>
              <a:t> </a:t>
            </a:r>
            <a:r>
              <a:rPr lang="en-US" sz="2000" b="0" i="0" dirty="0">
                <a:effectLst/>
                <a:latin typeface="ff1"/>
              </a:rPr>
              <a:t>(2004) </a:t>
            </a:r>
            <a:r>
              <a:rPr lang="en-US" sz="2000" b="0" i="0" dirty="0" err="1">
                <a:effectLst/>
                <a:latin typeface="ff1"/>
              </a:rPr>
              <a:t>utilised</a:t>
            </a:r>
            <a:r>
              <a:rPr lang="en-US" sz="2000" b="0" i="0" dirty="0">
                <a:effectLst/>
                <a:latin typeface="ff1"/>
              </a:rPr>
              <a:t> attribution theory (Kelley, 1973), and drew on </a:t>
            </a:r>
            <a:r>
              <a:rPr lang="en-US" sz="2000" b="0" i="0" dirty="0" err="1">
                <a:effectLst/>
                <a:latin typeface="ff1"/>
              </a:rPr>
              <a:t>Mischel's</a:t>
            </a:r>
            <a:r>
              <a:rPr lang="en-US" sz="2000" b="0" i="0" dirty="0">
                <a:effectLst/>
                <a:latin typeface="ff1"/>
              </a:rPr>
              <a:t> (1973) concept of a ‘powerful situation’ to propose that a ‘strong’ HRM system, </a:t>
            </a:r>
            <a:r>
              <a:rPr lang="en-US" sz="2000" b="0" i="0" dirty="0" err="1">
                <a:effectLst/>
                <a:latin typeface="ff1"/>
              </a:rPr>
              <a:t>characterised</a:t>
            </a:r>
            <a:r>
              <a:rPr lang="en-US" sz="2000" b="0" i="0" dirty="0">
                <a:effectLst/>
                <a:latin typeface="ff1"/>
              </a:rPr>
              <a:t> as having high levels of distinctiveness, consistency and consensus, will be more likely to lead to effective HRM implementation. This has stimulated a considerable body of research (see Hewett et al., 2018)…</a:t>
            </a:r>
          </a:p>
          <a:p>
            <a:pPr marL="0" indent="0" algn="l">
              <a:buNone/>
            </a:pPr>
            <a:endParaRPr lang="en-US" sz="2000" dirty="0">
              <a:latin typeface="ff1"/>
            </a:endParaRPr>
          </a:p>
          <a:p>
            <a:pPr marL="0" indent="0" algn="r">
              <a:buNone/>
            </a:pPr>
            <a:r>
              <a:rPr lang="en-GB" sz="1400" dirty="0">
                <a:solidFill>
                  <a:srgbClr val="1C1D1E"/>
                </a:solidFill>
                <a:latin typeface="Open Sans" panose="020B0604020202020204" pitchFamily="34" charset="0"/>
              </a:rPr>
              <a:t>Guest, D, Sanders, K, Rodrigues, R &amp; Oliveira, T. (2021) </a:t>
            </a:r>
            <a:r>
              <a:rPr lang="en-GB" sz="1400" dirty="0">
                <a:solidFill>
                  <a:srgbClr val="1C1D1E"/>
                </a:solidFill>
                <a:latin typeface="Open Sans" panose="020B0604020202020204" pitchFamily="34" charset="0"/>
                <a:hlinkClick r:id="rId2">
                  <a:extLst>
                    <a:ext uri="{A12FA001-AC4F-418D-AE19-62706E023703}">
                      <ahyp:hlinkClr xmlns:ahyp="http://schemas.microsoft.com/office/drawing/2018/hyperlinkcolor" val="tx"/>
                    </a:ext>
                  </a:extLst>
                </a:hlinkClick>
              </a:rPr>
              <a:t>Signalling theory as a framework for analysing human resource management processes and integrating human resource attribution theories: A conceptual analysis and empirical exploration</a:t>
            </a:r>
            <a:r>
              <a:rPr lang="en-GB" sz="1400" dirty="0">
                <a:solidFill>
                  <a:srgbClr val="1C1D1E"/>
                </a:solidFill>
                <a:latin typeface="Open Sans" panose="020B0604020202020204" pitchFamily="34" charset="0"/>
              </a:rPr>
              <a:t> </a:t>
            </a:r>
            <a:r>
              <a:rPr lang="en-US" sz="1400" dirty="0">
                <a:solidFill>
                  <a:srgbClr val="1C1D1E"/>
                </a:solidFill>
                <a:latin typeface="Open Sans" panose="020B0604020202020204" pitchFamily="34" charset="0"/>
              </a:rPr>
              <a:t>Human Resource Management Journal, 31: </a:t>
            </a:r>
            <a:r>
              <a:rPr lang="en-GB" sz="1400" dirty="0">
                <a:solidFill>
                  <a:srgbClr val="1C1D1E"/>
                </a:solidFill>
                <a:latin typeface="Open Sans" panose="020B0604020202020204" pitchFamily="34" charset="0"/>
              </a:rPr>
              <a:t>pp. 796–818  </a:t>
            </a:r>
          </a:p>
          <a:p>
            <a:pPr marL="0" indent="0" algn="l">
              <a:buNone/>
            </a:pPr>
            <a:endParaRPr lang="en-US" sz="2000" b="0" i="0" dirty="0">
              <a:effectLst/>
              <a:latin typeface="ff1"/>
            </a:endParaRPr>
          </a:p>
        </p:txBody>
      </p:sp>
      <p:sp>
        <p:nvSpPr>
          <p:cNvPr id="4" name="Rectangle 2">
            <a:extLst>
              <a:ext uri="{FF2B5EF4-FFF2-40B4-BE49-F238E27FC236}">
                <a16:creationId xmlns:a16="http://schemas.microsoft.com/office/drawing/2014/main" id="{445C0370-80D3-47B8-84AC-FFA59CC6C9C2}"/>
              </a:ext>
            </a:extLst>
          </p:cNvPr>
          <p:cNvSpPr txBox="1">
            <a:spLocks noChangeArrowheads="1"/>
          </p:cNvSpPr>
          <p:nvPr/>
        </p:nvSpPr>
        <p:spPr>
          <a:xfrm>
            <a:off x="0" y="0"/>
            <a:ext cx="12192000" cy="198884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dirty="0">
                <a:solidFill>
                  <a:schemeClr val="bg1"/>
                </a:solidFill>
                <a:latin typeface="Open Sans" panose="020B0604020202020204" pitchFamily="34" charset="0"/>
              </a:rPr>
              <a:t>New theoretical contributions from </a:t>
            </a:r>
          </a:p>
          <a:p>
            <a:r>
              <a:rPr lang="en-GB" sz="4400" dirty="0">
                <a:solidFill>
                  <a:schemeClr val="bg1"/>
                </a:solidFill>
                <a:latin typeface="Open Sans" panose="020B0604020202020204" pitchFamily="34" charset="0"/>
              </a:rPr>
              <a:t>Attributions Theory</a:t>
            </a:r>
            <a:endParaRPr lang="en-GB" dirty="0">
              <a:solidFill>
                <a:schemeClr val="bg1"/>
              </a:solidFill>
            </a:endParaRPr>
          </a:p>
        </p:txBody>
      </p:sp>
    </p:spTree>
    <p:extLst>
      <p:ext uri="{BB962C8B-B14F-4D97-AF65-F5344CB8AC3E}">
        <p14:creationId xmlns:p14="http://schemas.microsoft.com/office/powerpoint/2010/main" val="2939657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87B6F4-888B-4BC7-BAEC-28CFE90581E6}"/>
              </a:ext>
            </a:extLst>
          </p:cNvPr>
          <p:cNvSpPr>
            <a:spLocks noGrp="1"/>
          </p:cNvSpPr>
          <p:nvPr>
            <p:ph idx="1"/>
          </p:nvPr>
        </p:nvSpPr>
        <p:spPr>
          <a:xfrm>
            <a:off x="609600" y="2276872"/>
            <a:ext cx="10972800" cy="3849292"/>
          </a:xfrm>
        </p:spPr>
        <p:txBody>
          <a:bodyPr>
            <a:normAutofit/>
          </a:bodyPr>
          <a:lstStyle/>
          <a:p>
            <a:pPr marL="0" indent="0">
              <a:buNone/>
            </a:pPr>
            <a:r>
              <a:rPr lang="en-US" sz="1800" b="0" i="0" dirty="0">
                <a:solidFill>
                  <a:srgbClr val="1C1D1E"/>
                </a:solidFill>
                <a:effectLst/>
                <a:latin typeface="Open Sans" panose="020B0606030504020204" pitchFamily="34" charset="0"/>
              </a:rPr>
              <a:t>This paper aims to critically examine employee participation in Industry 4.0, with a systematic literature review. A total of 58 studies were reviewed, resulting in a </a:t>
            </a:r>
            <a:r>
              <a:rPr lang="en-US" sz="1800" b="0" i="0" dirty="0" err="1">
                <a:solidFill>
                  <a:srgbClr val="1C1D1E"/>
                </a:solidFill>
                <a:effectLst/>
                <a:latin typeface="Open Sans" panose="020B0606030504020204" pitchFamily="34" charset="0"/>
              </a:rPr>
              <a:t>categorisation</a:t>
            </a:r>
            <a:r>
              <a:rPr lang="en-US" sz="1800" b="0" i="0" dirty="0">
                <a:solidFill>
                  <a:srgbClr val="1C1D1E"/>
                </a:solidFill>
                <a:effectLst/>
                <a:latin typeface="Open Sans" panose="020B0606030504020204" pitchFamily="34" charset="0"/>
              </a:rPr>
              <a:t> of the literature into three perspectives. The ‘techno-optimist’ and the ‘socio-technical’ perspective dominate in the reviewed papers. They both confirm a trend that frames employee participation in a unitarist tradition, which </a:t>
            </a:r>
            <a:r>
              <a:rPr lang="en-US" sz="1800" b="0" i="0" dirty="0" err="1">
                <a:solidFill>
                  <a:srgbClr val="1C1D1E"/>
                </a:solidFill>
                <a:effectLst/>
                <a:latin typeface="Open Sans" panose="020B0606030504020204" pitchFamily="34" charset="0"/>
              </a:rPr>
              <a:t>emphasises</a:t>
            </a:r>
            <a:r>
              <a:rPr lang="en-US" sz="1800" b="0" i="0" dirty="0">
                <a:solidFill>
                  <a:srgbClr val="1C1D1E"/>
                </a:solidFill>
                <a:effectLst/>
                <a:latin typeface="Open Sans" panose="020B0606030504020204" pitchFamily="34" charset="0"/>
              </a:rPr>
              <a:t> synergies between managerial efficiency and (mostly individual) participation, leading to high innovation potential. The third perspective is rooted in critical studies. Authors writing on the latter subject predict more </a:t>
            </a:r>
            <a:r>
              <a:rPr lang="en-US" sz="1800" b="0" i="0" dirty="0" err="1">
                <a:solidFill>
                  <a:srgbClr val="1C1D1E"/>
                </a:solidFill>
                <a:effectLst/>
                <a:latin typeface="Open Sans" panose="020B0606030504020204" pitchFamily="34" charset="0"/>
              </a:rPr>
              <a:t>standardisation</a:t>
            </a:r>
            <a:r>
              <a:rPr lang="en-US" sz="1800" b="0" i="0" dirty="0">
                <a:solidFill>
                  <a:srgbClr val="1C1D1E"/>
                </a:solidFill>
                <a:effectLst/>
                <a:latin typeface="Open Sans" panose="020B0606030504020204" pitchFamily="34" charset="0"/>
              </a:rPr>
              <a:t> and </a:t>
            </a:r>
            <a:r>
              <a:rPr lang="en-US" sz="1800" b="0" i="0" dirty="0" err="1">
                <a:solidFill>
                  <a:srgbClr val="1C1D1E"/>
                </a:solidFill>
                <a:effectLst/>
                <a:latin typeface="Open Sans" panose="020B0606030504020204" pitchFamily="34" charset="0"/>
              </a:rPr>
              <a:t>centralisation</a:t>
            </a:r>
            <a:r>
              <a:rPr lang="en-US" sz="1800" b="0" i="0" dirty="0">
                <a:solidFill>
                  <a:srgbClr val="1C1D1E"/>
                </a:solidFill>
                <a:effectLst/>
                <a:latin typeface="Open Sans" panose="020B0606030504020204" pitchFamily="34" charset="0"/>
              </a:rPr>
              <a:t>, and the continued demise of collective and representative forms of participation.</a:t>
            </a:r>
          </a:p>
          <a:p>
            <a:pPr marL="0" indent="0">
              <a:buNone/>
            </a:pPr>
            <a:endParaRPr lang="en-US" sz="1800" dirty="0">
              <a:solidFill>
                <a:srgbClr val="1C1D1E"/>
              </a:solidFill>
              <a:latin typeface="Open Sans" panose="020B0606030504020204" pitchFamily="34" charset="0"/>
            </a:endParaRPr>
          </a:p>
          <a:p>
            <a:pPr marL="0" indent="0" algn="r">
              <a:buNone/>
            </a:pPr>
            <a:r>
              <a:rPr lang="en-US" sz="1800" dirty="0">
                <a:solidFill>
                  <a:srgbClr val="1C1D1E"/>
                </a:solidFill>
                <a:latin typeface="Open Sans" panose="020B0606030504020204" pitchFamily="34" charset="0"/>
              </a:rPr>
              <a:t>Abstract  </a:t>
            </a:r>
            <a:r>
              <a:rPr lang="en-GB" sz="1800" dirty="0" err="1">
                <a:solidFill>
                  <a:srgbClr val="1C1D1E"/>
                </a:solidFill>
                <a:latin typeface="Open Sans" panose="020B0606030504020204" pitchFamily="34" charset="0"/>
                <a:hlinkClick r:id="rId2">
                  <a:extLst>
                    <a:ext uri="{A12FA001-AC4F-418D-AE19-62706E023703}">
                      <ahyp:hlinkClr xmlns:ahyp="http://schemas.microsoft.com/office/drawing/2018/hyperlinkcolor" val="tx"/>
                    </a:ext>
                  </a:extLst>
                </a:hlinkClick>
              </a:rPr>
              <a:t>Vereycken</a:t>
            </a:r>
            <a:r>
              <a:rPr lang="en-GB" sz="1800" dirty="0">
                <a:solidFill>
                  <a:srgbClr val="1C1D1E"/>
                </a:solidFill>
                <a:latin typeface="Open Sans" panose="020B0606030504020204" pitchFamily="34" charset="0"/>
              </a:rPr>
              <a:t>, Y, </a:t>
            </a:r>
            <a:r>
              <a:rPr lang="en-GB" sz="1800" dirty="0" err="1">
                <a:solidFill>
                  <a:srgbClr val="1C1D1E"/>
                </a:solidFill>
                <a:latin typeface="Open Sans" panose="020B0606030504020204" pitchFamily="34" charset="0"/>
                <a:hlinkClick r:id="rId3">
                  <a:extLst>
                    <a:ext uri="{A12FA001-AC4F-418D-AE19-62706E023703}">
                      <ahyp:hlinkClr xmlns:ahyp="http://schemas.microsoft.com/office/drawing/2018/hyperlinkcolor" val="tx"/>
                    </a:ext>
                  </a:extLst>
                </a:hlinkClick>
              </a:rPr>
              <a:t>Ramioul</a:t>
            </a:r>
            <a:r>
              <a:rPr lang="en-GB" sz="1800" dirty="0">
                <a:solidFill>
                  <a:srgbClr val="1C1D1E"/>
                </a:solidFill>
                <a:latin typeface="Open Sans" panose="020B0606030504020204" pitchFamily="34" charset="0"/>
              </a:rPr>
              <a:t>, M, </a:t>
            </a:r>
            <a:r>
              <a:rPr lang="en-GB" sz="1800" dirty="0" err="1">
                <a:solidFill>
                  <a:srgbClr val="1C1D1E"/>
                </a:solidFill>
                <a:latin typeface="Open Sans" panose="020B0606030504020204" pitchFamily="34" charset="0"/>
                <a:hlinkClick r:id="rId4">
                  <a:extLst>
                    <a:ext uri="{A12FA001-AC4F-418D-AE19-62706E023703}">
                      <ahyp:hlinkClr xmlns:ahyp="http://schemas.microsoft.com/office/drawing/2018/hyperlinkcolor" val="tx"/>
                    </a:ext>
                  </a:extLst>
                </a:hlinkClick>
              </a:rPr>
              <a:t>Hermans</a:t>
            </a:r>
            <a:r>
              <a:rPr lang="en-GB" sz="1800" dirty="0">
                <a:solidFill>
                  <a:srgbClr val="1C1D1E"/>
                </a:solidFill>
                <a:latin typeface="Open Sans" panose="020B0606030504020204" pitchFamily="34" charset="0"/>
              </a:rPr>
              <a:t>, M. (2021) </a:t>
            </a:r>
            <a:r>
              <a:rPr lang="en-US" sz="1800" dirty="0">
                <a:solidFill>
                  <a:srgbClr val="1C1D1E"/>
                </a:solidFill>
                <a:latin typeface="Open Sans" panose="020B0606030504020204" pitchFamily="34" charset="0"/>
              </a:rPr>
              <a:t>Old wine in new bottles? Revisiting employee participation in Industry 4.0. </a:t>
            </a:r>
            <a:r>
              <a:rPr lang="en-US" sz="1800" i="1" dirty="0">
                <a:solidFill>
                  <a:srgbClr val="1C1D1E"/>
                </a:solidFill>
                <a:latin typeface="Open Sans" panose="020B0606030504020204" pitchFamily="34" charset="0"/>
              </a:rPr>
              <a:t>New technology, Work and Employment</a:t>
            </a:r>
            <a:r>
              <a:rPr lang="en-US" sz="1800" dirty="0">
                <a:solidFill>
                  <a:srgbClr val="1C1D1E"/>
                </a:solidFill>
                <a:latin typeface="Open Sans" panose="020B0606030504020204" pitchFamily="34" charset="0"/>
              </a:rPr>
              <a:t> 36:1 pp 44-73</a:t>
            </a:r>
          </a:p>
          <a:p>
            <a:pPr marL="0" indent="0">
              <a:buNone/>
            </a:pPr>
            <a:endParaRPr lang="en-GB" sz="1800" dirty="0"/>
          </a:p>
        </p:txBody>
      </p:sp>
      <p:sp>
        <p:nvSpPr>
          <p:cNvPr id="6" name="Rectangle 2">
            <a:extLst>
              <a:ext uri="{FF2B5EF4-FFF2-40B4-BE49-F238E27FC236}">
                <a16:creationId xmlns:a16="http://schemas.microsoft.com/office/drawing/2014/main" id="{E4BA865A-36DE-448C-BB6E-D23BE01D3C68}"/>
              </a:ext>
            </a:extLst>
          </p:cNvPr>
          <p:cNvSpPr txBox="1">
            <a:spLocks noChangeArrowheads="1"/>
          </p:cNvSpPr>
          <p:nvPr/>
        </p:nvSpPr>
        <p:spPr>
          <a:xfrm>
            <a:off x="0" y="0"/>
            <a:ext cx="12192000" cy="198884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Careful unpacking of perspectives and </a:t>
            </a:r>
          </a:p>
          <a:p>
            <a:r>
              <a:rPr lang="en-US" dirty="0">
                <a:solidFill>
                  <a:schemeClr val="bg1"/>
                </a:solidFill>
              </a:rPr>
              <a:t>critical approaches</a:t>
            </a:r>
            <a:endParaRPr lang="en-GB" dirty="0">
              <a:solidFill>
                <a:schemeClr val="bg1"/>
              </a:solidFill>
            </a:endParaRPr>
          </a:p>
        </p:txBody>
      </p:sp>
    </p:spTree>
    <p:extLst>
      <p:ext uri="{BB962C8B-B14F-4D97-AF65-F5344CB8AC3E}">
        <p14:creationId xmlns:p14="http://schemas.microsoft.com/office/powerpoint/2010/main" val="1769699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EF15-8256-4933-A2D9-79C90392A5AB}"/>
              </a:ext>
            </a:extLst>
          </p:cNvPr>
          <p:cNvSpPr>
            <a:spLocks noGrp="1"/>
          </p:cNvSpPr>
          <p:nvPr>
            <p:ph type="title"/>
          </p:nvPr>
        </p:nvSpPr>
        <p:spPr/>
        <p:txBody>
          <a:bodyPr/>
          <a:lstStyle/>
          <a:p>
            <a:r>
              <a:rPr lang="en-US" dirty="0"/>
              <a:t>Let’s explore some HR journals</a:t>
            </a:r>
            <a:endParaRPr lang="en-GB" dirty="0"/>
          </a:p>
        </p:txBody>
      </p:sp>
      <p:pic>
        <p:nvPicPr>
          <p:cNvPr id="6" name="Picture 5">
            <a:extLst>
              <a:ext uri="{FF2B5EF4-FFF2-40B4-BE49-F238E27FC236}">
                <a16:creationId xmlns:a16="http://schemas.microsoft.com/office/drawing/2014/main" id="{FB9707C4-7DAC-40F2-8E21-1C7F7E74007E}"/>
              </a:ext>
            </a:extLst>
          </p:cNvPr>
          <p:cNvPicPr>
            <a:picLocks noChangeAspect="1"/>
          </p:cNvPicPr>
          <p:nvPr/>
        </p:nvPicPr>
        <p:blipFill rotWithShape="1">
          <a:blip r:embed="rId2"/>
          <a:srcRect t="15351" r="74215" b="34005"/>
          <a:stretch/>
        </p:blipFill>
        <p:spPr>
          <a:xfrm>
            <a:off x="3251023" y="3721915"/>
            <a:ext cx="2376264" cy="2625371"/>
          </a:xfrm>
          <a:prstGeom prst="rect">
            <a:avLst/>
          </a:prstGeom>
        </p:spPr>
      </p:pic>
      <p:pic>
        <p:nvPicPr>
          <p:cNvPr id="8" name="Picture 7">
            <a:extLst>
              <a:ext uri="{FF2B5EF4-FFF2-40B4-BE49-F238E27FC236}">
                <a16:creationId xmlns:a16="http://schemas.microsoft.com/office/drawing/2014/main" id="{151FFFD2-1145-4136-8B84-BC0D2DA871CC}"/>
              </a:ext>
            </a:extLst>
          </p:cNvPr>
          <p:cNvPicPr>
            <a:picLocks noChangeAspect="1"/>
          </p:cNvPicPr>
          <p:nvPr/>
        </p:nvPicPr>
        <p:blipFill rotWithShape="1">
          <a:blip r:embed="rId3"/>
          <a:srcRect t="14300" r="73625" b="45729"/>
          <a:stretch/>
        </p:blipFill>
        <p:spPr>
          <a:xfrm>
            <a:off x="8760296" y="3690276"/>
            <a:ext cx="2606080" cy="2634136"/>
          </a:xfrm>
          <a:prstGeom prst="rect">
            <a:avLst/>
          </a:prstGeom>
        </p:spPr>
      </p:pic>
      <p:pic>
        <p:nvPicPr>
          <p:cNvPr id="12" name="Picture 11">
            <a:extLst>
              <a:ext uri="{FF2B5EF4-FFF2-40B4-BE49-F238E27FC236}">
                <a16:creationId xmlns:a16="http://schemas.microsoft.com/office/drawing/2014/main" id="{A7E3A2A9-7C5E-4CB9-AF4A-4E1F93CB75E1}"/>
              </a:ext>
            </a:extLst>
          </p:cNvPr>
          <p:cNvPicPr>
            <a:picLocks noChangeAspect="1"/>
          </p:cNvPicPr>
          <p:nvPr/>
        </p:nvPicPr>
        <p:blipFill rotWithShape="1">
          <a:blip r:embed="rId4"/>
          <a:srcRect l="388" t="14300" r="74898" b="38450"/>
          <a:stretch/>
        </p:blipFill>
        <p:spPr>
          <a:xfrm>
            <a:off x="5973158" y="3699041"/>
            <a:ext cx="2441266" cy="2625371"/>
          </a:xfrm>
          <a:prstGeom prst="rect">
            <a:avLst/>
          </a:prstGeom>
        </p:spPr>
      </p:pic>
      <p:sp>
        <p:nvSpPr>
          <p:cNvPr id="15" name="TextBox 14">
            <a:extLst>
              <a:ext uri="{FF2B5EF4-FFF2-40B4-BE49-F238E27FC236}">
                <a16:creationId xmlns:a16="http://schemas.microsoft.com/office/drawing/2014/main" id="{C6401931-2FE3-4DCC-B5DB-F7CE16EDA0A6}"/>
              </a:ext>
            </a:extLst>
          </p:cNvPr>
          <p:cNvSpPr txBox="1"/>
          <p:nvPr/>
        </p:nvSpPr>
        <p:spPr>
          <a:xfrm>
            <a:off x="604453" y="3284984"/>
            <a:ext cx="230069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dirty="0"/>
              <a:t>Group 1</a:t>
            </a:r>
            <a:endParaRPr lang="en-GB" dirty="0"/>
          </a:p>
        </p:txBody>
      </p:sp>
      <p:sp>
        <p:nvSpPr>
          <p:cNvPr id="16" name="TextBox 15">
            <a:extLst>
              <a:ext uri="{FF2B5EF4-FFF2-40B4-BE49-F238E27FC236}">
                <a16:creationId xmlns:a16="http://schemas.microsoft.com/office/drawing/2014/main" id="{FDBF9650-5EA9-42CD-9626-4FB8CF81022E}"/>
              </a:ext>
            </a:extLst>
          </p:cNvPr>
          <p:cNvSpPr txBox="1"/>
          <p:nvPr/>
        </p:nvSpPr>
        <p:spPr>
          <a:xfrm>
            <a:off x="3279014" y="3244334"/>
            <a:ext cx="230069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dirty="0"/>
              <a:t>Group 2</a:t>
            </a:r>
            <a:endParaRPr lang="en-GB" dirty="0"/>
          </a:p>
        </p:txBody>
      </p:sp>
      <p:sp>
        <p:nvSpPr>
          <p:cNvPr id="17" name="TextBox 16">
            <a:extLst>
              <a:ext uri="{FF2B5EF4-FFF2-40B4-BE49-F238E27FC236}">
                <a16:creationId xmlns:a16="http://schemas.microsoft.com/office/drawing/2014/main" id="{646AE8A1-90D7-4F37-85A1-2CFB09169922}"/>
              </a:ext>
            </a:extLst>
          </p:cNvPr>
          <p:cNvSpPr txBox="1"/>
          <p:nvPr/>
        </p:nvSpPr>
        <p:spPr>
          <a:xfrm>
            <a:off x="6043442" y="3252718"/>
            <a:ext cx="230069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dirty="0"/>
              <a:t>Group 3</a:t>
            </a:r>
            <a:endParaRPr lang="en-GB" dirty="0"/>
          </a:p>
        </p:txBody>
      </p:sp>
      <p:sp>
        <p:nvSpPr>
          <p:cNvPr id="18" name="TextBox 17">
            <a:extLst>
              <a:ext uri="{FF2B5EF4-FFF2-40B4-BE49-F238E27FC236}">
                <a16:creationId xmlns:a16="http://schemas.microsoft.com/office/drawing/2014/main" id="{7ED93DC2-8728-430D-BE2C-9753872D5A87}"/>
              </a:ext>
            </a:extLst>
          </p:cNvPr>
          <p:cNvSpPr txBox="1"/>
          <p:nvPr/>
        </p:nvSpPr>
        <p:spPr>
          <a:xfrm>
            <a:off x="8912987" y="3252718"/>
            <a:ext cx="230069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dirty="0"/>
              <a:t>Group 4</a:t>
            </a:r>
            <a:endParaRPr lang="en-GB" dirty="0"/>
          </a:p>
        </p:txBody>
      </p:sp>
      <p:sp>
        <p:nvSpPr>
          <p:cNvPr id="19" name="TextBox 18">
            <a:extLst>
              <a:ext uri="{FF2B5EF4-FFF2-40B4-BE49-F238E27FC236}">
                <a16:creationId xmlns:a16="http://schemas.microsoft.com/office/drawing/2014/main" id="{8CF3F8D1-B415-497D-9461-46FFE7B97A00}"/>
              </a:ext>
            </a:extLst>
          </p:cNvPr>
          <p:cNvSpPr txBox="1"/>
          <p:nvPr/>
        </p:nvSpPr>
        <p:spPr>
          <a:xfrm>
            <a:off x="302520" y="1228351"/>
            <a:ext cx="11194079" cy="1938992"/>
          </a:xfrm>
          <a:prstGeom prst="rect">
            <a:avLst/>
          </a:prstGeom>
          <a:noFill/>
        </p:spPr>
        <p:txBody>
          <a:bodyPr wrap="square" rtlCol="0">
            <a:spAutoFit/>
          </a:bodyPr>
          <a:lstStyle/>
          <a:p>
            <a:r>
              <a:rPr lang="en-US" sz="2400" dirty="0"/>
              <a:t>In your groups please explore the journal identified and see what new theoretical developments are being discussed. You may need to browse back over a the last few years. There are often ‘conversations’ and ‘debates’ that happen within the community of a journal.</a:t>
            </a:r>
          </a:p>
          <a:p>
            <a:pPr algn="r"/>
            <a:r>
              <a:rPr lang="en-US" sz="2400" dirty="0"/>
              <a:t>Feel free to choose a different journal if you prefer.</a:t>
            </a:r>
            <a:endParaRPr lang="en-GB" sz="2400" dirty="0"/>
          </a:p>
        </p:txBody>
      </p:sp>
      <p:pic>
        <p:nvPicPr>
          <p:cNvPr id="5" name="Picture 4">
            <a:extLst>
              <a:ext uri="{FF2B5EF4-FFF2-40B4-BE49-F238E27FC236}">
                <a16:creationId xmlns:a16="http://schemas.microsoft.com/office/drawing/2014/main" id="{BED79A85-7A30-413F-82B5-C9059F89E018}"/>
              </a:ext>
            </a:extLst>
          </p:cNvPr>
          <p:cNvPicPr>
            <a:picLocks noChangeAspect="1"/>
          </p:cNvPicPr>
          <p:nvPr/>
        </p:nvPicPr>
        <p:blipFill rotWithShape="1">
          <a:blip r:embed="rId5"/>
          <a:srcRect l="534" t="15350" r="74648" b="42650"/>
          <a:stretch/>
        </p:blipFill>
        <p:spPr>
          <a:xfrm>
            <a:off x="302520" y="3771957"/>
            <a:ext cx="2681250" cy="2552455"/>
          </a:xfrm>
          <a:prstGeom prst="rect">
            <a:avLst/>
          </a:prstGeom>
        </p:spPr>
      </p:pic>
    </p:spTree>
    <p:extLst>
      <p:ext uri="{BB962C8B-B14F-4D97-AF65-F5344CB8AC3E}">
        <p14:creationId xmlns:p14="http://schemas.microsoft.com/office/powerpoint/2010/main" val="1658545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4573-4745-47C3-8D3E-70E5520EAB65}"/>
              </a:ext>
            </a:extLst>
          </p:cNvPr>
          <p:cNvSpPr>
            <a:spLocks noGrp="1"/>
          </p:cNvSpPr>
          <p:nvPr>
            <p:ph type="title"/>
          </p:nvPr>
        </p:nvSpPr>
        <p:spPr/>
        <p:txBody>
          <a:bodyPr/>
          <a:lstStyle/>
          <a:p>
            <a:r>
              <a:rPr lang="en-US" dirty="0"/>
              <a:t>New topics and new directions</a:t>
            </a:r>
            <a:endParaRPr lang="en-GB" dirty="0"/>
          </a:p>
        </p:txBody>
      </p:sp>
      <p:sp>
        <p:nvSpPr>
          <p:cNvPr id="3" name="Content Placeholder 2">
            <a:extLst>
              <a:ext uri="{FF2B5EF4-FFF2-40B4-BE49-F238E27FC236}">
                <a16:creationId xmlns:a16="http://schemas.microsoft.com/office/drawing/2014/main" id="{597D4BF7-2001-4174-8913-E0B6A46947C2}"/>
              </a:ext>
            </a:extLst>
          </p:cNvPr>
          <p:cNvSpPr>
            <a:spLocks noGrp="1"/>
          </p:cNvSpPr>
          <p:nvPr>
            <p:ph idx="1"/>
          </p:nvPr>
        </p:nvSpPr>
        <p:spPr/>
        <p:txBody>
          <a:bodyPr/>
          <a:lstStyle/>
          <a:p>
            <a:r>
              <a:rPr lang="en-US" dirty="0"/>
              <a:t>Please present back some ‘</a:t>
            </a:r>
            <a:r>
              <a:rPr lang="en-US" dirty="0" err="1"/>
              <a:t>flavours</a:t>
            </a:r>
            <a:r>
              <a:rPr lang="en-US" dirty="0"/>
              <a:t>’ and examples from the journal of different theoretical directions in any field of HR.</a:t>
            </a:r>
          </a:p>
          <a:p>
            <a:endParaRPr lang="en-US" dirty="0"/>
          </a:p>
          <a:p>
            <a:r>
              <a:rPr lang="en-US" dirty="0"/>
              <a:t>Every one will be interested in different aspects so please keep the description high level and brief. </a:t>
            </a:r>
            <a:endParaRPr lang="en-GB" dirty="0"/>
          </a:p>
        </p:txBody>
      </p:sp>
    </p:spTree>
    <p:extLst>
      <p:ext uri="{BB962C8B-B14F-4D97-AF65-F5344CB8AC3E}">
        <p14:creationId xmlns:p14="http://schemas.microsoft.com/office/powerpoint/2010/main" val="869300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1371</TotalTime>
  <Words>965</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ff1</vt:lpstr>
      <vt:lpstr>Open Sans</vt:lpstr>
      <vt:lpstr>Office Theme</vt:lpstr>
      <vt:lpstr>PowerPoint Presentation</vt:lpstr>
      <vt:lpstr>Our remaining schedule</vt:lpstr>
      <vt:lpstr>PowerPoint Presentation</vt:lpstr>
      <vt:lpstr>Assessment 2- Portfolio 23:59 Sunday 12th September 2021</vt:lpstr>
      <vt:lpstr>PowerPoint Presentation</vt:lpstr>
      <vt:lpstr>Process of enquiry demonstrating  a readiness for level 8…</vt:lpstr>
      <vt:lpstr>PowerPoint Presentation</vt:lpstr>
      <vt:lpstr>PowerPoint Presentation</vt:lpstr>
      <vt:lpstr>PowerPoint Presentation</vt:lpstr>
      <vt:lpstr>Let’s explore some HR journals</vt:lpstr>
      <vt:lpstr>New topics and new directions</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131</cp:revision>
  <dcterms:created xsi:type="dcterms:W3CDTF">2013-06-25T13:48:10Z</dcterms:created>
  <dcterms:modified xsi:type="dcterms:W3CDTF">2021-08-10T09:35:18Z</dcterms:modified>
</cp:coreProperties>
</file>