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1" d="100"/>
          <a:sy n="71" d="100"/>
        </p:scale>
        <p:origin x="77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2717FF-2DBF-498E-AEDD-2EF19B6C1FA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C42066-5022-40CD-945C-0797405C2C7C}">
      <dgm:prSet/>
      <dgm:spPr/>
      <dgm:t>
        <a:bodyPr/>
        <a:lstStyle/>
        <a:p>
          <a:r>
            <a:rPr lang="en-US"/>
            <a:t>Forecast staffing needs against consultation demand and monitoring workloads.</a:t>
          </a:r>
        </a:p>
      </dgm:t>
    </dgm:pt>
    <dgm:pt modelId="{AF6F9732-3076-46AB-A5CD-A469CC423FF5}" type="parTrans" cxnId="{9FBAB18B-080D-47DD-A41B-5F0709D64D6F}">
      <dgm:prSet/>
      <dgm:spPr/>
      <dgm:t>
        <a:bodyPr/>
        <a:lstStyle/>
        <a:p>
          <a:endParaRPr lang="en-US"/>
        </a:p>
      </dgm:t>
    </dgm:pt>
    <dgm:pt modelId="{C931185A-910F-4D37-B95B-AFB98D6373C5}" type="sibTrans" cxnId="{9FBAB18B-080D-47DD-A41B-5F0709D64D6F}">
      <dgm:prSet/>
      <dgm:spPr/>
      <dgm:t>
        <a:bodyPr/>
        <a:lstStyle/>
        <a:p>
          <a:endParaRPr lang="en-US"/>
        </a:p>
      </dgm:t>
    </dgm:pt>
    <dgm:pt modelId="{C366BD57-77A7-451B-9F29-40EE8A873888}">
      <dgm:prSet/>
      <dgm:spPr/>
      <dgm:t>
        <a:bodyPr/>
        <a:lstStyle/>
        <a:p>
          <a:r>
            <a:rPr lang="en-US"/>
            <a:t>Audit available capacity, clinical–digital skills and leadership capability.</a:t>
          </a:r>
        </a:p>
      </dgm:t>
    </dgm:pt>
    <dgm:pt modelId="{CB50DD74-E9C4-4EDF-96A0-ABA3765D7B1F}" type="parTrans" cxnId="{AB2B9E54-F978-46C0-B4FF-3D4AFB73EEAA}">
      <dgm:prSet/>
      <dgm:spPr/>
      <dgm:t>
        <a:bodyPr/>
        <a:lstStyle/>
        <a:p>
          <a:endParaRPr lang="en-US"/>
        </a:p>
      </dgm:t>
    </dgm:pt>
    <dgm:pt modelId="{2867B8F7-3654-43CC-A460-DBEB5D2C6BC1}" type="sibTrans" cxnId="{AB2B9E54-F978-46C0-B4FF-3D4AFB73EEAA}">
      <dgm:prSet/>
      <dgm:spPr/>
      <dgm:t>
        <a:bodyPr/>
        <a:lstStyle/>
        <a:p>
          <a:endParaRPr lang="en-US"/>
        </a:p>
      </dgm:t>
    </dgm:pt>
    <dgm:pt modelId="{8F11C4F8-6440-4B0F-B4B6-BD6929584F39}">
      <dgm:prSet/>
      <dgm:spPr/>
      <dgm:t>
        <a:bodyPr/>
        <a:lstStyle/>
        <a:p>
          <a:r>
            <a:rPr lang="en-US"/>
            <a:t>Compare internal supply with external availability and competition for specialists.</a:t>
          </a:r>
        </a:p>
      </dgm:t>
    </dgm:pt>
    <dgm:pt modelId="{0D9E9FF5-0C46-421C-B709-DD9C9972E68B}" type="parTrans" cxnId="{7075A497-4552-4C05-B626-C9D42670D630}">
      <dgm:prSet/>
      <dgm:spPr/>
      <dgm:t>
        <a:bodyPr/>
        <a:lstStyle/>
        <a:p>
          <a:endParaRPr lang="en-US"/>
        </a:p>
      </dgm:t>
    </dgm:pt>
    <dgm:pt modelId="{61F481B0-0923-4CB1-BA43-762FB9AB00A3}" type="sibTrans" cxnId="{7075A497-4552-4C05-B626-C9D42670D630}">
      <dgm:prSet/>
      <dgm:spPr/>
      <dgm:t>
        <a:bodyPr/>
        <a:lstStyle/>
        <a:p>
          <a:endParaRPr lang="en-US"/>
        </a:p>
      </dgm:t>
    </dgm:pt>
    <dgm:pt modelId="{AB2D3355-A111-4607-8679-D9397D409462}">
      <dgm:prSet/>
      <dgm:spPr/>
      <dgm:t>
        <a:bodyPr/>
        <a:lstStyle/>
        <a:p>
          <a:r>
            <a:rPr lang="en-US"/>
            <a:t>HR and service leads produce a prioritiy, costed workforce plan within 30 days.</a:t>
          </a:r>
        </a:p>
      </dgm:t>
    </dgm:pt>
    <dgm:pt modelId="{4AB8C586-4909-4F7A-880D-9200BD7FE87C}" type="parTrans" cxnId="{D284F23D-14CF-4C11-8A8D-BECF100E4A5E}">
      <dgm:prSet/>
      <dgm:spPr/>
      <dgm:t>
        <a:bodyPr/>
        <a:lstStyle/>
        <a:p>
          <a:endParaRPr lang="en-US"/>
        </a:p>
      </dgm:t>
    </dgm:pt>
    <dgm:pt modelId="{73A77CF1-9F6B-43F9-8992-E7A5B0D44FB7}" type="sibTrans" cxnId="{D284F23D-14CF-4C11-8A8D-BECF100E4A5E}">
      <dgm:prSet/>
      <dgm:spPr/>
      <dgm:t>
        <a:bodyPr/>
        <a:lstStyle/>
        <a:p>
          <a:endParaRPr lang="en-US"/>
        </a:p>
      </dgm:t>
    </dgm:pt>
    <dgm:pt modelId="{EE3C9CCA-9E3B-438B-A713-4849B58871CE}">
      <dgm:prSet/>
      <dgm:spPr/>
      <dgm:t>
        <a:bodyPr/>
        <a:lstStyle/>
        <a:p>
          <a:r>
            <a:rPr lang="en-US" b="1"/>
            <a:t>Evaluation</a:t>
          </a:r>
          <a:r>
            <a:rPr lang="en-US"/>
            <a:t>: review different growth scenarios because demand forecasts remain uncertain.</a:t>
          </a:r>
        </a:p>
      </dgm:t>
    </dgm:pt>
    <dgm:pt modelId="{5DABC2B9-DDB5-4498-8766-6967D5E89E16}" type="parTrans" cxnId="{0177B404-8D48-459C-B17E-00221CC22DF9}">
      <dgm:prSet/>
      <dgm:spPr/>
      <dgm:t>
        <a:bodyPr/>
        <a:lstStyle/>
        <a:p>
          <a:endParaRPr lang="en-US"/>
        </a:p>
      </dgm:t>
    </dgm:pt>
    <dgm:pt modelId="{2771AA3D-135B-4BBB-B63C-42FF2459DAAC}" type="sibTrans" cxnId="{0177B404-8D48-459C-B17E-00221CC22DF9}">
      <dgm:prSet/>
      <dgm:spPr/>
      <dgm:t>
        <a:bodyPr/>
        <a:lstStyle/>
        <a:p>
          <a:endParaRPr lang="en-US"/>
        </a:p>
      </dgm:t>
    </dgm:pt>
    <dgm:pt modelId="{E01E5E71-017A-405A-892A-5D5DFC3D262E}">
      <dgm:prSet/>
      <dgm:spPr/>
      <dgm:t>
        <a:bodyPr/>
        <a:lstStyle/>
        <a:p>
          <a:r>
            <a:rPr lang="en-US" b="1"/>
            <a:t>Bechet (2008); Armstrong and Taylor (2014).</a:t>
          </a:r>
          <a:endParaRPr lang="en-US"/>
        </a:p>
      </dgm:t>
    </dgm:pt>
    <dgm:pt modelId="{A43F6586-752C-4B58-855A-3FF2D268202B}" type="parTrans" cxnId="{9F431962-7BF2-4D4E-8AF1-DBBE42CDF79E}">
      <dgm:prSet/>
      <dgm:spPr/>
      <dgm:t>
        <a:bodyPr/>
        <a:lstStyle/>
        <a:p>
          <a:endParaRPr lang="en-US"/>
        </a:p>
      </dgm:t>
    </dgm:pt>
    <dgm:pt modelId="{2060C652-B6E8-4A75-8EF5-1BD68468038F}" type="sibTrans" cxnId="{9F431962-7BF2-4D4E-8AF1-DBBE42CDF79E}">
      <dgm:prSet/>
      <dgm:spPr/>
      <dgm:t>
        <a:bodyPr/>
        <a:lstStyle/>
        <a:p>
          <a:endParaRPr lang="en-US"/>
        </a:p>
      </dgm:t>
    </dgm:pt>
    <dgm:pt modelId="{87011814-F5B1-43A0-8F30-7EC4781ECEDF}" type="pres">
      <dgm:prSet presAssocID="{D52717FF-2DBF-498E-AEDD-2EF19B6C1FA6}" presName="linear" presStyleCnt="0">
        <dgm:presLayoutVars>
          <dgm:animLvl val="lvl"/>
          <dgm:resizeHandles val="exact"/>
        </dgm:presLayoutVars>
      </dgm:prSet>
      <dgm:spPr/>
    </dgm:pt>
    <dgm:pt modelId="{57455696-66AB-4675-821B-9F7D0CD4A6E1}" type="pres">
      <dgm:prSet presAssocID="{D1C42066-5022-40CD-945C-0797405C2C7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E3E5129-0B58-4F54-8A41-92B2571415BC}" type="pres">
      <dgm:prSet presAssocID="{C931185A-910F-4D37-B95B-AFB98D6373C5}" presName="spacer" presStyleCnt="0"/>
      <dgm:spPr/>
    </dgm:pt>
    <dgm:pt modelId="{5AB56367-CADD-4C3B-B3AD-B9D2EF24BFAB}" type="pres">
      <dgm:prSet presAssocID="{C366BD57-77A7-451B-9F29-40EE8A87388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DAD5718-EA92-419B-8A6D-D58D94CA6CEC}" type="pres">
      <dgm:prSet presAssocID="{2867B8F7-3654-43CC-A460-DBEB5D2C6BC1}" presName="spacer" presStyleCnt="0"/>
      <dgm:spPr/>
    </dgm:pt>
    <dgm:pt modelId="{D6B55DBC-4709-4E5F-862E-CE86BFAD4B4E}" type="pres">
      <dgm:prSet presAssocID="{8F11C4F8-6440-4B0F-B4B6-BD6929584F3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DB25F28-3456-4355-AE9F-41B47DB852A2}" type="pres">
      <dgm:prSet presAssocID="{61F481B0-0923-4CB1-BA43-762FB9AB00A3}" presName="spacer" presStyleCnt="0"/>
      <dgm:spPr/>
    </dgm:pt>
    <dgm:pt modelId="{C83629F1-90B3-4599-9A25-E525510790DF}" type="pres">
      <dgm:prSet presAssocID="{AB2D3355-A111-4607-8679-D9397D40946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47FDF20-5AB2-4174-9AE0-4B3BEED982BD}" type="pres">
      <dgm:prSet presAssocID="{73A77CF1-9F6B-43F9-8992-E7A5B0D44FB7}" presName="spacer" presStyleCnt="0"/>
      <dgm:spPr/>
    </dgm:pt>
    <dgm:pt modelId="{564FD858-0C45-4999-8CFD-1B1292F4D6C7}" type="pres">
      <dgm:prSet presAssocID="{EE3C9CCA-9E3B-438B-A713-4849B58871C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AC205F1-55B6-4D13-8A5D-77A0F23AF3CB}" type="pres">
      <dgm:prSet presAssocID="{2771AA3D-135B-4BBB-B63C-42FF2459DAAC}" presName="spacer" presStyleCnt="0"/>
      <dgm:spPr/>
    </dgm:pt>
    <dgm:pt modelId="{3A4C064F-633D-4FAE-95A2-B153CD9D31B5}" type="pres">
      <dgm:prSet presAssocID="{E01E5E71-017A-405A-892A-5D5DFC3D262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177B404-8D48-459C-B17E-00221CC22DF9}" srcId="{D52717FF-2DBF-498E-AEDD-2EF19B6C1FA6}" destId="{EE3C9CCA-9E3B-438B-A713-4849B58871CE}" srcOrd="4" destOrd="0" parTransId="{5DABC2B9-DDB5-4498-8766-6967D5E89E16}" sibTransId="{2771AA3D-135B-4BBB-B63C-42FF2459DAAC}"/>
    <dgm:cxn modelId="{D284F23D-14CF-4C11-8A8D-BECF100E4A5E}" srcId="{D52717FF-2DBF-498E-AEDD-2EF19B6C1FA6}" destId="{AB2D3355-A111-4607-8679-D9397D409462}" srcOrd="3" destOrd="0" parTransId="{4AB8C586-4909-4F7A-880D-9200BD7FE87C}" sibTransId="{73A77CF1-9F6B-43F9-8992-E7A5B0D44FB7}"/>
    <dgm:cxn modelId="{9F431962-7BF2-4D4E-8AF1-DBBE42CDF79E}" srcId="{D52717FF-2DBF-498E-AEDD-2EF19B6C1FA6}" destId="{E01E5E71-017A-405A-892A-5D5DFC3D262E}" srcOrd="5" destOrd="0" parTransId="{A43F6586-752C-4B58-855A-3FF2D268202B}" sibTransId="{2060C652-B6E8-4A75-8EF5-1BD68468038F}"/>
    <dgm:cxn modelId="{973F5871-E6B7-47C2-98F6-13D68E1A3C1E}" type="presOf" srcId="{8F11C4F8-6440-4B0F-B4B6-BD6929584F39}" destId="{D6B55DBC-4709-4E5F-862E-CE86BFAD4B4E}" srcOrd="0" destOrd="0" presId="urn:microsoft.com/office/officeart/2005/8/layout/vList2"/>
    <dgm:cxn modelId="{AB2B9E54-F978-46C0-B4FF-3D4AFB73EEAA}" srcId="{D52717FF-2DBF-498E-AEDD-2EF19B6C1FA6}" destId="{C366BD57-77A7-451B-9F29-40EE8A873888}" srcOrd="1" destOrd="0" parTransId="{CB50DD74-E9C4-4EDF-96A0-ABA3765D7B1F}" sibTransId="{2867B8F7-3654-43CC-A460-DBEB5D2C6BC1}"/>
    <dgm:cxn modelId="{479B1578-5CBF-4427-9E68-1ADDB565ED38}" type="presOf" srcId="{E01E5E71-017A-405A-892A-5D5DFC3D262E}" destId="{3A4C064F-633D-4FAE-95A2-B153CD9D31B5}" srcOrd="0" destOrd="0" presId="urn:microsoft.com/office/officeart/2005/8/layout/vList2"/>
    <dgm:cxn modelId="{9FBAB18B-080D-47DD-A41B-5F0709D64D6F}" srcId="{D52717FF-2DBF-498E-AEDD-2EF19B6C1FA6}" destId="{D1C42066-5022-40CD-945C-0797405C2C7C}" srcOrd="0" destOrd="0" parTransId="{AF6F9732-3076-46AB-A5CD-A469CC423FF5}" sibTransId="{C931185A-910F-4D37-B95B-AFB98D6373C5}"/>
    <dgm:cxn modelId="{A4C11390-F85D-4685-BE32-D264B1DDE242}" type="presOf" srcId="{EE3C9CCA-9E3B-438B-A713-4849B58871CE}" destId="{564FD858-0C45-4999-8CFD-1B1292F4D6C7}" srcOrd="0" destOrd="0" presId="urn:microsoft.com/office/officeart/2005/8/layout/vList2"/>
    <dgm:cxn modelId="{F80CEC92-32F9-4C03-B496-70602AE6E5A6}" type="presOf" srcId="{D52717FF-2DBF-498E-AEDD-2EF19B6C1FA6}" destId="{87011814-F5B1-43A0-8F30-7EC4781ECEDF}" srcOrd="0" destOrd="0" presId="urn:microsoft.com/office/officeart/2005/8/layout/vList2"/>
    <dgm:cxn modelId="{7075A497-4552-4C05-B626-C9D42670D630}" srcId="{D52717FF-2DBF-498E-AEDD-2EF19B6C1FA6}" destId="{8F11C4F8-6440-4B0F-B4B6-BD6929584F39}" srcOrd="2" destOrd="0" parTransId="{0D9E9FF5-0C46-421C-B709-DD9C9972E68B}" sibTransId="{61F481B0-0923-4CB1-BA43-762FB9AB00A3}"/>
    <dgm:cxn modelId="{03B931B3-67C7-40CA-860D-16FB9C5991E0}" type="presOf" srcId="{C366BD57-77A7-451B-9F29-40EE8A873888}" destId="{5AB56367-CADD-4C3B-B3AD-B9D2EF24BFAB}" srcOrd="0" destOrd="0" presId="urn:microsoft.com/office/officeart/2005/8/layout/vList2"/>
    <dgm:cxn modelId="{66EC6CC1-6CA4-4919-A664-0990B11F7AB2}" type="presOf" srcId="{D1C42066-5022-40CD-945C-0797405C2C7C}" destId="{57455696-66AB-4675-821B-9F7D0CD4A6E1}" srcOrd="0" destOrd="0" presId="urn:microsoft.com/office/officeart/2005/8/layout/vList2"/>
    <dgm:cxn modelId="{B5943BEC-FA6D-49D9-B815-8F7CAA07312A}" type="presOf" srcId="{AB2D3355-A111-4607-8679-D9397D409462}" destId="{C83629F1-90B3-4599-9A25-E525510790DF}" srcOrd="0" destOrd="0" presId="urn:microsoft.com/office/officeart/2005/8/layout/vList2"/>
    <dgm:cxn modelId="{9D6B9597-1F74-4A29-ABBB-43BF54CCB66D}" type="presParOf" srcId="{87011814-F5B1-43A0-8F30-7EC4781ECEDF}" destId="{57455696-66AB-4675-821B-9F7D0CD4A6E1}" srcOrd="0" destOrd="0" presId="urn:microsoft.com/office/officeart/2005/8/layout/vList2"/>
    <dgm:cxn modelId="{B9828640-2F82-4905-89E1-62D38FEE974C}" type="presParOf" srcId="{87011814-F5B1-43A0-8F30-7EC4781ECEDF}" destId="{1E3E5129-0B58-4F54-8A41-92B2571415BC}" srcOrd="1" destOrd="0" presId="urn:microsoft.com/office/officeart/2005/8/layout/vList2"/>
    <dgm:cxn modelId="{52C8A80A-E635-47EC-A874-BF443A185DAB}" type="presParOf" srcId="{87011814-F5B1-43A0-8F30-7EC4781ECEDF}" destId="{5AB56367-CADD-4C3B-B3AD-B9D2EF24BFAB}" srcOrd="2" destOrd="0" presId="urn:microsoft.com/office/officeart/2005/8/layout/vList2"/>
    <dgm:cxn modelId="{4372A2EB-3B2F-40EE-AB38-36F960E2CE6B}" type="presParOf" srcId="{87011814-F5B1-43A0-8F30-7EC4781ECEDF}" destId="{0DAD5718-EA92-419B-8A6D-D58D94CA6CEC}" srcOrd="3" destOrd="0" presId="urn:microsoft.com/office/officeart/2005/8/layout/vList2"/>
    <dgm:cxn modelId="{66438E3F-6542-42B8-96BE-601A0B931B98}" type="presParOf" srcId="{87011814-F5B1-43A0-8F30-7EC4781ECEDF}" destId="{D6B55DBC-4709-4E5F-862E-CE86BFAD4B4E}" srcOrd="4" destOrd="0" presId="urn:microsoft.com/office/officeart/2005/8/layout/vList2"/>
    <dgm:cxn modelId="{D6136815-C54C-4F71-848F-8A99584AD5AE}" type="presParOf" srcId="{87011814-F5B1-43A0-8F30-7EC4781ECEDF}" destId="{5DB25F28-3456-4355-AE9F-41B47DB852A2}" srcOrd="5" destOrd="0" presId="urn:microsoft.com/office/officeart/2005/8/layout/vList2"/>
    <dgm:cxn modelId="{1C40F008-5CAF-4B10-AE0B-9F5B37BB205B}" type="presParOf" srcId="{87011814-F5B1-43A0-8F30-7EC4781ECEDF}" destId="{C83629F1-90B3-4599-9A25-E525510790DF}" srcOrd="6" destOrd="0" presId="urn:microsoft.com/office/officeart/2005/8/layout/vList2"/>
    <dgm:cxn modelId="{C7881630-50A4-495D-98A0-AE8BDC0A0B57}" type="presParOf" srcId="{87011814-F5B1-43A0-8F30-7EC4781ECEDF}" destId="{B47FDF20-5AB2-4174-9AE0-4B3BEED982BD}" srcOrd="7" destOrd="0" presId="urn:microsoft.com/office/officeart/2005/8/layout/vList2"/>
    <dgm:cxn modelId="{E11E89A8-D4AC-424E-8C8F-C9C46064289D}" type="presParOf" srcId="{87011814-F5B1-43A0-8F30-7EC4781ECEDF}" destId="{564FD858-0C45-4999-8CFD-1B1292F4D6C7}" srcOrd="8" destOrd="0" presId="urn:microsoft.com/office/officeart/2005/8/layout/vList2"/>
    <dgm:cxn modelId="{28027741-467E-4615-A4B1-607017E479E7}" type="presParOf" srcId="{87011814-F5B1-43A0-8F30-7EC4781ECEDF}" destId="{CAC205F1-55B6-4D13-8A5D-77A0F23AF3CB}" srcOrd="9" destOrd="0" presId="urn:microsoft.com/office/officeart/2005/8/layout/vList2"/>
    <dgm:cxn modelId="{658AF48D-4BFD-476B-B7E9-1A86D52E6336}" type="presParOf" srcId="{87011814-F5B1-43A0-8F30-7EC4781ECEDF}" destId="{3A4C064F-633D-4FAE-95A2-B153CD9D31B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55696-66AB-4675-821B-9F7D0CD4A6E1}">
      <dsp:nvSpPr>
        <dsp:cNvPr id="0" name=""/>
        <dsp:cNvSpPr/>
      </dsp:nvSpPr>
      <dsp:spPr>
        <a:xfrm>
          <a:off x="0" y="55229"/>
          <a:ext cx="5811128" cy="875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Forecast staffing needs against consultation demand and monitoring workloads.</a:t>
          </a:r>
        </a:p>
      </dsp:txBody>
      <dsp:txXfrm>
        <a:off x="42722" y="97951"/>
        <a:ext cx="5725684" cy="789716"/>
      </dsp:txXfrm>
    </dsp:sp>
    <dsp:sp modelId="{5AB56367-CADD-4C3B-B3AD-B9D2EF24BFAB}">
      <dsp:nvSpPr>
        <dsp:cNvPr id="0" name=""/>
        <dsp:cNvSpPr/>
      </dsp:nvSpPr>
      <dsp:spPr>
        <a:xfrm>
          <a:off x="0" y="993749"/>
          <a:ext cx="5811128" cy="87516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Audit available capacity, clinical–digital skills and leadership capability.</a:t>
          </a:r>
        </a:p>
      </dsp:txBody>
      <dsp:txXfrm>
        <a:off x="42722" y="1036471"/>
        <a:ext cx="5725684" cy="789716"/>
      </dsp:txXfrm>
    </dsp:sp>
    <dsp:sp modelId="{D6B55DBC-4709-4E5F-862E-CE86BFAD4B4E}">
      <dsp:nvSpPr>
        <dsp:cNvPr id="0" name=""/>
        <dsp:cNvSpPr/>
      </dsp:nvSpPr>
      <dsp:spPr>
        <a:xfrm>
          <a:off x="0" y="1932269"/>
          <a:ext cx="5811128" cy="87516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Compare internal supply with external availability and competition for specialists.</a:t>
          </a:r>
        </a:p>
      </dsp:txBody>
      <dsp:txXfrm>
        <a:off x="42722" y="1974991"/>
        <a:ext cx="5725684" cy="789716"/>
      </dsp:txXfrm>
    </dsp:sp>
    <dsp:sp modelId="{C83629F1-90B3-4599-9A25-E525510790DF}">
      <dsp:nvSpPr>
        <dsp:cNvPr id="0" name=""/>
        <dsp:cNvSpPr/>
      </dsp:nvSpPr>
      <dsp:spPr>
        <a:xfrm>
          <a:off x="0" y="2870789"/>
          <a:ext cx="5811128" cy="87516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HR and service leads produce a prioritiy, costed workforce plan within 30 days.</a:t>
          </a:r>
        </a:p>
      </dsp:txBody>
      <dsp:txXfrm>
        <a:off x="42722" y="2913511"/>
        <a:ext cx="5725684" cy="789716"/>
      </dsp:txXfrm>
    </dsp:sp>
    <dsp:sp modelId="{564FD858-0C45-4999-8CFD-1B1292F4D6C7}">
      <dsp:nvSpPr>
        <dsp:cNvPr id="0" name=""/>
        <dsp:cNvSpPr/>
      </dsp:nvSpPr>
      <dsp:spPr>
        <a:xfrm>
          <a:off x="0" y="3809309"/>
          <a:ext cx="5811128" cy="87516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Evaluation</a:t>
          </a:r>
          <a:r>
            <a:rPr lang="en-US" sz="2200" kern="1200"/>
            <a:t>: review different growth scenarios because demand forecasts remain uncertain.</a:t>
          </a:r>
        </a:p>
      </dsp:txBody>
      <dsp:txXfrm>
        <a:off x="42722" y="3852031"/>
        <a:ext cx="5725684" cy="789716"/>
      </dsp:txXfrm>
    </dsp:sp>
    <dsp:sp modelId="{3A4C064F-633D-4FAE-95A2-B153CD9D31B5}">
      <dsp:nvSpPr>
        <dsp:cNvPr id="0" name=""/>
        <dsp:cNvSpPr/>
      </dsp:nvSpPr>
      <dsp:spPr>
        <a:xfrm>
          <a:off x="0" y="4747829"/>
          <a:ext cx="5811128" cy="8751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Bechet (2008); Armstrong and Taylor (2014).</a:t>
          </a:r>
          <a:endParaRPr lang="en-US" sz="2200" kern="1200"/>
        </a:p>
      </dsp:txBody>
      <dsp:txXfrm>
        <a:off x="42722" y="4790551"/>
        <a:ext cx="5725684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Title: LCLM5002</a:t>
            </a: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and Managing Individuals and Teams</a:t>
            </a: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0" name="Arc 4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Component 1 – Individual Presentation-Health Connect UK​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Student Name: Alexandru Marchidan</a:t>
            </a:r>
            <a:r>
              <a:rPr lang="en-US" dirty="0"/>
              <a:t>​</a:t>
            </a:r>
          </a:p>
          <a:p>
            <a:pPr algn="l" fontAlgn="base"/>
            <a:endParaRPr lang="en-US" dirty="0"/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Student Number:2308055</a:t>
            </a:r>
            <a:r>
              <a:rPr lang="en-US" dirty="0"/>
              <a:t>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Lecture’s Name: </a:t>
            </a:r>
            <a:r>
              <a:rPr lang="en-US" b="1" dirty="0" err="1"/>
              <a:t>Shujun</a:t>
            </a:r>
            <a:r>
              <a:rPr lang="en-US" b="1" dirty="0"/>
              <a:t> Xiao</a:t>
            </a:r>
            <a:r>
              <a:rPr lang="en-US" dirty="0"/>
              <a:t>​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051AB-762A-148D-9C58-2CADD70FB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Health Connect UK: workforce priorities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10391A1-9EBE-8A2D-E47E-14E5CB668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/>
              <a:t> •</a:t>
            </a:r>
            <a:r>
              <a:rPr lang="en-US" sz="2400" b="1"/>
              <a:t>Health Connect </a:t>
            </a:r>
            <a:r>
              <a:rPr lang="en-US" sz="2400"/>
              <a:t>provides virtual consultations, remote patient monitoring and digital healthcare services.</a:t>
            </a:r>
          </a:p>
          <a:p>
            <a:pPr marL="0" indent="0">
              <a:buNone/>
            </a:pPr>
            <a:r>
              <a:rPr lang="en-US" sz="2400"/>
              <a:t>•Recruitment difficulties and digital skills shortages constrain growth.</a:t>
            </a:r>
          </a:p>
          <a:p>
            <a:pPr marL="0" indent="0">
              <a:buNone/>
            </a:pPr>
            <a:r>
              <a:rPr lang="en-US" sz="2400"/>
              <a:t>•Turnover, burnout and reduced engagement threaten workforce stability.</a:t>
            </a:r>
          </a:p>
          <a:p>
            <a:pPr marL="0" indent="0">
              <a:buNone/>
            </a:pPr>
            <a:r>
              <a:rPr lang="en-US" sz="2400"/>
              <a:t>•Leadership gaps complicate multidisciplinary teamwork.</a:t>
            </a:r>
          </a:p>
          <a:p>
            <a:pPr marL="0" indent="0">
              <a:buNone/>
            </a:pPr>
            <a:r>
              <a:rPr lang="en-US" sz="2400" b="1"/>
              <a:t>Board priority</a:t>
            </a:r>
            <a:r>
              <a:rPr lang="en-US" sz="2400"/>
              <a:t>: attract, develop, motivate and retain employees to support reliable care and growth.</a:t>
            </a:r>
          </a:p>
          <a:p>
            <a:pPr marL="0" indent="0">
              <a:buNone/>
            </a:pPr>
            <a:r>
              <a:rPr lang="en-US" sz="2400" b="1"/>
              <a:t>Source: Health Connect UK assessment scenario.</a:t>
            </a: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265364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3625B-0DFA-FF66-E24B-60F3279DD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importance of HRM</a:t>
            </a: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F522BE1-E72D-31C3-3C8C-47B32E95C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 A differentiation strategy requires reliable care and digital expertise.</a:t>
            </a: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Storey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: align recruitment, development and rewards with organisational priorities.</a:t>
            </a: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Barney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: build combined clinical–digital capabilities through shared experience and learning.</a:t>
            </a: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: integrate specialist recruitment with internal development and retention.</a:t>
            </a: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: hiring expertise adds limited lasting value if employees leave or teams cannot collaborate.</a:t>
            </a:r>
          </a:p>
          <a:p>
            <a:pPr marL="0" indent="0">
              <a:buNone/>
            </a:pPr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Storey (1995); Barney (1991).</a:t>
            </a:r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442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82FDE-9517-86C7-642D-D8C48F811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 </a:t>
            </a:r>
            <a:r>
              <a:rPr lang="en-US" sz="3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 and skills gaps</a:t>
            </a:r>
            <a:endParaRPr lang="en-GB" sz="38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63A9AD-1E59-BCCA-4613-5DEE5663E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26355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084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ED18F-7932-D900-6D7F-E11B833CE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Internal versus external recruitment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C515D2-6C9E-F430-0639-822A58301D62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Recommendation</a:t>
            </a:r>
            <a:r>
              <a:rPr lang="en-US"/>
              <a:t>: prioritize internal candidates where competence is demonstrable, and recruit externally for urgent specialist gaps.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Bechet (2008); Leatherbarrow and Fletcher (2019).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7EB0891-70B5-1A95-D38D-D6E0032D8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5950651"/>
              </p:ext>
            </p:extLst>
          </p:nvPr>
        </p:nvGraphicFramePr>
        <p:xfrm>
          <a:off x="703182" y="1904464"/>
          <a:ext cx="4777382" cy="2879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121">
                  <a:extLst>
                    <a:ext uri="{9D8B030D-6E8A-4147-A177-3AD203B41FA5}">
                      <a16:colId xmlns:a16="http://schemas.microsoft.com/office/drawing/2014/main" val="3316636170"/>
                    </a:ext>
                  </a:extLst>
                </a:gridCol>
                <a:gridCol w="1760880">
                  <a:extLst>
                    <a:ext uri="{9D8B030D-6E8A-4147-A177-3AD203B41FA5}">
                      <a16:colId xmlns:a16="http://schemas.microsoft.com/office/drawing/2014/main" val="618705307"/>
                    </a:ext>
                  </a:extLst>
                </a:gridCol>
                <a:gridCol w="1782381">
                  <a:extLst>
                    <a:ext uri="{9D8B030D-6E8A-4147-A177-3AD203B41FA5}">
                      <a16:colId xmlns:a16="http://schemas.microsoft.com/office/drawing/2014/main" val="744885023"/>
                    </a:ext>
                  </a:extLst>
                </a:gridCol>
              </a:tblGrid>
              <a:tr h="572770"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Approach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 for Health Connect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</a:t>
                      </a:r>
                    </a:p>
                  </a:txBody>
                  <a:tcPr marL="77401" marR="77401" marT="38701" marB="38701"/>
                </a:tc>
                <a:extLst>
                  <a:ext uri="{0D108BD9-81ED-4DB2-BD59-A6C34878D82A}">
                    <a16:rowId xmlns:a16="http://schemas.microsoft.com/office/drawing/2014/main" val="475308086"/>
                  </a:ext>
                </a:extLst>
              </a:tr>
              <a:tr h="1269382"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recruitment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US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Retains organizational knowledge and supports progression</a:t>
                      </a:r>
                      <a:endParaRPr lang="en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US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candidate pool and possible replacement vacancy</a:t>
                      </a:r>
                      <a:endParaRPr lang="en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7401" marR="77401" marT="38701" marB="38701"/>
                </a:tc>
                <a:extLst>
                  <a:ext uri="{0D108BD9-81ED-4DB2-BD59-A6C34878D82A}">
                    <a16:rowId xmlns:a16="http://schemas.microsoft.com/office/drawing/2014/main" val="2313191539"/>
                  </a:ext>
                </a:extLst>
              </a:tr>
              <a:tr h="1037178"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recruitment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Adds specialist expertise unavailable internally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US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costs and competition for scarce skills</a:t>
                      </a:r>
                      <a:endParaRPr lang="en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7401" marR="77401" marT="38701" marB="38701"/>
                </a:tc>
                <a:extLst>
                  <a:ext uri="{0D108BD9-81ED-4DB2-BD59-A6C34878D82A}">
                    <a16:rowId xmlns:a16="http://schemas.microsoft.com/office/drawing/2014/main" val="11024748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5803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BE3CE-5892-B257-85FF-3E2EDE48C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586822"/>
            <a:ext cx="356025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Recruitment channels and selection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EE3E1-4CD5-24EA-CF69-00A74595DF53}"/>
              </a:ext>
            </a:extLst>
          </p:cNvPr>
          <p:cNvSpPr txBox="1"/>
          <p:nvPr/>
        </p:nvSpPr>
        <p:spPr>
          <a:xfrm>
            <a:off x="5351164" y="586822"/>
            <a:ext cx="6002636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Recommendation</a:t>
            </a:r>
            <a:r>
              <a:rPr lang="en-US"/>
              <a:t>: combine targeted advertising with structured interviews and role-specific work samples.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</a:t>
            </a:r>
            <a:r>
              <a:rPr lang="en-US" b="1"/>
              <a:t>Armstrong and Taylor (2014); Leatherbarrow and Fletcher (2019).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0D6BD03-A5F3-0BDF-20EE-FD10D6BDA2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803483"/>
              </p:ext>
            </p:extLst>
          </p:nvPr>
        </p:nvGraphicFramePr>
        <p:xfrm>
          <a:off x="557784" y="2741973"/>
          <a:ext cx="11164825" cy="3468032"/>
        </p:xfrm>
        <a:graphic>
          <a:graphicData uri="http://schemas.openxmlformats.org/drawingml/2006/table">
            <a:tbl>
              <a:tblPr firstRow="1" bandRow="1">
                <a:solidFill>
                  <a:srgbClr val="404040"/>
                </a:solidFill>
                <a:tableStyleId>{5C22544A-7EE6-4342-B048-85BDC9FD1C3A}</a:tableStyleId>
              </a:tblPr>
              <a:tblGrid>
                <a:gridCol w="3488829">
                  <a:extLst>
                    <a:ext uri="{9D8B030D-6E8A-4147-A177-3AD203B41FA5}">
                      <a16:colId xmlns:a16="http://schemas.microsoft.com/office/drawing/2014/main" val="1971740525"/>
                    </a:ext>
                  </a:extLst>
                </a:gridCol>
                <a:gridCol w="3736223">
                  <a:extLst>
                    <a:ext uri="{9D8B030D-6E8A-4147-A177-3AD203B41FA5}">
                      <a16:colId xmlns:a16="http://schemas.microsoft.com/office/drawing/2014/main" val="2500145364"/>
                    </a:ext>
                  </a:extLst>
                </a:gridCol>
                <a:gridCol w="3939773">
                  <a:extLst>
                    <a:ext uri="{9D8B030D-6E8A-4147-A177-3AD203B41FA5}">
                      <a16:colId xmlns:a16="http://schemas.microsoft.com/office/drawing/2014/main" val="3945513236"/>
                    </a:ext>
                  </a:extLst>
                </a:gridCol>
              </a:tblGrid>
              <a:tr h="649089">
                <a:tc>
                  <a:txBody>
                    <a:bodyPr/>
                    <a:lstStyle/>
                    <a:p>
                      <a:r>
                        <a:rPr lang="en-GB" sz="2500" b="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Channel</a:t>
                      </a:r>
                    </a:p>
                  </a:txBody>
                  <a:tcPr marL="116573" marR="116573" marT="145279" marB="5828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</a:t>
                      </a:r>
                    </a:p>
                  </a:txBody>
                  <a:tcPr marL="116573" marR="116573" marT="145279" marB="5828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</a:t>
                      </a:r>
                    </a:p>
                  </a:txBody>
                  <a:tcPr marL="116573" marR="116573" marT="145279" marB="5828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1334126"/>
                  </a:ext>
                </a:extLst>
              </a:tr>
              <a:tr h="842795"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networks and LinkedIn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 clinical and technology specialists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for experienced candidates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8112810"/>
                  </a:ext>
                </a:extLst>
              </a:tr>
              <a:tr h="842795"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Careers website and job boards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Advertise roles and essential criteria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Applicant suitability may vary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2118427"/>
                  </a:ext>
                </a:extLst>
              </a:tr>
              <a:tr h="1133353"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Communicate genuine development and working conditions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Visibility does not establish competence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0400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956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7A241-C35A-726D-168D-3316A8FF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value proposition and retention</a:t>
            </a: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FD7D5-1C45-BBA1-299D-A1EB9392D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Review pay competitiveness and internal fairness.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Offer clear specialist and management career routes.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Address excessive workloads and provide protected learning time.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Use stay interviews and employee feedback to identify retention priorities.</a:t>
            </a:r>
          </a:p>
          <a:p>
            <a:pPr marL="0" indent="0">
              <a:buNone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: combine fair pay with credible development opportunities and manageable workloads.</a:t>
            </a:r>
          </a:p>
          <a:p>
            <a:pPr marL="0" indent="0">
              <a:buNone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: salary increases alone leave workload and leadership concerns unresolved.</a:t>
            </a:r>
          </a:p>
          <a:p>
            <a:pPr marL="0" indent="0">
              <a:buNone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Armstrong and Taylor (2014); Mullins and McLean (2019).</a:t>
            </a:r>
            <a:endParaRPr lang="en-GB" sz="2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1891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86B6D-0E12-F184-2BBA-0D564DC76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and development for digital care</a:t>
            </a:r>
            <a:endParaRPr lang="en-GB" sz="41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53C7759B-3D91-D2DC-A971-3667A2E20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Analyze training needs at organizational, role and individual levels.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Prioritize verified gaps in remote care and clinical–technology coordination.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Apply Kolb’s cycle: experience, reflection, conceptualization and experimentation.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Assess competence through simulations and subsequent workplace observation.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pilot supervised learning in one multidisciplinary team, with protected time and service cover.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course completion alone does not demonstrate improved performance.</a:t>
            </a: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Kolb (1984); Baraldi and </a:t>
            </a:r>
            <a:r>
              <a:rPr lang="en-US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 (2015).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3526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2DEB1-FBE7-A5D0-49C3-C0CC7D0B8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Performance, motivation and reward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2D7CE-D142-759D-1587-6F9F18C36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Agree objectives covering care quality, responsiveness and teamwork.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Hold monthly coaching conversations and quarterly performance reviews.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Apply expectancy theory: provide achievable objectives and a credible link to valued rewards.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Recognize demonstrated competence and collaborative contributions.</a:t>
            </a:r>
          </a:p>
          <a:p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: volume-only incentives may encourage rushed consultations, so assess productivity alongside quality.</a:t>
            </a:r>
          </a:p>
          <a:p>
            <a:pPr marL="0" indent="0">
              <a:buNone/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Ashdown (2014); Armstrong and Taylor (2014); Hutchinson (2013).</a:t>
            </a:r>
            <a:endParaRPr lang="en-GB" sz="2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574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4975B-50F0-2165-33EB-0C6294467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talent development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FE241-BF40-17AF-982E-D5A3DE098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Use participative leadership to involve clinical and technology specialists.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Provide clear direction when urgent service decisions require it.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Develop specialist and management career routes through coaching and supervised assignments.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Prepare interim cover and succession plans for critical roles.</a:t>
            </a:r>
          </a:p>
          <a:p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: participation supports collaboration but may slow decisions.</a:t>
            </a:r>
          </a:p>
          <a:p>
            <a:pPr marL="0" indent="0">
              <a:buNone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Clear decision authority remains essential.</a:t>
            </a:r>
          </a:p>
          <a:p>
            <a:pPr marL="0" indent="0">
              <a:buNone/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Mullins and McLean (2019); Bechet (2008).</a:t>
            </a:r>
            <a:endParaRPr lang="en-GB" sz="2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867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75D0-37A8-4D64-ECB5-342A866C9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6716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 and board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2C6D6-23D4-84E1-7620-6F38785C5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963" y="936756"/>
            <a:ext cx="10515600" cy="4661611"/>
          </a:xfrm>
        </p:spPr>
        <p:txBody>
          <a:bodyPr/>
          <a:lstStyle/>
          <a:p>
            <a:r>
              <a:rPr lang="en-US" dirty="0"/>
              <a:t>Approve a 30-day workforce assessment, followed by a costed six-month pilot.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897E0F1-BE5E-2EDF-3BFF-2AD3E9D85C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138180"/>
              </p:ext>
            </p:extLst>
          </p:nvPr>
        </p:nvGraphicFramePr>
        <p:xfrm>
          <a:off x="1754155" y="1763487"/>
          <a:ext cx="8670005" cy="33463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3484">
                  <a:extLst>
                    <a:ext uri="{9D8B030D-6E8A-4147-A177-3AD203B41FA5}">
                      <a16:colId xmlns:a16="http://schemas.microsoft.com/office/drawing/2014/main" val="4175372794"/>
                    </a:ext>
                  </a:extLst>
                </a:gridCol>
                <a:gridCol w="4306521">
                  <a:extLst>
                    <a:ext uri="{9D8B030D-6E8A-4147-A177-3AD203B41FA5}">
                      <a16:colId xmlns:a16="http://schemas.microsoft.com/office/drawing/2014/main" val="3061460191"/>
                    </a:ext>
                  </a:extLst>
                </a:gridCol>
              </a:tblGrid>
              <a:tr h="418299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Deliverable or success measure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2807365"/>
                  </a:ext>
                </a:extLst>
              </a:tr>
              <a:tr h="732024">
                <a:tc>
                  <a:txBody>
                    <a:bodyPr/>
                    <a:lstStyle/>
                    <a:p>
                      <a:r>
                        <a:rPr lang="en-GB" dirty="0"/>
                        <a:t>HR and service leads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Workforce priorities, baseline data and costed plan by day 30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011589"/>
                  </a:ext>
                </a:extLst>
              </a:tr>
              <a:tr h="732024">
                <a:tc>
                  <a:txBody>
                    <a:bodyPr/>
                    <a:lstStyle/>
                    <a:p>
                      <a:r>
                        <a:rPr lang="en-GB" dirty="0"/>
                        <a:t>Recruitment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Time-to-fill and performance after probation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925643"/>
                  </a:ext>
                </a:extLst>
              </a:tr>
              <a:tr h="732024">
                <a:tc>
                  <a:txBody>
                    <a:bodyPr/>
                    <a:lstStyle/>
                    <a:p>
                      <a:r>
                        <a:rPr lang="en-US" dirty="0"/>
                        <a:t>Line managers and learning lead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Demonstrated competence, turnover and workload feedback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699147"/>
                  </a:ext>
                </a:extLst>
              </a:tr>
              <a:tr h="732024">
                <a:tc>
                  <a:txBody>
                    <a:bodyPr/>
                    <a:lstStyle/>
                    <a:p>
                      <a:r>
                        <a:rPr lang="en-GB" dirty="0"/>
                        <a:t>Clinical lead and Finance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Care quality, patient satisfaction and pilot expenditure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119008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322BAAE-5FF9-3C0F-0720-08CC29572B8E}"/>
              </a:ext>
            </a:extLst>
          </p:cNvPr>
          <p:cNvSpPr txBox="1"/>
          <p:nvPr/>
        </p:nvSpPr>
        <p:spPr>
          <a:xfrm>
            <a:off x="1268963" y="5214346"/>
            <a:ext cx="100848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Expected benefits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stronger staffing capacity, improved retention and more consistent care.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Board review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agree targets before launch and expand only if outcomes justify the cost.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Bechet (2008); Baraldi and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(2015).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805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E4244-FC8D-44EA-0E4A-70A4C8F95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CC27D-EBD7-F54B-6A9F-EBFDE0F27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(2014) Armstrong’s handbook of human resource management practice. 13th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Ashdown, L. (2014) Performance management. London: Kogan Page.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Baraldi, S. and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, A. (2015) ‘Delivering training strategies: the balanced scorecard at work’, International Journal of Training and Development, 19(3), pp. 179–198.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Barney, J.B. (1991) ‘Firm resources and sustained competitive advantage’, Journal of Management, 17(1), pp. 99–120.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Bechet, T.P. (2008) Strategic staffing: A comprehensive system for effective workforce planning. 2nd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New York: AMACOM.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Hutchinson, S. (2013) Performance management: Theory and practice. London: Chartered Institute of Personnel and Development.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Kolb, D.A. (1984) Experiential learning: Experience as the source of learning and development. Englewood Cliffs, NJ: Prentice-Hall.</a:t>
            </a:r>
          </a:p>
        </p:txBody>
      </p:sp>
    </p:spTree>
    <p:extLst>
      <p:ext uri="{BB962C8B-B14F-4D97-AF65-F5344CB8AC3E}">
        <p14:creationId xmlns:p14="http://schemas.microsoft.com/office/powerpoint/2010/main" val="2694149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</TotalTime>
  <Words>1032</Words>
  <Application>Microsoft Office PowerPoint</Application>
  <PresentationFormat>Widescreen</PresentationFormat>
  <Paragraphs>119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Module Title: LCLM5002​ ​ ​ Developing and Managing Individuals and Teams</vt:lpstr>
      <vt:lpstr>Health Connect UK: workforce priorities</vt:lpstr>
      <vt:lpstr>Strategic importance of HRM</vt:lpstr>
      <vt:lpstr> Workforce planning and skills gaps</vt:lpstr>
      <vt:lpstr> Internal versus external recruitment</vt:lpstr>
      <vt:lpstr>Recruitment channels and selection</vt:lpstr>
      <vt:lpstr>Employee value proposition and retention</vt:lpstr>
      <vt:lpstr>Learning and development for digital care</vt:lpstr>
      <vt:lpstr>Performance, motivation and reward</vt:lpstr>
      <vt:lpstr>Leadership and talent development</vt:lpstr>
      <vt:lpstr>Conclusion and board decision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Alexandru Marchidan (2308045)</cp:lastModifiedBy>
  <cp:revision>2</cp:revision>
  <dcterms:created xsi:type="dcterms:W3CDTF">2026-10-03T11:59:35Z</dcterms:created>
  <dcterms:modified xsi:type="dcterms:W3CDTF">2026-10-03T13:02:43Z</dcterms:modified>
</cp:coreProperties>
</file>