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000" autoAdjust="0"/>
    <p:restoredTop sz="93907" autoAdjust="0"/>
  </p:normalViewPr>
  <p:slideViewPr>
    <p:cSldViewPr snapToGrid="0">
      <p:cViewPr varScale="1">
        <p:scale>
          <a:sx n="68" d="100"/>
          <a:sy n="68" d="100"/>
        </p:scale>
        <p:origin x="-822" y="-108"/>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1F1509-C6A9-4C94-8767-C4D1A34DE8F2}" type="datetimeFigureOut">
              <a:rPr lang="en-US" smtClean="0"/>
              <a:pPr/>
              <a:t>7/11/2022</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B458F90-C4F4-4503-8FF7-EF0F92614D4D}"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smtClean="0">
                <a:solidFill>
                  <a:schemeClr val="tx1"/>
                </a:solidFill>
                <a:latin typeface="+mn-lt"/>
                <a:ea typeface="+mn-ea"/>
                <a:cs typeface="+mn-cs"/>
              </a:rPr>
              <a:t>The importance of leadership style</a:t>
            </a:r>
            <a:r>
              <a:rPr lang="en-US"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It plays an important function in the work they (i.e. employees) have &amp; the way they interact.</a:t>
            </a:r>
          </a:p>
          <a:p>
            <a:r>
              <a:rPr lang="en-US" sz="1200" kern="1200" dirty="0" smtClean="0">
                <a:solidFill>
                  <a:schemeClr val="tx1"/>
                </a:solidFill>
                <a:latin typeface="+mn-lt"/>
                <a:ea typeface="+mn-ea"/>
                <a:cs typeface="+mn-cs"/>
              </a:rPr>
              <a:t> </a:t>
            </a:r>
          </a:p>
          <a:p>
            <a:r>
              <a:rPr lang="en-US" sz="1200" b="1" kern="1200" dirty="0" smtClean="0">
                <a:solidFill>
                  <a:schemeClr val="tx1"/>
                </a:solidFill>
                <a:latin typeface="+mn-lt"/>
                <a:ea typeface="+mn-ea"/>
                <a:cs typeface="+mn-cs"/>
              </a:rPr>
              <a:t>Different leadership styles are</a:t>
            </a:r>
            <a:r>
              <a:rPr lang="en-US" sz="1200" kern="1200" dirty="0" smtClean="0">
                <a:solidFill>
                  <a:schemeClr val="tx1"/>
                </a:solidFill>
                <a:latin typeface="+mn-lt"/>
                <a:ea typeface="+mn-ea"/>
                <a:cs typeface="+mn-cs"/>
              </a:rPr>
              <a:t> – </a:t>
            </a:r>
          </a:p>
          <a:p>
            <a:pPr lvl="0">
              <a:buFont typeface="Arial" pitchFamily="34" charset="0"/>
              <a:buChar char="•"/>
            </a:pPr>
            <a:r>
              <a:rPr lang="en-US" sz="1200" kern="1200" dirty="0" smtClean="0">
                <a:solidFill>
                  <a:schemeClr val="tx1"/>
                </a:solidFill>
                <a:latin typeface="+mn-lt"/>
                <a:ea typeface="+mn-ea"/>
                <a:cs typeface="+mn-cs"/>
              </a:rPr>
              <a:t>Bureaucratic </a:t>
            </a:r>
          </a:p>
          <a:p>
            <a:pPr lvl="0">
              <a:buFont typeface="Arial" pitchFamily="34" charset="0"/>
              <a:buChar char="•"/>
            </a:pPr>
            <a:r>
              <a:rPr lang="en-US" sz="1200" kern="1200" dirty="0" smtClean="0">
                <a:solidFill>
                  <a:schemeClr val="tx1"/>
                </a:solidFill>
                <a:latin typeface="+mn-lt"/>
                <a:ea typeface="+mn-ea"/>
                <a:cs typeface="+mn-cs"/>
              </a:rPr>
              <a:t>Authoritarian </a:t>
            </a:r>
          </a:p>
          <a:p>
            <a:pPr lvl="0">
              <a:buFont typeface="Arial" pitchFamily="34" charset="0"/>
              <a:buChar char="•"/>
            </a:pPr>
            <a:r>
              <a:rPr lang="en-US" sz="1200" kern="1200" dirty="0" smtClean="0">
                <a:solidFill>
                  <a:schemeClr val="tx1"/>
                </a:solidFill>
                <a:latin typeface="+mn-lt"/>
                <a:ea typeface="+mn-ea"/>
                <a:cs typeface="+mn-cs"/>
              </a:rPr>
              <a:t>Transactional </a:t>
            </a:r>
          </a:p>
          <a:p>
            <a:pPr lvl="0">
              <a:buFont typeface="Arial" pitchFamily="34" charset="0"/>
              <a:buChar char="•"/>
            </a:pPr>
            <a:r>
              <a:rPr lang="en-US" sz="1200" kern="1200" dirty="0" smtClean="0">
                <a:solidFill>
                  <a:schemeClr val="tx1"/>
                </a:solidFill>
                <a:latin typeface="+mn-lt"/>
                <a:ea typeface="+mn-ea"/>
                <a:cs typeface="+mn-cs"/>
              </a:rPr>
              <a:t>Authoritative</a:t>
            </a:r>
          </a:p>
          <a:p>
            <a:pPr lvl="0">
              <a:buFont typeface="Arial" pitchFamily="34" charset="0"/>
              <a:buChar char="•"/>
            </a:pPr>
            <a:r>
              <a:rPr lang="en-US" sz="1200" kern="1200" dirty="0" smtClean="0">
                <a:solidFill>
                  <a:schemeClr val="tx1"/>
                </a:solidFill>
                <a:latin typeface="+mn-lt"/>
                <a:ea typeface="+mn-ea"/>
                <a:cs typeface="+mn-cs"/>
              </a:rPr>
              <a:t>Pacesetting </a:t>
            </a:r>
          </a:p>
          <a:p>
            <a:pPr lvl="0">
              <a:buFont typeface="Arial" pitchFamily="34" charset="0"/>
              <a:buChar char="•"/>
            </a:pPr>
            <a:r>
              <a:rPr lang="en-US" sz="1200" kern="1200" dirty="0" smtClean="0">
                <a:solidFill>
                  <a:schemeClr val="tx1"/>
                </a:solidFill>
                <a:latin typeface="+mn-lt"/>
                <a:ea typeface="+mn-ea"/>
                <a:cs typeface="+mn-cs"/>
              </a:rPr>
              <a:t>Visionary </a:t>
            </a:r>
          </a:p>
          <a:p>
            <a:pPr lvl="0">
              <a:buFont typeface="Arial" pitchFamily="34" charset="0"/>
              <a:buChar char="•"/>
            </a:pPr>
            <a:r>
              <a:rPr lang="en-US" sz="1200" kern="1200" dirty="0" smtClean="0">
                <a:solidFill>
                  <a:schemeClr val="tx1"/>
                </a:solidFill>
                <a:latin typeface="+mn-lt"/>
                <a:ea typeface="+mn-ea"/>
                <a:cs typeface="+mn-cs"/>
              </a:rPr>
              <a:t>Democratic </a:t>
            </a:r>
          </a:p>
          <a:p>
            <a:pPr lvl="0">
              <a:buFont typeface="Arial" pitchFamily="34" charset="0"/>
              <a:buChar char="•"/>
            </a:pPr>
            <a:r>
              <a:rPr lang="en-US" sz="1200" kern="1200" dirty="0" smtClean="0">
                <a:solidFill>
                  <a:schemeClr val="tx1"/>
                </a:solidFill>
                <a:latin typeface="+mn-lt"/>
                <a:ea typeface="+mn-ea"/>
                <a:cs typeface="+mn-cs"/>
              </a:rPr>
              <a:t>Coaching </a:t>
            </a:r>
          </a:p>
          <a:p>
            <a:pPr>
              <a:buFont typeface="Arial" pitchFamily="34" charset="0"/>
              <a:buNone/>
            </a:pP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B458F90-C4F4-4503-8FF7-EF0F92614D4D}"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2B458F90-C4F4-4503-8FF7-EF0F92614D4D}" type="slidenum">
              <a:rPr lang="en-US" smtClean="0"/>
              <a:pPr/>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71070BB1-5E22-448C-A2B5-AF83CD246162}" type="datetimeFigureOut">
              <a:rPr lang="en-IN" smtClean="0"/>
              <a:pPr/>
              <a:t>11-07-2022</a:t>
            </a:fld>
            <a:endParaRPr lang="en-IN"/>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IN"/>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0F6F8B46-7799-418B-BDC8-837F54331FEB}" type="slidenum">
              <a:rPr lang="en-IN" smtClean="0"/>
              <a:pPr/>
              <a:t>‹#›</a:t>
            </a:fld>
            <a:endParaRPr lang="en-IN"/>
          </a:p>
        </p:txBody>
      </p:sp>
    </p:spTree>
    <p:extLst>
      <p:ext uri="{BB962C8B-B14F-4D97-AF65-F5344CB8AC3E}">
        <p14:creationId xmlns:p14="http://schemas.microsoft.com/office/powerpoint/2010/main" xmlns="" val="412172747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70BB1-5E22-448C-A2B5-AF83CD246162}" type="datetimeFigureOut">
              <a:rPr lang="en-IN" smtClean="0"/>
              <a:pPr/>
              <a:t>11-07-2022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F6F8B46-7799-418B-BDC8-837F54331FEB}" type="slidenum">
              <a:rPr lang="en-IN" smtClean="0"/>
              <a:pPr/>
              <a:t>‹#›</a:t>
            </a:fld>
            <a:endParaRPr lang="en-IN"/>
          </a:p>
        </p:txBody>
      </p:sp>
    </p:spTree>
    <p:extLst>
      <p:ext uri="{BB962C8B-B14F-4D97-AF65-F5344CB8AC3E}">
        <p14:creationId xmlns:p14="http://schemas.microsoft.com/office/powerpoint/2010/main" xmlns="" val="3886632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71070BB1-5E22-448C-A2B5-AF83CD246162}" type="datetimeFigureOut">
              <a:rPr lang="en-IN" smtClean="0"/>
              <a:pPr/>
              <a:t>11-07-2022</a:t>
            </a:fld>
            <a:endParaRPr lang="en-IN"/>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IN"/>
          </a:p>
        </p:txBody>
      </p:sp>
      <p:sp>
        <p:nvSpPr>
          <p:cNvPr id="6" name="Slide Number Placeholder 5"/>
          <p:cNvSpPr>
            <a:spLocks noGrp="1"/>
          </p:cNvSpPr>
          <p:nvPr>
            <p:ph type="sldNum" sz="quarter" idx="12"/>
          </p:nvPr>
        </p:nvSpPr>
        <p:spPr>
          <a:xfrm>
            <a:off x="8604504" y="5212080"/>
            <a:ext cx="2112264" cy="228600"/>
          </a:xfrm>
        </p:spPr>
        <p:txBody>
          <a:bodyPr/>
          <a:lstStyle/>
          <a:p>
            <a:fld id="{0F6F8B46-7799-418B-BDC8-837F54331FEB}" type="slidenum">
              <a:rPr lang="en-IN" smtClean="0"/>
              <a:pPr/>
              <a:t>‹#›</a:t>
            </a:fld>
            <a:endParaRPr lang="en-IN"/>
          </a:p>
        </p:txBody>
      </p:sp>
    </p:spTree>
    <p:extLst>
      <p:ext uri="{BB962C8B-B14F-4D97-AF65-F5344CB8AC3E}">
        <p14:creationId xmlns:p14="http://schemas.microsoft.com/office/powerpoint/2010/main" xmlns="" val="287667643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070BB1-5E22-448C-A2B5-AF83CD246162}" type="datetimeFigureOut">
              <a:rPr lang="en-IN" smtClean="0"/>
              <a:pPr/>
              <a:t>11-07-2022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F6F8B46-7799-418B-BDC8-837F54331FEB}" type="slidenum">
              <a:rPr lang="en-IN" smtClean="0"/>
              <a:pPr/>
              <a:t>‹#›</a:t>
            </a:fld>
            <a:endParaRPr lang="en-IN"/>
          </a:p>
        </p:txBody>
      </p:sp>
    </p:spTree>
    <p:extLst>
      <p:ext uri="{BB962C8B-B14F-4D97-AF65-F5344CB8AC3E}">
        <p14:creationId xmlns:p14="http://schemas.microsoft.com/office/powerpoint/2010/main" xmlns="" val="41157814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070BB1-5E22-448C-A2B5-AF83CD246162}" type="datetimeFigureOut">
              <a:rPr lang="en-IN" smtClean="0"/>
              <a:pPr/>
              <a:t>11-07-2022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F6F8B46-7799-418B-BDC8-837F54331FEB}" type="slidenum">
              <a:rPr lang="en-IN" smtClean="0"/>
              <a:pPr/>
              <a:t>‹#›</a:t>
            </a:fld>
            <a:endParaRPr lang="en-IN"/>
          </a:p>
        </p:txBody>
      </p:sp>
    </p:spTree>
    <p:extLst>
      <p:ext uri="{BB962C8B-B14F-4D97-AF65-F5344CB8AC3E}">
        <p14:creationId xmlns:p14="http://schemas.microsoft.com/office/powerpoint/2010/main" xmlns="" val="4280803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070BB1-5E22-448C-A2B5-AF83CD246162}" type="datetimeFigureOut">
              <a:rPr lang="en-IN" smtClean="0"/>
              <a:pPr/>
              <a:t>11-07-2022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F6F8B46-7799-418B-BDC8-837F54331FEB}" type="slidenum">
              <a:rPr lang="en-IN" smtClean="0"/>
              <a:pPr/>
              <a:t>‹#›</a:t>
            </a:fld>
            <a:endParaRPr lang="en-IN"/>
          </a:p>
        </p:txBody>
      </p:sp>
    </p:spTree>
    <p:extLst>
      <p:ext uri="{BB962C8B-B14F-4D97-AF65-F5344CB8AC3E}">
        <p14:creationId xmlns:p14="http://schemas.microsoft.com/office/powerpoint/2010/main" xmlns="" val="2500903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070BB1-5E22-448C-A2B5-AF83CD246162}" type="datetimeFigureOut">
              <a:rPr lang="en-IN" smtClean="0"/>
              <a:pPr/>
              <a:t>11-07-2022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F6F8B46-7799-418B-BDC8-837F54331FEB}" type="slidenum">
              <a:rPr lang="en-IN" smtClean="0"/>
              <a:pPr/>
              <a:t>‹#›</a:t>
            </a:fld>
            <a:endParaRPr lang="en-IN"/>
          </a:p>
        </p:txBody>
      </p:sp>
    </p:spTree>
    <p:extLst>
      <p:ext uri="{BB962C8B-B14F-4D97-AF65-F5344CB8AC3E}">
        <p14:creationId xmlns:p14="http://schemas.microsoft.com/office/powerpoint/2010/main" xmlns="" val="40103563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71070BB1-5E22-448C-A2B5-AF83CD246162}" type="datetimeFigureOut">
              <a:rPr lang="en-IN" smtClean="0"/>
              <a:pPr/>
              <a:t>11-07-2022</a:t>
            </a:fld>
            <a:endParaRPr lang="en-IN"/>
          </a:p>
        </p:txBody>
      </p:sp>
      <p:sp>
        <p:nvSpPr>
          <p:cNvPr id="9" name="Footer Placeholder 8"/>
          <p:cNvSpPr>
            <a:spLocks noGrp="1"/>
          </p:cNvSpPr>
          <p:nvPr>
            <p:ph type="ftr" sz="quarter" idx="11"/>
          </p:nvPr>
        </p:nvSpPr>
        <p:spPr/>
        <p:txBody>
          <a:bodyPr/>
          <a:lstStyle>
            <a:lvl1pPr algn="r">
              <a:defRPr/>
            </a:lvl1pPr>
          </a:lstStyle>
          <a:p>
            <a:endParaRPr lang="en-IN"/>
          </a:p>
        </p:txBody>
      </p:sp>
      <p:sp>
        <p:nvSpPr>
          <p:cNvPr id="11" name="Slide Number Placeholder 10"/>
          <p:cNvSpPr>
            <a:spLocks noGrp="1"/>
          </p:cNvSpPr>
          <p:nvPr>
            <p:ph type="sldNum" sz="quarter" idx="12"/>
          </p:nvPr>
        </p:nvSpPr>
        <p:spPr>
          <a:xfrm>
            <a:off x="10396728" y="6227064"/>
            <a:ext cx="1463040" cy="256032"/>
          </a:xfrm>
        </p:spPr>
        <p:txBody>
          <a:bodyPr/>
          <a:lstStyle/>
          <a:p>
            <a:fld id="{0F6F8B46-7799-418B-BDC8-837F54331FEB}" type="slidenum">
              <a:rPr lang="en-IN" smtClean="0"/>
              <a:pPr/>
              <a:t>‹#›</a:t>
            </a:fld>
            <a:endParaRPr lang="en-IN"/>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2766614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71070BB1-5E22-448C-A2B5-AF83CD246162}" type="datetimeFigureOut">
              <a:rPr lang="en-IN" smtClean="0"/>
              <a:pPr/>
              <a:t>11-07-2022</a:t>
            </a:fld>
            <a:endParaRPr lang="en-IN"/>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IN"/>
          </a:p>
        </p:txBody>
      </p:sp>
      <p:sp>
        <p:nvSpPr>
          <p:cNvPr id="7" name="Slide Number Placeholder 6"/>
          <p:cNvSpPr>
            <a:spLocks noGrp="1"/>
          </p:cNvSpPr>
          <p:nvPr>
            <p:ph type="sldNum" sz="quarter" idx="12"/>
          </p:nvPr>
        </p:nvSpPr>
        <p:spPr>
          <a:xfrm>
            <a:off x="10396728" y="6227064"/>
            <a:ext cx="1463040" cy="256032"/>
          </a:xfrm>
        </p:spPr>
        <p:txBody>
          <a:bodyPr/>
          <a:lstStyle/>
          <a:p>
            <a:fld id="{0F6F8B46-7799-418B-BDC8-837F54331FEB}" type="slidenum">
              <a:rPr lang="en-IN" smtClean="0"/>
              <a:pPr/>
              <a:t>‹#›</a:t>
            </a:fld>
            <a:endParaRPr lang="en-IN"/>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xmlns="" val="941554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70BB1-5E22-448C-A2B5-AF83CD246162}" type="datetimeFigureOut">
              <a:rPr lang="en-IN" smtClean="0"/>
              <a:pPr/>
              <a:t>11-07-2022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F6F8B46-7799-418B-BDC8-837F54331FEB}" type="slidenum">
              <a:rPr lang="en-IN" smtClean="0"/>
              <a:pPr/>
              <a:t>‹#›</a:t>
            </a:fld>
            <a:endParaRPr lang="en-IN"/>
          </a:p>
        </p:txBody>
      </p:sp>
    </p:spTree>
    <p:extLst>
      <p:ext uri="{BB962C8B-B14F-4D97-AF65-F5344CB8AC3E}">
        <p14:creationId xmlns:p14="http://schemas.microsoft.com/office/powerpoint/2010/main" xmlns="" val="2474589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070BB1-5E22-448C-A2B5-AF83CD246162}" type="datetimeFigureOut">
              <a:rPr lang="en-IN" smtClean="0"/>
              <a:pPr/>
              <a:t>11-07-2022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F6F8B46-7799-418B-BDC8-837F54331FEB}" type="slidenum">
              <a:rPr lang="en-IN" smtClean="0"/>
              <a:pPr/>
              <a:t>‹#›</a:t>
            </a:fld>
            <a:endParaRPr lang="en-IN"/>
          </a:p>
        </p:txBody>
      </p:sp>
    </p:spTree>
    <p:extLst>
      <p:ext uri="{BB962C8B-B14F-4D97-AF65-F5344CB8AC3E}">
        <p14:creationId xmlns:p14="http://schemas.microsoft.com/office/powerpoint/2010/main" xmlns="" val="2521064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71070BB1-5E22-448C-A2B5-AF83CD246162}" type="datetimeFigureOut">
              <a:rPr lang="en-IN" smtClean="0"/>
              <a:pPr/>
              <a:t>11-07-2022</a:t>
            </a:fld>
            <a:endParaRPr lang="en-IN"/>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IN"/>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F6F8B46-7799-418B-BDC8-837F54331FEB}" type="slidenum">
              <a:rPr lang="en-IN" smtClean="0"/>
              <a:pPr/>
              <a:t>‹#›</a:t>
            </a:fld>
            <a:endParaRPr lang="en-IN"/>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xmlns="" val="16808347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55A0829-8BB8-4463-BE55-122386375657}"/>
              </a:ext>
            </a:extLst>
          </p:cNvPr>
          <p:cNvSpPr>
            <a:spLocks noGrp="1"/>
          </p:cNvSpPr>
          <p:nvPr>
            <p:ph type="ctrTitle"/>
          </p:nvPr>
        </p:nvSpPr>
        <p:spPr/>
        <p:txBody>
          <a:bodyPr/>
          <a:lstStyle/>
          <a:p>
            <a:r>
              <a:rPr lang="en-IN" sz="3200" b="1" dirty="0" smtClean="0"/>
              <a:t>Part 1</a:t>
            </a:r>
            <a:r>
              <a:rPr lang="en-IN" sz="3200" dirty="0" smtClean="0"/>
              <a:t/>
            </a:r>
            <a:br>
              <a:rPr lang="en-IN" sz="3200" dirty="0" smtClean="0"/>
            </a:br>
            <a:r>
              <a:rPr lang="en-IN" sz="3200" dirty="0" smtClean="0">
                <a:solidFill>
                  <a:schemeClr val="accent6">
                    <a:lumMod val="75000"/>
                  </a:schemeClr>
                </a:solidFill>
              </a:rPr>
              <a:t>Emergent leadership skills in the workplace</a:t>
            </a:r>
            <a:endParaRPr lang="en-IN" sz="3200" dirty="0">
              <a:solidFill>
                <a:schemeClr val="accent6">
                  <a:lumMod val="75000"/>
                </a:schemeClr>
              </a:solidFill>
            </a:endParaRPr>
          </a:p>
        </p:txBody>
      </p:sp>
    </p:spTree>
    <p:extLst>
      <p:ext uri="{BB962C8B-B14F-4D97-AF65-F5344CB8AC3E}">
        <p14:creationId xmlns:p14="http://schemas.microsoft.com/office/powerpoint/2010/main" xmlns="" val="1114445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smtClean="0"/>
              <a:t>Introduction </a:t>
            </a:r>
            <a:br>
              <a:rPr smtClean="0"/>
            </a:br>
            <a:endParaRPr lang="en-US" dirty="0"/>
          </a:p>
        </p:txBody>
      </p:sp>
      <p:sp>
        <p:nvSpPr>
          <p:cNvPr id="3" name="Content Placeholder 2"/>
          <p:cNvSpPr>
            <a:spLocks noGrp="1"/>
          </p:cNvSpPr>
          <p:nvPr>
            <p:ph idx="1"/>
          </p:nvPr>
        </p:nvSpPr>
        <p:spPr>
          <a:xfrm>
            <a:off x="757311" y="1765495"/>
            <a:ext cx="7444154" cy="4311748"/>
          </a:xfrm>
        </p:spPr>
        <p:txBody>
          <a:bodyPr>
            <a:noAutofit/>
          </a:bodyPr>
          <a:lstStyle/>
          <a:p>
            <a:pPr algn="just">
              <a:lnSpc>
                <a:spcPct val="150000"/>
              </a:lnSpc>
            </a:pPr>
            <a:r>
              <a:rPr lang="en-US" sz="1600" dirty="0" smtClean="0"/>
              <a:t>Leaders &amp; their leadership skills play a significant role in the growth and development of the organization. </a:t>
            </a:r>
          </a:p>
          <a:p>
            <a:pPr algn="just">
              <a:lnSpc>
                <a:spcPct val="150000"/>
              </a:lnSpc>
            </a:pPr>
            <a:r>
              <a:rPr lang="en-US" sz="1600" dirty="0" smtClean="0"/>
              <a:t>A good leader always stays organized and provides the right direction to the team members.</a:t>
            </a:r>
          </a:p>
          <a:p>
            <a:pPr algn="just">
              <a:lnSpc>
                <a:spcPct val="150000"/>
              </a:lnSpc>
            </a:pPr>
            <a:r>
              <a:rPr lang="en-US" sz="1600" dirty="0" smtClean="0"/>
              <a:t>He encourages the team to focus appropriately.</a:t>
            </a:r>
          </a:p>
          <a:p>
            <a:pPr algn="just">
              <a:lnSpc>
                <a:spcPct val="150000"/>
              </a:lnSpc>
            </a:pPr>
            <a:r>
              <a:rPr lang="en-US" sz="1600" dirty="0" smtClean="0"/>
              <a:t>The following presentation is going to demonstrate the concept of leadership style by underlining its advantages &amp; disadvantages.</a:t>
            </a:r>
          </a:p>
          <a:p>
            <a:pPr algn="just">
              <a:lnSpc>
                <a:spcPct val="150000"/>
              </a:lnSpc>
            </a:pPr>
            <a:r>
              <a:rPr lang="en-US" sz="1600" dirty="0" smtClean="0"/>
              <a:t>Taking into consideration the example of the democratic leadership style, the presentation has defined the subjective area.</a:t>
            </a:r>
          </a:p>
          <a:p>
            <a:pPr algn="just">
              <a:lnSpc>
                <a:spcPct val="150000"/>
              </a:lnSpc>
            </a:pPr>
            <a:r>
              <a:rPr lang="en-US" sz="1600" dirty="0" smtClean="0"/>
              <a:t>Using the instance of President Churchill, the presentation has underlined the core context.</a:t>
            </a:r>
          </a:p>
          <a:p>
            <a:pPr algn="just">
              <a:lnSpc>
                <a:spcPct val="150000"/>
              </a:lnSpc>
            </a:pPr>
            <a:endParaRPr lang="en-US" sz="1600" dirty="0" smtClean="0"/>
          </a:p>
          <a:p>
            <a:pPr algn="just">
              <a:lnSpc>
                <a:spcPct val="150000"/>
              </a:lnSpc>
            </a:pPr>
            <a:endParaRPr lang="en-US" sz="1600" dirty="0"/>
          </a:p>
        </p:txBody>
      </p:sp>
      <p:pic>
        <p:nvPicPr>
          <p:cNvPr id="1027" name="Picture 3" descr="C:\Users\HOWRAH\Desktop\download (2).jpg"/>
          <p:cNvPicPr>
            <a:picLocks noChangeAspect="1" noChangeArrowheads="1"/>
          </p:cNvPicPr>
          <p:nvPr/>
        </p:nvPicPr>
        <p:blipFill>
          <a:blip r:embed="rId2"/>
          <a:srcRect/>
          <a:stretch>
            <a:fillRect/>
          </a:stretch>
        </p:blipFill>
        <p:spPr bwMode="auto">
          <a:xfrm>
            <a:off x="8201466" y="2341244"/>
            <a:ext cx="3587260" cy="2399567"/>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smtClean="0"/>
              <a:t>What is leadership &amp; leadership style? State about its importance</a:t>
            </a:r>
            <a:br>
              <a:rPr smtClean="0"/>
            </a:br>
            <a:endParaRPr lang="en-US" dirty="0"/>
          </a:p>
        </p:txBody>
      </p:sp>
      <p:sp>
        <p:nvSpPr>
          <p:cNvPr id="3" name="Content Placeholder 2"/>
          <p:cNvSpPr>
            <a:spLocks noGrp="1"/>
          </p:cNvSpPr>
          <p:nvPr>
            <p:ph idx="1"/>
          </p:nvPr>
        </p:nvSpPr>
        <p:spPr>
          <a:xfrm>
            <a:off x="1066800" y="2060917"/>
            <a:ext cx="10058400" cy="3931920"/>
          </a:xfrm>
        </p:spPr>
        <p:txBody>
          <a:bodyPr>
            <a:normAutofit lnSpcReduction="10000"/>
          </a:bodyPr>
          <a:lstStyle/>
          <a:p>
            <a:pPr algn="just">
              <a:lnSpc>
                <a:spcPct val="150000"/>
              </a:lnSpc>
            </a:pPr>
            <a:r>
              <a:rPr lang="en-US" b="1" dirty="0" smtClean="0"/>
              <a:t>Leadership </a:t>
            </a:r>
            <a:r>
              <a:rPr lang="en-US" dirty="0" smtClean="0"/>
              <a:t>– As per </a:t>
            </a:r>
            <a:r>
              <a:rPr lang="en-US" dirty="0" err="1" smtClean="0"/>
              <a:t>Ciulla</a:t>
            </a:r>
            <a:r>
              <a:rPr lang="en-US" dirty="0" smtClean="0"/>
              <a:t> (2020), leadership is an effective ability of a person or group of persons to guide and influence followers or other organizational members.</a:t>
            </a:r>
          </a:p>
          <a:p>
            <a:pPr algn="just">
              <a:lnSpc>
                <a:spcPct val="150000"/>
              </a:lnSpc>
            </a:pPr>
            <a:r>
              <a:rPr lang="en-US" dirty="0" smtClean="0"/>
              <a:t>It involves making sound – and sometimes complex – decisions, articulating and creating a vision, setting up achievable goals as well as providing followers with the acquaintance and tools necessary to attain those goals.</a:t>
            </a:r>
          </a:p>
          <a:p>
            <a:pPr algn="just">
              <a:lnSpc>
                <a:spcPct val="150000"/>
              </a:lnSpc>
            </a:pPr>
            <a:r>
              <a:rPr lang="en-US" b="1" dirty="0" smtClean="0"/>
              <a:t>Leadership style</a:t>
            </a:r>
            <a:r>
              <a:rPr lang="en-US" dirty="0" smtClean="0"/>
              <a:t> – Leadership style defines a leader’s characteristic conduct when directing, managing, guiding and motivating groups of individuals (Harris, 2020).</a:t>
            </a:r>
          </a:p>
          <a:p>
            <a:pPr algn="just">
              <a:lnSpc>
                <a:spcPct val="150000"/>
              </a:lnSpc>
            </a:pPr>
            <a:r>
              <a:rPr lang="en-US" dirty="0" smtClean="0"/>
              <a:t>In short, a leadership style is a leader’s method of providing guidance, motivating individuals and implementing plans.</a:t>
            </a:r>
          </a:p>
          <a:p>
            <a:pPr algn="just">
              <a:lnSpc>
                <a:spcPct val="150000"/>
              </a:lnSpc>
            </a:pP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smtClean="0"/>
              <a:t>The example of a great leader and his leadership style </a:t>
            </a:r>
            <a:br>
              <a:rPr smtClean="0"/>
            </a:br>
            <a:endParaRPr lang="en-US" dirty="0"/>
          </a:p>
        </p:txBody>
      </p:sp>
      <p:sp>
        <p:nvSpPr>
          <p:cNvPr id="3" name="Content Placeholder 2"/>
          <p:cNvSpPr>
            <a:spLocks noGrp="1"/>
          </p:cNvSpPr>
          <p:nvPr>
            <p:ph idx="1"/>
          </p:nvPr>
        </p:nvSpPr>
        <p:spPr>
          <a:xfrm>
            <a:off x="1066800" y="2103120"/>
            <a:ext cx="7359748" cy="3931920"/>
          </a:xfrm>
        </p:spPr>
        <p:txBody>
          <a:bodyPr>
            <a:normAutofit fontScale="92500" lnSpcReduction="10000"/>
          </a:bodyPr>
          <a:lstStyle/>
          <a:p>
            <a:pPr algn="just">
              <a:lnSpc>
                <a:spcPct val="150000"/>
              </a:lnSpc>
              <a:buFont typeface="Wingdings" pitchFamily="2" charset="2"/>
              <a:buChar char="q"/>
            </a:pPr>
            <a:r>
              <a:rPr lang="en-US" dirty="0" smtClean="0"/>
              <a:t>The example of a great leader is – Winston Churchill </a:t>
            </a:r>
          </a:p>
          <a:p>
            <a:pPr algn="just">
              <a:lnSpc>
                <a:spcPct val="150000"/>
              </a:lnSpc>
            </a:pPr>
            <a:r>
              <a:rPr lang="en-US" dirty="0" smtClean="0"/>
              <a:t>He was an inspirational writer, statesman, leader and orator who led </a:t>
            </a:r>
            <a:r>
              <a:rPr lang="en-US" b="1" i="1" dirty="0" smtClean="0"/>
              <a:t>Britain to victory in the Second World War</a:t>
            </a:r>
            <a:r>
              <a:rPr lang="en-US" dirty="0" smtClean="0"/>
              <a:t>.</a:t>
            </a:r>
          </a:p>
          <a:p>
            <a:pPr algn="just">
              <a:lnSpc>
                <a:spcPct val="150000"/>
              </a:lnSpc>
              <a:buFont typeface="Wingdings" pitchFamily="2" charset="2"/>
              <a:buChar char="q"/>
            </a:pPr>
            <a:r>
              <a:rPr lang="en-US" dirty="0" smtClean="0"/>
              <a:t> </a:t>
            </a:r>
            <a:r>
              <a:rPr lang="en-US" b="1" dirty="0" smtClean="0"/>
              <a:t>Leadership style of Winston Churchill</a:t>
            </a:r>
            <a:r>
              <a:rPr lang="en-US" dirty="0" smtClean="0"/>
              <a:t> –</a:t>
            </a:r>
          </a:p>
          <a:p>
            <a:pPr algn="just">
              <a:lnSpc>
                <a:spcPct val="150000"/>
              </a:lnSpc>
            </a:pPr>
            <a:r>
              <a:rPr lang="en-US" dirty="0" smtClean="0"/>
              <a:t>Charismatic leadership style</a:t>
            </a:r>
          </a:p>
          <a:p>
            <a:pPr algn="just">
              <a:lnSpc>
                <a:spcPct val="150000"/>
              </a:lnSpc>
            </a:pPr>
            <a:r>
              <a:rPr lang="en-US" dirty="0" smtClean="0"/>
              <a:t>As per experts, charismatic leaders communicate their vision in a meaningful way. For Churchill, his strong interaction skills were called upon at the time of the Second World War, where he was required to inspire individuals, which he did (Nester, 2020).</a:t>
            </a:r>
          </a:p>
          <a:p>
            <a:pPr algn="just">
              <a:lnSpc>
                <a:spcPct val="150000"/>
              </a:lnSpc>
            </a:pPr>
            <a:endParaRPr lang="en-US" dirty="0"/>
          </a:p>
        </p:txBody>
      </p:sp>
      <p:pic>
        <p:nvPicPr>
          <p:cNvPr id="3074" name="Picture 2" descr="C:\Users\HOWRAH\Desktop\download (1).jpg"/>
          <p:cNvPicPr>
            <a:picLocks noChangeAspect="1" noChangeArrowheads="1"/>
          </p:cNvPicPr>
          <p:nvPr/>
        </p:nvPicPr>
        <p:blipFill>
          <a:blip r:embed="rId2"/>
          <a:srcRect/>
          <a:stretch>
            <a:fillRect/>
          </a:stretch>
        </p:blipFill>
        <p:spPr bwMode="auto">
          <a:xfrm>
            <a:off x="8736037" y="2307394"/>
            <a:ext cx="2602523" cy="29820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smtClean="0"/>
              <a:t>My own leadership style </a:t>
            </a:r>
            <a:br>
              <a:rPr smtClean="0"/>
            </a:br>
            <a:endParaRPr lang="en-US" dirty="0"/>
          </a:p>
        </p:txBody>
      </p:sp>
      <p:sp>
        <p:nvSpPr>
          <p:cNvPr id="3" name="Content Placeholder 2"/>
          <p:cNvSpPr>
            <a:spLocks noGrp="1"/>
          </p:cNvSpPr>
          <p:nvPr>
            <p:ph idx="1"/>
          </p:nvPr>
        </p:nvSpPr>
        <p:spPr>
          <a:xfrm>
            <a:off x="872197" y="1765495"/>
            <a:ext cx="6400800" cy="4480560"/>
          </a:xfrm>
        </p:spPr>
        <p:txBody>
          <a:bodyPr>
            <a:normAutofit fontScale="92500" lnSpcReduction="10000"/>
          </a:bodyPr>
          <a:lstStyle/>
          <a:p>
            <a:pPr algn="just">
              <a:lnSpc>
                <a:spcPct val="150000"/>
              </a:lnSpc>
            </a:pPr>
            <a:r>
              <a:rPr lang="en-US" dirty="0" smtClean="0"/>
              <a:t>In the workplace, I like to follow the democratic leadership style. I think that it is easy to understand as well as apply. This democratic style encourages participation by fostering feelings of inclusion and involvement.</a:t>
            </a:r>
          </a:p>
          <a:p>
            <a:pPr algn="just">
              <a:lnSpc>
                <a:spcPct val="150000"/>
              </a:lnSpc>
            </a:pPr>
            <a:r>
              <a:rPr lang="en-US" dirty="0" smtClean="0"/>
              <a:t>Advantages and disadvantages of the democratic leadership style</a:t>
            </a:r>
          </a:p>
          <a:p>
            <a:pPr algn="just">
              <a:lnSpc>
                <a:spcPct val="150000"/>
              </a:lnSpc>
              <a:buFont typeface="Wingdings" pitchFamily="2" charset="2"/>
              <a:buChar char="q"/>
            </a:pPr>
            <a:r>
              <a:rPr lang="en-US" dirty="0" smtClean="0"/>
              <a:t> The advantages are –</a:t>
            </a:r>
          </a:p>
          <a:p>
            <a:pPr lvl="0" algn="just">
              <a:lnSpc>
                <a:spcPct val="150000"/>
              </a:lnSpc>
            </a:pPr>
            <a:r>
              <a:rPr lang="en-US" dirty="0" smtClean="0"/>
              <a:t>Anyone can practice this leadership style</a:t>
            </a:r>
          </a:p>
          <a:p>
            <a:pPr lvl="0" algn="just">
              <a:lnSpc>
                <a:spcPct val="150000"/>
              </a:lnSpc>
            </a:pPr>
            <a:r>
              <a:rPr lang="en-US" dirty="0" smtClean="0"/>
              <a:t>It assists to get solutions to complex problems (Devi, 2021)</a:t>
            </a:r>
          </a:p>
          <a:p>
            <a:pPr lvl="0" algn="just">
              <a:lnSpc>
                <a:spcPct val="150000"/>
              </a:lnSpc>
            </a:pPr>
            <a:r>
              <a:rPr lang="en-US" dirty="0" smtClean="0"/>
              <a:t>It builds the team –based associations</a:t>
            </a:r>
          </a:p>
          <a:p>
            <a:pPr lvl="0" algn="just">
              <a:lnSpc>
                <a:spcPct val="150000"/>
              </a:lnSpc>
            </a:pPr>
            <a:r>
              <a:rPr lang="en-US" dirty="0" smtClean="0"/>
              <a:t>It improves the knowledge of the team members</a:t>
            </a:r>
          </a:p>
          <a:p>
            <a:pPr algn="just">
              <a:lnSpc>
                <a:spcPct val="150000"/>
              </a:lnSpc>
            </a:pPr>
            <a:endParaRPr lang="en-US" dirty="0"/>
          </a:p>
        </p:txBody>
      </p:sp>
      <p:sp>
        <p:nvSpPr>
          <p:cNvPr id="5" name="Rectangle 4"/>
          <p:cNvSpPr/>
          <p:nvPr/>
        </p:nvSpPr>
        <p:spPr>
          <a:xfrm>
            <a:off x="7774745" y="2715064"/>
            <a:ext cx="3254325" cy="2308324"/>
          </a:xfrm>
          <a:prstGeom prst="rect">
            <a:avLst/>
          </a:prstGeom>
        </p:spPr>
        <p:txBody>
          <a:bodyPr wrap="square">
            <a:spAutoFit/>
          </a:bodyPr>
          <a:lstStyle/>
          <a:p>
            <a:pPr algn="just">
              <a:buFont typeface="Wingdings" pitchFamily="2" charset="2"/>
              <a:buChar char="q"/>
            </a:pPr>
            <a:r>
              <a:rPr lang="en-US" dirty="0" smtClean="0"/>
              <a:t>The disadvantages are –</a:t>
            </a:r>
          </a:p>
          <a:p>
            <a:pPr lvl="0" algn="just">
              <a:buFont typeface="Arial" pitchFamily="34" charset="0"/>
              <a:buChar char="•"/>
            </a:pPr>
            <a:r>
              <a:rPr lang="en-US" dirty="0" smtClean="0"/>
              <a:t>It can lead to the procrastination</a:t>
            </a:r>
          </a:p>
          <a:p>
            <a:pPr lvl="0" algn="just">
              <a:buFont typeface="Arial" pitchFamily="34" charset="0"/>
              <a:buChar char="•"/>
            </a:pPr>
            <a:r>
              <a:rPr lang="en-US" dirty="0" smtClean="0"/>
              <a:t>It can form negative emotions</a:t>
            </a:r>
          </a:p>
          <a:p>
            <a:pPr lvl="0" algn="just">
              <a:buFont typeface="Arial" pitchFamily="34" charset="0"/>
              <a:buChar char="•"/>
            </a:pPr>
            <a:r>
              <a:rPr lang="en-US" dirty="0" smtClean="0"/>
              <a:t>It is often defined poorly</a:t>
            </a:r>
          </a:p>
          <a:p>
            <a:pPr lvl="0" algn="just">
              <a:buFont typeface="Arial" pitchFamily="34" charset="0"/>
              <a:buChar char="•"/>
            </a:pPr>
            <a:r>
              <a:rPr lang="en-US" dirty="0" smtClean="0"/>
              <a:t>It takes time to reach an agreement (</a:t>
            </a:r>
            <a:r>
              <a:rPr lang="en-US" dirty="0" err="1" smtClean="0"/>
              <a:t>Gultom</a:t>
            </a:r>
            <a:r>
              <a:rPr lang="en-US" dirty="0" smtClean="0"/>
              <a:t>, 2020)</a:t>
            </a:r>
          </a:p>
          <a:p>
            <a:r>
              <a:rPr lang="en-US" dirty="0" smtClean="0"/>
              <a:t> </a:t>
            </a:r>
          </a:p>
          <a:p>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smtClean="0"/>
              <a:t>Conclusion </a:t>
            </a:r>
            <a:br>
              <a:rPr smtClean="0"/>
            </a:br>
            <a:endParaRPr lang="en-US" dirty="0"/>
          </a:p>
        </p:txBody>
      </p:sp>
      <p:sp>
        <p:nvSpPr>
          <p:cNvPr id="3" name="Content Placeholder 2"/>
          <p:cNvSpPr>
            <a:spLocks noGrp="1"/>
          </p:cNvSpPr>
          <p:nvPr>
            <p:ph idx="1"/>
          </p:nvPr>
        </p:nvSpPr>
        <p:spPr/>
        <p:txBody>
          <a:bodyPr/>
          <a:lstStyle/>
          <a:p>
            <a:pPr algn="just">
              <a:lnSpc>
                <a:spcPct val="150000"/>
              </a:lnSpc>
            </a:pPr>
            <a:r>
              <a:rPr lang="en-US" dirty="0" smtClean="0"/>
              <a:t>The above presentation has demonstrated the concept of leadership, leadership styles and their importance.</a:t>
            </a:r>
          </a:p>
          <a:p>
            <a:pPr algn="just">
              <a:lnSpc>
                <a:spcPct val="150000"/>
              </a:lnSpc>
            </a:pPr>
            <a:r>
              <a:rPr lang="en-US" dirty="0" smtClean="0"/>
              <a:t>Through this analysis, the variations of leadership styles come to be known.</a:t>
            </a:r>
          </a:p>
          <a:p>
            <a:pPr algn="just">
              <a:lnSpc>
                <a:spcPct val="150000"/>
              </a:lnSpc>
            </a:pPr>
            <a:r>
              <a:rPr lang="en-US" dirty="0" smtClean="0"/>
              <a:t>In the UK, the great leader, Winston Churchill, followed the Charismatic leadership style.</a:t>
            </a:r>
          </a:p>
          <a:p>
            <a:pPr algn="just">
              <a:lnSpc>
                <a:spcPct val="150000"/>
              </a:lnSpc>
            </a:pPr>
            <a:r>
              <a:rPr lang="en-US" dirty="0" smtClean="0"/>
              <a:t>The presentation also entailed that there are different advantages and disadvantages of a democratic leadership style.</a:t>
            </a:r>
          </a:p>
          <a:p>
            <a:pPr algn="just">
              <a:lnSpc>
                <a:spcPct val="150000"/>
              </a:lnSpc>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smtClean="0"/>
              <a:t>References </a:t>
            </a:r>
            <a:br>
              <a:rPr smtClean="0"/>
            </a:br>
            <a:endParaRPr lang="en-US" dirty="0"/>
          </a:p>
        </p:txBody>
      </p:sp>
      <p:sp>
        <p:nvSpPr>
          <p:cNvPr id="3" name="Content Placeholder 2"/>
          <p:cNvSpPr>
            <a:spLocks noGrp="1"/>
          </p:cNvSpPr>
          <p:nvPr>
            <p:ph idx="1"/>
          </p:nvPr>
        </p:nvSpPr>
        <p:spPr/>
        <p:txBody>
          <a:bodyPr>
            <a:normAutofit fontScale="92500" lnSpcReduction="20000"/>
          </a:bodyPr>
          <a:lstStyle/>
          <a:p>
            <a:pPr algn="just">
              <a:lnSpc>
                <a:spcPct val="150000"/>
              </a:lnSpc>
            </a:pPr>
            <a:r>
              <a:rPr lang="en-US" dirty="0" err="1" smtClean="0"/>
              <a:t>Ciulla</a:t>
            </a:r>
            <a:r>
              <a:rPr lang="en-US" dirty="0" smtClean="0"/>
              <a:t>, J.B., 2020. The importance of leadership in shaping business values. In </a:t>
            </a:r>
            <a:r>
              <a:rPr lang="en-US" i="1" dirty="0" smtClean="0"/>
              <a:t>The search for ethics in leadership, business, and beyond</a:t>
            </a:r>
            <a:r>
              <a:rPr lang="en-US" dirty="0" smtClean="0"/>
              <a:t> (pp. 153-163). Springer, Cham.</a:t>
            </a:r>
          </a:p>
          <a:p>
            <a:pPr algn="just">
              <a:lnSpc>
                <a:spcPct val="150000"/>
              </a:lnSpc>
            </a:pPr>
            <a:r>
              <a:rPr lang="en-US" dirty="0" smtClean="0"/>
              <a:t>Devi, A.D. and </a:t>
            </a:r>
            <a:r>
              <a:rPr lang="en-US" dirty="0" err="1" smtClean="0"/>
              <a:t>Subiyantoro</a:t>
            </a:r>
            <a:r>
              <a:rPr lang="en-US" dirty="0" smtClean="0"/>
              <a:t>, S., 2021. Implementation of Democratic Leadership Style and Transformational Head of </a:t>
            </a:r>
            <a:r>
              <a:rPr lang="en-US" dirty="0" err="1" smtClean="0"/>
              <a:t>Madrasah</a:t>
            </a:r>
            <a:r>
              <a:rPr lang="en-US" dirty="0" smtClean="0"/>
              <a:t> in Improving The Quality. </a:t>
            </a:r>
            <a:r>
              <a:rPr lang="en-US" i="1" dirty="0" err="1" smtClean="0"/>
              <a:t>Nidhomul</a:t>
            </a:r>
            <a:r>
              <a:rPr lang="en-US" i="1" dirty="0" smtClean="0"/>
              <a:t> </a:t>
            </a:r>
            <a:r>
              <a:rPr lang="en-US" i="1" dirty="0" err="1" smtClean="0"/>
              <a:t>Haq</a:t>
            </a:r>
            <a:r>
              <a:rPr lang="en-US" i="1" dirty="0" smtClean="0"/>
              <a:t>: </a:t>
            </a:r>
            <a:r>
              <a:rPr lang="en-US" i="1" dirty="0" err="1" smtClean="0"/>
              <a:t>Jurnal</a:t>
            </a:r>
            <a:r>
              <a:rPr lang="en-US" i="1" dirty="0" smtClean="0"/>
              <a:t> </a:t>
            </a:r>
            <a:r>
              <a:rPr lang="en-US" i="1" dirty="0" err="1" smtClean="0"/>
              <a:t>Manajemen</a:t>
            </a:r>
            <a:r>
              <a:rPr lang="en-US" i="1" dirty="0" smtClean="0"/>
              <a:t> </a:t>
            </a:r>
            <a:r>
              <a:rPr lang="en-US" i="1" dirty="0" err="1" smtClean="0"/>
              <a:t>Pendidikan</a:t>
            </a:r>
            <a:r>
              <a:rPr lang="en-US" i="1" dirty="0" smtClean="0"/>
              <a:t> Islam</a:t>
            </a:r>
            <a:r>
              <a:rPr lang="en-US" dirty="0" smtClean="0"/>
              <a:t>, </a:t>
            </a:r>
            <a:r>
              <a:rPr lang="en-US" i="1" dirty="0" smtClean="0"/>
              <a:t>6</a:t>
            </a:r>
            <a:r>
              <a:rPr lang="en-US" dirty="0" smtClean="0"/>
              <a:t>(1), pp.14-26.</a:t>
            </a:r>
          </a:p>
          <a:p>
            <a:pPr algn="just">
              <a:lnSpc>
                <a:spcPct val="150000"/>
              </a:lnSpc>
            </a:pPr>
            <a:r>
              <a:rPr lang="en-US" dirty="0" err="1" smtClean="0"/>
              <a:t>Gultom</a:t>
            </a:r>
            <a:r>
              <a:rPr lang="en-US" dirty="0" smtClean="0"/>
              <a:t>, A. and </a:t>
            </a:r>
            <a:r>
              <a:rPr lang="en-US" dirty="0" err="1" smtClean="0"/>
              <a:t>Situmorang</a:t>
            </a:r>
            <a:r>
              <a:rPr lang="en-US" dirty="0" smtClean="0"/>
              <a:t>, B., 2020. Effect of Democratic Leadership Style and Bureaucratic Leadership Style against Teacher Work Motivation in </a:t>
            </a:r>
            <a:r>
              <a:rPr lang="en-US" dirty="0" err="1" smtClean="0"/>
              <a:t>Dolok</a:t>
            </a:r>
            <a:r>
              <a:rPr lang="en-US" dirty="0" smtClean="0"/>
              <a:t> </a:t>
            </a:r>
            <a:r>
              <a:rPr lang="en-US" dirty="0" err="1" smtClean="0"/>
              <a:t>Batu</a:t>
            </a:r>
            <a:r>
              <a:rPr lang="en-US" dirty="0" smtClean="0"/>
              <a:t> </a:t>
            </a:r>
            <a:r>
              <a:rPr lang="en-US" dirty="0" err="1" smtClean="0"/>
              <a:t>Naggar</a:t>
            </a:r>
            <a:r>
              <a:rPr lang="en-US" dirty="0" smtClean="0"/>
              <a:t> State 1 State School. In </a:t>
            </a:r>
            <a:r>
              <a:rPr lang="en-US" i="1" dirty="0" err="1" smtClean="0"/>
              <a:t>Unimed</a:t>
            </a:r>
            <a:r>
              <a:rPr lang="en-US" i="1" dirty="0" smtClean="0"/>
              <a:t> International Conference on Economics Education and Social Science Individual,(</a:t>
            </a:r>
            <a:r>
              <a:rPr lang="en-US" i="1" dirty="0" err="1" smtClean="0"/>
              <a:t>Unicees</a:t>
            </a:r>
            <a:r>
              <a:rPr lang="en-US" i="1" dirty="0" smtClean="0"/>
              <a:t>)</a:t>
            </a:r>
            <a:r>
              <a:rPr lang="en-US" dirty="0" smtClean="0"/>
              <a:t> (pp. 306-313).</a:t>
            </a:r>
          </a:p>
          <a:p>
            <a:pPr algn="just">
              <a:lnSpc>
                <a:spcPct val="150000"/>
              </a:lnSpc>
            </a:pPr>
            <a:r>
              <a:rPr lang="en-US" dirty="0" smtClean="0"/>
              <a:t>Harris, A., Jones, M. and Crick, T., 2020. Curriculum leadership: a critical contributor to school and system improvement. </a:t>
            </a:r>
            <a:r>
              <a:rPr lang="en-US" i="1" dirty="0" smtClean="0"/>
              <a:t>School Leadership &amp; Management</a:t>
            </a:r>
            <a:r>
              <a:rPr lang="en-US" dirty="0" smtClean="0"/>
              <a:t>, </a:t>
            </a:r>
            <a:r>
              <a:rPr lang="en-US" i="1" dirty="0" smtClean="0"/>
              <a:t>40</a:t>
            </a:r>
            <a:r>
              <a:rPr lang="en-US" dirty="0" smtClean="0"/>
              <a:t>(1), pp.1-4.</a:t>
            </a:r>
          </a:p>
          <a:p>
            <a:pPr algn="just">
              <a:lnSpc>
                <a:spcPct val="150000"/>
              </a:lnSpc>
            </a:pPr>
            <a:r>
              <a:rPr lang="en-US" dirty="0" smtClean="0"/>
              <a:t>Nester, W., 2020. </a:t>
            </a:r>
            <a:r>
              <a:rPr lang="en-US" i="1" dirty="0" smtClean="0"/>
              <a:t>Winston Churchill and the Art of Leadership: How Winston C</a:t>
            </a:r>
            <a:endParaRPr lang="en-US" dirty="0" smtClean="0"/>
          </a:p>
          <a:p>
            <a:pPr algn="just">
              <a:lnSpc>
                <a:spcPct val="150000"/>
              </a:lnSpc>
            </a:pP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xmlns="" name="Savon" id="{1306E473-ED32-493B-A2D0-240A757EDD34}" vid="{3F20CFC1-E34F-405B-AA49-5BE0E194F1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Savon</Template>
  <TotalTime>10</TotalTime>
  <Words>315</Words>
  <Application>Microsoft Office PowerPoint</Application>
  <PresentationFormat>Custom</PresentationFormat>
  <Paragraphs>58</Paragraphs>
  <Slides>7</Slides>
  <Notes>2</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Savon</vt:lpstr>
      <vt:lpstr>Part 1 Emergent leadership skills in the workplace</vt:lpstr>
      <vt:lpstr>Introduction  </vt:lpstr>
      <vt:lpstr>What is leadership &amp; leadership style? State about its importance </vt:lpstr>
      <vt:lpstr>The example of a great leader and his leadership style  </vt:lpstr>
      <vt:lpstr>My own leadership style  </vt:lpstr>
      <vt:lpstr>Conclusion  </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user-pc</dc:creator>
  <cp:lastModifiedBy>user-pc</cp:lastModifiedBy>
  <cp:revision>5</cp:revision>
  <dcterms:created xsi:type="dcterms:W3CDTF">2019-05-20T05:06:39Z</dcterms:created>
  <dcterms:modified xsi:type="dcterms:W3CDTF">2022-07-11T14:08:55Z</dcterms:modified>
</cp:coreProperties>
</file>