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4" r:id="rId7"/>
    <p:sldId id="269" r:id="rId8"/>
    <p:sldId id="263" r:id="rId9"/>
    <p:sldId id="265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69" autoAdjust="0"/>
    <p:restoredTop sz="94682"/>
  </p:normalViewPr>
  <p:slideViewPr>
    <p:cSldViewPr snapToGrid="0">
      <p:cViewPr varScale="1">
        <p:scale>
          <a:sx n="51" d="100"/>
          <a:sy n="51" d="100"/>
        </p:scale>
        <p:origin x="854" y="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20T23:03:34.76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12 224,'5'0'720,"-5"0"-56,8-3 344,-3 1-576,-1 0-172,-4 2 28,4-2-32,-4 2-24,5 0-32,-5-3 4,-18 17-1704,18-14-372,0 0 1040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4-20T23:03:35.83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33 71 684,'-2'-13'5331,"1"12"-5167,0-1 0,1 1-1,-1 0 1,0 0 0,0-1 0,0 1 0,0 0-1,0 0 1,0 0 0,0 0 0,0 0 0,-1 0-1,1 0 1,0 1 0,0-1 0,-1 0-1,1 1-163,-9-19 412,10 18-714,-1 0-1,1 0 0,0 1 0,0-1 0,0 0 1,0 0-1,-1 0 0,1 1 0,0-1 1,1 0-1,-1 0 0,0 0 0,0 1 0,0-1 1,0 0-1,1 0 0,-1 1 0,0-1 0,0 0 1,1 0-1,-1 1 0,1-1 0,-1 0 0,1 1 1,-1-1-1,1 0 303,0 1-943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67A21-83F6-4A41-A27E-DCDB2C9209C4}" type="datetimeFigureOut">
              <a:rPr lang="en-GB" smtClean="0"/>
              <a:t>21/04/2020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33F0F3-EA1F-4C1A-BC77-BD563ABEF3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3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Charlie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3F0F3-EA1F-4C1A-BC77-BD563ABEF39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199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Jordan/Charlie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3F0F3-EA1F-4C1A-BC77-BD563ABEF39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5347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*Charlie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3F0F3-EA1F-4C1A-BC77-BD563ABEF39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192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Jordan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3F0F3-EA1F-4C1A-BC77-BD563ABEF3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524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Darryl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3F0F3-EA1F-4C1A-BC77-BD563ABEF3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1912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33F0F3-EA1F-4C1A-BC77-BD563ABEF39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67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0" Type="http://schemas.openxmlformats.org/officeDocument/2006/relationships/image" Target="../media/image8.png"/><Relationship Id="rId4" Type="http://schemas.openxmlformats.org/officeDocument/2006/relationships/customXml" Target="../ink/ink1.xml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sychologytoday.com/us/blog/fulfillment-any-age/201305/who-watches-reality-shows-and-why" TargetMode="External"/><Relationship Id="rId3" Type="http://schemas.openxmlformats.org/officeDocument/2006/relationships/hyperlink" Target="https://www.boxofficemojo.com/search/?q=mad+max" TargetMode="External"/><Relationship Id="rId7" Type="http://schemas.openxmlformats.org/officeDocument/2006/relationships/hyperlink" Target="https://morningconsult.com/2018/11/27/reality-is-americas-least-favorite-tv-genre-yet-people-are-still-watching/" TargetMode="External"/><Relationship Id="rId2" Type="http://schemas.openxmlformats.org/officeDocument/2006/relationships/hyperlink" Target="https://www.boxofficemojo.com/release/rl171629107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tv-and-radio/2019/jun/03/they-sell-you-a-dream-are-reality-shows-such-as-love-island-failing-contestants#maincontent" TargetMode="External"/><Relationship Id="rId5" Type="http://schemas.openxmlformats.org/officeDocument/2006/relationships/hyperlink" Target="https://www.queensjournal.ca/story/2018-03-08/lifestyle/the-psychology-behind-watching-reality-tv/" TargetMode="External"/><Relationship Id="rId4" Type="http://schemas.openxmlformats.org/officeDocument/2006/relationships/hyperlink" Target="https://hope1032.com.au/stories/culture/tv-reviews/2016/reality-tv-motivation-psychologist-explains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scriptmag.com/features/writers-guide-to-pitching-reality-tv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EA826-DCC0-41EB-92CF-881B81665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421" y="2766058"/>
            <a:ext cx="9709155" cy="147037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8000" dirty="0">
                <a:latin typeface="Stencil" panose="040409050D0802020404" pitchFamily="82" charset="0"/>
              </a:rPr>
              <a:t>Apocalypse now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21B3D0-86F4-4420-B73D-2049E62A8A34}"/>
              </a:ext>
            </a:extLst>
          </p:cNvPr>
          <p:cNvSpPr txBox="1"/>
          <p:nvPr/>
        </p:nvSpPr>
        <p:spPr>
          <a:xfrm>
            <a:off x="1981199" y="519289"/>
            <a:ext cx="8229600" cy="224676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algn="ctr"/>
            <a:r>
              <a:rPr lang="en-GB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12 contestants</a:t>
            </a:r>
          </a:p>
          <a:p>
            <a:pPr algn="ctr"/>
            <a:r>
              <a:rPr lang="en-GB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 chances</a:t>
            </a:r>
          </a:p>
          <a:p>
            <a:pPr algn="ctr"/>
            <a:r>
              <a:rPr lang="en-GB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 goal</a:t>
            </a:r>
          </a:p>
          <a:p>
            <a:pPr algn="ctr"/>
            <a:r>
              <a:rPr lang="en-GB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Shut the gates before the horrors behind it leak into their world</a:t>
            </a:r>
          </a:p>
          <a:p>
            <a:pPr algn="ctr"/>
            <a:r>
              <a:rPr lang="en-GB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Will they succeed or will the terrors be unleashed?</a:t>
            </a:r>
          </a:p>
          <a:p>
            <a:pPr algn="ctr"/>
            <a:endParaRPr lang="en-GB" sz="2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Find out in: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F0A713-D4C2-4A41-9C06-53061CD907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538" y="4638826"/>
            <a:ext cx="1883893" cy="141292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20831F1-03D6-4BA2-B771-B134E0C4E2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0952" y="4638826"/>
            <a:ext cx="1883895" cy="141292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39D0FF7-5D8F-4508-9541-AF0CA28FB703}"/>
                  </a:ext>
                </a:extLst>
              </p14:cNvPr>
              <p14:cNvContentPartPr/>
              <p14:nvPr/>
            </p14:nvContentPartPr>
            <p14:xfrm>
              <a:off x="6482618" y="4934311"/>
              <a:ext cx="11160" cy="50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39D0FF7-5D8F-4508-9541-AF0CA28FB70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73618" y="4925311"/>
                <a:ext cx="28800" cy="2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14D9A28B-6380-4C51-B5B6-4DB51235D093}"/>
                  </a:ext>
                </a:extLst>
              </p14:cNvPr>
              <p14:cNvContentPartPr/>
              <p14:nvPr/>
            </p14:nvContentPartPr>
            <p14:xfrm>
              <a:off x="6547418" y="4853671"/>
              <a:ext cx="11880" cy="259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14D9A28B-6380-4C51-B5B6-4DB51235D093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538418" y="4844671"/>
                <a:ext cx="29520" cy="43560"/>
              </a:xfrm>
              <a:prstGeom prst="rect">
                <a:avLst/>
              </a:prstGeom>
            </p:spPr>
          </p:pic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09051F85-2ADB-45AC-BA33-9EAB0C496C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93313" y="4638826"/>
            <a:ext cx="1883893" cy="141292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B6F3F2-E5D7-41A6-BA3B-EAE078AA90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75672" y="4638826"/>
            <a:ext cx="1883893" cy="141292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2F23B25-C518-4ED9-9740-B59C77CBF8F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42150" y="4638826"/>
            <a:ext cx="1883894" cy="141292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C91490-C163-45DD-BDF7-5286A5C22A5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008629" y="4638826"/>
            <a:ext cx="1883893" cy="141292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70862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CCC5D-6C1F-4D5C-982E-0B559F2BF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1275644"/>
          </a:xfrm>
        </p:spPr>
        <p:txBody>
          <a:bodyPr/>
          <a:lstStyle/>
          <a:p>
            <a:r>
              <a:rPr lang="en-GB" dirty="0"/>
              <a:t>The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DF7C9-4786-4FB7-A283-CD2311EEB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1411110"/>
            <a:ext cx="9905998" cy="4673601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12 contestants sourced from open public auditions</a:t>
            </a:r>
          </a:p>
          <a:p>
            <a:r>
              <a:rPr lang="en-GB" dirty="0"/>
              <a:t>Contestants live together in a central compound with 6 gates attached</a:t>
            </a:r>
          </a:p>
          <a:p>
            <a:r>
              <a:rPr lang="en-GB" dirty="0"/>
              <a:t>Each gate leads to an apocalyptic challenge contestants must survive to close the gate and stop the scenario entering the compound.</a:t>
            </a:r>
          </a:p>
          <a:p>
            <a:r>
              <a:rPr lang="en-GB" dirty="0"/>
              <a:t>Scenarios include</a:t>
            </a:r>
          </a:p>
          <a:p>
            <a:pPr lvl="1"/>
            <a:r>
              <a:rPr lang="en-GB" dirty="0"/>
              <a:t>Zombie Outbreak</a:t>
            </a:r>
          </a:p>
          <a:p>
            <a:pPr lvl="1"/>
            <a:r>
              <a:rPr lang="en-GB" dirty="0"/>
              <a:t>Ice Age</a:t>
            </a:r>
          </a:p>
          <a:p>
            <a:pPr lvl="1"/>
            <a:r>
              <a:rPr lang="en-GB" dirty="0"/>
              <a:t>Heatwave</a:t>
            </a:r>
          </a:p>
          <a:p>
            <a:r>
              <a:rPr lang="en-GB" dirty="0"/>
              <a:t>Contestants eliminated through challenges and audience vote</a:t>
            </a:r>
          </a:p>
          <a:p>
            <a:r>
              <a:rPr lang="en-GB" dirty="0"/>
              <a:t>Audience participation drawn through voting or contributing to ‘torments’</a:t>
            </a:r>
          </a:p>
          <a:p>
            <a:r>
              <a:rPr lang="en-GB" dirty="0"/>
              <a:t>Final contestant wins cash prize</a:t>
            </a:r>
          </a:p>
        </p:txBody>
      </p:sp>
    </p:spTree>
    <p:extLst>
      <p:ext uri="{BB962C8B-B14F-4D97-AF65-F5344CB8AC3E}">
        <p14:creationId xmlns:p14="http://schemas.microsoft.com/office/powerpoint/2010/main" val="2010275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40F5B-C770-4A86-AF18-5D8E47EF8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06022"/>
            <a:ext cx="9905998" cy="1320800"/>
          </a:xfrm>
        </p:spPr>
        <p:txBody>
          <a:bodyPr/>
          <a:lstStyle/>
          <a:p>
            <a:r>
              <a:rPr lang="en-GB" dirty="0"/>
              <a:t>Structure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7A023D-EB06-4918-87C2-97C66A2214D2}"/>
              </a:ext>
            </a:extLst>
          </p:cNvPr>
          <p:cNvCxnSpPr>
            <a:cxnSpLocks/>
          </p:cNvCxnSpPr>
          <p:nvPr/>
        </p:nvCxnSpPr>
        <p:spPr>
          <a:xfrm>
            <a:off x="6094412" y="660400"/>
            <a:ext cx="0" cy="298591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A9B9E5-C6D5-4618-AA2A-7C655CB74D1C}"/>
              </a:ext>
            </a:extLst>
          </p:cNvPr>
          <p:cNvCxnSpPr>
            <a:cxnSpLocks/>
          </p:cNvCxnSpPr>
          <p:nvPr/>
        </p:nvCxnSpPr>
        <p:spPr>
          <a:xfrm flipH="1">
            <a:off x="-3177" y="3646311"/>
            <a:ext cx="6099177" cy="167075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7FF1B28-AFF0-4F44-95BA-C6A949A1481C}"/>
              </a:ext>
            </a:extLst>
          </p:cNvPr>
          <p:cNvCxnSpPr>
            <a:cxnSpLocks/>
          </p:cNvCxnSpPr>
          <p:nvPr/>
        </p:nvCxnSpPr>
        <p:spPr>
          <a:xfrm>
            <a:off x="6094412" y="3646311"/>
            <a:ext cx="6068660" cy="167075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05BFB265-9E5B-43FD-8008-F01B9D09387D}"/>
              </a:ext>
            </a:extLst>
          </p:cNvPr>
          <p:cNvSpPr txBox="1"/>
          <p:nvPr/>
        </p:nvSpPr>
        <p:spPr>
          <a:xfrm>
            <a:off x="347486" y="715134"/>
            <a:ext cx="3422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Audience/voting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F048C0-C73F-47D2-83C5-EC64A5F9702F}"/>
              </a:ext>
            </a:extLst>
          </p:cNvPr>
          <p:cNvSpPr txBox="1"/>
          <p:nvPr/>
        </p:nvSpPr>
        <p:spPr>
          <a:xfrm>
            <a:off x="6642806" y="679667"/>
            <a:ext cx="3905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Competitions/scenario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7FEAFDE-0E31-4811-93F8-78C89903D241}"/>
              </a:ext>
            </a:extLst>
          </p:cNvPr>
          <p:cNvSpPr txBox="1"/>
          <p:nvPr/>
        </p:nvSpPr>
        <p:spPr>
          <a:xfrm>
            <a:off x="4993745" y="3937379"/>
            <a:ext cx="22013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The Compound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5C28CFF-6EC5-4A2C-9BCB-AB02B81DDFA0}"/>
              </a:ext>
            </a:extLst>
          </p:cNvPr>
          <p:cNvSpPr txBox="1"/>
          <p:nvPr/>
        </p:nvSpPr>
        <p:spPr>
          <a:xfrm>
            <a:off x="347486" y="1121617"/>
            <a:ext cx="509146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Voting available on the scenario and punishments received for failures:</a:t>
            </a:r>
          </a:p>
          <a:p>
            <a:r>
              <a:rPr lang="en-GB" sz="1600" dirty="0"/>
              <a:t>	- Audience voting is done via text, phone or online (additional charge for phone/text) and will take effect in the next weeks show</a:t>
            </a:r>
          </a:p>
          <a:p>
            <a:endParaRPr lang="en-GB" sz="1600" dirty="0"/>
          </a:p>
          <a:p>
            <a:r>
              <a:rPr lang="en-GB" sz="1600" dirty="0"/>
              <a:t>Audiences can pay an extra fee to either help or hinder contestants:</a:t>
            </a:r>
          </a:p>
          <a:p>
            <a:r>
              <a:rPr lang="en-GB" sz="1600" dirty="0"/>
              <a:t>	- Help can include extra supplies or extra time in tasks</a:t>
            </a:r>
          </a:p>
          <a:p>
            <a:r>
              <a:rPr lang="en-GB" sz="1600" dirty="0"/>
              <a:t>	- Hindering can include contestant fears being implemented or limiting time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04B8700-8B91-4FF1-BD42-813703B6161E}"/>
              </a:ext>
            </a:extLst>
          </p:cNvPr>
          <p:cNvSpPr txBox="1"/>
          <p:nvPr/>
        </p:nvSpPr>
        <p:spPr>
          <a:xfrm>
            <a:off x="6642806" y="1183922"/>
            <a:ext cx="552026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Scenarios decided by audience vote</a:t>
            </a:r>
          </a:p>
          <a:p>
            <a:r>
              <a:rPr lang="en-GB" sz="1600" dirty="0"/>
              <a:t>Scenarios contain predetermined challenge unknown to contestants until announcement</a:t>
            </a:r>
          </a:p>
          <a:p>
            <a:r>
              <a:rPr lang="en-GB" sz="1600" dirty="0"/>
              <a:t>Challenges can include:</a:t>
            </a:r>
          </a:p>
          <a:p>
            <a:r>
              <a:rPr lang="en-GB" sz="1600" dirty="0"/>
              <a:t>	- diffusing bomb</a:t>
            </a:r>
          </a:p>
          <a:p>
            <a:r>
              <a:rPr lang="en-GB" sz="1600" dirty="0"/>
              <a:t>	- locating cure</a:t>
            </a:r>
          </a:p>
          <a:p>
            <a:r>
              <a:rPr lang="en-GB" sz="1600" dirty="0"/>
              <a:t>	- locking down area</a:t>
            </a:r>
          </a:p>
          <a:p>
            <a:endParaRPr lang="en-GB" sz="1600" dirty="0"/>
          </a:p>
          <a:p>
            <a:r>
              <a:rPr lang="en-GB" sz="1600" dirty="0"/>
              <a:t>Results of helping/hindering mechanic announced to participants prior to task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FFA004-13F6-44DD-A7AD-53E5E0C7E9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4470417" y="3889250"/>
            <a:ext cx="3046989" cy="325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93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70292-B0C7-4D07-A582-A7CE999BC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905998" cy="835378"/>
          </a:xfrm>
        </p:spPr>
        <p:txBody>
          <a:bodyPr/>
          <a:lstStyle/>
          <a:p>
            <a:r>
              <a:rPr lang="en-GB" dirty="0"/>
              <a:t>Longevity and progression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0682AC-6205-418A-A78D-26C5890E7D82}"/>
              </a:ext>
            </a:extLst>
          </p:cNvPr>
          <p:cNvSpPr txBox="1"/>
          <p:nvPr/>
        </p:nvSpPr>
        <p:spPr>
          <a:xfrm>
            <a:off x="282223" y="2280356"/>
            <a:ext cx="45494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USP and Budget</a:t>
            </a:r>
          </a:p>
          <a:p>
            <a:endParaRPr lang="en-GB" dirty="0"/>
          </a:p>
          <a:p>
            <a:r>
              <a:rPr lang="en-GB" dirty="0"/>
              <a:t>Show will be high budget initially</a:t>
            </a:r>
          </a:p>
          <a:p>
            <a:endParaRPr lang="en-GB" dirty="0"/>
          </a:p>
          <a:p>
            <a:r>
              <a:rPr lang="en-GB" dirty="0"/>
              <a:t>Returns predicted to be large due to USP</a:t>
            </a:r>
          </a:p>
          <a:p>
            <a:endParaRPr lang="en-GB" dirty="0"/>
          </a:p>
          <a:p>
            <a:r>
              <a:rPr lang="en-GB" dirty="0"/>
              <a:t>Large opportunities for franchising and merchandising</a:t>
            </a:r>
          </a:p>
          <a:p>
            <a:endParaRPr lang="en-GB" dirty="0"/>
          </a:p>
          <a:p>
            <a:r>
              <a:rPr lang="en-GB" dirty="0"/>
              <a:t>Aimed for prime time TV, and resultant ad revenue  potential great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E2FA9C-E6F1-4B1F-98E0-F84BA6C10FF5}"/>
              </a:ext>
            </a:extLst>
          </p:cNvPr>
          <p:cNvSpPr txBox="1"/>
          <p:nvPr/>
        </p:nvSpPr>
        <p:spPr>
          <a:xfrm>
            <a:off x="6094412" y="2280356"/>
            <a:ext cx="530736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Longevity</a:t>
            </a:r>
          </a:p>
          <a:p>
            <a:endParaRPr lang="en-GB" dirty="0"/>
          </a:p>
          <a:p>
            <a:r>
              <a:rPr lang="en-GB" dirty="0"/>
              <a:t>Show predicted to have multiple seasons due to infinitely changeable scenarios</a:t>
            </a:r>
          </a:p>
          <a:p>
            <a:endParaRPr lang="en-GB" dirty="0"/>
          </a:p>
          <a:p>
            <a:r>
              <a:rPr lang="en-GB" dirty="0"/>
              <a:t>High audience interaction and control over the show provides reason for audience to consistently return</a:t>
            </a:r>
          </a:p>
          <a:p>
            <a:endParaRPr lang="en-GB" dirty="0"/>
          </a:p>
          <a:p>
            <a:r>
              <a:rPr lang="en-GB" dirty="0"/>
              <a:t>Voting system will provide illusion of control as in predecessors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E51FFB-7E35-4A73-8E53-494FE0007992}"/>
              </a:ext>
            </a:extLst>
          </p:cNvPr>
          <p:cNvSpPr txBox="1"/>
          <p:nvPr/>
        </p:nvSpPr>
        <p:spPr>
          <a:xfrm>
            <a:off x="1670756" y="1444978"/>
            <a:ext cx="79473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USP: Multiple scenarios</a:t>
            </a:r>
          </a:p>
          <a:p>
            <a:r>
              <a:rPr lang="en-GB" dirty="0"/>
              <a:t>	Audience donations towards choosing scenarios and ‘torments’</a:t>
            </a:r>
          </a:p>
        </p:txBody>
      </p:sp>
    </p:spTree>
    <p:extLst>
      <p:ext uri="{BB962C8B-B14F-4D97-AF65-F5344CB8AC3E}">
        <p14:creationId xmlns:p14="http://schemas.microsoft.com/office/powerpoint/2010/main" val="11497438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54B5F-D6B0-4CCE-8189-307E69ECD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905998" cy="880533"/>
          </a:xfrm>
        </p:spPr>
        <p:txBody>
          <a:bodyPr/>
          <a:lstStyle/>
          <a:p>
            <a:r>
              <a:rPr lang="en-GB" dirty="0"/>
              <a:t>The Genre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F4BAE6-9374-439D-B72F-8679E3DA4597}"/>
              </a:ext>
            </a:extLst>
          </p:cNvPr>
          <p:cNvSpPr txBox="1"/>
          <p:nvPr/>
        </p:nvSpPr>
        <p:spPr>
          <a:xfrm>
            <a:off x="828160" y="880533"/>
            <a:ext cx="1000917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/>
              <a:t>Apocalyptic media appeals to fans of sci-fi and fantasy genres as well as those who enjoy indulging in “What If?” scenarios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It has an escapism aspect of depicting such extreme events that make the audience’s problems seem more manageable by comparison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May also appeal to teens and those who wish to feel more control. Many apocalyptic scenarios represent more freedom than in reality and daily life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Apocalyptic media depicts events currently happening, </a:t>
            </a:r>
            <a:r>
              <a:rPr lang="en-GB" dirty="0" err="1"/>
              <a:t>Ie</a:t>
            </a:r>
            <a:r>
              <a:rPr lang="en-GB" dirty="0"/>
              <a:t>. pandemic, zombies, </a:t>
            </a:r>
            <a:r>
              <a:rPr lang="en-GB" dirty="0" err="1"/>
              <a:t>etc</a:t>
            </a:r>
            <a:r>
              <a:rPr lang="en-GB" dirty="0"/>
              <a:t> and outlines characters attempting to adapt 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Post-Apocalyptic media depicts the aftermath of events and outlines a new world which characters have already adapted to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37222" y="4030440"/>
            <a:ext cx="575622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/>
              <a:t>Post - Apocalyptic example and market info</a:t>
            </a:r>
            <a:r>
              <a:rPr lang="en-US" dirty="0"/>
              <a:t>:</a:t>
            </a:r>
          </a:p>
          <a:p>
            <a:endParaRPr lang="en-US" dirty="0"/>
          </a:p>
          <a:p>
            <a:r>
              <a:rPr lang="en-US" i="1" dirty="0"/>
              <a:t>Mad Max</a:t>
            </a:r>
            <a:r>
              <a:rPr lang="en-US" dirty="0"/>
              <a:t> (1979-2015) – Dystopian world depicting corruption, war, and resource shortages which bring about gangs, societal collapse, and ultimately wastelands</a:t>
            </a:r>
          </a:p>
          <a:p>
            <a:endParaRPr lang="en-US" dirty="0"/>
          </a:p>
          <a:p>
            <a:pPr marL="285750" indent="-285750">
              <a:buFont typeface="Arial" charset="0"/>
              <a:buChar char="•"/>
            </a:pPr>
            <a:r>
              <a:rPr lang="en-US" dirty="0"/>
              <a:t>Franchise has grossed ~$546,000,000 worldwide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6049" y="4030440"/>
            <a:ext cx="5831173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u="sng" dirty="0"/>
              <a:t>Apocalyptic example and market info:</a:t>
            </a:r>
          </a:p>
          <a:p>
            <a:endParaRPr lang="en-US" sz="2000" u="sng" dirty="0"/>
          </a:p>
          <a:p>
            <a:r>
              <a:rPr lang="en-US" i="1" dirty="0"/>
              <a:t>The Day After Tomorrow </a:t>
            </a:r>
            <a:r>
              <a:rPr lang="en-US" dirty="0"/>
              <a:t>(2004) – World which is presently being covered in a new ice age via hurricane-like superstorms across the northern hemisphere</a:t>
            </a:r>
          </a:p>
          <a:p>
            <a:endParaRPr lang="en-US" i="1" dirty="0"/>
          </a:p>
          <a:p>
            <a:pPr marL="285750" indent="-285750">
              <a:buFont typeface="Arial" charset="0"/>
              <a:buChar char="•"/>
            </a:pPr>
            <a:r>
              <a:rPr lang="en-US" dirty="0"/>
              <a:t>Film has grossed ~$552,000,000 worldwide </a:t>
            </a:r>
          </a:p>
        </p:txBody>
      </p:sp>
    </p:spTree>
    <p:extLst>
      <p:ext uri="{BB962C8B-B14F-4D97-AF65-F5344CB8AC3E}">
        <p14:creationId xmlns:p14="http://schemas.microsoft.com/office/powerpoint/2010/main" val="278776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D878F-EA22-4997-AE75-C83FAC7BE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905998" cy="933450"/>
          </a:xfrm>
        </p:spPr>
        <p:txBody>
          <a:bodyPr>
            <a:noAutofit/>
          </a:bodyPr>
          <a:lstStyle/>
          <a:p>
            <a:r>
              <a:rPr lang="en-GB" sz="2800" dirty="0"/>
              <a:t>Voyeurism Mechanisms: “lol, loving the outrage”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2AC05-B439-47B5-8228-24D9D1E03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1864" y="962025"/>
            <a:ext cx="10168271" cy="49339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Research has found that the primary vector for enjoyment when watching reality Tv shows comes from its voyeuristic qualities: </a:t>
            </a:r>
          </a:p>
          <a:p>
            <a:pPr lvl="1"/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That being, the concept is not of importance, but how it elicits voyeuristic content: empathy, sociality, choices, opinions. </a:t>
            </a:r>
          </a:p>
          <a:p>
            <a:pPr lvl="1" algn="r"/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Finnerty et al. 2006</a:t>
            </a:r>
          </a:p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Apocalypse now will offer a multi-set of differing choices which, as expected, will put the contestants in awkward position, without a clear cut answer:</a:t>
            </a:r>
          </a:p>
          <a:p>
            <a:pPr lvl="1"/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An example of this includes utilitarian choices, by which contestants may need to ‘sacrifice’ others, without  their consent, which may later lead to conflict.</a:t>
            </a:r>
          </a:p>
          <a:p>
            <a:pPr marL="914400" lvl="2" indent="0" algn="r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35007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A9BB4-2811-42B7-808E-804CBEEB5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819150"/>
          </a:xfrm>
        </p:spPr>
        <p:txBody>
          <a:bodyPr/>
          <a:lstStyle/>
          <a:p>
            <a:r>
              <a:rPr lang="en-GB" dirty="0"/>
              <a:t>Friendly faces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CABC8-470D-4562-9BB6-D35F30047A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428751"/>
            <a:ext cx="9905998" cy="4362450"/>
          </a:xfrm>
        </p:spPr>
        <p:txBody>
          <a:bodyPr/>
          <a:lstStyle/>
          <a:p>
            <a:r>
              <a:rPr lang="en-GB" dirty="0"/>
              <a:t>Similar to Ant &amp; Dec, for I’m a Celebrity, or Big Brother’s Davina McCall, the show will have portions whereby a host addresses the audience</a:t>
            </a:r>
          </a:p>
          <a:p>
            <a:pPr lvl="1"/>
            <a:r>
              <a:rPr lang="en-GB" dirty="0"/>
              <a:t>This will fall into the theme of the show, with hosts addressing the contestants partly in character of the show’s context. </a:t>
            </a:r>
          </a:p>
          <a:p>
            <a:r>
              <a:rPr lang="en-GB" dirty="0"/>
              <a:t>Talking to the audience has been found to be a positive preference by the viewer.</a:t>
            </a:r>
          </a:p>
          <a:p>
            <a:pPr algn="r"/>
            <a:r>
              <a:rPr lang="en-US" dirty="0" err="1"/>
              <a:t>Auter</a:t>
            </a:r>
            <a:r>
              <a:rPr lang="en-US" dirty="0"/>
              <a:t> and Davis 1991</a:t>
            </a:r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404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FAC8-CF45-412D-9E21-8A892D2B3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492" y="234462"/>
            <a:ext cx="11066585" cy="1289538"/>
          </a:xfrm>
        </p:spPr>
        <p:txBody>
          <a:bodyPr/>
          <a:lstStyle/>
          <a:p>
            <a:pPr algn="ctr"/>
            <a:r>
              <a:rPr lang="en-GB" dirty="0"/>
              <a:t>Structure: “Close the Gates!”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8FF5E-0A90-40C5-9E3F-0D32934A1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492" y="1524000"/>
            <a:ext cx="11066585" cy="509953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Apocalypse now will have an </a:t>
            </a:r>
            <a:r>
              <a:rPr lang="en-GB" b="1" u="sng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arched structure </a:t>
            </a:r>
            <a:r>
              <a:rPr lang="en-GB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(1) </a:t>
            </a:r>
            <a:r>
              <a:rPr lang="en-GB" dirty="0"/>
              <a:t>to its presentation: consisting of multiple inter-connected, sequentially based episodes in which the contestants will be challenged against the GATES.</a:t>
            </a:r>
          </a:p>
          <a:p>
            <a:r>
              <a:rPr lang="en-GB" dirty="0"/>
              <a:t>Further to this, it’s sub-structure will consist of a </a:t>
            </a:r>
            <a:r>
              <a:rPr lang="en-GB" b="1" u="sng" dirty="0"/>
              <a:t>format </a:t>
            </a:r>
            <a:r>
              <a:rPr lang="en-GB" b="1" dirty="0"/>
              <a:t>(1)</a:t>
            </a:r>
            <a:r>
              <a:rPr lang="en-GB" dirty="0"/>
              <a:t>: Each week a new gate will open, as the prior has closed, unveiling and unleashing a new set of apocalypse themed challenges. </a:t>
            </a:r>
          </a:p>
          <a:p>
            <a:pPr lvl="1"/>
            <a:r>
              <a:rPr lang="en-GB" dirty="0"/>
              <a:t>Each week consisting of similar sub-formats as well: </a:t>
            </a:r>
          </a:p>
          <a:p>
            <a:pPr lvl="2"/>
            <a:r>
              <a:rPr lang="en-GB" dirty="0"/>
              <a:t>Saturday: Gate shut / Sunday: Eviction – votes / Sunday or Monday: New Gate opens / Tuesday – Thursday: mini challenges / Friday: set-up challenge </a:t>
            </a:r>
            <a:r>
              <a:rPr lang="en-GB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for shutting</a:t>
            </a:r>
            <a:r>
              <a:rPr lang="en-GB" dirty="0"/>
              <a:t> gate.</a:t>
            </a:r>
          </a:p>
          <a:p>
            <a:pPr algn="r"/>
            <a:r>
              <a:rPr lang="en-US" dirty="0"/>
              <a:t>1. Script Magazine – Joke and </a:t>
            </a:r>
            <a:r>
              <a:rPr lang="en-US" dirty="0" err="1"/>
              <a:t>Biagio</a:t>
            </a:r>
            <a:r>
              <a:rPr lang="en-US" dirty="0"/>
              <a:t> 2015</a:t>
            </a:r>
            <a:endParaRPr lang="en-GB" dirty="0"/>
          </a:p>
          <a:p>
            <a:r>
              <a:rPr lang="en-GB" dirty="0"/>
              <a:t>When rational for watching are ‘salient’ – that being, aware and important – there is higher identification with participants, towards viewership and contestants.</a:t>
            </a:r>
          </a:p>
          <a:p>
            <a:r>
              <a:rPr lang="en-GB" dirty="0"/>
              <a:t>And arched and format structure might increase ‘salient’ rationales for watching, which could function into voyeurism and generating para-social contacts.</a:t>
            </a:r>
          </a:p>
          <a:p>
            <a:pPr lvl="2" algn="r"/>
            <a:r>
              <a:rPr lang="en-GB" dirty="0" err="1"/>
              <a:t>Godlewski</a:t>
            </a:r>
            <a:r>
              <a:rPr lang="en-GB" dirty="0"/>
              <a:t> &amp; </a:t>
            </a:r>
            <a:r>
              <a:rPr lang="en-GB" dirty="0" err="1"/>
              <a:t>Perse</a:t>
            </a:r>
            <a:r>
              <a:rPr lang="en-GB" dirty="0"/>
              <a:t> 2010</a:t>
            </a:r>
          </a:p>
        </p:txBody>
      </p:sp>
    </p:spTree>
    <p:extLst>
      <p:ext uri="{BB962C8B-B14F-4D97-AF65-F5344CB8AC3E}">
        <p14:creationId xmlns:p14="http://schemas.microsoft.com/office/powerpoint/2010/main" val="4003950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DC428-565F-4542-8676-EDBC059D4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57" y="0"/>
            <a:ext cx="9905998" cy="114017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299DC2-6ADB-4797-AE53-88A37323F1F3}"/>
              </a:ext>
            </a:extLst>
          </p:cNvPr>
          <p:cNvSpPr txBox="1"/>
          <p:nvPr/>
        </p:nvSpPr>
        <p:spPr>
          <a:xfrm>
            <a:off x="372531" y="4249797"/>
            <a:ext cx="8184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Genre research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D4D115-A1DD-4B81-B240-72D1A9B16F1C}"/>
              </a:ext>
            </a:extLst>
          </p:cNvPr>
          <p:cNvSpPr txBox="1"/>
          <p:nvPr/>
        </p:nvSpPr>
        <p:spPr>
          <a:xfrm>
            <a:off x="372532" y="885890"/>
            <a:ext cx="4229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Contestant Selection: 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71B330A3-5E09-4F64-8263-59D0C04EEE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2531" y="1259066"/>
            <a:ext cx="11819469" cy="1046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Caranicas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2010. Reality shows hone their social skills.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Variety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 March, p. 13.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Carpenter, C., 2007. Ask a CD: In what ways do actors make good reality TV subjects?.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Backstage East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 May, p. 7.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Horwitz, S., 2004. Casting Directors and Talent Agents Bewail Reality TV.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Back Stage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24 June, p. 3.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Rodriguez, B., 2014. Inside Job.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Actor 101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 March, p. 11.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541974-41BC-4ECE-86E6-88A02FE24D00}"/>
              </a:ext>
            </a:extLst>
          </p:cNvPr>
          <p:cNvSpPr txBox="1"/>
          <p:nvPr/>
        </p:nvSpPr>
        <p:spPr>
          <a:xfrm>
            <a:off x="372532" y="2110534"/>
            <a:ext cx="5000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Structure, longevity and progression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B5E448-17C9-4AB2-A628-D1A2153F9A6F}"/>
              </a:ext>
            </a:extLst>
          </p:cNvPr>
          <p:cNvSpPr txBox="1"/>
          <p:nvPr/>
        </p:nvSpPr>
        <p:spPr>
          <a:xfrm>
            <a:off x="993422" y="6889186"/>
            <a:ext cx="3662900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299B488A-01EA-4921-B48B-64DD032D84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2531" y="2426381"/>
            <a:ext cx="11939894" cy="2231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Cheng, F., 2019. Behind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Low Originality of Chinese Reality TV Shows: Copyright Protection and Government Regulation for Localization.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Northwestern Journal of Technology and Intellectual Property,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16(4), pp. 266-283.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Graham, S., 2017. The X Factor and reality television: beyond good and evil.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Popular Music,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36(1), pp. 6-20.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Hearn, A., 2016. Trump's "Reality" Hustle.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Television &amp; New Media,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17(7), pp. 656-659.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Moran, A., 2013. Global Television Formats: Genesis and Growth.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 Studies in Television: The International Journal of Television Studies,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8(2), pp. 1-19.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Patino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Kalcheva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V. &amp; Smith, M., 2011. Adolescent Motivations to Watch Reality Television.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Advances in Consumer Research,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Volume 38, pp. 801-802.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Uncredited, 2013. Why We Watch.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Variety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10 June, p. 49.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Wang, J., 2011.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Popularity of Dating TV Reality Shows in China - On the perspective of Audience,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Jonkoping: Jonkoping.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Ward, S., </a:t>
            </a:r>
            <a:r>
              <a:rPr lang="en-US" altLang="en-US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O'Regan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 &amp; Goldsmith, B., 2010. From </a:t>
            </a:r>
            <a:r>
              <a:rPr lang="en-US" altLang="en-US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Neighbours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Packed to the Rafters: Accounting for Longevity in the Evolution of Aussie Soaps. </a:t>
            </a:r>
            <a:r>
              <a:rPr lang="en-US" altLang="en-US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Media International Australia, </a:t>
            </a:r>
            <a:r>
              <a:rPr lang="en-US" altLang="en-US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136(1), pp. 162-176.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Williams, J. A., 2005. On the Popular Vote.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Political Research Quarterly,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58(4), pp. 637-646.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DD883F-F191-4884-8D89-C0C37D3EDC31}"/>
              </a:ext>
            </a:extLst>
          </p:cNvPr>
          <p:cNvSpPr txBox="1"/>
          <p:nvPr/>
        </p:nvSpPr>
        <p:spPr>
          <a:xfrm>
            <a:off x="372530" y="4627006"/>
            <a:ext cx="10565544" cy="22929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Box Office Mojo. The Day After Tomorrow. Box Office Mojo by </a:t>
            </a:r>
            <a:r>
              <a:rPr lang="en-US" sz="1100" dirty="0" err="1">
                <a:latin typeface="Calibri" panose="020F0502020204030204" pitchFamily="34" charset="0"/>
                <a:cs typeface="Calibri" panose="020F0502020204030204" pitchFamily="34" charset="0"/>
              </a:rPr>
              <a:t>IMDbPro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. Available from: </a:t>
            </a:r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https://www.boxofficemojo.com/release/rl1716291073/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[Accessed on 17/4/20]</a:t>
            </a:r>
          </a:p>
          <a:p>
            <a:pPr lvl="0"/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Box Office Mojo. Mad Max. Box Office Mojo by </a:t>
            </a:r>
            <a:r>
              <a:rPr lang="en-GB" sz="1100" dirty="0" err="1">
                <a:latin typeface="Calibri" panose="020F0502020204030204" pitchFamily="34" charset="0"/>
                <a:cs typeface="Calibri" panose="020F0502020204030204" pitchFamily="34" charset="0"/>
              </a:rPr>
              <a:t>IMDbPro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. Available from: </a:t>
            </a:r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https://www.boxofficemojo.com/search/?q=mad+max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[Accessed on 17/4/20]</a:t>
            </a:r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Bruce, C. 2016. What Motivates Us to Go On Reality TV? Psychologist Explains. Hope103.2. Available from: </a:t>
            </a:r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https://hope1032.com.au/stories/culture/tv-reviews/2016/reality-tv-motivation-psychologist-explains/</a:t>
            </a:r>
            <a:r>
              <a:rPr lang="en-US" sz="1100" dirty="0">
                <a:latin typeface="Calibri" panose="020F0502020204030204" pitchFamily="34" charset="0"/>
                <a:cs typeface="Calibri" panose="020F0502020204030204" pitchFamily="34" charset="0"/>
              </a:rPr>
              <a:t> [Accessed on 17/4/20]</a:t>
            </a:r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1100" dirty="0" err="1">
                <a:latin typeface="Calibri" panose="020F0502020204030204" pitchFamily="34" charset="0"/>
                <a:cs typeface="Calibri" panose="020F0502020204030204" pitchFamily="34" charset="0"/>
              </a:rPr>
              <a:t>Dudas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, A. 2018. The Psychology Behind Watching Reality TV. The Queen’s University Journal. Available from: </a:t>
            </a:r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https://www.queensjournal.ca/story/2018-03-08/lifestyle/the-psychology-behind-watching-reality-tv/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[Accessed on 17/4/20]</a:t>
            </a:r>
          </a:p>
          <a:p>
            <a:pPr lvl="0"/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Saner, E. 2019. ‘They Sell You a Dream’: Are Reality Shows Such as Love Island Failing Contestants? The Guardian. Available from: </a:t>
            </a:r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https://www.theguardian.com/tv-and-radio/2019/jun/03/they-sell-you-a-dream-are-reality-shows-such-as-love-island-failing-contestants#maincontent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[Accessed on 17/4/20]</a:t>
            </a:r>
          </a:p>
          <a:p>
            <a:pPr lvl="0"/>
            <a:r>
              <a:rPr lang="en-GB" sz="1100" dirty="0" err="1">
                <a:latin typeface="Calibri" panose="020F0502020204030204" pitchFamily="34" charset="0"/>
                <a:cs typeface="Calibri" panose="020F0502020204030204" pitchFamily="34" charset="0"/>
              </a:rPr>
              <a:t>Shevenock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, S. 2018. Reality is America’s Least Favourite TV Genre-Yet People Are Still Watching. Morning Consultant. Available from: </a:t>
            </a:r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https://morningconsult.com/2018/11/27/reality-is-americas-least-favorite-tv-genre-yet-people-are-still-watching/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[Accessed on 17/4/20]</a:t>
            </a:r>
          </a:p>
          <a:p>
            <a:pPr lvl="0"/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Whitbourne, S.K. 2013. Who Watches Reality Shows, and Why? Psychology Today. Available from: </a:t>
            </a:r>
            <a:r>
              <a:rPr lang="en-GB" sz="1100" u="sng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https://www.psychologytoday.com/us/blog/fulfillment-any-age/201305/who-watches-reality-shows-and-why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[Accessed on 17/4/20]</a:t>
            </a:r>
          </a:p>
          <a:p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CF4B64-3066-4C96-9F25-4E648BCEC4D1}"/>
              </a:ext>
            </a:extLst>
          </p:cNvPr>
          <p:cNvSpPr txBox="1"/>
          <p:nvPr/>
        </p:nvSpPr>
        <p:spPr>
          <a:xfrm>
            <a:off x="8329587" y="85748"/>
            <a:ext cx="3782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Original concept art by Charlie Wickham</a:t>
            </a:r>
          </a:p>
          <a:p>
            <a:r>
              <a:rPr lang="en-GB" sz="1400" dirty="0"/>
              <a:t>Used with permission </a:t>
            </a:r>
          </a:p>
        </p:txBody>
      </p:sp>
    </p:spTree>
    <p:extLst>
      <p:ext uri="{BB962C8B-B14F-4D97-AF65-F5344CB8AC3E}">
        <p14:creationId xmlns:p14="http://schemas.microsoft.com/office/powerpoint/2010/main" val="3179253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DC428-565F-4542-8676-EDBC059D4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94" y="570089"/>
            <a:ext cx="9905998" cy="1140178"/>
          </a:xfrm>
        </p:spPr>
        <p:txBody>
          <a:bodyPr/>
          <a:lstStyle/>
          <a:p>
            <a:r>
              <a:rPr lang="en-GB" dirty="0"/>
              <a:t>Bibliography: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B5E448-17C9-4AB2-A628-D1A2153F9A6F}"/>
              </a:ext>
            </a:extLst>
          </p:cNvPr>
          <p:cNvSpPr txBox="1"/>
          <p:nvPr/>
        </p:nvSpPr>
        <p:spPr>
          <a:xfrm>
            <a:off x="993422" y="6889186"/>
            <a:ext cx="3662900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584E6-2A49-4E64-891A-90259B942763}"/>
              </a:ext>
            </a:extLst>
          </p:cNvPr>
          <p:cNvSpPr txBox="1"/>
          <p:nvPr/>
        </p:nvSpPr>
        <p:spPr>
          <a:xfrm>
            <a:off x="118894" y="1710267"/>
            <a:ext cx="11127346" cy="3749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Auter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 J. and Davis, D. M. (1991) ‘When Characters Speak Directly to Viewers: Breaking the Fourth Wall in Television’,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Journalism  &amp; Mass Communication Quarterly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68(1-2),  pp. 169.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Bushman, B. J. (1996) ‘Forbidden Fruit Versus Tainted Fruit: Effects of Warning Labels on Attraction to Television’, Journal of experimental Psychology: Applied, 2(3), pp. 224.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Finnerty, K. L. et al. (2006)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‘Emotional and Cognitive Predictors of the Enjoyment of Reality-Based and Fictional Television Programming: An Elaboration of the Uses and Gratifications Perspective’, Media Psychology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8(4), pp. 440-441.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Godlewski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and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(2010) ‘Audience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Actvity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Reality Television: Identification, Online Activity, and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Satifiaction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’,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Communication Quarterly,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58(2), pp. 163-164.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Script Magazine (2015)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REALITY BEHIND REALITY TV: Writer's Guide to Pitching Reality TV.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https://scriptmag.com/features/writers-guide-to-pitching-reality-tv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2020)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182FF9-D62A-42F6-A25B-26802C0E2504}"/>
              </a:ext>
            </a:extLst>
          </p:cNvPr>
          <p:cNvSpPr txBox="1"/>
          <p:nvPr/>
        </p:nvSpPr>
        <p:spPr>
          <a:xfrm>
            <a:off x="118894" y="103031"/>
            <a:ext cx="2804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Second Reference section by Darryl Milnes</a:t>
            </a:r>
          </a:p>
        </p:txBody>
      </p:sp>
    </p:spTree>
    <p:extLst>
      <p:ext uri="{BB962C8B-B14F-4D97-AF65-F5344CB8AC3E}">
        <p14:creationId xmlns:p14="http://schemas.microsoft.com/office/powerpoint/2010/main" val="7318893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2180</TotalTime>
  <Words>1684</Words>
  <Application>Microsoft Office PowerPoint</Application>
  <PresentationFormat>Widescreen</PresentationFormat>
  <Paragraphs>136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Stencil</vt:lpstr>
      <vt:lpstr>Mesh</vt:lpstr>
      <vt:lpstr>Apocalypse now</vt:lpstr>
      <vt:lpstr>The overview</vt:lpstr>
      <vt:lpstr>Structure</vt:lpstr>
      <vt:lpstr>Longevity and progression</vt:lpstr>
      <vt:lpstr>The Genre</vt:lpstr>
      <vt:lpstr>Voyeurism Mechanisms: “lol, loving the outrage”</vt:lpstr>
      <vt:lpstr>Friendly faces</vt:lpstr>
      <vt:lpstr>Structure: “Close the Gates!”</vt:lpstr>
      <vt:lpstr>References</vt:lpstr>
      <vt:lpstr>Bibliography: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Apocalypse now</dc:title>
  <dc:creator>Charlotte Allington</dc:creator>
  <cp:lastModifiedBy>Ann Bevan</cp:lastModifiedBy>
  <cp:revision>43</cp:revision>
  <dcterms:created xsi:type="dcterms:W3CDTF">2020-04-16T08:40:53Z</dcterms:created>
  <dcterms:modified xsi:type="dcterms:W3CDTF">2020-04-21T11:31:23Z</dcterms:modified>
</cp:coreProperties>
</file>