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0" r:id="rId2"/>
    <p:sldId id="258" r:id="rId3"/>
    <p:sldId id="260" r:id="rId4"/>
    <p:sldId id="262" r:id="rId5"/>
    <p:sldId id="263" r:id="rId6"/>
    <p:sldId id="268" r:id="rId7"/>
    <p:sldId id="272" r:id="rId8"/>
    <p:sldId id="264" r:id="rId9"/>
    <p:sldId id="27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p:scale>
          <a:sx n="150" d="100"/>
          <a:sy n="150" d="100"/>
        </p:scale>
        <p:origin x="-264"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71DC9-8349-4475-B97E-FE51638F878E}"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519DFB-7192-49B7-9F87-187D82DB9962}" type="slidenum">
              <a:rPr lang="en-GB" smtClean="0"/>
              <a:t>‹#›</a:t>
            </a:fld>
            <a:endParaRPr lang="en-GB"/>
          </a:p>
        </p:txBody>
      </p:sp>
    </p:spTree>
    <p:extLst>
      <p:ext uri="{BB962C8B-B14F-4D97-AF65-F5344CB8AC3E}">
        <p14:creationId xmlns:p14="http://schemas.microsoft.com/office/powerpoint/2010/main" val="283752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494528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519DFB-7192-49B7-9F87-187D82DB9962}" type="slidenum">
              <a:rPr lang="en-GB" smtClean="0"/>
              <a:t>5</a:t>
            </a:fld>
            <a:endParaRPr lang="en-GB"/>
          </a:p>
        </p:txBody>
      </p:sp>
    </p:spTree>
    <p:extLst>
      <p:ext uri="{BB962C8B-B14F-4D97-AF65-F5344CB8AC3E}">
        <p14:creationId xmlns:p14="http://schemas.microsoft.com/office/powerpoint/2010/main" val="685462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EBBE98-F3B5-4676-92F1-99F0275A49AD}" type="datetime1">
              <a:rPr lang="en-GB" smtClean="0"/>
              <a:t>13/10/2022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20799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23935C-1900-4EA2-8978-3FB7857A3B2F}" type="datetime1">
              <a:rPr lang="en-GB" smtClean="0"/>
              <a:t>13/10/2022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78961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2EC3B6-0B23-445C-BED5-093CB90C9DDB}" type="datetime1">
              <a:rPr lang="en-GB" smtClean="0"/>
              <a:t>13/10/2022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11035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69D4F26-0BBA-4313-A156-2C2EE198466F}" type="datetime1">
              <a:rPr lang="en-GB" smtClean="0"/>
              <a:t>13/10/2022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995016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7121C7-23AF-4E3A-8DB8-D5F98CFD4029}" type="datetime1">
              <a:rPr lang="en-GB" smtClean="0"/>
              <a:t>13/10/2022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47367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159463-FC81-4A8D-B758-24694001377D}" type="datetime1">
              <a:rPr lang="en-GB" smtClean="0"/>
              <a:t>13/10/2022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3755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2555F-E20E-417E-A3B6-9330878D2D0F}" type="datetime1">
              <a:rPr lang="en-GB" smtClean="0"/>
              <a:t>13/10/2022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34336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DB0DB3-375E-4E50-8103-C62758E4E680}" type="datetime1">
              <a:rPr lang="en-GB" smtClean="0"/>
              <a:t>13/10/2022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3115132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BDE66-1559-4290-999A-8DD7E5B62FC7}" type="datetime1">
              <a:rPr lang="en-GB" smtClean="0"/>
              <a:t>13/10/2022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96777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ABE1BC-AA09-4271-9AB0-A827A3F9EE81}" type="datetime1">
              <a:rPr lang="en-GB" smtClean="0"/>
              <a:t>13/10/2022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9713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C01339-9661-47DE-B575-9755A25448AE}" type="datetime1">
              <a:rPr lang="en-GB" smtClean="0"/>
              <a:t>13/10/2022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47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38C68-A2F7-40F8-A651-5D2E85F6B6FB}" type="datetime1">
              <a:rPr lang="en-GB" smtClean="0"/>
              <a:t>13/10/2022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453B54-228C-40DE-9709-0FC3AFF530A8}" type="slidenum">
              <a:rPr lang="en-GB" smtClean="0"/>
              <a:t>‹#›</a:t>
            </a:fld>
            <a:endParaRPr lang="en-GB"/>
          </a:p>
        </p:txBody>
      </p:sp>
    </p:spTree>
    <p:extLst>
      <p:ext uri="{BB962C8B-B14F-4D97-AF65-F5344CB8AC3E}">
        <p14:creationId xmlns:p14="http://schemas.microsoft.com/office/powerpoint/2010/main" val="1677849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The importance of synonyms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208998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a synonym and why is it important?</a:t>
            </a:r>
          </a:p>
          <a:p>
            <a:r>
              <a:rPr lang="en-GB" dirty="0" smtClean="0"/>
              <a:t>Examples of the avoidance of repetition</a:t>
            </a:r>
          </a:p>
          <a:p>
            <a:r>
              <a:rPr lang="en-GB" dirty="0" smtClean="0"/>
              <a:t>Academic </a:t>
            </a:r>
            <a:r>
              <a:rPr lang="en-GB" dirty="0" smtClean="0"/>
              <a:t>and General English synonyms</a:t>
            </a:r>
          </a:p>
          <a:p>
            <a:r>
              <a:rPr lang="en-GB" dirty="0" smtClean="0"/>
              <a:t>Synonyms for written discourse functional headwords</a:t>
            </a:r>
          </a:p>
          <a:p>
            <a:r>
              <a:rPr lang="en-GB" dirty="0" smtClean="0"/>
              <a:t>Correct use of synonyms (The context of synonyms</a:t>
            </a:r>
            <a:r>
              <a:rPr lang="en-GB" dirty="0" smtClean="0"/>
              <a:t>)</a:t>
            </a:r>
          </a:p>
          <a:p>
            <a:r>
              <a:rPr lang="en-GB" dirty="0" smtClean="0"/>
              <a:t>Synonyms and context</a:t>
            </a:r>
            <a:endParaRPr lang="en-GB" dirty="0" smtClean="0"/>
          </a:p>
        </p:txBody>
      </p:sp>
      <p:sp>
        <p:nvSpPr>
          <p:cNvPr id="4" name="Slide Number Placeholder 3"/>
          <p:cNvSpPr>
            <a:spLocks noGrp="1"/>
          </p:cNvSpPr>
          <p:nvPr>
            <p:ph type="sldNum" sz="quarter" idx="12"/>
          </p:nvPr>
        </p:nvSpPr>
        <p:spPr/>
        <p:txBody>
          <a:bodyPr/>
          <a:lstStyle/>
          <a:p>
            <a:fld id="{A5453B54-228C-40DE-9709-0FC3AFF530A8}" type="slidenum">
              <a:rPr lang="en-GB" smtClean="0"/>
              <a:t>2</a:t>
            </a:fld>
            <a:endParaRPr lang="en-GB"/>
          </a:p>
        </p:txBody>
      </p:sp>
    </p:spTree>
    <p:extLst>
      <p:ext uri="{BB962C8B-B14F-4D97-AF65-F5344CB8AC3E}">
        <p14:creationId xmlns:p14="http://schemas.microsoft.com/office/powerpoint/2010/main" val="7379056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synonym and why is it important?</a:t>
            </a:r>
            <a:endParaRPr lang="en-GB" dirty="0"/>
          </a:p>
        </p:txBody>
      </p:sp>
      <p:sp>
        <p:nvSpPr>
          <p:cNvPr id="3" name="Content Placeholder 2"/>
          <p:cNvSpPr>
            <a:spLocks noGrp="1"/>
          </p:cNvSpPr>
          <p:nvPr>
            <p:ph idx="1"/>
          </p:nvPr>
        </p:nvSpPr>
        <p:spPr/>
        <p:txBody>
          <a:bodyPr>
            <a:normAutofit/>
          </a:bodyPr>
          <a:lstStyle/>
          <a:p>
            <a:r>
              <a:rPr lang="en-GB" sz="1800" dirty="0" smtClean="0"/>
              <a:t>A synonym is a word that can replace another word as it has a similar meaning, e.g. big/large/major/enormous/gigantic/massive/huge</a:t>
            </a:r>
          </a:p>
          <a:p>
            <a:r>
              <a:rPr lang="en-GB" sz="1800" dirty="0" smtClean="0"/>
              <a:t> Synonyms are vitally important in academic writing for several reasons:</a:t>
            </a:r>
          </a:p>
          <a:p>
            <a:pPr lvl="1"/>
            <a:r>
              <a:rPr lang="en-GB" sz="1800" dirty="0" smtClean="0"/>
              <a:t>They allow the writer to avoid needless repetition</a:t>
            </a:r>
          </a:p>
          <a:p>
            <a:pPr lvl="2"/>
            <a:r>
              <a:rPr lang="en-GB" sz="1400" dirty="0" smtClean="0"/>
              <a:t>See the next slide which demonstrates 2 examples of this in academic writing</a:t>
            </a:r>
          </a:p>
          <a:p>
            <a:pPr lvl="1"/>
            <a:r>
              <a:rPr lang="en-GB" sz="1800" dirty="0" smtClean="0"/>
              <a:t>They allow the writer to be able to paraphrase original text </a:t>
            </a:r>
          </a:p>
          <a:p>
            <a:pPr lvl="2"/>
            <a:r>
              <a:rPr lang="en-GB" sz="1400" dirty="0" smtClean="0"/>
              <a:t>See the lecture on paraphrasing as this is a vitally important skills to the academic student</a:t>
            </a:r>
          </a:p>
          <a:p>
            <a:pPr lvl="1"/>
            <a:r>
              <a:rPr lang="en-GB" sz="1800" dirty="0" smtClean="0"/>
              <a:t>They allow the writer to demonstrate his/her creativity and vocabulary skill</a:t>
            </a:r>
          </a:p>
          <a:p>
            <a:pPr lvl="2"/>
            <a:r>
              <a:rPr lang="en-GB" sz="1400" dirty="0" smtClean="0"/>
              <a:t>Markers of assignments like to see this in action in essays and reports</a:t>
            </a:r>
          </a:p>
          <a:p>
            <a:pPr lvl="1"/>
            <a:r>
              <a:rPr lang="en-GB" sz="1800" dirty="0" smtClean="0"/>
              <a:t>They are actually part of Microsoft WORD</a:t>
            </a:r>
          </a:p>
          <a:p>
            <a:pPr lvl="2"/>
            <a:r>
              <a:rPr lang="en-GB" sz="1400" dirty="0" smtClean="0"/>
              <a:t>Just highlight any word with your mouse, right-click and you will see a menu containing the word synonyms</a:t>
            </a:r>
          </a:p>
          <a:p>
            <a:pPr lvl="1"/>
            <a:endParaRPr lang="en-GB" sz="1800" dirty="0"/>
          </a:p>
        </p:txBody>
      </p:sp>
      <p:sp>
        <p:nvSpPr>
          <p:cNvPr id="4" name="Slide Number Placeholder 3"/>
          <p:cNvSpPr>
            <a:spLocks noGrp="1"/>
          </p:cNvSpPr>
          <p:nvPr>
            <p:ph type="sldNum" sz="quarter" idx="12"/>
          </p:nvPr>
        </p:nvSpPr>
        <p:spPr/>
        <p:txBody>
          <a:bodyPr/>
          <a:lstStyle/>
          <a:p>
            <a:fld id="{A5453B54-228C-40DE-9709-0FC3AFF530A8}" type="slidenum">
              <a:rPr lang="en-GB" smtClean="0"/>
              <a:t>3</a:t>
            </a:fld>
            <a:endParaRPr lang="en-GB"/>
          </a:p>
        </p:txBody>
      </p:sp>
    </p:spTree>
    <p:extLst>
      <p:ext uri="{BB962C8B-B14F-4D97-AF65-F5344CB8AC3E}">
        <p14:creationId xmlns:p14="http://schemas.microsoft.com/office/powerpoint/2010/main" val="16804988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avoidance of repetition</a:t>
            </a:r>
            <a:endParaRPr lang="en-GB" dirty="0"/>
          </a:p>
        </p:txBody>
      </p:sp>
      <p:sp>
        <p:nvSpPr>
          <p:cNvPr id="3" name="Content Placeholder 2"/>
          <p:cNvSpPr>
            <a:spLocks noGrp="1"/>
          </p:cNvSpPr>
          <p:nvPr>
            <p:ph idx="1"/>
          </p:nvPr>
        </p:nvSpPr>
        <p:spPr/>
        <p:txBody>
          <a:bodyPr>
            <a:normAutofit/>
          </a:bodyPr>
          <a:lstStyle/>
          <a:p>
            <a:r>
              <a:rPr lang="en-GB" sz="1800" dirty="0" smtClean="0"/>
              <a:t>Look at the following sentences and notice that certain words are repeated. This make our writing look a bit lazy as it is lacking in creativity. This is where synonyms are very useful.</a:t>
            </a:r>
          </a:p>
          <a:p>
            <a:endParaRPr lang="en-GB" sz="1800" dirty="0" smtClean="0"/>
          </a:p>
          <a:p>
            <a:r>
              <a:rPr lang="en-GB" sz="1800" dirty="0" smtClean="0"/>
              <a:t>(1) In </a:t>
            </a:r>
            <a:r>
              <a:rPr lang="en-GB" sz="1800" dirty="0"/>
              <a:t>1834, Charles Babbage, a British mathematician, inventor and mechanical engineer, invented a </a:t>
            </a:r>
            <a:r>
              <a:rPr lang="en-GB" sz="1800" dirty="0" smtClean="0"/>
              <a:t>machine </a:t>
            </a:r>
            <a:r>
              <a:rPr lang="en-GB" sz="1800" dirty="0"/>
              <a:t>called the</a:t>
            </a:r>
            <a:r>
              <a:rPr lang="en-GB" sz="1800" i="1" dirty="0"/>
              <a:t> analytical engine </a:t>
            </a:r>
            <a:r>
              <a:rPr lang="en-GB" sz="1800" dirty="0" smtClean="0"/>
              <a:t>and </a:t>
            </a:r>
            <a:r>
              <a:rPr lang="en-GB" sz="1800" dirty="0" smtClean="0"/>
              <a:t>organized a salon to </a:t>
            </a:r>
            <a:r>
              <a:rPr lang="en-GB" sz="1800" dirty="0"/>
              <a:t>invite friends from all walks of life to observe the </a:t>
            </a:r>
            <a:r>
              <a:rPr lang="en-GB" sz="1800" b="1" dirty="0" smtClean="0">
                <a:solidFill>
                  <a:srgbClr val="FF0000"/>
                </a:solidFill>
              </a:rPr>
              <a:t>apparatus </a:t>
            </a:r>
            <a:r>
              <a:rPr lang="en-GB" sz="1800" i="1" strike="sngStrike" dirty="0" smtClean="0"/>
              <a:t>analytical </a:t>
            </a:r>
            <a:r>
              <a:rPr lang="en-GB" sz="1800" i="1" strike="sngStrike" dirty="0" smtClean="0"/>
              <a:t>engine</a:t>
            </a:r>
            <a:r>
              <a:rPr lang="en-GB" sz="1800" i="1" strike="sngStrike" dirty="0" smtClean="0"/>
              <a:t>.</a:t>
            </a:r>
            <a:endParaRPr lang="en-GB" sz="1800" i="1" strike="sngStrike" dirty="0" smtClean="0"/>
          </a:p>
          <a:p>
            <a:pPr lvl="1"/>
            <a:r>
              <a:rPr lang="en-GB" sz="1400" dirty="0" smtClean="0"/>
              <a:t>By substituting the word </a:t>
            </a:r>
            <a:r>
              <a:rPr lang="en-GB" sz="1400" b="1" u="sng" dirty="0" smtClean="0">
                <a:solidFill>
                  <a:srgbClr val="FF0000"/>
                </a:solidFill>
              </a:rPr>
              <a:t>apparatus</a:t>
            </a:r>
            <a:r>
              <a:rPr lang="en-GB" sz="1400" dirty="0" smtClean="0"/>
              <a:t> for </a:t>
            </a:r>
            <a:r>
              <a:rPr lang="en-GB" sz="1400" i="1" dirty="0" smtClean="0"/>
              <a:t>analytical engine </a:t>
            </a:r>
            <a:r>
              <a:rPr lang="en-GB" sz="1400" dirty="0" smtClean="0"/>
              <a:t>the writer avoids needless repetition at the end of the above sentence </a:t>
            </a:r>
          </a:p>
          <a:p>
            <a:endParaRPr lang="en-GB" sz="1800" dirty="0" smtClean="0"/>
          </a:p>
          <a:p>
            <a:r>
              <a:rPr lang="en-GB" sz="1800" dirty="0" smtClean="0"/>
              <a:t>(2) Apart </a:t>
            </a:r>
            <a:r>
              <a:rPr lang="en-GB" sz="1800" dirty="0"/>
              <a:t>from the complexity involved in doing business in different countries, </a:t>
            </a:r>
            <a:r>
              <a:rPr lang="en-GB" sz="1800" i="1" dirty="0"/>
              <a:t>organisations</a:t>
            </a:r>
            <a:r>
              <a:rPr lang="en-GB" sz="1800" dirty="0"/>
              <a:t> have to employ and integrate staff from different nations, manage diversity and balance the </a:t>
            </a:r>
            <a:r>
              <a:rPr lang="en-GB" sz="1800" i="1" dirty="0"/>
              <a:t>organisational</a:t>
            </a:r>
            <a:r>
              <a:rPr lang="en-GB" sz="1800" dirty="0"/>
              <a:t> culture both from the </a:t>
            </a:r>
            <a:r>
              <a:rPr lang="en-GB" sz="1800" i="1" dirty="0"/>
              <a:t>organisational</a:t>
            </a:r>
            <a:r>
              <a:rPr lang="en-GB" sz="1800" dirty="0"/>
              <a:t> and local </a:t>
            </a:r>
            <a:r>
              <a:rPr lang="en-GB" sz="1800" dirty="0" smtClean="0"/>
              <a:t>perspective</a:t>
            </a:r>
          </a:p>
          <a:p>
            <a:pPr lvl="1"/>
            <a:r>
              <a:rPr lang="en-GB" sz="1400" dirty="0" smtClean="0"/>
              <a:t>In this example the writer has got excited about the noun </a:t>
            </a:r>
            <a:r>
              <a:rPr lang="en-GB" sz="1400" i="1" dirty="0" smtClean="0"/>
              <a:t>organisation</a:t>
            </a:r>
            <a:r>
              <a:rPr lang="en-GB" sz="1400" dirty="0" smtClean="0"/>
              <a:t> and written its adjective form (</a:t>
            </a:r>
            <a:r>
              <a:rPr lang="en-GB" sz="1400" i="1" dirty="0" smtClean="0"/>
              <a:t>organisationa</a:t>
            </a:r>
            <a:r>
              <a:rPr lang="en-GB" sz="1400" dirty="0" smtClean="0"/>
              <a:t>l) twice in the same sentence. By substituting the word </a:t>
            </a:r>
            <a:r>
              <a:rPr lang="en-GB" sz="1400" b="1" u="sng" dirty="0" smtClean="0">
                <a:solidFill>
                  <a:srgbClr val="FF0000"/>
                </a:solidFill>
              </a:rPr>
              <a:t>structural </a:t>
            </a:r>
            <a:r>
              <a:rPr lang="en-GB" sz="1400" dirty="0" smtClean="0"/>
              <a:t>for  the first adjective we get </a:t>
            </a:r>
            <a:r>
              <a:rPr lang="en-GB" sz="1400" i="1" dirty="0" smtClean="0"/>
              <a:t>structural culture</a:t>
            </a:r>
            <a:r>
              <a:rPr lang="en-GB" sz="1400" dirty="0" smtClean="0"/>
              <a:t>. However, as this is not a recognisable collocation it looks a bit clumsy to a native speaker. Consequently, we can substitute the word </a:t>
            </a:r>
            <a:r>
              <a:rPr lang="en-GB" sz="1400" b="1" u="sng" dirty="0" smtClean="0">
                <a:solidFill>
                  <a:srgbClr val="FF0000"/>
                </a:solidFill>
              </a:rPr>
              <a:t>ethos</a:t>
            </a:r>
            <a:r>
              <a:rPr lang="en-GB" sz="1400" dirty="0" smtClean="0"/>
              <a:t> for culture and create the much improved collocation </a:t>
            </a:r>
            <a:r>
              <a:rPr lang="en-GB" sz="1400" b="1" u="sng" dirty="0" smtClean="0">
                <a:solidFill>
                  <a:srgbClr val="FF0000"/>
                </a:solidFill>
              </a:rPr>
              <a:t>structural ethos</a:t>
            </a:r>
            <a:r>
              <a:rPr lang="en-GB" sz="1400" dirty="0" smtClean="0"/>
              <a:t>. </a:t>
            </a:r>
            <a:endParaRPr lang="en-GB" sz="1400" dirty="0"/>
          </a:p>
        </p:txBody>
      </p:sp>
      <p:sp>
        <p:nvSpPr>
          <p:cNvPr id="4" name="Slide Number Placeholder 3"/>
          <p:cNvSpPr>
            <a:spLocks noGrp="1"/>
          </p:cNvSpPr>
          <p:nvPr>
            <p:ph type="sldNum" sz="quarter" idx="12"/>
          </p:nvPr>
        </p:nvSpPr>
        <p:spPr/>
        <p:txBody>
          <a:bodyPr/>
          <a:lstStyle/>
          <a:p>
            <a:fld id="{A5453B54-228C-40DE-9709-0FC3AFF530A8}" type="slidenum">
              <a:rPr lang="en-GB" smtClean="0"/>
              <a:t>4</a:t>
            </a:fld>
            <a:endParaRPr lang="en-GB"/>
          </a:p>
        </p:txBody>
      </p:sp>
    </p:spTree>
    <p:extLst>
      <p:ext uri="{BB962C8B-B14F-4D97-AF65-F5344CB8AC3E}">
        <p14:creationId xmlns:p14="http://schemas.microsoft.com/office/powerpoint/2010/main" val="40695914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and General English synonyms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61772432"/>
              </p:ext>
            </p:extLst>
          </p:nvPr>
        </p:nvGraphicFramePr>
        <p:xfrm>
          <a:off x="838200" y="1825623"/>
          <a:ext cx="10515600" cy="3054720"/>
        </p:xfrm>
        <a:graphic>
          <a:graphicData uri="http://schemas.openxmlformats.org/drawingml/2006/table">
            <a:tbl>
              <a:tblPr firstRow="1" bandRow="1">
                <a:tableStyleId>{5C22544A-7EE6-4342-B048-85BDC9FD1C3A}</a:tableStyleId>
              </a:tblPr>
              <a:tblGrid>
                <a:gridCol w="1752600"/>
                <a:gridCol w="1752600"/>
                <a:gridCol w="1752600"/>
                <a:gridCol w="1752600"/>
                <a:gridCol w="1752600"/>
                <a:gridCol w="1752600"/>
              </a:tblGrid>
              <a:tr h="509120">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r>
              <a:tr h="5091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50912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r>
                        <a:rPr lang="en-GB" dirty="0" smtClean="0"/>
                        <a:t>Reason</a:t>
                      </a:r>
                      <a:endParaRPr lang="en-GB" dirty="0"/>
                    </a:p>
                  </a:txBody>
                  <a:tcPr/>
                </a:tc>
                <a:tc>
                  <a:txBody>
                    <a:bodyPr/>
                    <a:lstStyle/>
                    <a:p>
                      <a:r>
                        <a:rPr lang="en-GB" dirty="0" smtClean="0"/>
                        <a:t>Motive</a:t>
                      </a:r>
                      <a:endParaRPr lang="en-GB" dirty="0"/>
                    </a:p>
                  </a:txBody>
                  <a:tcPr/>
                </a:tc>
              </a:tr>
              <a:tr h="50912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r>
                        <a:rPr lang="en-GB" dirty="0" smtClean="0"/>
                        <a:t>Sell</a:t>
                      </a:r>
                      <a:endParaRPr lang="en-GB" dirty="0"/>
                    </a:p>
                  </a:txBody>
                  <a:tcPr/>
                </a:tc>
                <a:tc>
                  <a:txBody>
                    <a:bodyPr/>
                    <a:lstStyle/>
                    <a:p>
                      <a:r>
                        <a:rPr lang="en-GB" dirty="0" smtClean="0"/>
                        <a:t>Promote</a:t>
                      </a:r>
                      <a:endParaRPr lang="en-GB" dirty="0"/>
                    </a:p>
                  </a:txBody>
                  <a:tcPr/>
                </a:tc>
              </a:tr>
              <a:tr h="509120">
                <a:tc>
                  <a:txBody>
                    <a:bodyPr/>
                    <a:lstStyle/>
                    <a:p>
                      <a:r>
                        <a:rPr lang="en-GB" dirty="0" smtClean="0"/>
                        <a:t>Change</a:t>
                      </a:r>
                      <a:endParaRPr lang="en-GB" dirty="0"/>
                    </a:p>
                  </a:txBody>
                  <a:tcPr/>
                </a:tc>
                <a:tc>
                  <a:txBody>
                    <a:bodyPr/>
                    <a:lstStyle/>
                    <a:p>
                      <a:r>
                        <a:rPr lang="en-GB" dirty="0" smtClean="0"/>
                        <a:t>Adapt</a:t>
                      </a:r>
                      <a:endParaRPr lang="en-GB" dirty="0"/>
                    </a:p>
                  </a:txBody>
                  <a:tcPr/>
                </a:tc>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r>
                        <a:rPr lang="en-GB" dirty="0" smtClean="0"/>
                        <a:t>Tax</a:t>
                      </a:r>
                      <a:endParaRPr lang="en-GB" dirty="0"/>
                    </a:p>
                  </a:txBody>
                  <a:tcPr/>
                </a:tc>
                <a:tc>
                  <a:txBody>
                    <a:bodyPr/>
                    <a:lstStyle/>
                    <a:p>
                      <a:r>
                        <a:rPr lang="en-GB" dirty="0" smtClean="0"/>
                        <a:t>Levy</a:t>
                      </a:r>
                      <a:endParaRPr lang="en-GB" dirty="0"/>
                    </a:p>
                  </a:txBody>
                  <a:tcPr/>
                </a:tc>
              </a:tr>
              <a:tr h="50912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Power</a:t>
                      </a:r>
                      <a:endParaRPr lang="en-GB" dirty="0"/>
                    </a:p>
                  </a:txBody>
                  <a:tcPr/>
                </a:tc>
                <a:tc>
                  <a:txBody>
                    <a:bodyPr/>
                    <a:lstStyle/>
                    <a:p>
                      <a:r>
                        <a:rPr lang="en-GB" dirty="0" smtClean="0"/>
                        <a:t>Authority</a:t>
                      </a:r>
                      <a:endParaRPr lang="en-GB" dirty="0"/>
                    </a:p>
                  </a:txBody>
                  <a:tcPr/>
                </a:tc>
                <a:tc>
                  <a:txBody>
                    <a:bodyPr/>
                    <a:lstStyle/>
                    <a:p>
                      <a:r>
                        <a:rPr lang="en-GB" dirty="0" smtClean="0"/>
                        <a:t>Worldwide</a:t>
                      </a:r>
                      <a:endParaRPr lang="en-GB" dirty="0"/>
                    </a:p>
                  </a:txBody>
                  <a:tcPr/>
                </a:tc>
                <a:tc>
                  <a:txBody>
                    <a:bodyPr/>
                    <a:lstStyle/>
                    <a:p>
                      <a:r>
                        <a:rPr lang="en-GB" dirty="0" smtClean="0"/>
                        <a:t>Global</a:t>
                      </a:r>
                      <a:endParaRPr lang="en-GB" dirty="0"/>
                    </a:p>
                  </a:txBody>
                  <a:tcPr/>
                </a:tc>
              </a:tr>
            </a:tbl>
          </a:graphicData>
        </a:graphic>
      </p:graphicFrame>
      <p:sp>
        <p:nvSpPr>
          <p:cNvPr id="3" name="Slide Number Placeholder 2"/>
          <p:cNvSpPr>
            <a:spLocks noGrp="1"/>
          </p:cNvSpPr>
          <p:nvPr>
            <p:ph type="sldNum" sz="quarter" idx="12"/>
          </p:nvPr>
        </p:nvSpPr>
        <p:spPr/>
        <p:txBody>
          <a:bodyPr/>
          <a:lstStyle/>
          <a:p>
            <a:fld id="{A5453B54-228C-40DE-9709-0FC3AFF530A8}" type="slidenum">
              <a:rPr lang="en-GB" smtClean="0"/>
              <a:t>5</a:t>
            </a:fld>
            <a:endParaRPr lang="en-GB"/>
          </a:p>
        </p:txBody>
      </p:sp>
    </p:spTree>
    <p:extLst>
      <p:ext uri="{BB962C8B-B14F-4D97-AF65-F5344CB8AC3E}">
        <p14:creationId xmlns:p14="http://schemas.microsoft.com/office/powerpoint/2010/main" val="16207002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Academic and General English synonyms- Part(1)</a:t>
            </a:r>
            <a:endParaRPr lang="en-GB" sz="4000"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430816624"/>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314450"/>
                <a:gridCol w="1314450"/>
                <a:gridCol w="1314450"/>
                <a:gridCol w="1314450"/>
                <a:gridCol w="5257800"/>
              </a:tblGrid>
              <a:tr h="370840">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rowSpan="11">
                  <a:txBody>
                    <a:bodyPr/>
                    <a:lstStyle/>
                    <a:p>
                      <a:pPr algn="just"/>
                      <a:r>
                        <a:rPr lang="en-GB" sz="1400" dirty="0" smtClean="0"/>
                        <a:t>GSL = General Service List</a:t>
                      </a:r>
                    </a:p>
                    <a:p>
                      <a:pPr algn="just"/>
                      <a:r>
                        <a:rPr lang="en-GB" sz="1400" dirty="0" smtClean="0"/>
                        <a:t>AWL = Academic Word List</a:t>
                      </a:r>
                    </a:p>
                    <a:p>
                      <a:pPr algn="just"/>
                      <a:endParaRPr lang="en-GB" sz="1400" dirty="0" smtClean="0"/>
                    </a:p>
                    <a:p>
                      <a:pPr algn="just"/>
                      <a:r>
                        <a:rPr lang="en-GB" sz="1400" dirty="0" smtClean="0"/>
                        <a:t>As can be seen, this table contains 10 examples of words from the GSL (General Service List) and their equivalent synonyms from the AWL (academic Word List. The GSL list contains about 3000 of the most commonly used words in the English language. Thus, words we would use in our general, day-to-day lives would come from this list (see Moodle resources for full list). However, at university we need to write more professionally in essays and reports and speak more professionally during presentations. Thus knowledge of the AWL is vitally important (see </a:t>
                      </a:r>
                      <a:r>
                        <a:rPr lang="en-GB" sz="1400" b="1" i="1" u="sng" dirty="0" smtClean="0"/>
                        <a:t>lecture on the AWL</a:t>
                      </a:r>
                      <a:r>
                        <a:rPr lang="en-GB" sz="1400" dirty="0" smtClean="0"/>
                        <a:t> and check all resources on Moodle).</a:t>
                      </a:r>
                    </a:p>
                    <a:p>
                      <a:pPr algn="just"/>
                      <a:endParaRPr lang="en-GB" sz="1400" dirty="0" smtClean="0"/>
                    </a:p>
                    <a:p>
                      <a:pPr algn="just"/>
                      <a:r>
                        <a:rPr lang="en-GB" sz="1400" dirty="0" smtClean="0"/>
                        <a:t>Most of the headwords words in the AWL have other parts of speech in their word families. This is why the 3</a:t>
                      </a:r>
                      <a:r>
                        <a:rPr lang="en-GB" sz="1400" baseline="30000" dirty="0" smtClean="0"/>
                        <a:t>rd</a:t>
                      </a:r>
                      <a:r>
                        <a:rPr lang="en-GB" sz="1400" dirty="0" smtClean="0"/>
                        <a:t> and 4</a:t>
                      </a:r>
                      <a:r>
                        <a:rPr lang="en-GB" sz="1400" baseline="30000" dirty="0" smtClean="0"/>
                        <a:t>th</a:t>
                      </a:r>
                      <a:r>
                        <a:rPr lang="en-GB" sz="1400" dirty="0" smtClean="0"/>
                        <a:t> columns opposite have some examples of past tense synonyms. </a:t>
                      </a:r>
                      <a:endParaRPr lang="en-GB" dirty="0"/>
                    </a:p>
                  </a:txBody>
                  <a:tcPr/>
                </a:tc>
              </a:tr>
              <a:tr h="37084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Change</a:t>
                      </a:r>
                      <a:endParaRPr lang="en-GB" dirty="0"/>
                    </a:p>
                  </a:txBody>
                  <a:tcPr/>
                </a:tc>
                <a:tc>
                  <a:txBody>
                    <a:bodyPr/>
                    <a:lstStyle/>
                    <a:p>
                      <a:r>
                        <a:rPr lang="en-GB" smtClean="0"/>
                        <a:t>Adapt</a:t>
                      </a:r>
                      <a:endParaRPr lang="en-GB" dirty="0"/>
                    </a:p>
                  </a:txBody>
                  <a:tcPr/>
                </a:tc>
                <a:tc>
                  <a:txBody>
                    <a:bodyPr/>
                    <a:lstStyle/>
                    <a:p>
                      <a:r>
                        <a:rPr lang="en-GB" dirty="0" smtClean="0"/>
                        <a:t>Changed</a:t>
                      </a:r>
                      <a:endParaRPr lang="en-GB" dirty="0"/>
                    </a:p>
                  </a:txBody>
                  <a:tcPr/>
                </a:tc>
                <a:tc>
                  <a:txBody>
                    <a:bodyPr/>
                    <a:lstStyle/>
                    <a:p>
                      <a:r>
                        <a:rPr lang="en-GB" dirty="0" smtClean="0"/>
                        <a:t>Adapted</a:t>
                      </a:r>
                      <a:endParaRPr lang="en-GB" dirty="0"/>
                    </a:p>
                  </a:txBody>
                  <a:tcPr/>
                </a:tc>
                <a:tc vMerge="1">
                  <a:txBody>
                    <a:bodyPr/>
                    <a:lstStyle/>
                    <a:p>
                      <a:endParaRPr lang="en-GB"/>
                    </a:p>
                  </a:txBody>
                  <a:tcPr/>
                </a:tc>
              </a:tr>
              <a:tr h="37084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Ate</a:t>
                      </a:r>
                      <a:endParaRPr lang="en-GB" dirty="0"/>
                    </a:p>
                  </a:txBody>
                  <a:tcPr/>
                </a:tc>
                <a:tc>
                  <a:txBody>
                    <a:bodyPr/>
                    <a:lstStyle/>
                    <a:p>
                      <a:r>
                        <a:rPr lang="en-GB" dirty="0" smtClean="0"/>
                        <a:t>consumed</a:t>
                      </a:r>
                      <a:endParaRPr lang="en-GB" dirty="0"/>
                    </a:p>
                  </a:txBody>
                  <a:tcPr/>
                </a:tc>
                <a:tc vMerge="1">
                  <a:txBody>
                    <a:bodyPr/>
                    <a:lstStyle/>
                    <a:p>
                      <a:endParaRPr lang="en-GB"/>
                    </a:p>
                  </a:txBody>
                  <a:tcPr/>
                </a:tc>
              </a:tr>
              <a:tr h="370840">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Sell</a:t>
                      </a:r>
                      <a:endParaRPr lang="en-GB" dirty="0"/>
                    </a:p>
                  </a:txBody>
                  <a:tcPr/>
                </a:tc>
                <a:tc>
                  <a:txBody>
                    <a:bodyPr/>
                    <a:lstStyle/>
                    <a:p>
                      <a:r>
                        <a:rPr lang="en-GB" dirty="0" smtClean="0"/>
                        <a:t>Promote</a:t>
                      </a:r>
                      <a:endParaRPr lang="en-GB" dirty="0"/>
                    </a:p>
                  </a:txBody>
                  <a:tcPr/>
                </a:tc>
                <a:tc>
                  <a:txBody>
                    <a:bodyPr/>
                    <a:lstStyle/>
                    <a:p>
                      <a:r>
                        <a:rPr lang="en-GB" dirty="0" smtClean="0"/>
                        <a:t>Sold</a:t>
                      </a:r>
                      <a:endParaRPr lang="en-GB" dirty="0"/>
                    </a:p>
                  </a:txBody>
                  <a:tcPr/>
                </a:tc>
                <a:tc>
                  <a:txBody>
                    <a:bodyPr/>
                    <a:lstStyle/>
                    <a:p>
                      <a:r>
                        <a:rPr lang="en-GB" dirty="0" smtClean="0"/>
                        <a:t>Promoted</a:t>
                      </a:r>
                      <a:endParaRPr lang="en-GB" dirty="0"/>
                    </a:p>
                  </a:txBody>
                  <a:tcPr/>
                </a:tc>
                <a:tc vMerge="1">
                  <a:txBody>
                    <a:bodyPr/>
                    <a:lstStyle/>
                    <a:p>
                      <a:endParaRPr lang="en-GB"/>
                    </a:p>
                  </a:txBody>
                  <a:tcPr/>
                </a:tc>
              </a:tr>
              <a:tr h="370840">
                <a:tc>
                  <a:txBody>
                    <a:bodyPr/>
                    <a:lstStyle/>
                    <a:p>
                      <a:r>
                        <a:rPr lang="en-GB" dirty="0" smtClean="0"/>
                        <a:t>Tax</a:t>
                      </a:r>
                      <a:endParaRPr lang="en-GB" dirty="0"/>
                    </a:p>
                  </a:txBody>
                  <a:tcPr/>
                </a:tc>
                <a:tc>
                  <a:txBody>
                    <a:bodyPr/>
                    <a:lstStyle/>
                    <a:p>
                      <a:r>
                        <a:rPr lang="en-GB" dirty="0" smtClean="0"/>
                        <a:t>Levy</a:t>
                      </a:r>
                      <a:endParaRPr lang="en-GB" dirty="0"/>
                    </a:p>
                  </a:txBody>
                  <a:tcPr/>
                </a:tc>
                <a:tc>
                  <a:txBody>
                    <a:bodyPr/>
                    <a:lstStyle/>
                    <a:p>
                      <a:r>
                        <a:rPr lang="en-GB" dirty="0" smtClean="0"/>
                        <a:t>Taxed</a:t>
                      </a:r>
                      <a:endParaRPr lang="en-GB" dirty="0"/>
                    </a:p>
                  </a:txBody>
                  <a:tcPr/>
                </a:tc>
                <a:tc>
                  <a:txBody>
                    <a:bodyPr/>
                    <a:lstStyle/>
                    <a:p>
                      <a:r>
                        <a:rPr lang="en-GB" dirty="0" smtClean="0"/>
                        <a:t>Levied</a:t>
                      </a:r>
                      <a:endParaRPr lang="en-GB" dirty="0"/>
                    </a:p>
                  </a:txBody>
                  <a:tcPr/>
                </a:tc>
                <a:tc vMerge="1">
                  <a:txBody>
                    <a:bodyPr/>
                    <a:lstStyle/>
                    <a:p>
                      <a:endParaRPr lang="en-GB"/>
                    </a:p>
                  </a:txBody>
                  <a:tcPr/>
                </a:tc>
              </a:tr>
              <a:tr h="370840">
                <a:tc>
                  <a:txBody>
                    <a:bodyPr/>
                    <a:lstStyle/>
                    <a:p>
                      <a:r>
                        <a:rPr lang="en-GB" dirty="0" smtClean="0"/>
                        <a:t>Worldwide</a:t>
                      </a:r>
                      <a:endParaRPr lang="en-GB" dirty="0"/>
                    </a:p>
                  </a:txBody>
                  <a:tcPr/>
                </a:tc>
                <a:tc>
                  <a:txBody>
                    <a:bodyPr/>
                    <a:lstStyle/>
                    <a:p>
                      <a:r>
                        <a:rPr lang="en-GB" dirty="0" smtClean="0"/>
                        <a:t>Global</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6</a:t>
            </a:fld>
            <a:endParaRPr lang="en-GB"/>
          </a:p>
        </p:txBody>
      </p:sp>
    </p:spTree>
    <p:extLst>
      <p:ext uri="{BB962C8B-B14F-4D97-AF65-F5344CB8AC3E}">
        <p14:creationId xmlns:p14="http://schemas.microsoft.com/office/powerpoint/2010/main" val="11901637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8475"/>
          </a:xfrm>
        </p:spPr>
        <p:txBody>
          <a:bodyPr>
            <a:normAutofit/>
          </a:bodyPr>
          <a:lstStyle/>
          <a:p>
            <a:r>
              <a:rPr lang="en-GB" sz="2800"/>
              <a:t>Academic and General English synonyms- </a:t>
            </a:r>
            <a:r>
              <a:rPr lang="en-GB" sz="2800" smtClean="0"/>
              <a:t>Part(2)</a:t>
            </a:r>
            <a:endParaRPr lang="en-GB" sz="2800" dirty="0"/>
          </a:p>
        </p:txBody>
      </p:sp>
      <p:graphicFrame>
        <p:nvGraphicFramePr>
          <p:cNvPr id="6" name="Content Placeholder 5"/>
          <p:cNvGraphicFramePr>
            <a:graphicFrameLocks noGrp="1"/>
          </p:cNvGraphicFramePr>
          <p:nvPr>
            <p:ph idx="1"/>
            <p:extLst/>
          </p:nvPr>
        </p:nvGraphicFramePr>
        <p:xfrm>
          <a:off x="1112107" y="863604"/>
          <a:ext cx="9102812" cy="5492747"/>
        </p:xfrm>
        <a:graphic>
          <a:graphicData uri="http://schemas.openxmlformats.org/drawingml/2006/table">
            <a:tbl>
              <a:tblPr firstRow="1" firstCol="1" bandRow="1">
                <a:tableStyleId>{5C22544A-7EE6-4342-B048-85BDC9FD1C3A}</a:tableStyleId>
              </a:tblPr>
              <a:tblGrid>
                <a:gridCol w="2275210"/>
                <a:gridCol w="2275210"/>
                <a:gridCol w="2276196"/>
                <a:gridCol w="2276196"/>
              </a:tblGrid>
              <a:tr h="155699">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Agreement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Happen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Occur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Big</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Major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Mistake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Error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Build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Construct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Improve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Enhance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Purchase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Change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Adapt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Reason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Motive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Eat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consume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External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Examine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Analyse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Control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Manipulate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Get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Acquire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Small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Minor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Idea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Concept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Information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Data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Tax</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Levy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Length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Duration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Use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Function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Create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World-wide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Global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Money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Finance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By (way of)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Via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Component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Important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Integral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Power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Authority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Stage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Promise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Assure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Take away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Remove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Quick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Brief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Instructions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Guidelines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Show</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Indicate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Stiff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Rigid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Reward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Incentive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Study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Research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Result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Supporter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Advocate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Origin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Source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Talk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Communicate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Sell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Promote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Writer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bl>
          </a:graphicData>
        </a:graphic>
      </p:graphicFrame>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7</a:t>
            </a:fld>
            <a:endParaRPr lang="en-GB"/>
          </a:p>
        </p:txBody>
      </p:sp>
    </p:spTree>
    <p:extLst>
      <p:ext uri="{BB962C8B-B14F-4D97-AF65-F5344CB8AC3E}">
        <p14:creationId xmlns:p14="http://schemas.microsoft.com/office/powerpoint/2010/main" val="1219085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Synonyms for written discourse </a:t>
            </a:r>
            <a:br>
              <a:rPr lang="en-GB" dirty="0" smtClean="0"/>
            </a:br>
            <a:r>
              <a:rPr lang="en-GB" dirty="0" smtClean="0"/>
              <a:t>functional headwords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ADVANTAGES</a:t>
            </a:r>
            <a:endParaRPr lang="en-GB" dirty="0"/>
          </a:p>
          <a:p>
            <a:pPr lvl="1"/>
            <a:r>
              <a:rPr lang="en-GB" dirty="0"/>
              <a:t>Benefits/detriments (antonym)/gains/plusses/improvements/pros/disadvantages (antonym)</a:t>
            </a:r>
          </a:p>
          <a:p>
            <a:r>
              <a:rPr lang="en-GB" dirty="0" smtClean="0"/>
              <a:t>AIM</a:t>
            </a:r>
            <a:endParaRPr lang="en-GB" dirty="0"/>
          </a:p>
          <a:p>
            <a:pPr lvl="1"/>
            <a:r>
              <a:rPr lang="en-GB" dirty="0"/>
              <a:t>Purpose/reason/rationale/point/idea/function/intention/objective/goal</a:t>
            </a:r>
          </a:p>
          <a:p>
            <a:r>
              <a:rPr lang="en-GB" dirty="0" smtClean="0"/>
              <a:t>APPROXIMATELY</a:t>
            </a:r>
            <a:endParaRPr lang="en-GB" dirty="0"/>
          </a:p>
          <a:p>
            <a:pPr lvl="1"/>
            <a:r>
              <a:rPr lang="en-GB" dirty="0"/>
              <a:t>More or less/roughly speaking/give or take/round about/of the order of/exactly (antonym) </a:t>
            </a:r>
          </a:p>
          <a:p>
            <a:r>
              <a:rPr lang="en-GB" dirty="0" smtClean="0"/>
              <a:t>CAUSE</a:t>
            </a:r>
            <a:endParaRPr lang="en-GB" dirty="0"/>
          </a:p>
          <a:p>
            <a:pPr lvl="1"/>
            <a:r>
              <a:rPr lang="en-GB" dirty="0"/>
              <a:t>Reason/origin/basis/foundation/grounds</a:t>
            </a:r>
          </a:p>
          <a:p>
            <a:r>
              <a:rPr lang="en-GB" dirty="0" smtClean="0"/>
              <a:t>CONCLUDE</a:t>
            </a:r>
            <a:endParaRPr lang="en-GB" dirty="0"/>
          </a:p>
          <a:p>
            <a:pPr lvl="1"/>
            <a:r>
              <a:rPr lang="en-GB" dirty="0"/>
              <a:t>Deduce/assume/decide/infer/suppose/speculate</a:t>
            </a:r>
          </a:p>
          <a:p>
            <a:r>
              <a:rPr lang="en-GB" dirty="0" smtClean="0"/>
              <a:t>EFFECT</a:t>
            </a:r>
            <a:endParaRPr lang="en-GB" dirty="0"/>
          </a:p>
          <a:p>
            <a:pPr lvl="1"/>
            <a:r>
              <a:rPr lang="en-GB" dirty="0"/>
              <a:t>Result/consequence/outcome/influenced/impression/impart</a:t>
            </a:r>
          </a:p>
          <a:p>
            <a:r>
              <a:rPr lang="en-GB" dirty="0" smtClean="0"/>
              <a:t>PROBLEM</a:t>
            </a:r>
            <a:endParaRPr lang="en-GB" dirty="0"/>
          </a:p>
          <a:p>
            <a:pPr lvl="1"/>
            <a:r>
              <a:rPr lang="en-GB" dirty="0"/>
              <a:t>Setback/difficulty/hitch/drawback/glitch/snag/challenge/solution/answer/key/explanation/way</a:t>
            </a:r>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8</a:t>
            </a:fld>
            <a:endParaRPr lang="en-GB"/>
          </a:p>
        </p:txBody>
      </p:sp>
    </p:spTree>
    <p:extLst>
      <p:ext uri="{BB962C8B-B14F-4D97-AF65-F5344CB8AC3E}">
        <p14:creationId xmlns:p14="http://schemas.microsoft.com/office/powerpoint/2010/main" val="36544508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Correct usage of synonyms based on context</a:t>
            </a:r>
            <a:endParaRPr lang="en-GB" dirty="0"/>
          </a:p>
        </p:txBody>
      </p:sp>
      <p:sp>
        <p:nvSpPr>
          <p:cNvPr id="3" name="Content Placeholder 2"/>
          <p:cNvSpPr>
            <a:spLocks noGrp="1"/>
          </p:cNvSpPr>
          <p:nvPr>
            <p:ph idx="1"/>
          </p:nvPr>
        </p:nvSpPr>
        <p:spPr/>
        <p:txBody>
          <a:bodyPr>
            <a:normAutofit/>
          </a:bodyPr>
          <a:lstStyle/>
          <a:p>
            <a:r>
              <a:rPr lang="en-GB" sz="1600" dirty="0" smtClean="0"/>
              <a:t>Take the simple word </a:t>
            </a:r>
            <a:r>
              <a:rPr lang="en-GB" sz="1600" dirty="0" smtClean="0"/>
              <a:t>BIG</a:t>
            </a:r>
            <a:r>
              <a:rPr lang="en-GB" sz="1600" i="1" dirty="0" smtClean="0"/>
              <a:t> </a:t>
            </a:r>
            <a:r>
              <a:rPr lang="en-GB" sz="1600" dirty="0" smtClean="0"/>
              <a:t>which has many synonyms </a:t>
            </a:r>
          </a:p>
          <a:p>
            <a:r>
              <a:rPr lang="en-GB" sz="1600" dirty="0" smtClean="0"/>
              <a:t>It has 7 different contexts (According to Microsoft WORD thesaurus)</a:t>
            </a:r>
          </a:p>
          <a:p>
            <a:pPr lvl="1"/>
            <a:r>
              <a:rPr lang="en-GB" sz="1600" i="1" dirty="0" smtClean="0"/>
              <a:t>(1) Large		The house had a very big garden		</a:t>
            </a:r>
          </a:p>
          <a:p>
            <a:pPr lvl="1"/>
            <a:r>
              <a:rPr lang="en-GB" sz="1600" i="1" dirty="0" smtClean="0"/>
              <a:t>(2) Bulky		This coat is too big for me!</a:t>
            </a:r>
          </a:p>
          <a:p>
            <a:pPr lvl="1"/>
            <a:r>
              <a:rPr lang="en-GB" sz="1600" i="1" dirty="0" smtClean="0"/>
              <a:t>(3) Tall		Wow! That is a really big building!</a:t>
            </a:r>
          </a:p>
          <a:p>
            <a:pPr lvl="1"/>
            <a:r>
              <a:rPr lang="en-GB" sz="1600" i="1" dirty="0" smtClean="0"/>
              <a:t>(4) Extensive		John has a big collection of vinyl records</a:t>
            </a:r>
          </a:p>
          <a:p>
            <a:pPr lvl="1"/>
            <a:r>
              <a:rPr lang="en-GB" sz="1600" i="1" dirty="0" smtClean="0"/>
              <a:t>(5) Considerable	Linda has a big bank balance</a:t>
            </a:r>
          </a:p>
          <a:p>
            <a:pPr lvl="1"/>
            <a:r>
              <a:rPr lang="en-GB" sz="1600" i="1" dirty="0" smtClean="0"/>
              <a:t>(6) Spacious		This room is big enough for a large sofa</a:t>
            </a:r>
          </a:p>
          <a:p>
            <a:pPr lvl="1"/>
            <a:r>
              <a:rPr lang="en-GB" sz="1600" i="1" dirty="0" smtClean="0"/>
              <a:t>(7) Older		This is my big brother, Paul</a:t>
            </a:r>
          </a:p>
          <a:p>
            <a:r>
              <a:rPr lang="en-GB" sz="1600" dirty="0" smtClean="0"/>
              <a:t>We could use synonyms such as large/huge/gigantic/enormous/vast for most of the above example. However, we would only use </a:t>
            </a:r>
            <a:r>
              <a:rPr lang="en-GB" sz="1600" i="1" dirty="0" smtClean="0"/>
              <a:t>big</a:t>
            </a:r>
            <a:r>
              <a:rPr lang="en-GB" sz="1600" dirty="0" smtClean="0"/>
              <a:t> or </a:t>
            </a:r>
            <a:r>
              <a:rPr lang="en-GB" sz="1600" i="1" dirty="0" smtClean="0"/>
              <a:t>large</a:t>
            </a:r>
            <a:r>
              <a:rPr lang="en-GB" sz="1600" dirty="0" smtClean="0"/>
              <a:t> for the one about a coat, i.e. example (2).</a:t>
            </a:r>
          </a:p>
          <a:p>
            <a:r>
              <a:rPr lang="en-GB" sz="1600" dirty="0" smtClean="0"/>
              <a:t>We </a:t>
            </a:r>
            <a:r>
              <a:rPr lang="en-GB" sz="1600" dirty="0"/>
              <a:t>would never say </a:t>
            </a:r>
            <a:r>
              <a:rPr lang="en-GB" sz="1600" i="1" dirty="0"/>
              <a:t>This is my large brother, Paul </a:t>
            </a:r>
            <a:r>
              <a:rPr lang="en-GB" sz="1600" dirty="0"/>
              <a:t>as this would imply that Paul was overweight! However, a </a:t>
            </a:r>
            <a:r>
              <a:rPr lang="en-GB" sz="1600" i="1" dirty="0"/>
              <a:t>big brother </a:t>
            </a:r>
            <a:r>
              <a:rPr lang="en-GB" sz="1600" dirty="0"/>
              <a:t>means older and more mature. </a:t>
            </a:r>
            <a:endParaRPr lang="en-GB" sz="1600" dirty="0" smtClean="0"/>
          </a:p>
          <a:p>
            <a:r>
              <a:rPr lang="en-GB" sz="1600" dirty="0" smtClean="0"/>
              <a:t>Many words have synonyms that only apply to one or more </a:t>
            </a:r>
            <a:r>
              <a:rPr lang="en-GB" sz="1600" dirty="0" smtClean="0"/>
              <a:t>contexts </a:t>
            </a:r>
            <a:r>
              <a:rPr lang="en-GB" sz="1600" dirty="0" smtClean="0"/>
              <a:t>so be careful when selecting </a:t>
            </a:r>
            <a:r>
              <a:rPr lang="en-GB" sz="1600" dirty="0" smtClean="0"/>
              <a:t>a particular </a:t>
            </a:r>
            <a:r>
              <a:rPr lang="en-GB" sz="1600" dirty="0" smtClean="0"/>
              <a:t>synonym</a:t>
            </a:r>
            <a:endParaRPr lang="en-GB" sz="1600" dirty="0"/>
          </a:p>
          <a:p>
            <a:endParaRPr lang="en-GB" sz="1900" dirty="0" smtClean="0"/>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9</a:t>
            </a:fld>
            <a:endParaRPr lang="en-GB"/>
          </a:p>
        </p:txBody>
      </p:sp>
    </p:spTree>
    <p:extLst>
      <p:ext uri="{BB962C8B-B14F-4D97-AF65-F5344CB8AC3E}">
        <p14:creationId xmlns:p14="http://schemas.microsoft.com/office/powerpoint/2010/main" val="26075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875</Words>
  <Application>Microsoft Office PowerPoint</Application>
  <PresentationFormat>Widescreen</PresentationFormat>
  <Paragraphs>244</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           </vt:lpstr>
      <vt:lpstr>Structure of presentation</vt:lpstr>
      <vt:lpstr>What is a synonym and why is it important?</vt:lpstr>
      <vt:lpstr>The avoidance of repetition</vt:lpstr>
      <vt:lpstr>Academic and General English synonyms</vt:lpstr>
      <vt:lpstr>Academic and General English synonyms- Part(1)</vt:lpstr>
      <vt:lpstr>Academic and General English synonyms- Part(2)</vt:lpstr>
      <vt:lpstr>Synonyms for written discourse  functional headwords </vt:lpstr>
      <vt:lpstr>Correct usage of synonyms based on context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76</cp:revision>
  <dcterms:created xsi:type="dcterms:W3CDTF">2020-05-05T05:29:01Z</dcterms:created>
  <dcterms:modified xsi:type="dcterms:W3CDTF">2022-10-13T16:06:24Z</dcterms:modified>
</cp:coreProperties>
</file>