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Balsamiq Sans" panose="020B0604020202020204" charset="0"/>
      <p:regular r:id="rId11"/>
    </p:embeddedFont>
    <p:embeddedFont>
      <p:font typeface="Balsamiq Sans Bold" panose="020B0604020202020204" charset="0"/>
      <p:regular r:id="rId12"/>
    </p:embeddedFont>
    <p:embeddedFont>
      <p:font typeface="Unique" panose="020B0604020202020204" charset="0"/>
      <p:regular r:id="rId13"/>
    </p:embeddedFont>
    <p:embeddedFont>
      <p:font typeface="Wide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1" d="100"/>
          <a:sy n="51" d="100"/>
        </p:scale>
        <p:origin x="898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-104491">
            <a:off x="-904780" y="8528568"/>
            <a:ext cx="20098040" cy="900493"/>
            <a:chOff x="0" y="0"/>
            <a:chExt cx="5293311" cy="23716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293311" cy="237167"/>
            </a:xfrm>
            <a:custGeom>
              <a:avLst/>
              <a:gdLst/>
              <a:ahLst/>
              <a:cxnLst/>
              <a:rect l="l" t="t" r="r" b="b"/>
              <a:pathLst>
                <a:path w="5293311" h="237167">
                  <a:moveTo>
                    <a:pt x="0" y="0"/>
                  </a:moveTo>
                  <a:lnTo>
                    <a:pt x="5293311" y="0"/>
                  </a:lnTo>
                  <a:lnTo>
                    <a:pt x="5293311" y="237167"/>
                  </a:lnTo>
                  <a:lnTo>
                    <a:pt x="0" y="237167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293311" cy="28479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FFE5A3"/>
                  </a:solidFill>
                  <a:latin typeface="Wide"/>
                  <a:ea typeface="Wide"/>
                  <a:cs typeface="Wide"/>
                  <a:sym typeface="Wide"/>
                </a:rPr>
                <a:t>CAFÉ CUSCATLÁN UK-CAFÉ CUSCATLÁN UK-CAFÉ CUSCATLÁN UK-</a:t>
              </a:r>
            </a:p>
          </p:txBody>
        </p:sp>
      </p:grpSp>
      <p:sp>
        <p:nvSpPr>
          <p:cNvPr id="7" name="Freeform 7"/>
          <p:cNvSpPr/>
          <p:nvPr/>
        </p:nvSpPr>
        <p:spPr>
          <a:xfrm rot="134977">
            <a:off x="12234899" y="1112048"/>
            <a:ext cx="4412716" cy="8456425"/>
          </a:xfrm>
          <a:custGeom>
            <a:avLst/>
            <a:gdLst/>
            <a:ahLst/>
            <a:cxnLst/>
            <a:rect l="l" t="t" r="r" b="b"/>
            <a:pathLst>
              <a:path w="4412716" h="8456425">
                <a:moveTo>
                  <a:pt x="0" y="0"/>
                </a:moveTo>
                <a:lnTo>
                  <a:pt x="4412716" y="0"/>
                </a:lnTo>
                <a:lnTo>
                  <a:pt x="4412716" y="8456426"/>
                </a:lnTo>
                <a:lnTo>
                  <a:pt x="0" y="845642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536739" y="7205321"/>
            <a:ext cx="2252336" cy="585208"/>
            <a:chOff x="0" y="0"/>
            <a:chExt cx="593208" cy="15412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93208" cy="154129"/>
            </a:xfrm>
            <a:custGeom>
              <a:avLst/>
              <a:gdLst/>
              <a:ahLst/>
              <a:cxnLst/>
              <a:rect l="l" t="t" r="r" b="b"/>
              <a:pathLst>
                <a:path w="593208" h="154129">
                  <a:moveTo>
                    <a:pt x="77064" y="0"/>
                  </a:moveTo>
                  <a:lnTo>
                    <a:pt x="516143" y="0"/>
                  </a:lnTo>
                  <a:cubicBezTo>
                    <a:pt x="536582" y="0"/>
                    <a:pt x="556184" y="8119"/>
                    <a:pt x="570636" y="22572"/>
                  </a:cubicBezTo>
                  <a:cubicBezTo>
                    <a:pt x="585089" y="37024"/>
                    <a:pt x="593208" y="56626"/>
                    <a:pt x="593208" y="77064"/>
                  </a:cubicBezTo>
                  <a:lnTo>
                    <a:pt x="593208" y="77064"/>
                  </a:lnTo>
                  <a:cubicBezTo>
                    <a:pt x="593208" y="119626"/>
                    <a:pt x="558705" y="154129"/>
                    <a:pt x="516143" y="154129"/>
                  </a:cubicBezTo>
                  <a:lnTo>
                    <a:pt x="77064" y="154129"/>
                  </a:lnTo>
                  <a:cubicBezTo>
                    <a:pt x="34503" y="154129"/>
                    <a:pt x="0" y="119626"/>
                    <a:pt x="0" y="77064"/>
                  </a:cubicBezTo>
                  <a:lnTo>
                    <a:pt x="0" y="77064"/>
                  </a:lnTo>
                  <a:cubicBezTo>
                    <a:pt x="0" y="34503"/>
                    <a:pt x="34503" y="0"/>
                    <a:pt x="77064" y="0"/>
                  </a:cubicBezTo>
                  <a:close/>
                </a:path>
              </a:pathLst>
            </a:custGeom>
            <a:solidFill>
              <a:srgbClr val="D8B04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593208" cy="2017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 b="1">
                  <a:solidFill>
                    <a:srgbClr val="512615"/>
                  </a:solidFill>
                  <a:latin typeface="Balsamiq Sans Bold"/>
                  <a:ea typeface="Balsamiq Sans Bold"/>
                  <a:cs typeface="Balsamiq Sans Bold"/>
                  <a:sym typeface="Balsamiq Sans Bold"/>
                </a:rPr>
                <a:t>NEXT SLIDE</a:t>
              </a:r>
            </a:p>
          </p:txBody>
        </p:sp>
      </p:grpSp>
      <p:sp>
        <p:nvSpPr>
          <p:cNvPr id="11" name="Freeform 11"/>
          <p:cNvSpPr/>
          <p:nvPr/>
        </p:nvSpPr>
        <p:spPr>
          <a:xfrm>
            <a:off x="10947927" y="1511351"/>
            <a:ext cx="1409261" cy="1769619"/>
          </a:xfrm>
          <a:custGeom>
            <a:avLst/>
            <a:gdLst/>
            <a:ahLst/>
            <a:cxnLst/>
            <a:rect l="l" t="t" r="r" b="b"/>
            <a:pathLst>
              <a:path w="1409261" h="1769619">
                <a:moveTo>
                  <a:pt x="0" y="0"/>
                </a:moveTo>
                <a:lnTo>
                  <a:pt x="1409260" y="0"/>
                </a:lnTo>
                <a:lnTo>
                  <a:pt x="1409260" y="1769620"/>
                </a:lnTo>
                <a:lnTo>
                  <a:pt x="0" y="176962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020939" y="6513103"/>
            <a:ext cx="3263236" cy="2745197"/>
          </a:xfrm>
          <a:custGeom>
            <a:avLst/>
            <a:gdLst/>
            <a:ahLst/>
            <a:cxnLst/>
            <a:rect l="l" t="t" r="r" b="b"/>
            <a:pathLst>
              <a:path w="3263236" h="2745197">
                <a:moveTo>
                  <a:pt x="0" y="0"/>
                </a:moveTo>
                <a:lnTo>
                  <a:pt x="3263236" y="0"/>
                </a:lnTo>
                <a:lnTo>
                  <a:pt x="3263236" y="2745197"/>
                </a:lnTo>
                <a:lnTo>
                  <a:pt x="0" y="274519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119823">
            <a:off x="9923083" y="4751441"/>
            <a:ext cx="2049688" cy="1177639"/>
          </a:xfrm>
          <a:custGeom>
            <a:avLst/>
            <a:gdLst/>
            <a:ahLst/>
            <a:cxnLst/>
            <a:rect l="l" t="t" r="r" b="b"/>
            <a:pathLst>
              <a:path w="2049688" h="1177639">
                <a:moveTo>
                  <a:pt x="0" y="0"/>
                </a:moveTo>
                <a:lnTo>
                  <a:pt x="2049688" y="0"/>
                </a:lnTo>
                <a:lnTo>
                  <a:pt x="2049688" y="1177640"/>
                </a:lnTo>
                <a:lnTo>
                  <a:pt x="0" y="117764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6127005" y="1511351"/>
            <a:ext cx="1369762" cy="1103892"/>
          </a:xfrm>
          <a:custGeom>
            <a:avLst/>
            <a:gdLst/>
            <a:ahLst/>
            <a:cxnLst/>
            <a:rect l="l" t="t" r="r" b="b"/>
            <a:pathLst>
              <a:path w="1369762" h="1103892">
                <a:moveTo>
                  <a:pt x="0" y="0"/>
                </a:moveTo>
                <a:lnTo>
                  <a:pt x="1369762" y="0"/>
                </a:lnTo>
                <a:lnTo>
                  <a:pt x="1369762" y="1103892"/>
                </a:lnTo>
                <a:lnTo>
                  <a:pt x="0" y="11038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536739" y="890700"/>
            <a:ext cx="8790420" cy="3366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2707"/>
              </a:lnSpc>
            </a:pPr>
            <a:r>
              <a:rPr lang="en-US" sz="14119" spc="-43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CAFÉ</a:t>
            </a:r>
          </a:p>
          <a:p>
            <a:pPr algn="just">
              <a:lnSpc>
                <a:spcPts val="10908"/>
              </a:lnSpc>
            </a:pPr>
            <a:endParaRPr lang="en-US" sz="14119" spc="-437">
              <a:solidFill>
                <a:srgbClr val="377B4C"/>
              </a:solidFill>
              <a:latin typeface="Unique"/>
              <a:ea typeface="Unique"/>
              <a:cs typeface="Unique"/>
              <a:sym typeface="Unique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536739" y="2356005"/>
            <a:ext cx="10275403" cy="21195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392"/>
              </a:lnSpc>
            </a:pPr>
            <a:r>
              <a:rPr lang="en-US" sz="14880" spc="-461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CUSCATLÁN UK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36739" y="4107114"/>
            <a:ext cx="6963046" cy="314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798"/>
              </a:lnSpc>
            </a:pPr>
            <a:r>
              <a:rPr lang="en-US" sz="2899" b="1" spc="-89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Business Plan presentation for Café Cuscatlán UK</a:t>
            </a:r>
          </a:p>
          <a:p>
            <a:pPr algn="just">
              <a:lnSpc>
                <a:spcPts val="3798"/>
              </a:lnSpc>
            </a:pPr>
            <a:r>
              <a:rPr lang="en-US" sz="2899" b="1" spc="-89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Student Name: Daniela Martinez</a:t>
            </a:r>
          </a:p>
          <a:p>
            <a:pPr algn="just">
              <a:lnSpc>
                <a:spcPts val="3798"/>
              </a:lnSpc>
            </a:pPr>
            <a:r>
              <a:rPr lang="en-US" sz="2899" b="1" spc="-89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 Student ID: 2508545</a:t>
            </a:r>
          </a:p>
          <a:p>
            <a:pPr algn="just">
              <a:lnSpc>
                <a:spcPts val="3798"/>
              </a:lnSpc>
            </a:pPr>
            <a:r>
              <a:rPr lang="en-US" sz="2899" b="1" spc="-89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 Lecturer Name: Doreen Amundam</a:t>
            </a:r>
          </a:p>
          <a:p>
            <a:pPr algn="just">
              <a:lnSpc>
                <a:spcPts val="3405"/>
              </a:lnSpc>
            </a:pPr>
            <a:endParaRPr lang="en-US" sz="2899" b="1" spc="-89">
              <a:solidFill>
                <a:srgbClr val="4EA46A"/>
              </a:solidFill>
              <a:latin typeface="Balsamiq Sans Bold"/>
              <a:ea typeface="Balsamiq Sans Bold"/>
              <a:cs typeface="Balsamiq Sans Bold"/>
              <a:sym typeface="Balsamiq Sans Bold"/>
            </a:endParaRPr>
          </a:p>
          <a:p>
            <a:pPr algn="just">
              <a:lnSpc>
                <a:spcPts val="2751"/>
              </a:lnSpc>
            </a:pPr>
            <a:endParaRPr lang="en-US" sz="2899" b="1" spc="-89">
              <a:solidFill>
                <a:srgbClr val="4EA46A"/>
              </a:solidFill>
              <a:latin typeface="Balsamiq Sans Bold"/>
              <a:ea typeface="Balsamiq Sans Bold"/>
              <a:cs typeface="Balsamiq Sans Bold"/>
              <a:sym typeface="Balsamiq Sans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186432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-1709073">
            <a:off x="-7776651" y="586334"/>
            <a:ext cx="20098040" cy="884732"/>
            <a:chOff x="0" y="0"/>
            <a:chExt cx="5293311" cy="2330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D8B04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377B4C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 rot="-1709073">
            <a:off x="5796903" y="8815934"/>
            <a:ext cx="20098040" cy="884732"/>
            <a:chOff x="0" y="0"/>
            <a:chExt cx="5293311" cy="2330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FFE5A3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sp>
        <p:nvSpPr>
          <p:cNvPr id="10" name="Freeform 10"/>
          <p:cNvSpPr/>
          <p:nvPr/>
        </p:nvSpPr>
        <p:spPr>
          <a:xfrm flipH="1">
            <a:off x="5879707" y="6852542"/>
            <a:ext cx="3264293" cy="3234618"/>
          </a:xfrm>
          <a:custGeom>
            <a:avLst/>
            <a:gdLst/>
            <a:ahLst/>
            <a:cxnLst/>
            <a:rect l="l" t="t" r="r" b="b"/>
            <a:pathLst>
              <a:path w="3264293" h="3234618">
                <a:moveTo>
                  <a:pt x="3264293" y="0"/>
                </a:moveTo>
                <a:lnTo>
                  <a:pt x="0" y="0"/>
                </a:lnTo>
                <a:lnTo>
                  <a:pt x="0" y="3234618"/>
                </a:lnTo>
                <a:lnTo>
                  <a:pt x="3264293" y="3234618"/>
                </a:lnTo>
                <a:lnTo>
                  <a:pt x="326429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3192799" y="291207"/>
            <a:ext cx="11902402" cy="2696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68"/>
              </a:lnSpc>
            </a:pPr>
            <a:r>
              <a:rPr lang="en-US" sz="10520" spc="-326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WHAT IS CAFÉ CUSCATLÁN UK?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9453" y="2882793"/>
            <a:ext cx="17212491" cy="996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9"/>
              </a:lnSpc>
            </a:pPr>
            <a:r>
              <a:rPr lang="en-US" sz="2999" spc="-92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Café Cuscatlán UK is an online business that imports premium Salvadoran coffee directly from small farms and delivers it across the United Kingdom.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0" y="4992759"/>
            <a:ext cx="10057822" cy="20977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77"/>
              </a:lnSpc>
            </a:pPr>
            <a:r>
              <a:rPr lang="en-US" sz="3799" b="1" spc="-117">
                <a:solidFill>
                  <a:srgbClr val="343434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Our Products</a:t>
            </a:r>
          </a:p>
          <a:p>
            <a:pPr marL="669286" lvl="1" indent="-334643" algn="l">
              <a:lnSpc>
                <a:spcPts val="4060"/>
              </a:lnSpc>
              <a:buFont typeface="Arial"/>
              <a:buChar char="•"/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Premium Whole Bean Coffee (250g) – £15.99</a:t>
            </a:r>
          </a:p>
          <a:p>
            <a:pPr marL="669286" lvl="1" indent="-334643" algn="l">
              <a:lnSpc>
                <a:spcPts val="4060"/>
              </a:lnSpc>
              <a:buFont typeface="Arial"/>
              <a:buChar char="•"/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Premium Ground Coffee (250g) – £15.99</a:t>
            </a:r>
          </a:p>
          <a:p>
            <a:pPr algn="ctr">
              <a:lnSpc>
                <a:spcPts val="3536"/>
              </a:lnSpc>
            </a:pPr>
            <a:endParaRPr lang="en-US" sz="3099" spc="-96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373178" y="4604094"/>
            <a:ext cx="10065059" cy="31417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05"/>
              </a:lnSpc>
            </a:pPr>
            <a:r>
              <a:rPr lang="en-US" sz="3362" b="1" spc="-104">
                <a:solidFill>
                  <a:srgbClr val="343434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Our Unique Selling Points</a:t>
            </a:r>
          </a:p>
          <a:p>
            <a:pPr algn="l">
              <a:lnSpc>
                <a:spcPts val="4405"/>
              </a:lnSpc>
            </a:pPr>
            <a:r>
              <a:rPr lang="en-US" sz="3362" spc="-104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✔ Direct sourcing from Salvadoran farmers</a:t>
            </a:r>
          </a:p>
          <a:p>
            <a:pPr algn="l">
              <a:lnSpc>
                <a:spcPts val="4405"/>
              </a:lnSpc>
            </a:pPr>
            <a:r>
              <a:rPr lang="en-US" sz="3362" spc="-104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✔ Premium 100% Arabica coffee</a:t>
            </a:r>
          </a:p>
          <a:p>
            <a:pPr algn="l">
              <a:lnSpc>
                <a:spcPts val="4405"/>
              </a:lnSpc>
            </a:pPr>
            <a:r>
              <a:rPr lang="en-US" sz="3362" spc="-104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✔ Sustainable packaging</a:t>
            </a:r>
          </a:p>
          <a:p>
            <a:pPr algn="l">
              <a:lnSpc>
                <a:spcPts val="4405"/>
              </a:lnSpc>
            </a:pPr>
            <a:r>
              <a:rPr lang="en-US" sz="3362" spc="-104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✔ Authentic Salvadoran heritage</a:t>
            </a:r>
          </a:p>
          <a:p>
            <a:pPr algn="ctr">
              <a:lnSpc>
                <a:spcPts val="3020"/>
              </a:lnSpc>
            </a:pPr>
            <a:endParaRPr lang="en-US" sz="3362" spc="-104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7966761" y="7108565"/>
            <a:ext cx="2252336" cy="585208"/>
            <a:chOff x="0" y="0"/>
            <a:chExt cx="593208" cy="15412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93208" cy="154129"/>
            </a:xfrm>
            <a:custGeom>
              <a:avLst/>
              <a:gdLst/>
              <a:ahLst/>
              <a:cxnLst/>
              <a:rect l="l" t="t" r="r" b="b"/>
              <a:pathLst>
                <a:path w="593208" h="154129">
                  <a:moveTo>
                    <a:pt x="77064" y="0"/>
                  </a:moveTo>
                  <a:lnTo>
                    <a:pt x="516143" y="0"/>
                  </a:lnTo>
                  <a:cubicBezTo>
                    <a:pt x="536582" y="0"/>
                    <a:pt x="556184" y="8119"/>
                    <a:pt x="570636" y="22572"/>
                  </a:cubicBezTo>
                  <a:cubicBezTo>
                    <a:pt x="585089" y="37024"/>
                    <a:pt x="593208" y="56626"/>
                    <a:pt x="593208" y="77064"/>
                  </a:cubicBezTo>
                  <a:lnTo>
                    <a:pt x="593208" y="77064"/>
                  </a:lnTo>
                  <a:cubicBezTo>
                    <a:pt x="593208" y="119626"/>
                    <a:pt x="558705" y="154129"/>
                    <a:pt x="516143" y="154129"/>
                  </a:cubicBezTo>
                  <a:lnTo>
                    <a:pt x="77064" y="154129"/>
                  </a:lnTo>
                  <a:cubicBezTo>
                    <a:pt x="34503" y="154129"/>
                    <a:pt x="0" y="119626"/>
                    <a:pt x="0" y="77064"/>
                  </a:cubicBezTo>
                  <a:lnTo>
                    <a:pt x="0" y="77064"/>
                  </a:lnTo>
                  <a:cubicBezTo>
                    <a:pt x="0" y="34503"/>
                    <a:pt x="34503" y="0"/>
                    <a:pt x="77064" y="0"/>
                  </a:cubicBezTo>
                  <a:close/>
                </a:path>
              </a:pathLst>
            </a:custGeom>
            <a:solidFill>
              <a:srgbClr val="D8B04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93208" cy="2017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 b="1">
                  <a:solidFill>
                    <a:srgbClr val="512615"/>
                  </a:solidFill>
                  <a:latin typeface="Balsamiq Sans Bold"/>
                  <a:ea typeface="Balsamiq Sans Bold"/>
                  <a:cs typeface="Balsamiq Sans Bold"/>
                  <a:sym typeface="Balsamiq Sans Bold"/>
                </a:rPr>
                <a:t>NEXT SLIDE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 rot="-104491">
            <a:off x="-904711" y="8528567"/>
            <a:ext cx="20098040" cy="905087"/>
            <a:chOff x="0" y="0"/>
            <a:chExt cx="5293311" cy="23837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293311" cy="238377"/>
            </a:xfrm>
            <a:custGeom>
              <a:avLst/>
              <a:gdLst/>
              <a:ahLst/>
              <a:cxnLst/>
              <a:rect l="l" t="t" r="r" b="b"/>
              <a:pathLst>
                <a:path w="5293311" h="238377">
                  <a:moveTo>
                    <a:pt x="0" y="0"/>
                  </a:moveTo>
                  <a:lnTo>
                    <a:pt x="5293311" y="0"/>
                  </a:lnTo>
                  <a:lnTo>
                    <a:pt x="5293311" y="238377"/>
                  </a:lnTo>
                  <a:lnTo>
                    <a:pt x="0" y="238377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5293311" cy="2860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FFE5A3"/>
                  </a:solidFill>
                  <a:latin typeface="Wide"/>
                  <a:ea typeface="Wide"/>
                  <a:cs typeface="Wide"/>
                  <a:sym typeface="Wide"/>
                </a:rPr>
                <a:t>CAFÉ CUSCATLÁN UK-CAFÉ CUSCATLÁN UK-CAFÉ CUSC</a:t>
              </a:r>
            </a:p>
          </p:txBody>
        </p:sp>
      </p:grpSp>
      <p:sp>
        <p:nvSpPr>
          <p:cNvPr id="10" name="Freeform 10"/>
          <p:cNvSpPr/>
          <p:nvPr/>
        </p:nvSpPr>
        <p:spPr>
          <a:xfrm>
            <a:off x="-663294" y="1216769"/>
            <a:ext cx="7427450" cy="8041531"/>
          </a:xfrm>
          <a:custGeom>
            <a:avLst/>
            <a:gdLst/>
            <a:ahLst/>
            <a:cxnLst/>
            <a:rect l="l" t="t" r="r" b="b"/>
            <a:pathLst>
              <a:path w="7427450" h="8041531">
                <a:moveTo>
                  <a:pt x="0" y="0"/>
                </a:moveTo>
                <a:lnTo>
                  <a:pt x="7427450" y="0"/>
                </a:lnTo>
                <a:lnTo>
                  <a:pt x="7427450" y="8041531"/>
                </a:lnTo>
                <a:lnTo>
                  <a:pt x="0" y="8041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7207727" y="364864"/>
            <a:ext cx="11479164" cy="15686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9828"/>
              </a:lnSpc>
            </a:pPr>
            <a:r>
              <a:rPr lang="en-US" sz="10920" spc="-338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BUSINESS STRUCTURE</a:t>
            </a:r>
          </a:p>
        </p:txBody>
      </p:sp>
      <p:sp>
        <p:nvSpPr>
          <p:cNvPr id="12" name="Freeform 12"/>
          <p:cNvSpPr/>
          <p:nvPr/>
        </p:nvSpPr>
        <p:spPr>
          <a:xfrm>
            <a:off x="15627682" y="6993645"/>
            <a:ext cx="3263236" cy="2745197"/>
          </a:xfrm>
          <a:custGeom>
            <a:avLst/>
            <a:gdLst/>
            <a:ahLst/>
            <a:cxnLst/>
            <a:rect l="l" t="t" r="r" b="b"/>
            <a:pathLst>
              <a:path w="3263236" h="2745197">
                <a:moveTo>
                  <a:pt x="0" y="0"/>
                </a:moveTo>
                <a:lnTo>
                  <a:pt x="3263236" y="0"/>
                </a:lnTo>
                <a:lnTo>
                  <a:pt x="3263236" y="2745197"/>
                </a:lnTo>
                <a:lnTo>
                  <a:pt x="0" y="274519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805323" y="1977229"/>
            <a:ext cx="958834" cy="1204015"/>
          </a:xfrm>
          <a:custGeom>
            <a:avLst/>
            <a:gdLst/>
            <a:ahLst/>
            <a:cxnLst/>
            <a:rect l="l" t="t" r="r" b="b"/>
            <a:pathLst>
              <a:path w="958834" h="1204015">
                <a:moveTo>
                  <a:pt x="0" y="0"/>
                </a:moveTo>
                <a:lnTo>
                  <a:pt x="958833" y="0"/>
                </a:lnTo>
                <a:lnTo>
                  <a:pt x="958833" y="1204015"/>
                </a:lnTo>
                <a:lnTo>
                  <a:pt x="0" y="12040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7918398" y="1753292"/>
            <a:ext cx="10057822" cy="5355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77"/>
              </a:lnSpc>
            </a:pPr>
            <a:endParaRPr/>
          </a:p>
          <a:p>
            <a:pPr algn="ctr">
              <a:lnSpc>
                <a:spcPts val="4977"/>
              </a:lnSpc>
            </a:pPr>
            <a:r>
              <a:rPr lang="en-US" sz="3799" b="1" spc="-117">
                <a:solidFill>
                  <a:srgbClr val="343434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Legal Format</a:t>
            </a:r>
          </a:p>
          <a:p>
            <a:pPr marL="820412" lvl="1" indent="-410206" algn="l">
              <a:lnSpc>
                <a:spcPts val="4977"/>
              </a:lnSpc>
              <a:buFont typeface="Arial"/>
              <a:buChar char="•"/>
            </a:pPr>
            <a:r>
              <a:rPr lang="en-US" sz="3799" spc="-117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Private Limited Company (Ltd)</a:t>
            </a:r>
          </a:p>
          <a:p>
            <a:pPr algn="ctr">
              <a:lnSpc>
                <a:spcPts val="4977"/>
              </a:lnSpc>
            </a:pPr>
            <a:r>
              <a:rPr lang="en-US" sz="3799" b="1" spc="-117">
                <a:solidFill>
                  <a:srgbClr val="343434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Management Team</a:t>
            </a:r>
          </a:p>
          <a:p>
            <a:pPr marL="820412" lvl="1" indent="-410206" algn="l">
              <a:lnSpc>
                <a:spcPts val="4977"/>
              </a:lnSpc>
              <a:buFont typeface="Arial"/>
              <a:buChar char="•"/>
            </a:pPr>
            <a:r>
              <a:rPr lang="en-US" sz="3799" spc="-117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Managing Director</a:t>
            </a:r>
          </a:p>
          <a:p>
            <a:pPr marL="820412" lvl="1" indent="-410206" algn="l">
              <a:lnSpc>
                <a:spcPts val="4977"/>
              </a:lnSpc>
              <a:buFont typeface="Arial"/>
              <a:buChar char="•"/>
            </a:pPr>
            <a:r>
              <a:rPr lang="en-US" sz="3799" spc="-117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Marketing &amp; Social Media Coordinator</a:t>
            </a:r>
          </a:p>
          <a:p>
            <a:pPr marL="820412" lvl="1" indent="-410206" algn="l">
              <a:lnSpc>
                <a:spcPts val="4977"/>
              </a:lnSpc>
              <a:buFont typeface="Arial"/>
              <a:buChar char="•"/>
            </a:pPr>
            <a:r>
              <a:rPr lang="en-US" sz="3799" spc="-117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Inventory &amp; Shipping Assistant</a:t>
            </a:r>
          </a:p>
          <a:p>
            <a:pPr algn="l">
              <a:lnSpc>
                <a:spcPts val="4060"/>
              </a:lnSpc>
            </a:pPr>
            <a:endParaRPr lang="en-US" sz="3799" spc="-117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  <a:p>
            <a:pPr algn="ctr">
              <a:lnSpc>
                <a:spcPts val="3536"/>
              </a:lnSpc>
            </a:pPr>
            <a:endParaRPr lang="en-US" sz="3799" spc="-117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17528">
            <a:off x="8561199" y="3463670"/>
            <a:ext cx="1072388" cy="2286098"/>
          </a:xfrm>
          <a:custGeom>
            <a:avLst/>
            <a:gdLst/>
            <a:ahLst/>
            <a:cxnLst/>
            <a:rect l="l" t="t" r="r" b="b"/>
            <a:pathLst>
              <a:path w="1072388" h="2286098">
                <a:moveTo>
                  <a:pt x="0" y="0"/>
                </a:moveTo>
                <a:lnTo>
                  <a:pt x="1072388" y="0"/>
                </a:lnTo>
                <a:lnTo>
                  <a:pt x="1072388" y="2286098"/>
                </a:lnTo>
                <a:lnTo>
                  <a:pt x="0" y="228609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466627" y="3432052"/>
            <a:ext cx="1356021" cy="1978279"/>
          </a:xfrm>
          <a:custGeom>
            <a:avLst/>
            <a:gdLst/>
            <a:ahLst/>
            <a:cxnLst/>
            <a:rect l="l" t="t" r="r" b="b"/>
            <a:pathLst>
              <a:path w="1356021" h="1978279">
                <a:moveTo>
                  <a:pt x="0" y="0"/>
                </a:moveTo>
                <a:lnTo>
                  <a:pt x="1356021" y="0"/>
                </a:lnTo>
                <a:lnTo>
                  <a:pt x="1356021" y="1978279"/>
                </a:lnTo>
                <a:lnTo>
                  <a:pt x="0" y="197827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319826" y="3471140"/>
            <a:ext cx="1015431" cy="1939191"/>
          </a:xfrm>
          <a:custGeom>
            <a:avLst/>
            <a:gdLst/>
            <a:ahLst/>
            <a:cxnLst/>
            <a:rect l="l" t="t" r="r" b="b"/>
            <a:pathLst>
              <a:path w="1015431" h="1939191">
                <a:moveTo>
                  <a:pt x="0" y="0"/>
                </a:moveTo>
                <a:lnTo>
                  <a:pt x="1015431" y="0"/>
                </a:lnTo>
                <a:lnTo>
                  <a:pt x="1015431" y="1939191"/>
                </a:lnTo>
                <a:lnTo>
                  <a:pt x="0" y="19391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3546378" y="933796"/>
            <a:ext cx="11653599" cy="249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68"/>
              </a:lnSpc>
            </a:pPr>
            <a:r>
              <a:rPr lang="en-US" sz="11520" spc="-35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PESTEL ANALYSIS</a:t>
            </a:r>
          </a:p>
          <a:p>
            <a:pPr algn="ctr">
              <a:lnSpc>
                <a:spcPts val="7309"/>
              </a:lnSpc>
            </a:pPr>
            <a:r>
              <a:rPr lang="en-US" sz="8121" spc="-251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THREE KEY EXTERNAL FACTORS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-2463" y="6181539"/>
            <a:ext cx="5361814" cy="2192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Growing demand for specialty coffee.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Consumers prefer ethical and sustainable products.</a:t>
            </a:r>
          </a:p>
          <a:p>
            <a:pPr algn="ctr">
              <a:lnSpc>
                <a:spcPts val="3274"/>
              </a:lnSpc>
            </a:pPr>
            <a:endParaRPr lang="en-US" sz="2699" b="1" spc="-83">
              <a:solidFill>
                <a:srgbClr val="4EA46A"/>
              </a:solidFill>
              <a:latin typeface="Balsamiq Sans Bold"/>
              <a:ea typeface="Balsamiq Sans Bold"/>
              <a:cs typeface="Balsamiq Sans Bold"/>
              <a:sym typeface="Balsamiq Sans Bold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-921630" y="9411793"/>
            <a:ext cx="20098040" cy="884732"/>
            <a:chOff x="0" y="0"/>
            <a:chExt cx="5293311" cy="233016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FFE5A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512615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 rot="-1709073">
            <a:off x="-8582393" y="586334"/>
            <a:ext cx="20098040" cy="884732"/>
            <a:chOff x="0" y="0"/>
            <a:chExt cx="5293311" cy="23301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FFE5A3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 rot="2274432">
            <a:off x="5778521" y="-208103"/>
            <a:ext cx="20098040" cy="884732"/>
            <a:chOff x="0" y="0"/>
            <a:chExt cx="5293311" cy="233016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D8B04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377B4C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466627" y="5244178"/>
            <a:ext cx="1611103" cy="584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9"/>
              </a:lnSpc>
            </a:pPr>
            <a:r>
              <a:rPr lang="en-US" sz="4099" spc="-12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SOCIAL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120719" y="5625281"/>
            <a:ext cx="1953348" cy="584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9"/>
              </a:lnSpc>
            </a:pPr>
            <a:r>
              <a:rPr lang="en-US" sz="4099" spc="-12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ECONOMIC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286470" y="5313814"/>
            <a:ext cx="1611103" cy="584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9"/>
              </a:lnSpc>
            </a:pPr>
            <a:r>
              <a:rPr lang="en-US" sz="4099" spc="-12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LEGAL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16486" y="6486038"/>
            <a:ext cx="5361814" cy="26402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Inflation affects consumer spending.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Premium coffee continues to grow despite economic challenges.</a:t>
            </a:r>
          </a:p>
          <a:p>
            <a:pPr algn="ctr">
              <a:lnSpc>
                <a:spcPts val="3274"/>
              </a:lnSpc>
            </a:pPr>
            <a:endParaRPr lang="en-US" sz="2699" b="1" spc="-83">
              <a:solidFill>
                <a:srgbClr val="4EA46A"/>
              </a:solidFill>
              <a:latin typeface="Balsamiq Sans Bold"/>
              <a:ea typeface="Balsamiq Sans Bold"/>
              <a:cs typeface="Balsamiq Sans Bold"/>
              <a:sym typeface="Balsamiq Sans Bold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12638919" y="6320831"/>
            <a:ext cx="5361814" cy="30878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Must comply with UK food safety regulations.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GDPR compliance for customer data.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Import regulations for coffee entering the UK.</a:t>
            </a:r>
          </a:p>
          <a:p>
            <a:pPr algn="ctr">
              <a:lnSpc>
                <a:spcPts val="3274"/>
              </a:lnSpc>
            </a:pPr>
            <a:endParaRPr lang="en-US" sz="2699" b="1" spc="-83">
              <a:solidFill>
                <a:srgbClr val="4EA46A"/>
              </a:solidFill>
              <a:latin typeface="Balsamiq Sans Bold"/>
              <a:ea typeface="Balsamiq Sans Bold"/>
              <a:cs typeface="Balsamiq Sans Bold"/>
              <a:sym typeface="Balsamiq Sans 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32069">
            <a:off x="15907199" y="1443619"/>
            <a:ext cx="3972885" cy="5560017"/>
          </a:xfrm>
          <a:custGeom>
            <a:avLst/>
            <a:gdLst/>
            <a:ahLst/>
            <a:cxnLst/>
            <a:rect l="l" t="t" r="r" b="b"/>
            <a:pathLst>
              <a:path w="3972885" h="5560017">
                <a:moveTo>
                  <a:pt x="0" y="0"/>
                </a:moveTo>
                <a:lnTo>
                  <a:pt x="3972884" y="0"/>
                </a:lnTo>
                <a:lnTo>
                  <a:pt x="3972884" y="5560017"/>
                </a:lnTo>
                <a:lnTo>
                  <a:pt x="0" y="55600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20396">
            <a:off x="-570548" y="1868351"/>
            <a:ext cx="3198496" cy="5531990"/>
          </a:xfrm>
          <a:custGeom>
            <a:avLst/>
            <a:gdLst/>
            <a:ahLst/>
            <a:cxnLst/>
            <a:rect l="l" t="t" r="r" b="b"/>
            <a:pathLst>
              <a:path w="3198496" h="5531990">
                <a:moveTo>
                  <a:pt x="0" y="0"/>
                </a:moveTo>
                <a:lnTo>
                  <a:pt x="3198496" y="0"/>
                </a:lnTo>
                <a:lnTo>
                  <a:pt x="3198496" y="5531991"/>
                </a:lnTo>
                <a:lnTo>
                  <a:pt x="0" y="553199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486110" y="351958"/>
            <a:ext cx="13315779" cy="3810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68"/>
              </a:lnSpc>
            </a:pPr>
            <a:r>
              <a:rPr lang="en-US" sz="11520" spc="-35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MARKETING STRATEGY</a:t>
            </a:r>
          </a:p>
          <a:p>
            <a:pPr algn="ctr">
              <a:lnSpc>
                <a:spcPts val="6750"/>
              </a:lnSpc>
            </a:pPr>
            <a:r>
              <a:rPr lang="en-US" sz="7500" spc="-232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HOW WE WILL REACH CUSTOMERS</a:t>
            </a:r>
          </a:p>
          <a:p>
            <a:pPr algn="ctr">
              <a:lnSpc>
                <a:spcPts val="10368"/>
              </a:lnSpc>
            </a:pPr>
            <a:endParaRPr lang="en-US" sz="7500" spc="-232">
              <a:solidFill>
                <a:srgbClr val="377B4C"/>
              </a:solidFill>
              <a:latin typeface="Unique"/>
              <a:ea typeface="Unique"/>
              <a:cs typeface="Unique"/>
              <a:sym typeface="Uniqu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301488" y="4394000"/>
            <a:ext cx="4891763" cy="4797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13"/>
              </a:lnSpc>
            </a:pPr>
            <a:endParaRPr/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spc="-83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Instagram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spc="-83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TikTok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spc="-83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Facebook</a:t>
            </a:r>
          </a:p>
          <a:p>
            <a:pPr algn="l">
              <a:lnSpc>
                <a:spcPts val="3536"/>
              </a:lnSpc>
            </a:pPr>
            <a:r>
              <a:rPr lang="en-US" sz="2699" b="1" spc="-83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Content will include: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spc="-83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Coffee preparation videos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spc="-83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Customer testimonials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spc="-83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Behind-the-scenes from Salvadoran farms</a:t>
            </a:r>
          </a:p>
          <a:p>
            <a:pPr marL="582928" lvl="1" indent="-291464" algn="l">
              <a:lnSpc>
                <a:spcPts val="3536"/>
              </a:lnSpc>
              <a:buFont typeface="Arial"/>
              <a:buChar char="•"/>
            </a:pPr>
            <a:r>
              <a:rPr lang="en-US" sz="2699" spc="-83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Product launches</a:t>
            </a:r>
          </a:p>
          <a:p>
            <a:pPr algn="ctr">
              <a:lnSpc>
                <a:spcPts val="3013"/>
              </a:lnSpc>
            </a:pPr>
            <a:endParaRPr lang="en-US" sz="2699" spc="-83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491826" y="4605772"/>
            <a:ext cx="5571768" cy="42743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98"/>
              </a:lnSpc>
            </a:pPr>
            <a:r>
              <a:rPr lang="en-US" sz="2899" spc="-89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Partner with coffee influencers and lifestyle creators to:</a:t>
            </a:r>
          </a:p>
          <a:p>
            <a:pPr marL="626107" lvl="1" indent="-313054" algn="l">
              <a:lnSpc>
                <a:spcPts val="3798"/>
              </a:lnSpc>
              <a:buFont typeface="Arial"/>
              <a:buChar char="•"/>
            </a:pPr>
            <a:r>
              <a:rPr lang="en-US" sz="2899" spc="-89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Increase brand awareness</a:t>
            </a:r>
          </a:p>
          <a:p>
            <a:pPr marL="626107" lvl="1" indent="-313054" algn="l">
              <a:lnSpc>
                <a:spcPts val="3798"/>
              </a:lnSpc>
              <a:buFont typeface="Arial"/>
              <a:buChar char="•"/>
            </a:pPr>
            <a:r>
              <a:rPr lang="en-US" sz="2899" spc="-89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Build customer trust</a:t>
            </a:r>
          </a:p>
          <a:p>
            <a:pPr marL="626107" lvl="1" indent="-313054" algn="l">
              <a:lnSpc>
                <a:spcPts val="3798"/>
              </a:lnSpc>
              <a:buFont typeface="Arial"/>
              <a:buChar char="•"/>
            </a:pPr>
            <a:r>
              <a:rPr lang="en-US" sz="2899" spc="-89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Reach new audiences</a:t>
            </a:r>
          </a:p>
          <a:p>
            <a:pPr marL="626107" lvl="1" indent="-313054" algn="l">
              <a:lnSpc>
                <a:spcPts val="3798"/>
              </a:lnSpc>
              <a:buFont typeface="Arial"/>
              <a:buChar char="•"/>
            </a:pPr>
            <a:r>
              <a:rPr lang="en-US" sz="2899" spc="-89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Generate online sales</a:t>
            </a:r>
          </a:p>
          <a:p>
            <a:pPr algn="l">
              <a:lnSpc>
                <a:spcPts val="3798"/>
              </a:lnSpc>
            </a:pPr>
            <a:r>
              <a:rPr lang="en-US" sz="2899" b="1" spc="-89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Goal: </a:t>
            </a:r>
            <a:r>
              <a:rPr lang="en-US" sz="2899" spc="-89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Create a loyal online coffee community.</a:t>
            </a:r>
          </a:p>
          <a:p>
            <a:pPr algn="l">
              <a:lnSpc>
                <a:spcPts val="3798"/>
              </a:lnSpc>
            </a:pPr>
            <a:endParaRPr lang="en-US" sz="2899" spc="-89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  <p:sp>
        <p:nvSpPr>
          <p:cNvPr id="9" name="Freeform 9"/>
          <p:cNvSpPr/>
          <p:nvPr/>
        </p:nvSpPr>
        <p:spPr>
          <a:xfrm>
            <a:off x="15349834" y="1369375"/>
            <a:ext cx="904112" cy="1135300"/>
          </a:xfrm>
          <a:custGeom>
            <a:avLst/>
            <a:gdLst/>
            <a:ahLst/>
            <a:cxnLst/>
            <a:rect l="l" t="t" r="r" b="b"/>
            <a:pathLst>
              <a:path w="904112" h="1135300">
                <a:moveTo>
                  <a:pt x="0" y="0"/>
                </a:moveTo>
                <a:lnTo>
                  <a:pt x="904111" y="0"/>
                </a:lnTo>
                <a:lnTo>
                  <a:pt x="904111" y="1135300"/>
                </a:lnTo>
                <a:lnTo>
                  <a:pt x="0" y="11353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flipH="1">
            <a:off x="2349815" y="1771575"/>
            <a:ext cx="904112" cy="1135300"/>
          </a:xfrm>
          <a:custGeom>
            <a:avLst/>
            <a:gdLst/>
            <a:ahLst/>
            <a:cxnLst/>
            <a:rect l="l" t="t" r="r" b="b"/>
            <a:pathLst>
              <a:path w="904112" h="1135300">
                <a:moveTo>
                  <a:pt x="904112" y="0"/>
                </a:moveTo>
                <a:lnTo>
                  <a:pt x="0" y="0"/>
                </a:lnTo>
                <a:lnTo>
                  <a:pt x="0" y="1135300"/>
                </a:lnTo>
                <a:lnTo>
                  <a:pt x="904112" y="1135300"/>
                </a:lnTo>
                <a:lnTo>
                  <a:pt x="904112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017096" y="3380542"/>
            <a:ext cx="5176154" cy="1051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9"/>
              </a:lnSpc>
            </a:pPr>
            <a:r>
              <a:rPr lang="en-US" sz="4099" spc="-12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STRATEGY 1: SOCIAL MEDIA MARKETING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077791" y="3380542"/>
            <a:ext cx="5176154" cy="10515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689"/>
              </a:lnSpc>
            </a:pPr>
            <a:r>
              <a:rPr lang="en-US" sz="4099" spc="-12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STRATEGY 2: INFLUENCER MARKETING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-1709073">
            <a:off x="-7776651" y="586334"/>
            <a:ext cx="20098040" cy="884732"/>
            <a:chOff x="0" y="0"/>
            <a:chExt cx="5293311" cy="2330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D8B04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 rot="-1709073">
            <a:off x="5796903" y="8815934"/>
            <a:ext cx="20098040" cy="884732"/>
            <a:chOff x="0" y="0"/>
            <a:chExt cx="5293311" cy="2330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14287500" y="223717"/>
            <a:ext cx="2644605" cy="3343754"/>
          </a:xfrm>
          <a:custGeom>
            <a:avLst/>
            <a:gdLst/>
            <a:ahLst/>
            <a:cxnLst/>
            <a:rect l="l" t="t" r="r" b="b"/>
            <a:pathLst>
              <a:path w="2644605" h="3343754">
                <a:moveTo>
                  <a:pt x="0" y="0"/>
                </a:moveTo>
                <a:lnTo>
                  <a:pt x="2644605" y="0"/>
                </a:lnTo>
                <a:lnTo>
                  <a:pt x="2644605" y="3343753"/>
                </a:lnTo>
                <a:lnTo>
                  <a:pt x="0" y="33437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0" y="7294841"/>
            <a:ext cx="2879128" cy="2852954"/>
          </a:xfrm>
          <a:custGeom>
            <a:avLst/>
            <a:gdLst/>
            <a:ahLst/>
            <a:cxnLst/>
            <a:rect l="l" t="t" r="r" b="b"/>
            <a:pathLst>
              <a:path w="2879128" h="2852954">
                <a:moveTo>
                  <a:pt x="2879128" y="0"/>
                </a:moveTo>
                <a:lnTo>
                  <a:pt x="0" y="0"/>
                </a:lnTo>
                <a:lnTo>
                  <a:pt x="0" y="2852954"/>
                </a:lnTo>
                <a:lnTo>
                  <a:pt x="2879128" y="2852954"/>
                </a:lnTo>
                <a:lnTo>
                  <a:pt x="2879128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3943521" y="679803"/>
            <a:ext cx="10400958" cy="25173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38"/>
              </a:lnSpc>
            </a:pPr>
            <a:r>
              <a:rPr lang="en-US" sz="9821" spc="-304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FUNDING REQUIREMENTS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07841" y="4963820"/>
            <a:ext cx="12730674" cy="46239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60"/>
              </a:lnSpc>
            </a:pPr>
            <a:r>
              <a:rPr lang="en-US" sz="3099" b="1" spc="-96">
                <a:solidFill>
                  <a:srgbClr val="4EA46A"/>
                </a:solidFill>
                <a:latin typeface="Balsamiq Sans Bold"/>
                <a:ea typeface="Balsamiq Sans Bold"/>
                <a:cs typeface="Balsamiq Sans Bold"/>
                <a:sym typeface="Balsamiq Sans Bold"/>
              </a:rPr>
              <a:t>Expense                                                                         Amount</a:t>
            </a:r>
          </a:p>
          <a:p>
            <a:pPr algn="ctr">
              <a:lnSpc>
                <a:spcPts val="4060"/>
              </a:lnSpc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Coffee Inventory                                                            £2,500</a:t>
            </a:r>
          </a:p>
          <a:p>
            <a:pPr algn="ctr">
              <a:lnSpc>
                <a:spcPts val="4060"/>
              </a:lnSpc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Marketing                                                                         £800</a:t>
            </a:r>
          </a:p>
          <a:p>
            <a:pPr algn="ctr">
              <a:lnSpc>
                <a:spcPts val="4060"/>
              </a:lnSpc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Website Development                                                    £600</a:t>
            </a:r>
          </a:p>
          <a:p>
            <a:pPr algn="ctr">
              <a:lnSpc>
                <a:spcPts val="4060"/>
              </a:lnSpc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Packaging &amp; Shipping                                                     £400</a:t>
            </a:r>
          </a:p>
          <a:p>
            <a:pPr algn="ctr">
              <a:lnSpc>
                <a:spcPts val="4060"/>
              </a:lnSpc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Equipment                                                                        £500</a:t>
            </a:r>
          </a:p>
          <a:p>
            <a:pPr algn="ctr">
              <a:lnSpc>
                <a:spcPts val="4060"/>
              </a:lnSpc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Registration &amp; Insurance                                                £300</a:t>
            </a:r>
          </a:p>
          <a:p>
            <a:pPr algn="ctr">
              <a:lnSpc>
                <a:spcPts val="4060"/>
              </a:lnSpc>
            </a:pPr>
            <a:r>
              <a:rPr lang="en-US" sz="3099" spc="-96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Working Capital                                                               £1,900</a:t>
            </a:r>
          </a:p>
          <a:p>
            <a:pPr algn="ctr">
              <a:lnSpc>
                <a:spcPts val="4060"/>
              </a:lnSpc>
            </a:pPr>
            <a:endParaRPr lang="en-US" sz="3099" spc="-96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  <p:sp>
        <p:nvSpPr>
          <p:cNvPr id="14" name="Freeform 14"/>
          <p:cNvSpPr/>
          <p:nvPr/>
        </p:nvSpPr>
        <p:spPr>
          <a:xfrm flipH="1">
            <a:off x="4727406" y="1218509"/>
            <a:ext cx="911532" cy="1144618"/>
          </a:xfrm>
          <a:custGeom>
            <a:avLst/>
            <a:gdLst/>
            <a:ahLst/>
            <a:cxnLst/>
            <a:rect l="l" t="t" r="r" b="b"/>
            <a:pathLst>
              <a:path w="911532" h="1144618">
                <a:moveTo>
                  <a:pt x="911533" y="0"/>
                </a:moveTo>
                <a:lnTo>
                  <a:pt x="0" y="0"/>
                </a:lnTo>
                <a:lnTo>
                  <a:pt x="0" y="1144618"/>
                </a:lnTo>
                <a:lnTo>
                  <a:pt x="911533" y="1144618"/>
                </a:lnTo>
                <a:lnTo>
                  <a:pt x="911533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4576491" y="3225684"/>
            <a:ext cx="12568509" cy="25336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500"/>
              </a:lnSpc>
            </a:pPr>
            <a:r>
              <a:rPr lang="en-US" sz="5000" spc="-155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STARTUP FUNDING NEEDED</a:t>
            </a:r>
          </a:p>
          <a:p>
            <a:pPr algn="just">
              <a:lnSpc>
                <a:spcPts val="3870"/>
              </a:lnSpc>
            </a:pPr>
            <a:r>
              <a:rPr lang="en-US" sz="4300" spc="-133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£7,000</a:t>
            </a:r>
          </a:p>
          <a:p>
            <a:pPr algn="just">
              <a:lnSpc>
                <a:spcPts val="3870"/>
              </a:lnSpc>
            </a:pPr>
            <a:r>
              <a:rPr lang="en-US" sz="4300" spc="-133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FUNDING ALLOCATION</a:t>
            </a:r>
          </a:p>
          <a:p>
            <a:pPr algn="ctr">
              <a:lnSpc>
                <a:spcPts val="6299"/>
              </a:lnSpc>
            </a:pPr>
            <a:endParaRPr lang="en-US" sz="4300" spc="-133">
              <a:solidFill>
                <a:srgbClr val="377B4C"/>
              </a:solidFill>
              <a:latin typeface="Unique"/>
              <a:ea typeface="Unique"/>
              <a:cs typeface="Unique"/>
              <a:sym typeface="Uniqu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238194">
            <a:off x="13053067" y="4269217"/>
            <a:ext cx="4206233" cy="4167994"/>
          </a:xfrm>
          <a:custGeom>
            <a:avLst/>
            <a:gdLst/>
            <a:ahLst/>
            <a:cxnLst/>
            <a:rect l="l" t="t" r="r" b="b"/>
            <a:pathLst>
              <a:path w="4206233" h="4167994">
                <a:moveTo>
                  <a:pt x="0" y="0"/>
                </a:moveTo>
                <a:lnTo>
                  <a:pt x="4206233" y="0"/>
                </a:lnTo>
                <a:lnTo>
                  <a:pt x="4206233" y="4167995"/>
                </a:lnTo>
                <a:lnTo>
                  <a:pt x="0" y="416799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50660">
            <a:off x="1395536" y="4560445"/>
            <a:ext cx="3800579" cy="4114800"/>
          </a:xfrm>
          <a:custGeom>
            <a:avLst/>
            <a:gdLst/>
            <a:ahLst/>
            <a:cxnLst/>
            <a:rect l="l" t="t" r="r" b="b"/>
            <a:pathLst>
              <a:path w="3800579" h="4114800">
                <a:moveTo>
                  <a:pt x="0" y="0"/>
                </a:moveTo>
                <a:lnTo>
                  <a:pt x="3800579" y="0"/>
                </a:lnTo>
                <a:lnTo>
                  <a:pt x="380057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5429068" y="689086"/>
            <a:ext cx="7484766" cy="1639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0368"/>
              </a:lnSpc>
            </a:pPr>
            <a:r>
              <a:rPr lang="en-US" sz="11520" spc="-35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SELLING PRICE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66670" y="2243924"/>
            <a:ext cx="9413016" cy="34672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157"/>
              </a:lnSpc>
            </a:pPr>
            <a:r>
              <a:rPr lang="en-US" sz="4700" spc="-145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Premium Coffee (250g)</a:t>
            </a:r>
          </a:p>
          <a:p>
            <a:pPr algn="ctr">
              <a:lnSpc>
                <a:spcPts val="6157"/>
              </a:lnSpc>
            </a:pPr>
            <a:r>
              <a:rPr lang="en-US" sz="4700" spc="-145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£15.99 per bag</a:t>
            </a:r>
          </a:p>
          <a:p>
            <a:pPr algn="ctr">
              <a:lnSpc>
                <a:spcPts val="6157"/>
              </a:lnSpc>
            </a:pPr>
            <a:r>
              <a:rPr lang="en-US" sz="4700" spc="-145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Expected first six months revenue:</a:t>
            </a:r>
          </a:p>
          <a:p>
            <a:pPr algn="ctr">
              <a:lnSpc>
                <a:spcPts val="6157"/>
              </a:lnSpc>
            </a:pPr>
            <a:r>
              <a:rPr lang="en-US" sz="4700" spc="-145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£8,200</a:t>
            </a:r>
          </a:p>
          <a:p>
            <a:pPr algn="just">
              <a:lnSpc>
                <a:spcPts val="2751"/>
              </a:lnSpc>
            </a:pPr>
            <a:endParaRPr lang="en-US" sz="4700" spc="-145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  <p:grpSp>
        <p:nvGrpSpPr>
          <p:cNvPr id="8" name="Group 8"/>
          <p:cNvGrpSpPr/>
          <p:nvPr/>
        </p:nvGrpSpPr>
        <p:grpSpPr>
          <a:xfrm>
            <a:off x="-921630" y="9411793"/>
            <a:ext cx="20098040" cy="884732"/>
            <a:chOff x="0" y="0"/>
            <a:chExt cx="5293311" cy="233016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2009721" y="4575850"/>
            <a:ext cx="904112" cy="1135300"/>
          </a:xfrm>
          <a:custGeom>
            <a:avLst/>
            <a:gdLst/>
            <a:ahLst/>
            <a:cxnLst/>
            <a:rect l="l" t="t" r="r" b="b"/>
            <a:pathLst>
              <a:path w="904112" h="1135300">
                <a:moveTo>
                  <a:pt x="0" y="0"/>
                </a:moveTo>
                <a:lnTo>
                  <a:pt x="904112" y="0"/>
                </a:lnTo>
                <a:lnTo>
                  <a:pt x="904112" y="1135300"/>
                </a:lnTo>
                <a:lnTo>
                  <a:pt x="0" y="11353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flipH="1">
            <a:off x="5428165" y="5623148"/>
            <a:ext cx="904112" cy="1135300"/>
          </a:xfrm>
          <a:custGeom>
            <a:avLst/>
            <a:gdLst/>
            <a:ahLst/>
            <a:cxnLst/>
            <a:rect l="l" t="t" r="r" b="b"/>
            <a:pathLst>
              <a:path w="904112" h="1135300">
                <a:moveTo>
                  <a:pt x="904112" y="0"/>
                </a:moveTo>
                <a:lnTo>
                  <a:pt x="0" y="0"/>
                </a:lnTo>
                <a:lnTo>
                  <a:pt x="0" y="1135301"/>
                </a:lnTo>
                <a:lnTo>
                  <a:pt x="904112" y="1135301"/>
                </a:lnTo>
                <a:lnTo>
                  <a:pt x="904112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913822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 rot="1738565">
            <a:off x="6145560" y="872652"/>
            <a:ext cx="20098040" cy="884732"/>
            <a:chOff x="0" y="0"/>
            <a:chExt cx="5293311" cy="233016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FFE5A3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 rot="2254188">
            <a:off x="-7516881" y="8815934"/>
            <a:ext cx="20098040" cy="884732"/>
            <a:chOff x="0" y="0"/>
            <a:chExt cx="5293311" cy="2330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D8B04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377B4C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sp>
        <p:nvSpPr>
          <p:cNvPr id="10" name="Freeform 10"/>
          <p:cNvSpPr/>
          <p:nvPr/>
        </p:nvSpPr>
        <p:spPr>
          <a:xfrm>
            <a:off x="14287500" y="-873556"/>
            <a:ext cx="4371386" cy="4789367"/>
          </a:xfrm>
          <a:custGeom>
            <a:avLst/>
            <a:gdLst/>
            <a:ahLst/>
            <a:cxnLst/>
            <a:rect l="l" t="t" r="r" b="b"/>
            <a:pathLst>
              <a:path w="4371386" h="4789367">
                <a:moveTo>
                  <a:pt x="0" y="0"/>
                </a:moveTo>
                <a:lnTo>
                  <a:pt x="4371386" y="0"/>
                </a:lnTo>
                <a:lnTo>
                  <a:pt x="4371386" y="4789366"/>
                </a:lnTo>
                <a:lnTo>
                  <a:pt x="0" y="47893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67814" flipH="1">
            <a:off x="43221" y="5817067"/>
            <a:ext cx="4466916" cy="4426308"/>
          </a:xfrm>
          <a:custGeom>
            <a:avLst/>
            <a:gdLst/>
            <a:ahLst/>
            <a:cxnLst/>
            <a:rect l="l" t="t" r="r" b="b"/>
            <a:pathLst>
              <a:path w="4466916" h="4426308">
                <a:moveTo>
                  <a:pt x="4466916" y="0"/>
                </a:moveTo>
                <a:lnTo>
                  <a:pt x="0" y="0"/>
                </a:lnTo>
                <a:lnTo>
                  <a:pt x="0" y="4426308"/>
                </a:lnTo>
                <a:lnTo>
                  <a:pt x="4466916" y="4426308"/>
                </a:lnTo>
                <a:lnTo>
                  <a:pt x="4466916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610904" y="394625"/>
            <a:ext cx="8113756" cy="2953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0368"/>
              </a:lnSpc>
            </a:pPr>
            <a:r>
              <a:rPr lang="en-US" sz="11520" spc="-35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THE ROLE OF SUSTAINABILITY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474" y="3184955"/>
            <a:ext cx="9712228" cy="3385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9" lvl="1" indent="-280669" algn="l">
              <a:lnSpc>
                <a:spcPts val="3405"/>
              </a:lnSpc>
              <a:buFont typeface="Arial"/>
              <a:buChar char="•"/>
            </a:pPr>
            <a:r>
              <a:rPr lang="en-US" sz="2599" spc="-80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Recyclable coffee packaging to reduce plastic waste.</a:t>
            </a:r>
          </a:p>
          <a:p>
            <a:pPr marL="561339" lvl="1" indent="-280669" algn="l">
              <a:lnSpc>
                <a:spcPts val="3405"/>
              </a:lnSpc>
              <a:buFont typeface="Arial"/>
              <a:buChar char="•"/>
            </a:pPr>
            <a:r>
              <a:rPr lang="en-US" sz="2599" spc="-80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Coffee sourced directly from small Salvadoran farms that use sustainable farming methods.</a:t>
            </a:r>
          </a:p>
          <a:p>
            <a:pPr marL="561339" lvl="1" indent="-280669" algn="l">
              <a:lnSpc>
                <a:spcPts val="3405"/>
              </a:lnSpc>
              <a:buFont typeface="Arial"/>
              <a:buChar char="•"/>
            </a:pPr>
            <a:r>
              <a:rPr lang="en-US" sz="2599" spc="-80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Online business model reduces the environmental impact of operating physical stores.</a:t>
            </a:r>
          </a:p>
          <a:p>
            <a:pPr marL="561339" lvl="1" indent="-280669" algn="l">
              <a:lnSpc>
                <a:spcPts val="3405"/>
              </a:lnSpc>
              <a:buFont typeface="Arial"/>
              <a:buChar char="•"/>
            </a:pPr>
            <a:r>
              <a:rPr lang="en-US" sz="2599" spc="-80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Supporting local farming communities through fair and ethical sourcing.</a:t>
            </a:r>
          </a:p>
          <a:p>
            <a:pPr algn="just">
              <a:lnSpc>
                <a:spcPts val="3013"/>
              </a:lnSpc>
            </a:pPr>
            <a:endParaRPr lang="en-US" sz="2599" spc="-80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4011126" y="8577416"/>
            <a:ext cx="1084462" cy="1361768"/>
          </a:xfrm>
          <a:custGeom>
            <a:avLst/>
            <a:gdLst/>
            <a:ahLst/>
            <a:cxnLst/>
            <a:rect l="l" t="t" r="r" b="b"/>
            <a:pathLst>
              <a:path w="1084462" h="1361768">
                <a:moveTo>
                  <a:pt x="0" y="0"/>
                </a:moveTo>
                <a:lnTo>
                  <a:pt x="1084462" y="0"/>
                </a:lnTo>
                <a:lnTo>
                  <a:pt x="1084462" y="1361768"/>
                </a:lnTo>
                <a:lnTo>
                  <a:pt x="0" y="13617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>
            <a:off x="16194580" y="2780510"/>
            <a:ext cx="904112" cy="1135300"/>
          </a:xfrm>
          <a:custGeom>
            <a:avLst/>
            <a:gdLst/>
            <a:ahLst/>
            <a:cxnLst/>
            <a:rect l="l" t="t" r="r" b="b"/>
            <a:pathLst>
              <a:path w="904112" h="1135300">
                <a:moveTo>
                  <a:pt x="0" y="0"/>
                </a:moveTo>
                <a:lnTo>
                  <a:pt x="904111" y="0"/>
                </a:lnTo>
                <a:lnTo>
                  <a:pt x="904111" y="1135300"/>
                </a:lnTo>
                <a:lnTo>
                  <a:pt x="0" y="11353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1512738" y="4353825"/>
            <a:ext cx="5746562" cy="2953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0368"/>
              </a:lnSpc>
            </a:pPr>
            <a:r>
              <a:rPr lang="en-US" sz="11520" spc="-357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WHY IT MATTERS?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34919" y="6822713"/>
            <a:ext cx="9712228" cy="2527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61339" lvl="1" indent="-280669" algn="l">
              <a:lnSpc>
                <a:spcPts val="3405"/>
              </a:lnSpc>
              <a:buFont typeface="Arial"/>
              <a:buChar char="•"/>
            </a:pPr>
            <a:r>
              <a:rPr lang="en-US" sz="2599" spc="-80" dirty="0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Consumers increasingly choose brands that care about the environment.</a:t>
            </a:r>
          </a:p>
          <a:p>
            <a:pPr marL="561339" lvl="1" indent="-280669" algn="l">
              <a:lnSpc>
                <a:spcPts val="3405"/>
              </a:lnSpc>
              <a:buFont typeface="Arial"/>
              <a:buChar char="•"/>
            </a:pPr>
            <a:r>
              <a:rPr lang="en-US" sz="2599" spc="-80" dirty="0">
                <a:solidFill>
                  <a:srgbClr val="4EA46A"/>
                </a:solidFill>
                <a:latin typeface="Balsamiq Sans"/>
                <a:ea typeface="Balsamiq Sans"/>
                <a:cs typeface="Balsamiq Sans"/>
                <a:sym typeface="Balsamiq Sans"/>
              </a:rPr>
              <a:t>Café Cuscatlán UK combines premium quality coffee with responsible business practices, creating value for both customers and coffee farmers.</a:t>
            </a:r>
          </a:p>
          <a:p>
            <a:pPr algn="just">
              <a:lnSpc>
                <a:spcPts val="3013"/>
              </a:lnSpc>
            </a:pPr>
            <a:endParaRPr lang="en-US" sz="2599" spc="-80" dirty="0">
              <a:solidFill>
                <a:srgbClr val="4EA46A"/>
              </a:solidFill>
              <a:latin typeface="Balsamiq Sans"/>
              <a:ea typeface="Balsamiq Sans"/>
              <a:cs typeface="Balsamiq Sans"/>
              <a:sym typeface="Balsamiq Sans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3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14400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771510" y="0"/>
            <a:ext cx="10287000" cy="10287000"/>
          </a:xfrm>
          <a:custGeom>
            <a:avLst/>
            <a:gdLst/>
            <a:ahLst/>
            <a:cxnLst/>
            <a:rect l="l" t="t" r="r" b="b"/>
            <a:pathLst>
              <a:path w="10287000" h="10287000">
                <a:moveTo>
                  <a:pt x="0" y="0"/>
                </a:moveTo>
                <a:lnTo>
                  <a:pt x="10287000" y="0"/>
                </a:lnTo>
                <a:lnTo>
                  <a:pt x="10287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0" y="8319075"/>
            <a:ext cx="18288000" cy="939225"/>
            <a:chOff x="0" y="0"/>
            <a:chExt cx="4816593" cy="247368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16592" cy="247368"/>
            </a:xfrm>
            <a:custGeom>
              <a:avLst/>
              <a:gdLst/>
              <a:ahLst/>
              <a:cxnLst/>
              <a:rect l="l" t="t" r="r" b="b"/>
              <a:pathLst>
                <a:path w="4816592" h="247368">
                  <a:moveTo>
                    <a:pt x="0" y="0"/>
                  </a:moveTo>
                  <a:lnTo>
                    <a:pt x="4816592" y="0"/>
                  </a:lnTo>
                  <a:lnTo>
                    <a:pt x="4816592" y="247368"/>
                  </a:lnTo>
                  <a:lnTo>
                    <a:pt x="0" y="247368"/>
                  </a:lnTo>
                  <a:close/>
                </a:path>
              </a:pathLst>
            </a:custGeom>
            <a:solidFill>
              <a:srgbClr val="E6C57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4816593" cy="2949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512615"/>
                  </a:solidFill>
                  <a:latin typeface="Wide"/>
                  <a:ea typeface="Wide"/>
                  <a:cs typeface="Wide"/>
                  <a:sym typeface="Wide"/>
                </a:rPr>
                <a:t>CAFÉ CUSCATLÁN UK-CAFÉ CUSCATLÁN UK-CAFÉ CUSCATLÁN UK-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 rot="-1709073">
            <a:off x="-8733809" y="863942"/>
            <a:ext cx="20098040" cy="884732"/>
            <a:chOff x="0" y="0"/>
            <a:chExt cx="5293311" cy="233016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4EA46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FFE5A3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 rot="2274432">
            <a:off x="5778521" y="-208103"/>
            <a:ext cx="20098040" cy="884732"/>
            <a:chOff x="0" y="0"/>
            <a:chExt cx="5293311" cy="23301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5293311" cy="233016"/>
            </a:xfrm>
            <a:custGeom>
              <a:avLst/>
              <a:gdLst/>
              <a:ahLst/>
              <a:cxnLst/>
              <a:rect l="l" t="t" r="r" b="b"/>
              <a:pathLst>
                <a:path w="5293311" h="233016">
                  <a:moveTo>
                    <a:pt x="0" y="0"/>
                  </a:moveTo>
                  <a:lnTo>
                    <a:pt x="5293311" y="0"/>
                  </a:lnTo>
                  <a:lnTo>
                    <a:pt x="5293311" y="233016"/>
                  </a:lnTo>
                  <a:lnTo>
                    <a:pt x="0" y="233016"/>
                  </a:lnTo>
                  <a:close/>
                </a:path>
              </a:pathLst>
            </a:custGeom>
            <a:solidFill>
              <a:srgbClr val="D8B04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5293311" cy="2806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>
                  <a:solidFill>
                    <a:srgbClr val="377B4C"/>
                  </a:solidFill>
                  <a:latin typeface="Wide"/>
                  <a:ea typeface="Wide"/>
                  <a:cs typeface="Wide"/>
                  <a:sym typeface="Wide"/>
                </a:rPr>
                <a:t>COFFEE PRESENTATION - COFFEE PRESENTATION - COFFEE PRESENTATION</a:t>
              </a:r>
            </a:p>
          </p:txBody>
        </p:sp>
      </p:grpSp>
      <p:sp>
        <p:nvSpPr>
          <p:cNvPr id="13" name="Freeform 13"/>
          <p:cNvSpPr/>
          <p:nvPr/>
        </p:nvSpPr>
        <p:spPr>
          <a:xfrm>
            <a:off x="14852132" y="5345998"/>
            <a:ext cx="2264436" cy="1907788"/>
          </a:xfrm>
          <a:custGeom>
            <a:avLst/>
            <a:gdLst/>
            <a:ahLst/>
            <a:cxnLst/>
            <a:rect l="l" t="t" r="r" b="b"/>
            <a:pathLst>
              <a:path w="2264436" h="1907788">
                <a:moveTo>
                  <a:pt x="0" y="0"/>
                </a:moveTo>
                <a:lnTo>
                  <a:pt x="2264436" y="0"/>
                </a:lnTo>
                <a:lnTo>
                  <a:pt x="2264436" y="1907788"/>
                </a:lnTo>
                <a:lnTo>
                  <a:pt x="0" y="19077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3217037" y="3429553"/>
            <a:ext cx="11853925" cy="2830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820"/>
              </a:lnSpc>
            </a:pPr>
            <a:r>
              <a:rPr lang="en-US" sz="19800" spc="-613">
                <a:solidFill>
                  <a:srgbClr val="377B4C"/>
                </a:solidFill>
                <a:latin typeface="Unique"/>
                <a:ea typeface="Unique"/>
                <a:cs typeface="Unique"/>
                <a:sym typeface="Unique"/>
              </a:rPr>
              <a:t>THANK YOU</a:t>
            </a:r>
          </a:p>
        </p:txBody>
      </p:sp>
      <p:sp>
        <p:nvSpPr>
          <p:cNvPr id="15" name="Freeform 15"/>
          <p:cNvSpPr/>
          <p:nvPr/>
        </p:nvSpPr>
        <p:spPr>
          <a:xfrm flipH="1">
            <a:off x="1315210" y="4997068"/>
            <a:ext cx="2116627" cy="1783259"/>
          </a:xfrm>
          <a:custGeom>
            <a:avLst/>
            <a:gdLst/>
            <a:ahLst/>
            <a:cxnLst/>
            <a:rect l="l" t="t" r="r" b="b"/>
            <a:pathLst>
              <a:path w="2116627" h="1783259">
                <a:moveTo>
                  <a:pt x="2116628" y="0"/>
                </a:moveTo>
                <a:lnTo>
                  <a:pt x="0" y="0"/>
                </a:lnTo>
                <a:lnTo>
                  <a:pt x="0" y="1783258"/>
                </a:lnTo>
                <a:lnTo>
                  <a:pt x="2116628" y="1783258"/>
                </a:lnTo>
                <a:lnTo>
                  <a:pt x="2116628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4743079" y="1677261"/>
            <a:ext cx="1084462" cy="1361768"/>
          </a:xfrm>
          <a:custGeom>
            <a:avLst/>
            <a:gdLst/>
            <a:ahLst/>
            <a:cxnLst/>
            <a:rect l="l" t="t" r="r" b="b"/>
            <a:pathLst>
              <a:path w="1084462" h="1361768">
                <a:moveTo>
                  <a:pt x="0" y="0"/>
                </a:moveTo>
                <a:lnTo>
                  <a:pt x="1084462" y="0"/>
                </a:lnTo>
                <a:lnTo>
                  <a:pt x="1084462" y="1361767"/>
                </a:lnTo>
                <a:lnTo>
                  <a:pt x="0" y="136176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flipH="1">
            <a:off x="2522292" y="3039028"/>
            <a:ext cx="1084462" cy="1361768"/>
          </a:xfrm>
          <a:custGeom>
            <a:avLst/>
            <a:gdLst/>
            <a:ahLst/>
            <a:cxnLst/>
            <a:rect l="l" t="t" r="r" b="b"/>
            <a:pathLst>
              <a:path w="1084462" h="1361768">
                <a:moveTo>
                  <a:pt x="1084462" y="0"/>
                </a:moveTo>
                <a:lnTo>
                  <a:pt x="0" y="0"/>
                </a:lnTo>
                <a:lnTo>
                  <a:pt x="0" y="1361768"/>
                </a:lnTo>
                <a:lnTo>
                  <a:pt x="1084462" y="1361768"/>
                </a:lnTo>
                <a:lnTo>
                  <a:pt x="1084462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485</Words>
  <Application>Microsoft Office PowerPoint</Application>
  <PresentationFormat>Custom</PresentationFormat>
  <Paragraphs>95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Balsamiq Sans Bold</vt:lpstr>
      <vt:lpstr>Calibri</vt:lpstr>
      <vt:lpstr>Unique</vt:lpstr>
      <vt:lpstr>Wide</vt:lpstr>
      <vt:lpstr>Balsamiq Sans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cafe</dc:title>
  <cp:lastModifiedBy>Daniela Martinez</cp:lastModifiedBy>
  <cp:revision>2</cp:revision>
  <dcterms:created xsi:type="dcterms:W3CDTF">2006-08-16T00:00:00Z</dcterms:created>
  <dcterms:modified xsi:type="dcterms:W3CDTF">2026-07-13T01:20:21Z</dcterms:modified>
  <dc:identifier>DAHOIM2B9tk</dc:identifier>
</cp:coreProperties>
</file>