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7" r:id="rId4"/>
    <p:sldId id="258" r:id="rId5"/>
    <p:sldId id="268" r:id="rId6"/>
    <p:sldId id="262" r:id="rId7"/>
    <p:sldId id="269" r:id="rId8"/>
    <p:sldId id="270" r:id="rId9"/>
    <p:sldId id="264"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E59D81-01DB-4EDC-A8E3-65691F4923AA}" v="21" dt="2023-07-19T16:25:35.0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577" autoAdjust="0"/>
  </p:normalViewPr>
  <p:slideViewPr>
    <p:cSldViewPr>
      <p:cViewPr varScale="1">
        <p:scale>
          <a:sx n="72" d="100"/>
          <a:sy n="72" d="100"/>
        </p:scale>
        <p:origin x="1120" y="5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ppala rishitha" userId="9dd07311e04bdd09" providerId="LiveId" clId="{9FE59D81-01DB-4EDC-A8E3-65691F4923AA}"/>
    <pc:docChg chg="undo custSel addSld delSld modSld">
      <pc:chgData name="uppala rishitha" userId="9dd07311e04bdd09" providerId="LiveId" clId="{9FE59D81-01DB-4EDC-A8E3-65691F4923AA}" dt="2023-07-19T16:28:31.632" v="487" actId="20577"/>
      <pc:docMkLst>
        <pc:docMk/>
      </pc:docMkLst>
      <pc:sldChg chg="addSp delSp modSp mod modTransition delAnim">
        <pc:chgData name="uppala rishitha" userId="9dd07311e04bdd09" providerId="LiveId" clId="{9FE59D81-01DB-4EDC-A8E3-65691F4923AA}" dt="2023-07-19T15:25:59.659" v="357" actId="20577"/>
        <pc:sldMkLst>
          <pc:docMk/>
          <pc:sldMk cId="1939462679" sldId="256"/>
        </pc:sldMkLst>
        <pc:spChg chg="del mod">
          <ac:chgData name="uppala rishitha" userId="9dd07311e04bdd09" providerId="LiveId" clId="{9FE59D81-01DB-4EDC-A8E3-65691F4923AA}" dt="2023-07-16T13:56:05.473" v="133" actId="478"/>
          <ac:spMkLst>
            <pc:docMk/>
            <pc:sldMk cId="1939462679" sldId="256"/>
            <ac:spMk id="3" creationId="{00000000-0000-0000-0000-000000000000}"/>
          </ac:spMkLst>
        </pc:spChg>
        <pc:spChg chg="add mod">
          <ac:chgData name="uppala rishitha" userId="9dd07311e04bdd09" providerId="LiveId" clId="{9FE59D81-01DB-4EDC-A8E3-65691F4923AA}" dt="2023-07-19T15:25:59.659" v="357" actId="20577"/>
          <ac:spMkLst>
            <pc:docMk/>
            <pc:sldMk cId="1939462679" sldId="256"/>
            <ac:spMk id="5" creationId="{33A3E257-5833-3095-B8CC-D00437CA3B2B}"/>
          </ac:spMkLst>
        </pc:spChg>
        <pc:spChg chg="add del">
          <ac:chgData name="uppala rishitha" userId="9dd07311e04bdd09" providerId="LiveId" clId="{9FE59D81-01DB-4EDC-A8E3-65691F4923AA}" dt="2023-07-16T13:58:42.160" v="209" actId="478"/>
          <ac:spMkLst>
            <pc:docMk/>
            <pc:sldMk cId="1939462679" sldId="256"/>
            <ac:spMk id="7" creationId="{91F8A548-8666-9769-9401-BAE5FCA67398}"/>
          </ac:spMkLst>
        </pc:spChg>
        <pc:picChg chg="add del mod">
          <ac:chgData name="uppala rishitha" userId="9dd07311e04bdd09" providerId="LiveId" clId="{9FE59D81-01DB-4EDC-A8E3-65691F4923AA}" dt="2023-07-16T13:48:49.182" v="9" actId="478"/>
          <ac:picMkLst>
            <pc:docMk/>
            <pc:sldMk cId="1939462679" sldId="256"/>
            <ac:picMk id="4" creationId="{DC4BA91E-7690-F89B-EEA1-3E22992D8D4C}"/>
          </ac:picMkLst>
        </pc:picChg>
      </pc:sldChg>
      <pc:sldChg chg="addSp delSp modSp mod modTransition delAnim">
        <pc:chgData name="uppala rishitha" userId="9dd07311e04bdd09" providerId="LiveId" clId="{9FE59D81-01DB-4EDC-A8E3-65691F4923AA}" dt="2023-07-16T13:48:54.282" v="11" actId="478"/>
        <pc:sldMkLst>
          <pc:docMk/>
          <pc:sldMk cId="1416911758" sldId="257"/>
        </pc:sldMkLst>
        <pc:picChg chg="add del mod">
          <ac:chgData name="uppala rishitha" userId="9dd07311e04bdd09" providerId="LiveId" clId="{9FE59D81-01DB-4EDC-A8E3-65691F4923AA}" dt="2023-07-16T13:48:54.282" v="11" actId="478"/>
          <ac:picMkLst>
            <pc:docMk/>
            <pc:sldMk cId="1416911758" sldId="257"/>
            <ac:picMk id="4" creationId="{185BD459-C556-8587-EA3D-1843B778094D}"/>
          </ac:picMkLst>
        </pc:picChg>
      </pc:sldChg>
      <pc:sldChg chg="addSp delSp modSp mod modTransition delAnim">
        <pc:chgData name="uppala rishitha" userId="9dd07311e04bdd09" providerId="LiveId" clId="{9FE59D81-01DB-4EDC-A8E3-65691F4923AA}" dt="2023-07-16T14:38:04.110" v="313" actId="14100"/>
        <pc:sldMkLst>
          <pc:docMk/>
          <pc:sldMk cId="453996083" sldId="258"/>
        </pc:sldMkLst>
        <pc:spChg chg="mod">
          <ac:chgData name="uppala rishitha" userId="9dd07311e04bdd09" providerId="LiveId" clId="{9FE59D81-01DB-4EDC-A8E3-65691F4923AA}" dt="2023-07-16T14:38:04.110" v="313" actId="14100"/>
          <ac:spMkLst>
            <pc:docMk/>
            <pc:sldMk cId="453996083" sldId="258"/>
            <ac:spMk id="3" creationId="{00000000-0000-0000-0000-000000000000}"/>
          </ac:spMkLst>
        </pc:spChg>
        <pc:picChg chg="add del mod">
          <ac:chgData name="uppala rishitha" userId="9dd07311e04bdd09" providerId="LiveId" clId="{9FE59D81-01DB-4EDC-A8E3-65691F4923AA}" dt="2023-07-16T13:48:58.212" v="13" actId="478"/>
          <ac:picMkLst>
            <pc:docMk/>
            <pc:sldMk cId="453996083" sldId="258"/>
            <ac:picMk id="4" creationId="{C55A0B23-E0B9-2B10-66E9-4A4711054468}"/>
          </ac:picMkLst>
        </pc:picChg>
      </pc:sldChg>
      <pc:sldChg chg="addSp delSp modSp del mod modTransition delAnim">
        <pc:chgData name="uppala rishitha" userId="9dd07311e04bdd09" providerId="LiveId" clId="{9FE59D81-01DB-4EDC-A8E3-65691F4923AA}" dt="2023-07-16T14:12:54.895" v="220" actId="2696"/>
        <pc:sldMkLst>
          <pc:docMk/>
          <pc:sldMk cId="4015669079" sldId="259"/>
        </pc:sldMkLst>
        <pc:picChg chg="add del mod">
          <ac:chgData name="uppala rishitha" userId="9dd07311e04bdd09" providerId="LiveId" clId="{9FE59D81-01DB-4EDC-A8E3-65691F4923AA}" dt="2023-07-16T13:49:02.889" v="15" actId="478"/>
          <ac:picMkLst>
            <pc:docMk/>
            <pc:sldMk cId="4015669079" sldId="259"/>
            <ac:picMk id="4" creationId="{4B934148-090A-3159-A2C9-9D40CEFC35B0}"/>
          </ac:picMkLst>
        </pc:picChg>
      </pc:sldChg>
      <pc:sldChg chg="addSp delSp modSp del mod modTransition delAnim">
        <pc:chgData name="uppala rishitha" userId="9dd07311e04bdd09" providerId="LiveId" clId="{9FE59D81-01DB-4EDC-A8E3-65691F4923AA}" dt="2023-07-16T14:12:59.379" v="221" actId="2696"/>
        <pc:sldMkLst>
          <pc:docMk/>
          <pc:sldMk cId="580538578" sldId="260"/>
        </pc:sldMkLst>
        <pc:picChg chg="add del mod">
          <ac:chgData name="uppala rishitha" userId="9dd07311e04bdd09" providerId="LiveId" clId="{9FE59D81-01DB-4EDC-A8E3-65691F4923AA}" dt="2023-07-16T13:49:08.541" v="16" actId="478"/>
          <ac:picMkLst>
            <pc:docMk/>
            <pc:sldMk cId="580538578" sldId="260"/>
            <ac:picMk id="4" creationId="{B81CDD7B-B6AB-291C-1951-6019C57BBB2D}"/>
          </ac:picMkLst>
        </pc:picChg>
      </pc:sldChg>
      <pc:sldChg chg="addSp delSp modSp del mod modTransition delAnim">
        <pc:chgData name="uppala rishitha" userId="9dd07311e04bdd09" providerId="LiveId" clId="{9FE59D81-01DB-4EDC-A8E3-65691F4923AA}" dt="2023-07-16T14:13:06.568" v="222" actId="2696"/>
        <pc:sldMkLst>
          <pc:docMk/>
          <pc:sldMk cId="2980530730" sldId="261"/>
        </pc:sldMkLst>
        <pc:picChg chg="add del mod">
          <ac:chgData name="uppala rishitha" userId="9dd07311e04bdd09" providerId="LiveId" clId="{9FE59D81-01DB-4EDC-A8E3-65691F4923AA}" dt="2023-07-16T13:49:13.913" v="17" actId="478"/>
          <ac:picMkLst>
            <pc:docMk/>
            <pc:sldMk cId="2980530730" sldId="261"/>
            <ac:picMk id="3" creationId="{B554F19D-E376-BCC1-2807-715EA5912D69}"/>
          </ac:picMkLst>
        </pc:picChg>
      </pc:sldChg>
      <pc:sldChg chg="addSp delSp modSp mod modTransition delAnim">
        <pc:chgData name="uppala rishitha" userId="9dd07311e04bdd09" providerId="LiveId" clId="{9FE59D81-01DB-4EDC-A8E3-65691F4923AA}" dt="2023-07-16T13:49:18.142" v="18" actId="478"/>
        <pc:sldMkLst>
          <pc:docMk/>
          <pc:sldMk cId="1021960363" sldId="262"/>
        </pc:sldMkLst>
        <pc:picChg chg="add del mod">
          <ac:chgData name="uppala rishitha" userId="9dd07311e04bdd09" providerId="LiveId" clId="{9FE59D81-01DB-4EDC-A8E3-65691F4923AA}" dt="2023-07-16T13:49:18.142" v="18" actId="478"/>
          <ac:picMkLst>
            <pc:docMk/>
            <pc:sldMk cId="1021960363" sldId="262"/>
            <ac:picMk id="3" creationId="{AE1A7918-4C19-DA3D-8624-532156921A23}"/>
          </ac:picMkLst>
        </pc:picChg>
      </pc:sldChg>
      <pc:sldChg chg="addSp delSp modSp del mod modTransition delAnim">
        <pc:chgData name="uppala rishitha" userId="9dd07311e04bdd09" providerId="LiveId" clId="{9FE59D81-01DB-4EDC-A8E3-65691F4923AA}" dt="2023-07-16T14:13:30.448" v="223" actId="2696"/>
        <pc:sldMkLst>
          <pc:docMk/>
          <pc:sldMk cId="548391245" sldId="263"/>
        </pc:sldMkLst>
        <pc:picChg chg="add del mod">
          <ac:chgData name="uppala rishitha" userId="9dd07311e04bdd09" providerId="LiveId" clId="{9FE59D81-01DB-4EDC-A8E3-65691F4923AA}" dt="2023-07-16T13:49:24.851" v="20" actId="478"/>
          <ac:picMkLst>
            <pc:docMk/>
            <pc:sldMk cId="548391245" sldId="263"/>
            <ac:picMk id="4" creationId="{F621D594-06C9-8F5C-7400-CB1D5B515906}"/>
          </ac:picMkLst>
        </pc:picChg>
      </pc:sldChg>
      <pc:sldChg chg="addSp delSp modSp mod modTransition delAnim">
        <pc:chgData name="uppala rishitha" userId="9dd07311e04bdd09" providerId="LiveId" clId="{9FE59D81-01DB-4EDC-A8E3-65691F4923AA}" dt="2023-07-19T16:28:31.632" v="487" actId="20577"/>
        <pc:sldMkLst>
          <pc:docMk/>
          <pc:sldMk cId="1767549408" sldId="264"/>
        </pc:sldMkLst>
        <pc:spChg chg="mod">
          <ac:chgData name="uppala rishitha" userId="9dd07311e04bdd09" providerId="LiveId" clId="{9FE59D81-01DB-4EDC-A8E3-65691F4923AA}" dt="2023-07-19T16:24:00.288" v="409" actId="14100"/>
          <ac:spMkLst>
            <pc:docMk/>
            <pc:sldMk cId="1767549408" sldId="264"/>
            <ac:spMk id="2" creationId="{00000000-0000-0000-0000-000000000000}"/>
          </ac:spMkLst>
        </pc:spChg>
        <pc:spChg chg="mod">
          <ac:chgData name="uppala rishitha" userId="9dd07311e04bdd09" providerId="LiveId" clId="{9FE59D81-01DB-4EDC-A8E3-65691F4923AA}" dt="2023-07-19T16:28:31.632" v="487" actId="20577"/>
          <ac:spMkLst>
            <pc:docMk/>
            <pc:sldMk cId="1767549408" sldId="264"/>
            <ac:spMk id="3" creationId="{00000000-0000-0000-0000-000000000000}"/>
          </ac:spMkLst>
        </pc:spChg>
        <pc:picChg chg="add del mod">
          <ac:chgData name="uppala rishitha" userId="9dd07311e04bdd09" providerId="LiveId" clId="{9FE59D81-01DB-4EDC-A8E3-65691F4923AA}" dt="2023-07-16T13:49:29.004" v="22" actId="478"/>
          <ac:picMkLst>
            <pc:docMk/>
            <pc:sldMk cId="1767549408" sldId="264"/>
            <ac:picMk id="4" creationId="{FF4C5475-1591-B85F-1909-7F8E7F36E5DE}"/>
          </ac:picMkLst>
        </pc:picChg>
      </pc:sldChg>
      <pc:sldChg chg="addSp delSp modSp mod modTransition delAnim">
        <pc:chgData name="uppala rishitha" userId="9dd07311e04bdd09" providerId="LiveId" clId="{9FE59D81-01DB-4EDC-A8E3-65691F4923AA}" dt="2023-07-16T13:49:33.351" v="24" actId="478"/>
        <pc:sldMkLst>
          <pc:docMk/>
          <pc:sldMk cId="2717569250" sldId="266"/>
        </pc:sldMkLst>
        <pc:picChg chg="add del mod">
          <ac:chgData name="uppala rishitha" userId="9dd07311e04bdd09" providerId="LiveId" clId="{9FE59D81-01DB-4EDC-A8E3-65691F4923AA}" dt="2023-07-16T13:49:33.351" v="24" actId="478"/>
          <ac:picMkLst>
            <pc:docMk/>
            <pc:sldMk cId="2717569250" sldId="266"/>
            <ac:picMk id="2" creationId="{F4FCBFEF-8E87-FCCC-7BCD-9B8620B212EA}"/>
          </ac:picMkLst>
        </pc:picChg>
      </pc:sldChg>
      <pc:sldChg chg="addSp delSp modSp new mod modClrScheme chgLayout">
        <pc:chgData name="uppala rishitha" userId="9dd07311e04bdd09" providerId="LiveId" clId="{9FE59D81-01DB-4EDC-A8E3-65691F4923AA}" dt="2023-07-16T14:34:45.567" v="300" actId="1076"/>
        <pc:sldMkLst>
          <pc:docMk/>
          <pc:sldMk cId="1125090915" sldId="267"/>
        </pc:sldMkLst>
        <pc:spChg chg="mod ord">
          <ac:chgData name="uppala rishitha" userId="9dd07311e04bdd09" providerId="LiveId" clId="{9FE59D81-01DB-4EDC-A8E3-65691F4923AA}" dt="2023-07-16T14:19:13.730" v="235" actId="700"/>
          <ac:spMkLst>
            <pc:docMk/>
            <pc:sldMk cId="1125090915" sldId="267"/>
            <ac:spMk id="2" creationId="{5D067D3B-2673-AC6F-614E-60788C4AC618}"/>
          </ac:spMkLst>
        </pc:spChg>
        <pc:spChg chg="mod ord">
          <ac:chgData name="uppala rishitha" userId="9dd07311e04bdd09" providerId="LiveId" clId="{9FE59D81-01DB-4EDC-A8E3-65691F4923AA}" dt="2023-07-16T14:32:17.003" v="292" actId="14100"/>
          <ac:spMkLst>
            <pc:docMk/>
            <pc:sldMk cId="1125090915" sldId="267"/>
            <ac:spMk id="3" creationId="{DFB81D4E-E2FF-5472-B691-BAB5A7720D38}"/>
          </ac:spMkLst>
        </pc:spChg>
        <pc:spChg chg="add del mod ord">
          <ac:chgData name="uppala rishitha" userId="9dd07311e04bdd09" providerId="LiveId" clId="{9FE59D81-01DB-4EDC-A8E3-65691F4923AA}" dt="2023-07-16T14:18:41.499" v="232" actId="700"/>
          <ac:spMkLst>
            <pc:docMk/>
            <pc:sldMk cId="1125090915" sldId="267"/>
            <ac:spMk id="4" creationId="{576423BC-7865-E6B6-B8F7-BD7B6277832E}"/>
          </ac:spMkLst>
        </pc:spChg>
        <pc:spChg chg="add del mod ord">
          <ac:chgData name="uppala rishitha" userId="9dd07311e04bdd09" providerId="LiveId" clId="{9FE59D81-01DB-4EDC-A8E3-65691F4923AA}" dt="2023-07-16T14:19:13.730" v="235" actId="700"/>
          <ac:spMkLst>
            <pc:docMk/>
            <pc:sldMk cId="1125090915" sldId="267"/>
            <ac:spMk id="5" creationId="{B4641B09-CC35-A6AA-2CB7-24FFBD71904C}"/>
          </ac:spMkLst>
        </pc:spChg>
        <pc:picChg chg="add mod">
          <ac:chgData name="uppala rishitha" userId="9dd07311e04bdd09" providerId="LiveId" clId="{9FE59D81-01DB-4EDC-A8E3-65691F4923AA}" dt="2023-07-16T14:34:32.210" v="298" actId="1076"/>
          <ac:picMkLst>
            <pc:docMk/>
            <pc:sldMk cId="1125090915" sldId="267"/>
            <ac:picMk id="6" creationId="{DF217613-BDEA-5123-3FEB-C95BC4D42FDA}"/>
          </ac:picMkLst>
        </pc:picChg>
        <pc:picChg chg="add mod">
          <ac:chgData name="uppala rishitha" userId="9dd07311e04bdd09" providerId="LiveId" clId="{9FE59D81-01DB-4EDC-A8E3-65691F4923AA}" dt="2023-07-16T14:34:45.567" v="300" actId="1076"/>
          <ac:picMkLst>
            <pc:docMk/>
            <pc:sldMk cId="1125090915" sldId="267"/>
            <ac:picMk id="7" creationId="{8F9D9216-D4C2-EEB3-F074-901A74CEDC35}"/>
          </ac:picMkLst>
        </pc:picChg>
      </pc:sldChg>
      <pc:sldChg chg="new del">
        <pc:chgData name="uppala rishitha" userId="9dd07311e04bdd09" providerId="LiveId" clId="{9FE59D81-01DB-4EDC-A8E3-65691F4923AA}" dt="2023-07-16T13:41:22.256" v="5" actId="2696"/>
        <pc:sldMkLst>
          <pc:docMk/>
          <pc:sldMk cId="2595092864" sldId="267"/>
        </pc:sldMkLst>
      </pc:sldChg>
      <pc:sldChg chg="addSp modSp new mod chgLayout">
        <pc:chgData name="uppala rishitha" userId="9dd07311e04bdd09" providerId="LiveId" clId="{9FE59D81-01DB-4EDC-A8E3-65691F4923AA}" dt="2023-07-16T14:36:29.599" v="308" actId="14100"/>
        <pc:sldMkLst>
          <pc:docMk/>
          <pc:sldMk cId="1297635693" sldId="268"/>
        </pc:sldMkLst>
        <pc:spChg chg="mod ord">
          <ac:chgData name="uppala rishitha" userId="9dd07311e04bdd09" providerId="LiveId" clId="{9FE59D81-01DB-4EDC-A8E3-65691F4923AA}" dt="2023-07-16T14:21:58.194" v="272" actId="20577"/>
          <ac:spMkLst>
            <pc:docMk/>
            <pc:sldMk cId="1297635693" sldId="268"/>
            <ac:spMk id="2" creationId="{05F618F4-2C9D-5570-A0EB-B326D7DF8BFC}"/>
          </ac:spMkLst>
        </pc:spChg>
        <pc:spChg chg="mod ord">
          <ac:chgData name="uppala rishitha" userId="9dd07311e04bdd09" providerId="LiveId" clId="{9FE59D81-01DB-4EDC-A8E3-65691F4923AA}" dt="2023-07-16T14:36:29.599" v="308" actId="14100"/>
          <ac:spMkLst>
            <pc:docMk/>
            <pc:sldMk cId="1297635693" sldId="268"/>
            <ac:spMk id="3" creationId="{D5BABD3A-ABDB-495A-16A2-D8BDC5A6F21B}"/>
          </ac:spMkLst>
        </pc:spChg>
        <pc:picChg chg="add mod">
          <ac:chgData name="uppala rishitha" userId="9dd07311e04bdd09" providerId="LiveId" clId="{9FE59D81-01DB-4EDC-A8E3-65691F4923AA}" dt="2023-07-16T14:36:23.588" v="307" actId="14100"/>
          <ac:picMkLst>
            <pc:docMk/>
            <pc:sldMk cId="1297635693" sldId="268"/>
            <ac:picMk id="4" creationId="{534F874D-756F-D284-92BB-A5238EB9B22A}"/>
          </ac:picMkLst>
        </pc:picChg>
      </pc:sldChg>
      <pc:sldChg chg="addSp delSp modSp new mod">
        <pc:chgData name="uppala rishitha" userId="9dd07311e04bdd09" providerId="LiveId" clId="{9FE59D81-01DB-4EDC-A8E3-65691F4923AA}" dt="2023-07-16T14:37:09.557" v="311" actId="14100"/>
        <pc:sldMkLst>
          <pc:docMk/>
          <pc:sldMk cId="3238097432" sldId="269"/>
        </pc:sldMkLst>
        <pc:spChg chg="mod">
          <ac:chgData name="uppala rishitha" userId="9dd07311e04bdd09" providerId="LiveId" clId="{9FE59D81-01DB-4EDC-A8E3-65691F4923AA}" dt="2023-07-16T14:28:39.465" v="275" actId="27636"/>
          <ac:spMkLst>
            <pc:docMk/>
            <pc:sldMk cId="3238097432" sldId="269"/>
            <ac:spMk id="2" creationId="{CBB8B6A3-B562-4A79-7D57-6CE34CE380D9}"/>
          </ac:spMkLst>
        </pc:spChg>
        <pc:spChg chg="mod">
          <ac:chgData name="uppala rishitha" userId="9dd07311e04bdd09" providerId="LiveId" clId="{9FE59D81-01DB-4EDC-A8E3-65691F4923AA}" dt="2023-07-16T14:37:09.557" v="311" actId="14100"/>
          <ac:spMkLst>
            <pc:docMk/>
            <pc:sldMk cId="3238097432" sldId="269"/>
            <ac:spMk id="3" creationId="{05D3B8CA-65CE-AC67-91B7-817A325A20FE}"/>
          </ac:spMkLst>
        </pc:spChg>
        <pc:spChg chg="add del">
          <ac:chgData name="uppala rishitha" userId="9dd07311e04bdd09" providerId="LiveId" clId="{9FE59D81-01DB-4EDC-A8E3-65691F4923AA}" dt="2023-07-16T14:30:21.244" v="285" actId="22"/>
          <ac:spMkLst>
            <pc:docMk/>
            <pc:sldMk cId="3238097432" sldId="269"/>
            <ac:spMk id="5" creationId="{55B34E0F-6635-A809-410D-51A7DCCC309A}"/>
          </ac:spMkLst>
        </pc:spChg>
        <pc:picChg chg="add mod">
          <ac:chgData name="uppala rishitha" userId="9dd07311e04bdd09" providerId="LiveId" clId="{9FE59D81-01DB-4EDC-A8E3-65691F4923AA}" dt="2023-07-16T14:36:49.815" v="309"/>
          <ac:picMkLst>
            <pc:docMk/>
            <pc:sldMk cId="3238097432" sldId="269"/>
            <ac:picMk id="6" creationId="{F5749AFF-6307-AAAD-93D9-36107E5F7AC1}"/>
          </ac:picMkLst>
        </pc:picChg>
        <pc:picChg chg="add mod">
          <ac:chgData name="uppala rishitha" userId="9dd07311e04bdd09" providerId="LiveId" clId="{9FE59D81-01DB-4EDC-A8E3-65691F4923AA}" dt="2023-07-16T14:36:54.825" v="310"/>
          <ac:picMkLst>
            <pc:docMk/>
            <pc:sldMk cId="3238097432" sldId="269"/>
            <ac:picMk id="7" creationId="{B39C2DCC-38D7-E2B1-FAE5-7423F210979B}"/>
          </ac:picMkLst>
        </pc:picChg>
      </pc:sldChg>
      <pc:sldChg chg="modSp new mod">
        <pc:chgData name="uppala rishitha" userId="9dd07311e04bdd09" providerId="LiveId" clId="{9FE59D81-01DB-4EDC-A8E3-65691F4923AA}" dt="2023-07-19T16:23:27.899" v="404" actId="2711"/>
        <pc:sldMkLst>
          <pc:docMk/>
          <pc:sldMk cId="1734744319" sldId="270"/>
        </pc:sldMkLst>
        <pc:spChg chg="mod">
          <ac:chgData name="uppala rishitha" userId="9dd07311e04bdd09" providerId="LiveId" clId="{9FE59D81-01DB-4EDC-A8E3-65691F4923AA}" dt="2023-07-16T14:31:22.794" v="288" actId="27636"/>
          <ac:spMkLst>
            <pc:docMk/>
            <pc:sldMk cId="1734744319" sldId="270"/>
            <ac:spMk id="2" creationId="{DFB7DC26-E501-881B-DF5C-4F9C884849A1}"/>
          </ac:spMkLst>
        </pc:spChg>
        <pc:spChg chg="mod">
          <ac:chgData name="uppala rishitha" userId="9dd07311e04bdd09" providerId="LiveId" clId="{9FE59D81-01DB-4EDC-A8E3-65691F4923AA}" dt="2023-07-19T16:23:27.899" v="404" actId="2711"/>
          <ac:spMkLst>
            <pc:docMk/>
            <pc:sldMk cId="1734744319" sldId="270"/>
            <ac:spMk id="3" creationId="{1DFA871C-1F90-3B9F-00C6-C79B1DBC5E0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F35591B-AE44-4709-A84A-7D3D3252C726}" type="datetimeFigureOut">
              <a:rPr lang="en-GB" smtClean="0"/>
              <a:t>19/07/2023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154A6A-6B60-40BC-A8BB-D5397776A766}" type="slidenum">
              <a:rPr lang="en-GB" smtClean="0"/>
              <a:t>‹#›</a:t>
            </a:fld>
            <a:endParaRPr lang="en-GB"/>
          </a:p>
        </p:txBody>
      </p:sp>
    </p:spTree>
    <p:extLst>
      <p:ext uri="{BB962C8B-B14F-4D97-AF65-F5344CB8AC3E}">
        <p14:creationId xmlns:p14="http://schemas.microsoft.com/office/powerpoint/2010/main" val="21749903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A154A6A-6B60-40BC-A8BB-D5397776A766}" type="slidenum">
              <a:rPr lang="en-GB" smtClean="0"/>
              <a:t>1</a:t>
            </a:fld>
            <a:endParaRPr lang="en-GB"/>
          </a:p>
        </p:txBody>
      </p:sp>
    </p:spTree>
    <p:extLst>
      <p:ext uri="{BB962C8B-B14F-4D97-AF65-F5344CB8AC3E}">
        <p14:creationId xmlns:p14="http://schemas.microsoft.com/office/powerpoint/2010/main" val="3623774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154A6A-6B60-40BC-A8BB-D5397776A766}" type="slidenum">
              <a:rPr lang="en-GB" smtClean="0"/>
              <a:t>4</a:t>
            </a:fld>
            <a:endParaRPr lang="en-GB"/>
          </a:p>
        </p:txBody>
      </p:sp>
    </p:spTree>
    <p:extLst>
      <p:ext uri="{BB962C8B-B14F-4D97-AF65-F5344CB8AC3E}">
        <p14:creationId xmlns:p14="http://schemas.microsoft.com/office/powerpoint/2010/main" val="2830818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A154A6A-6B60-40BC-A8BB-D5397776A766}" type="slidenum">
              <a:rPr lang="en-GB" smtClean="0"/>
              <a:t>5</a:t>
            </a:fld>
            <a:endParaRPr lang="en-GB"/>
          </a:p>
        </p:txBody>
      </p:sp>
    </p:spTree>
    <p:extLst>
      <p:ext uri="{BB962C8B-B14F-4D97-AF65-F5344CB8AC3E}">
        <p14:creationId xmlns:p14="http://schemas.microsoft.com/office/powerpoint/2010/main" val="1245453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A154A6A-6B60-40BC-A8BB-D5397776A766}" type="slidenum">
              <a:rPr lang="en-GB" smtClean="0"/>
              <a:t>8</a:t>
            </a:fld>
            <a:endParaRPr lang="en-GB"/>
          </a:p>
        </p:txBody>
      </p:sp>
    </p:spTree>
    <p:extLst>
      <p:ext uri="{BB962C8B-B14F-4D97-AF65-F5344CB8AC3E}">
        <p14:creationId xmlns:p14="http://schemas.microsoft.com/office/powerpoint/2010/main" val="789701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8DA5B82-8F62-458B-8EFB-0975AB1D6FCF}"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2459338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DA5B82-8F62-458B-8EFB-0975AB1D6FCF}"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844341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DA5B82-8F62-458B-8EFB-0975AB1D6FCF}"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3554091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DA5B82-8F62-458B-8EFB-0975AB1D6FCF}"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571550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8DA5B82-8F62-458B-8EFB-0975AB1D6FCF}" type="datetimeFigureOut">
              <a:rPr lang="en-GB" smtClean="0"/>
              <a:t>19/07/2023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4082732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8DA5B82-8F62-458B-8EFB-0975AB1D6FCF}" type="datetimeFigureOut">
              <a:rPr lang="en-GB" smtClean="0"/>
              <a:t>19/07/2023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1996970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DA5B82-8F62-458B-8EFB-0975AB1D6FCF}" type="datetimeFigureOut">
              <a:rPr lang="en-GB" smtClean="0"/>
              <a:t>19/07/2023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3450715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DA5B82-8F62-458B-8EFB-0975AB1D6FCF}"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3751515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DA5B82-8F62-458B-8EFB-0975AB1D6FCF}"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2529292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DA5B82-8F62-458B-8EFB-0975AB1D6FCF}"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4237902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DA5B82-8F62-458B-8EFB-0975AB1D6FCF}"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596244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DA5B82-8F62-458B-8EFB-0975AB1D6FCF}" type="datetimeFigureOut">
              <a:rPr lang="en-GB" smtClean="0"/>
              <a:t>19/07/2023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9C6378-CAEC-4D82-A065-2E86E182EBA1}" type="slidenum">
              <a:rPr lang="en-GB" smtClean="0"/>
              <a:t>‹#›</a:t>
            </a:fld>
            <a:endParaRPr lang="en-GB"/>
          </a:p>
        </p:txBody>
      </p:sp>
    </p:spTree>
    <p:extLst>
      <p:ext uri="{BB962C8B-B14F-4D97-AF65-F5344CB8AC3E}">
        <p14:creationId xmlns:p14="http://schemas.microsoft.com/office/powerpoint/2010/main" val="42329035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ynchrony.com/synchrony-announces-organizational-changes.html" TargetMode="External"/><Relationship Id="rId2" Type="http://schemas.openxmlformats.org/officeDocument/2006/relationships/hyperlink" Target="https://www.epa.gov/nepa/what-national-environmental-policy-act#:~:text=The%20National%20Environmental%20Policy%20Act%20(NEPA)%20was%20signed%20into%20law,actions%20prior%20to%20making%20decisions" TargetMode="External"/><Relationship Id="rId1" Type="http://schemas.openxmlformats.org/officeDocument/2006/relationships/slideLayout" Target="../slideLayouts/slideLayout2.xml"/><Relationship Id="rId4" Type="http://schemas.openxmlformats.org/officeDocument/2006/relationships/hyperlink" Target="https://www.synchrony.co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990600"/>
            <a:ext cx="7772400" cy="1470025"/>
          </a:xfrm>
        </p:spPr>
        <p:style>
          <a:lnRef idx="1">
            <a:schemeClr val="dk1"/>
          </a:lnRef>
          <a:fillRef idx="2">
            <a:schemeClr val="dk1"/>
          </a:fillRef>
          <a:effectRef idx="1">
            <a:schemeClr val="dk1"/>
          </a:effectRef>
          <a:fontRef idx="minor">
            <a:schemeClr val="dk1"/>
          </a:fontRef>
        </p:style>
        <p:txBody>
          <a:bodyPr>
            <a:noAutofit/>
          </a:bodyPr>
          <a:lstStyle/>
          <a:p>
            <a:pPr>
              <a:lnSpc>
                <a:spcPct val="115000"/>
              </a:lnSpc>
              <a:spcBef>
                <a:spcPts val="0"/>
              </a:spcBef>
              <a:spcAft>
                <a:spcPts val="1000"/>
              </a:spcAft>
            </a:pPr>
            <a:r>
              <a:rPr lang="en-GB" sz="2000" b="1" dirty="0">
                <a:effectLst/>
                <a:latin typeface="Times New Roman"/>
                <a:ea typeface="Calibri"/>
              </a:rPr>
              <a:t>BMMB7000</a:t>
            </a:r>
            <a:br>
              <a:rPr lang="en-GB" sz="1200" dirty="0">
                <a:effectLst/>
                <a:latin typeface="Arial"/>
                <a:ea typeface="Arial"/>
              </a:rPr>
            </a:br>
            <a:r>
              <a:rPr lang="en-GB" sz="2000" b="1" dirty="0">
                <a:effectLst/>
                <a:latin typeface="Times New Roman"/>
                <a:ea typeface="Times New Roman"/>
              </a:rPr>
              <a:t> </a:t>
            </a:r>
            <a:br>
              <a:rPr lang="en-GB" sz="1200" dirty="0">
                <a:effectLst/>
                <a:latin typeface="Arial"/>
                <a:ea typeface="Arial"/>
              </a:rPr>
            </a:br>
            <a:r>
              <a:rPr lang="en-GB" sz="2000" b="1" dirty="0">
                <a:effectLst/>
                <a:latin typeface="Times New Roman"/>
                <a:ea typeface="Times New Roman"/>
              </a:rPr>
              <a:t>Change &amp; Stability Management</a:t>
            </a:r>
            <a:br>
              <a:rPr lang="en-GB" sz="1200" dirty="0">
                <a:effectLst/>
                <a:latin typeface="Arial"/>
                <a:ea typeface="Arial"/>
              </a:rPr>
            </a:br>
            <a:endParaRPr lang="en-GB" sz="2000" dirty="0"/>
          </a:p>
        </p:txBody>
      </p:sp>
      <p:sp>
        <p:nvSpPr>
          <p:cNvPr id="5" name="Subtitle 4">
            <a:extLst>
              <a:ext uri="{FF2B5EF4-FFF2-40B4-BE49-F238E27FC236}">
                <a16:creationId xmlns:a16="http://schemas.microsoft.com/office/drawing/2014/main" id="{33A3E257-5833-3095-B8CC-D00437CA3B2B}"/>
              </a:ext>
            </a:extLst>
          </p:cNvPr>
          <p:cNvSpPr>
            <a:spLocks noGrp="1"/>
          </p:cNvSpPr>
          <p:nvPr>
            <p:ph type="subTitle" idx="1"/>
          </p:nvPr>
        </p:nvSpPr>
        <p:spPr>
          <a:xfrm>
            <a:off x="4685190" y="5943600"/>
            <a:ext cx="4343400" cy="838200"/>
          </a:xfrm>
        </p:spPr>
        <p:txBody>
          <a:bodyPr>
            <a:normAutofit fontScale="92500" lnSpcReduction="10000"/>
          </a:bodyPr>
          <a:lstStyle/>
          <a:p>
            <a:pPr algn="l"/>
            <a:r>
              <a:rPr lang="en-IN" sz="1600" b="1" dirty="0">
                <a:solidFill>
                  <a:schemeClr val="tx1">
                    <a:lumMod val="85000"/>
                    <a:lumOff val="15000"/>
                  </a:schemeClr>
                </a:solidFill>
                <a:latin typeface="Arial Black" panose="020B0A04020102020204" pitchFamily="34" charset="0"/>
              </a:rPr>
              <a:t>Name: Nithish Kumar Reddy Posham</a:t>
            </a:r>
          </a:p>
          <a:p>
            <a:pPr algn="l"/>
            <a:r>
              <a:rPr lang="en-IN" sz="1600" b="1" dirty="0">
                <a:solidFill>
                  <a:schemeClr val="tx1">
                    <a:lumMod val="85000"/>
                    <a:lumOff val="15000"/>
                  </a:schemeClr>
                </a:solidFill>
                <a:latin typeface="Arial Black" panose="020B0A04020102020204" pitchFamily="34" charset="0"/>
              </a:rPr>
              <a:t>Student id: 2224271</a:t>
            </a:r>
          </a:p>
          <a:p>
            <a:pPr algn="l"/>
            <a:r>
              <a:rPr lang="en-IN" sz="1600" b="1" dirty="0">
                <a:solidFill>
                  <a:schemeClr val="tx1">
                    <a:lumMod val="85000"/>
                    <a:lumOff val="15000"/>
                  </a:schemeClr>
                </a:solidFill>
                <a:latin typeface="Arial Black" panose="020B0A04020102020204" pitchFamily="34" charset="0"/>
              </a:rPr>
              <a:t>Email: 2224271@student.uwtsd.ac.uk</a:t>
            </a:r>
          </a:p>
        </p:txBody>
      </p:sp>
    </p:spTree>
    <p:extLst>
      <p:ext uri="{BB962C8B-B14F-4D97-AF65-F5344CB8AC3E}">
        <p14:creationId xmlns:p14="http://schemas.microsoft.com/office/powerpoint/2010/main" val="1939462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gn="just">
              <a:lnSpc>
                <a:spcPct val="115000"/>
              </a:lnSpc>
              <a:spcBef>
                <a:spcPts val="2000"/>
              </a:spcBef>
              <a:spcAft>
                <a:spcPts val="600"/>
              </a:spcAft>
            </a:pPr>
            <a:r>
              <a:rPr lang="en-GB" b="1" kern="0" dirty="0">
                <a:effectLst/>
                <a:latin typeface="Times New Roman"/>
                <a:cs typeface="Arial"/>
              </a:rPr>
              <a:t>Introduction</a:t>
            </a:r>
            <a:br>
              <a:rPr lang="en-GB" b="1" kern="0" dirty="0">
                <a:effectLst/>
                <a:latin typeface="Times New Roman"/>
                <a:cs typeface="Arial"/>
              </a:rPr>
            </a:br>
            <a:endParaRPr lang="en-GB" dirty="0"/>
          </a:p>
        </p:txBody>
      </p:sp>
      <p:sp>
        <p:nvSpPr>
          <p:cNvPr id="3" name="Content Placeholder 2"/>
          <p:cNvSpPr>
            <a:spLocks noGrp="1"/>
          </p:cNvSpPr>
          <p:nvPr>
            <p:ph idx="1"/>
          </p:nvPr>
        </p:nvSpPr>
        <p:spPr>
          <a:xfrm>
            <a:off x="152400" y="1066800"/>
            <a:ext cx="4419600" cy="5029200"/>
          </a:xfrm>
        </p:spPr>
        <p:txBody>
          <a:bodyPr>
            <a:noAutofit/>
          </a:bodyPr>
          <a:lstStyle/>
          <a:p>
            <a:pPr lvl="0" algn="just">
              <a:lnSpc>
                <a:spcPct val="20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Synchrony Financial offers consumer financial products and services.</a:t>
            </a:r>
            <a:endParaRPr lang="en-GB" sz="1600" u="none" strike="noStrike" dirty="0">
              <a:effectLst/>
              <a:latin typeface="Times New Roman" pitchFamily="18" charset="0"/>
              <a:ea typeface="Arial"/>
              <a:cs typeface="Times New Roman" pitchFamily="18" charset="0"/>
            </a:endParaRPr>
          </a:p>
          <a:p>
            <a:pPr lvl="0" algn="just">
              <a:lnSpc>
                <a:spcPct val="20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The company offers products and services through </a:t>
            </a:r>
            <a:r>
              <a:rPr lang="en-GB" sz="1800" u="none" strike="noStrike" dirty="0">
                <a:effectLst/>
                <a:latin typeface="Times New Roman" pitchFamily="18" charset="0"/>
                <a:ea typeface="Times New Roman"/>
                <a:cs typeface="Times New Roman" pitchFamily="18" charset="0"/>
              </a:rPr>
              <a:t>Synchrony</a:t>
            </a:r>
            <a:r>
              <a:rPr lang="en-GB" sz="1600" u="none" strike="noStrike" dirty="0">
                <a:effectLst/>
                <a:latin typeface="Times New Roman" pitchFamily="18" charset="0"/>
                <a:ea typeface="Times New Roman"/>
                <a:cs typeface="Times New Roman" pitchFamily="18" charset="0"/>
              </a:rPr>
              <a:t> Bank (Synchrony, 2023).</a:t>
            </a:r>
            <a:endParaRPr lang="en-GB" sz="1600" u="none" strike="noStrike" dirty="0">
              <a:effectLst/>
              <a:latin typeface="Times New Roman" pitchFamily="18" charset="0"/>
              <a:ea typeface="Arial"/>
              <a:cs typeface="Times New Roman" pitchFamily="18" charset="0"/>
            </a:endParaRPr>
          </a:p>
          <a:p>
            <a:pPr lvl="0" algn="just">
              <a:lnSpc>
                <a:spcPct val="20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The company also offers loyalty programmes to the customers.</a:t>
            </a:r>
            <a:endParaRPr lang="en-GB" sz="1600" u="none" strike="noStrike" dirty="0">
              <a:effectLst/>
              <a:latin typeface="Times New Roman" pitchFamily="18" charset="0"/>
              <a:ea typeface="Arial"/>
              <a:cs typeface="Times New Roman" pitchFamily="18" charset="0"/>
            </a:endParaRPr>
          </a:p>
          <a:p>
            <a:pPr lvl="0" algn="just">
              <a:lnSpc>
                <a:spcPct val="20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The company used digital transformation to enhance market growth (Synchrony, 2023).</a:t>
            </a:r>
            <a:endParaRPr lang="en-GB" sz="1600" u="none" strike="noStrike" dirty="0">
              <a:effectLst/>
              <a:latin typeface="Times New Roman" pitchFamily="18" charset="0"/>
              <a:ea typeface="Arial"/>
              <a:cs typeface="Times New Roman" pitchFamily="18" charset="0"/>
            </a:endParaRPr>
          </a:p>
          <a:p>
            <a:pPr lvl="0" algn="just">
              <a:lnSpc>
                <a:spcPct val="20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Transformational changes are mainly used by the company. </a:t>
            </a:r>
            <a:endParaRPr lang="en-GB" sz="1600" u="none" strike="noStrike" dirty="0">
              <a:effectLst/>
              <a:latin typeface="Times New Roman" pitchFamily="18" charset="0"/>
              <a:ea typeface="Arial"/>
              <a:cs typeface="Times New Roman" pitchFamily="18" charset="0"/>
            </a:endParaRPr>
          </a:p>
          <a:p>
            <a:endParaRPr lang="en-GB" sz="1100" dirty="0"/>
          </a:p>
        </p:txBody>
      </p:sp>
      <p:pic>
        <p:nvPicPr>
          <p:cNvPr id="1026" name="Picture 2" descr="F:\Arush FL jobs\July\12.07.23\800\N-123\downloa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5400" y="1600200"/>
            <a:ext cx="3581400" cy="35814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416911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67D3B-2673-AC6F-614E-60788C4AC618}"/>
              </a:ext>
            </a:extLst>
          </p:cNvPr>
          <p:cNvSpPr>
            <a:spLocks noGrp="1"/>
          </p:cNvSpPr>
          <p:nvPr>
            <p:ph type="title"/>
          </p:nvPr>
        </p:nvSpPr>
        <p:spPr/>
        <p:txBody>
          <a:bodyPr/>
          <a:lstStyle/>
          <a:p>
            <a:r>
              <a:rPr lang="en-GB" b="1" kern="0" dirty="0">
                <a:latin typeface="Times New Roman"/>
                <a:cs typeface="Arial"/>
              </a:rPr>
              <a:t>Overview</a:t>
            </a:r>
            <a:endParaRPr lang="en-IN" dirty="0"/>
          </a:p>
        </p:txBody>
      </p:sp>
      <p:sp>
        <p:nvSpPr>
          <p:cNvPr id="3" name="Content Placeholder 2">
            <a:extLst>
              <a:ext uri="{FF2B5EF4-FFF2-40B4-BE49-F238E27FC236}">
                <a16:creationId xmlns:a16="http://schemas.microsoft.com/office/drawing/2014/main" id="{DFB81D4E-E2FF-5472-B691-BAB5A7720D38}"/>
              </a:ext>
            </a:extLst>
          </p:cNvPr>
          <p:cNvSpPr>
            <a:spLocks noGrp="1"/>
          </p:cNvSpPr>
          <p:nvPr>
            <p:ph idx="1"/>
          </p:nvPr>
        </p:nvSpPr>
        <p:spPr>
          <a:xfrm>
            <a:off x="457200" y="1600200"/>
            <a:ext cx="4267200" cy="4525963"/>
          </a:xfrm>
        </p:spPr>
        <p:txBody>
          <a:bodyPr>
            <a:normAutofit fontScale="40000" lnSpcReduction="20000"/>
          </a:bodyPr>
          <a:lstStyle/>
          <a:p>
            <a:pPr lvl="0" algn="just">
              <a:lnSpc>
                <a:spcPct val="150000"/>
              </a:lnSpc>
              <a:spcBef>
                <a:spcPts val="0"/>
              </a:spcBef>
              <a:buFont typeface="Symbol"/>
              <a:buChar char=""/>
            </a:pPr>
            <a:r>
              <a:rPr lang="en-GB" sz="3200" dirty="0">
                <a:latin typeface="Times New Roman" pitchFamily="18" charset="0"/>
                <a:ea typeface="Arial"/>
                <a:cs typeface="Times New Roman" pitchFamily="18" charset="0"/>
              </a:rPr>
              <a:t>Synchrony Financial is a premium consumer service company.</a:t>
            </a:r>
          </a:p>
          <a:p>
            <a:pPr lvl="0" algn="just">
              <a:lnSpc>
                <a:spcPct val="150000"/>
              </a:lnSpc>
              <a:spcBef>
                <a:spcPts val="0"/>
              </a:spcBef>
              <a:buFont typeface="Symbol"/>
              <a:buChar char=""/>
            </a:pPr>
            <a:r>
              <a:rPr lang="en-GB" sz="3200" dirty="0">
                <a:latin typeface="Times New Roman" pitchFamily="18" charset="0"/>
                <a:ea typeface="Arial"/>
                <a:cs typeface="Times New Roman" pitchFamily="18" charset="0"/>
              </a:rPr>
              <a:t>The headquarter of the company is situated at Stamford in the United States </a:t>
            </a:r>
            <a:r>
              <a:rPr lang="en-GB" sz="3200" dirty="0">
                <a:latin typeface="Times New Roman" pitchFamily="18" charset="0"/>
                <a:ea typeface="Times New Roman"/>
                <a:cs typeface="Times New Roman" pitchFamily="18" charset="0"/>
              </a:rPr>
              <a:t>(Synchrony, 2023)</a:t>
            </a:r>
            <a:r>
              <a:rPr lang="en-GB" sz="3200" dirty="0">
                <a:latin typeface="Times New Roman" pitchFamily="18" charset="0"/>
                <a:ea typeface="Arial"/>
                <a:cs typeface="Times New Roman" pitchFamily="18" charset="0"/>
              </a:rPr>
              <a:t>.</a:t>
            </a:r>
          </a:p>
          <a:p>
            <a:pPr lvl="0" algn="just">
              <a:lnSpc>
                <a:spcPct val="150000"/>
              </a:lnSpc>
              <a:spcBef>
                <a:spcPts val="0"/>
              </a:spcBef>
              <a:buFont typeface="Symbol"/>
              <a:buChar char=""/>
            </a:pPr>
            <a:r>
              <a:rPr lang="en-GB" sz="3200" dirty="0">
                <a:latin typeface="Times New Roman" pitchFamily="18" charset="0"/>
                <a:ea typeface="Arial"/>
                <a:cs typeface="Times New Roman" pitchFamily="18" charset="0"/>
              </a:rPr>
              <a:t>The company provides financial services to different industries.</a:t>
            </a:r>
          </a:p>
          <a:p>
            <a:pPr lvl="0" algn="just">
              <a:lnSpc>
                <a:spcPct val="150000"/>
              </a:lnSpc>
              <a:spcBef>
                <a:spcPts val="0"/>
              </a:spcBef>
              <a:buFont typeface="Symbol"/>
              <a:buChar char=""/>
            </a:pPr>
            <a:r>
              <a:rPr lang="en-GB" sz="3200" dirty="0">
                <a:latin typeface="Times New Roman" pitchFamily="18" charset="0"/>
                <a:ea typeface="Arial"/>
                <a:cs typeface="Times New Roman" pitchFamily="18" charset="0"/>
              </a:rPr>
              <a:t>The products are retail credit cards, healthcare financing and consumer banking </a:t>
            </a:r>
            <a:r>
              <a:rPr lang="en-GB" sz="3200" dirty="0">
                <a:latin typeface="Times New Roman" pitchFamily="18" charset="0"/>
                <a:ea typeface="Times New Roman"/>
                <a:cs typeface="Times New Roman" pitchFamily="18" charset="0"/>
              </a:rPr>
              <a:t>(Synchrony, 2023)</a:t>
            </a:r>
            <a:r>
              <a:rPr lang="en-GB" sz="3200" dirty="0">
                <a:latin typeface="Times New Roman" pitchFamily="18" charset="0"/>
                <a:ea typeface="Arial"/>
                <a:cs typeface="Times New Roman" pitchFamily="18" charset="0"/>
              </a:rPr>
              <a:t>.</a:t>
            </a:r>
          </a:p>
          <a:p>
            <a:pPr lvl="0" algn="just">
              <a:lnSpc>
                <a:spcPct val="150000"/>
              </a:lnSpc>
              <a:spcBef>
                <a:spcPts val="0"/>
              </a:spcBef>
              <a:buFont typeface="Symbol"/>
              <a:buChar char=""/>
            </a:pPr>
            <a:r>
              <a:rPr lang="en-GB" sz="3200" dirty="0">
                <a:latin typeface="Times New Roman" pitchFamily="18" charset="0"/>
                <a:ea typeface="Arial"/>
                <a:cs typeface="Times New Roman" pitchFamily="18" charset="0"/>
              </a:rPr>
              <a:t>Synchrony also provides customer loyalty programmes in retail, auto health and others.</a:t>
            </a:r>
          </a:p>
          <a:p>
            <a:pPr lvl="0" algn="just">
              <a:lnSpc>
                <a:spcPct val="150000"/>
              </a:lnSpc>
              <a:spcBef>
                <a:spcPts val="0"/>
              </a:spcBef>
              <a:buFont typeface="Symbol"/>
              <a:buChar char=""/>
            </a:pPr>
            <a:r>
              <a:rPr lang="en-GB" sz="3200" dirty="0">
                <a:latin typeface="Times New Roman" pitchFamily="18" charset="0"/>
                <a:ea typeface="Arial"/>
                <a:cs typeface="Times New Roman" pitchFamily="18" charset="0"/>
              </a:rPr>
              <a:t>The net earnings of the company is almost 30 billion US dollars </a:t>
            </a:r>
            <a:r>
              <a:rPr lang="en-GB" sz="3200" dirty="0">
                <a:latin typeface="Times New Roman" pitchFamily="18" charset="0"/>
                <a:ea typeface="Times New Roman"/>
                <a:cs typeface="Times New Roman" pitchFamily="18" charset="0"/>
              </a:rPr>
              <a:t>(Synchrony, 2023)</a:t>
            </a:r>
            <a:r>
              <a:rPr lang="en-GB" sz="3200" dirty="0">
                <a:latin typeface="Times New Roman" pitchFamily="18" charset="0"/>
                <a:ea typeface="Arial"/>
                <a:cs typeface="Times New Roman" pitchFamily="18" charset="0"/>
              </a:rPr>
              <a:t>.</a:t>
            </a:r>
          </a:p>
          <a:p>
            <a:pPr lvl="0" algn="just">
              <a:lnSpc>
                <a:spcPct val="150000"/>
              </a:lnSpc>
              <a:spcBef>
                <a:spcPts val="0"/>
              </a:spcBef>
              <a:buFont typeface="Symbol"/>
              <a:buChar char=""/>
            </a:pPr>
            <a:r>
              <a:rPr lang="en-GB" sz="3200" dirty="0">
                <a:latin typeface="Times New Roman" pitchFamily="18" charset="0"/>
                <a:ea typeface="Arial"/>
                <a:cs typeface="Times New Roman" pitchFamily="18" charset="0"/>
              </a:rPr>
              <a:t>The change management is required to increase the market growth of the company.</a:t>
            </a:r>
          </a:p>
          <a:p>
            <a:pPr lvl="0" algn="just">
              <a:lnSpc>
                <a:spcPct val="150000"/>
              </a:lnSpc>
              <a:spcBef>
                <a:spcPts val="0"/>
              </a:spcBef>
              <a:buFont typeface="Symbol"/>
              <a:buChar char=""/>
            </a:pPr>
            <a:r>
              <a:rPr lang="en-GB" sz="3200" dirty="0">
                <a:latin typeface="Times New Roman" pitchFamily="18" charset="0"/>
                <a:ea typeface="Arial"/>
                <a:cs typeface="Times New Roman" pitchFamily="18" charset="0"/>
              </a:rPr>
              <a:t>The organisational changes have been discussed by using Lewin’s model. </a:t>
            </a:r>
            <a:endParaRPr lang="en-GB" sz="2800" dirty="0">
              <a:latin typeface="Times New Roman" pitchFamily="18" charset="0"/>
              <a:cs typeface="Times New Roman" pitchFamily="18" charset="0"/>
            </a:endParaRPr>
          </a:p>
          <a:p>
            <a:endParaRPr lang="en-IN" dirty="0"/>
          </a:p>
        </p:txBody>
      </p:sp>
      <p:pic>
        <p:nvPicPr>
          <p:cNvPr id="6" name="Picture 2">
            <a:extLst>
              <a:ext uri="{FF2B5EF4-FFF2-40B4-BE49-F238E27FC236}">
                <a16:creationId xmlns:a16="http://schemas.microsoft.com/office/drawing/2014/main" id="{DF217613-BDEA-5123-3FEB-C95BC4D42F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800" y="1417638"/>
            <a:ext cx="3709988" cy="190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a:extLst>
              <a:ext uri="{FF2B5EF4-FFF2-40B4-BE49-F238E27FC236}">
                <a16:creationId xmlns:a16="http://schemas.microsoft.com/office/drawing/2014/main" id="{8F9D9216-D4C2-EEB3-F074-901A74CEDC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4650" y="4035286"/>
            <a:ext cx="3703138" cy="2571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25090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nSpc>
                <a:spcPct val="115000"/>
              </a:lnSpc>
              <a:spcBef>
                <a:spcPts val="2000"/>
              </a:spcBef>
              <a:spcAft>
                <a:spcPts val="600"/>
              </a:spcAft>
            </a:pPr>
            <a:r>
              <a:rPr lang="en-GB" b="1" kern="0" dirty="0">
                <a:effectLst/>
                <a:latin typeface="Times New Roman"/>
                <a:cs typeface="Arial"/>
              </a:rPr>
              <a:t>Importance of change management</a:t>
            </a:r>
            <a:br>
              <a:rPr lang="en-GB" b="1" kern="0" dirty="0">
                <a:effectLst/>
                <a:latin typeface="Times New Roman"/>
                <a:cs typeface="Arial"/>
              </a:rPr>
            </a:br>
            <a:endParaRPr lang="en-GB" dirty="0"/>
          </a:p>
        </p:txBody>
      </p:sp>
      <p:sp>
        <p:nvSpPr>
          <p:cNvPr id="3" name="Content Placeholder 2"/>
          <p:cNvSpPr>
            <a:spLocks noGrp="1"/>
          </p:cNvSpPr>
          <p:nvPr>
            <p:ph idx="1"/>
          </p:nvPr>
        </p:nvSpPr>
        <p:spPr>
          <a:xfrm>
            <a:off x="-1" y="914400"/>
            <a:ext cx="5158233" cy="4525963"/>
          </a:xfrm>
        </p:spPr>
        <p:txBody>
          <a:bodyPr>
            <a:noAutofit/>
          </a:bodyPr>
          <a:lstStyle/>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Change management is essential for improving employee engagement (</a:t>
            </a:r>
            <a:r>
              <a:rPr lang="en-GB" sz="1600" u="none" strike="noStrike" dirty="0" err="1">
                <a:effectLst/>
                <a:latin typeface="Times New Roman" pitchFamily="18" charset="0"/>
                <a:ea typeface="Times New Roman"/>
                <a:cs typeface="Times New Roman" pitchFamily="18" charset="0"/>
              </a:rPr>
              <a:t>Hussain</a:t>
            </a:r>
            <a:r>
              <a:rPr lang="en-GB" sz="1600" u="none" strike="noStrike" dirty="0">
                <a:effectLst/>
                <a:latin typeface="Times New Roman" pitchFamily="18" charset="0"/>
                <a:ea typeface="Times New Roman"/>
                <a:cs typeface="Times New Roman" pitchFamily="18" charset="0"/>
              </a:rPr>
              <a:t> </a:t>
            </a:r>
            <a:r>
              <a:rPr lang="en-GB" sz="1600" i="1" u="none" strike="noStrike" dirty="0">
                <a:effectLst/>
                <a:latin typeface="Times New Roman" pitchFamily="18" charset="0"/>
                <a:ea typeface="Times New Roman"/>
                <a:cs typeface="Times New Roman" pitchFamily="18" charset="0"/>
              </a:rPr>
              <a:t>et al., </a:t>
            </a:r>
            <a:r>
              <a:rPr lang="en-GB" sz="1600" u="none" strike="noStrike" dirty="0">
                <a:effectLst/>
                <a:latin typeface="Times New Roman" pitchFamily="18" charset="0"/>
                <a:ea typeface="Times New Roman"/>
                <a:cs typeface="Times New Roman" pitchFamily="18" charset="0"/>
              </a:rPr>
              <a:t>2018).</a:t>
            </a:r>
            <a:endParaRPr lang="en-GB" sz="1600" u="none" strike="noStrike" dirty="0">
              <a:effectLst/>
              <a:latin typeface="Times New Roman" pitchFamily="18" charset="0"/>
              <a:ea typeface="Arial"/>
              <a:cs typeface="Times New Roman" pitchFamily="18" charset="0"/>
            </a:endParaRPr>
          </a:p>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Change management strategies are also needed to engage more customers in business. </a:t>
            </a:r>
            <a:endParaRPr lang="en-GB" sz="1600" u="none" strike="noStrike" dirty="0">
              <a:effectLst/>
              <a:latin typeface="Times New Roman" pitchFamily="18" charset="0"/>
              <a:ea typeface="Arial"/>
              <a:cs typeface="Times New Roman" pitchFamily="18" charset="0"/>
            </a:endParaRPr>
          </a:p>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It also helps organisations to opt for smart choices.</a:t>
            </a:r>
            <a:endParaRPr lang="en-GB" sz="1600" u="none" strike="noStrike" dirty="0">
              <a:effectLst/>
              <a:latin typeface="Times New Roman" pitchFamily="18" charset="0"/>
              <a:ea typeface="Arial"/>
              <a:cs typeface="Times New Roman" pitchFamily="18" charset="0"/>
            </a:endParaRPr>
          </a:p>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It is beneficial for the business to enhance its adaptability to the current situation (Cameron and Green, 2019).</a:t>
            </a:r>
            <a:endParaRPr lang="en-GB" sz="1600" u="none" strike="noStrike" dirty="0">
              <a:effectLst/>
              <a:latin typeface="Times New Roman" pitchFamily="18" charset="0"/>
              <a:ea typeface="Arial"/>
              <a:cs typeface="Times New Roman" pitchFamily="18" charset="0"/>
            </a:endParaRPr>
          </a:p>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Resource-related risks are also mitigated by adopting change management strategies. </a:t>
            </a:r>
            <a:endParaRPr lang="en-GB" sz="1600" u="none" strike="noStrike" dirty="0">
              <a:effectLst/>
              <a:latin typeface="Times New Roman" pitchFamily="18" charset="0"/>
              <a:ea typeface="Arial"/>
              <a:cs typeface="Times New Roman" pitchFamily="18" charset="0"/>
            </a:endParaRPr>
          </a:p>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These strategies are effective in identifying the changing customer needs.</a:t>
            </a:r>
            <a:endParaRPr lang="en-GB" sz="1600" u="none" strike="noStrike" dirty="0">
              <a:effectLst/>
              <a:latin typeface="Times New Roman" pitchFamily="18" charset="0"/>
              <a:ea typeface="Arial"/>
              <a:cs typeface="Times New Roman" pitchFamily="18" charset="0"/>
            </a:endParaRPr>
          </a:p>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Optimisation of the whole business process is made by implementing change management strategies.</a:t>
            </a:r>
            <a:endParaRPr lang="en-GB" sz="1600" u="none" strike="noStrike" dirty="0">
              <a:effectLst/>
              <a:latin typeface="Times New Roman" pitchFamily="18" charset="0"/>
              <a:ea typeface="Arial"/>
              <a:cs typeface="Times New Roman" pitchFamily="18" charset="0"/>
            </a:endParaRPr>
          </a:p>
          <a:p>
            <a:endParaRPr lang="en-GB" sz="700"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04354" y="4038600"/>
            <a:ext cx="3672945" cy="251092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04353" y="914400"/>
            <a:ext cx="3436327" cy="26670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453996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618F4-2C9D-5570-A0EB-B326D7DF8BFC}"/>
              </a:ext>
            </a:extLst>
          </p:cNvPr>
          <p:cNvSpPr>
            <a:spLocks noGrp="1"/>
          </p:cNvSpPr>
          <p:nvPr>
            <p:ph type="title"/>
          </p:nvPr>
        </p:nvSpPr>
        <p:spPr/>
        <p:txBody>
          <a:bodyPr>
            <a:normAutofit/>
          </a:bodyPr>
          <a:lstStyle/>
          <a:p>
            <a:r>
              <a:rPr lang="en-GB" sz="2000" b="1" kern="0" dirty="0">
                <a:latin typeface="Times New Roman"/>
                <a:cs typeface="Arial"/>
              </a:rPr>
              <a:t>Organisational changes occurred and required in Synchrony Financial</a:t>
            </a:r>
            <a:br>
              <a:rPr lang="en-GB" sz="2000" b="1" kern="0" dirty="0">
                <a:latin typeface="Times New Roman"/>
                <a:cs typeface="Arial"/>
              </a:rPr>
            </a:br>
            <a:endParaRPr lang="en-IN" sz="2000" dirty="0"/>
          </a:p>
        </p:txBody>
      </p:sp>
      <p:sp>
        <p:nvSpPr>
          <p:cNvPr id="3" name="Content Placeholder 2">
            <a:extLst>
              <a:ext uri="{FF2B5EF4-FFF2-40B4-BE49-F238E27FC236}">
                <a16:creationId xmlns:a16="http://schemas.microsoft.com/office/drawing/2014/main" id="{D5BABD3A-ABDB-495A-16A2-D8BDC5A6F21B}"/>
              </a:ext>
            </a:extLst>
          </p:cNvPr>
          <p:cNvSpPr>
            <a:spLocks noGrp="1"/>
          </p:cNvSpPr>
          <p:nvPr>
            <p:ph idx="1"/>
          </p:nvPr>
        </p:nvSpPr>
        <p:spPr>
          <a:xfrm>
            <a:off x="426128" y="1295400"/>
            <a:ext cx="4603072" cy="4953000"/>
          </a:xfrm>
        </p:spPr>
        <p:txBody>
          <a:bodyPr>
            <a:normAutofit fontScale="40000" lnSpcReduction="20000"/>
          </a:bodyPr>
          <a:lstStyle/>
          <a:p>
            <a:pPr lvl="0" algn="just">
              <a:lnSpc>
                <a:spcPct val="200000"/>
              </a:lnSpc>
              <a:spcBef>
                <a:spcPts val="0"/>
              </a:spcBef>
              <a:buFont typeface="Arial"/>
              <a:buChar char="●"/>
            </a:pPr>
            <a:r>
              <a:rPr lang="en-GB" sz="3200" dirty="0">
                <a:latin typeface="Times New Roman" pitchFamily="18" charset="0"/>
                <a:ea typeface="Times New Roman"/>
                <a:cs typeface="Times New Roman" pitchFamily="18" charset="0"/>
              </a:rPr>
              <a:t>Alignment of the partners’ portfolios digitally was the first change (Synchrony, 2021).</a:t>
            </a:r>
            <a:endParaRPr lang="en-GB" sz="2800" dirty="0">
              <a:latin typeface="Times New Roman" pitchFamily="18" charset="0"/>
              <a:ea typeface="Arial"/>
              <a:cs typeface="Times New Roman" pitchFamily="18" charset="0"/>
            </a:endParaRPr>
          </a:p>
          <a:p>
            <a:pPr lvl="0" algn="just">
              <a:lnSpc>
                <a:spcPct val="200000"/>
              </a:lnSpc>
              <a:spcBef>
                <a:spcPts val="0"/>
              </a:spcBef>
              <a:buFont typeface="Arial"/>
              <a:buChar char="●"/>
            </a:pPr>
            <a:r>
              <a:rPr lang="en-GB" sz="3200" dirty="0">
                <a:latin typeface="Times New Roman" pitchFamily="18" charset="0"/>
                <a:ea typeface="Times New Roman"/>
                <a:cs typeface="Times New Roman" pitchFamily="18" charset="0"/>
              </a:rPr>
              <a:t>The establishment of a growth organisation to scale products, capabilities and services was the second change (Synchrony, 2021).</a:t>
            </a:r>
            <a:endParaRPr lang="en-GB" sz="2800" dirty="0">
              <a:latin typeface="Times New Roman" pitchFamily="18" charset="0"/>
              <a:ea typeface="Arial"/>
              <a:cs typeface="Times New Roman" pitchFamily="18" charset="0"/>
            </a:endParaRPr>
          </a:p>
          <a:p>
            <a:pPr lvl="0" algn="just">
              <a:lnSpc>
                <a:spcPct val="200000"/>
              </a:lnSpc>
              <a:spcBef>
                <a:spcPts val="0"/>
              </a:spcBef>
              <a:buFont typeface="Arial"/>
              <a:buChar char="●"/>
            </a:pPr>
            <a:r>
              <a:rPr lang="en-GB" sz="3200" dirty="0">
                <a:latin typeface="Times New Roman" pitchFamily="18" charset="0"/>
                <a:ea typeface="Times New Roman"/>
                <a:cs typeface="Times New Roman" pitchFamily="18" charset="0"/>
              </a:rPr>
              <a:t>The third change is associated with combining technology and operations teams for digital innovation and operational experience (Synchrony, 2021).</a:t>
            </a:r>
          </a:p>
          <a:p>
            <a:pPr lvl="0" algn="just">
              <a:lnSpc>
                <a:spcPct val="200000"/>
              </a:lnSpc>
              <a:spcBef>
                <a:spcPts val="0"/>
              </a:spcBef>
              <a:buFont typeface="Arial"/>
              <a:buChar char="●"/>
            </a:pPr>
            <a:r>
              <a:rPr lang="en-GB" sz="3200" dirty="0">
                <a:latin typeface="Times New Roman" pitchFamily="18" charset="0"/>
                <a:ea typeface="Arial"/>
                <a:cs typeface="Times New Roman" pitchFamily="18" charset="0"/>
              </a:rPr>
              <a:t>Synchrony wants to expand its client base and improve customer loyalty. The corporation aims to provide consumers with more innovative products but at the same time promoting revenue growth.</a:t>
            </a:r>
          </a:p>
          <a:p>
            <a:endParaRPr lang="en-IN" dirty="0"/>
          </a:p>
        </p:txBody>
      </p:sp>
      <p:pic>
        <p:nvPicPr>
          <p:cNvPr id="4" name="Picture 4">
            <a:extLst>
              <a:ext uri="{FF2B5EF4-FFF2-40B4-BE49-F238E27FC236}">
                <a16:creationId xmlns:a16="http://schemas.microsoft.com/office/drawing/2014/main" id="{534F874D-756F-D284-92BB-A5238EB9B2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1676400"/>
            <a:ext cx="3814763" cy="312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97635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Autofit/>
          </a:bodyPr>
          <a:lstStyle/>
          <a:p>
            <a:pPr marL="0" marR="0">
              <a:lnSpc>
                <a:spcPct val="115000"/>
              </a:lnSpc>
              <a:spcBef>
                <a:spcPts val="2000"/>
              </a:spcBef>
              <a:spcAft>
                <a:spcPts val="600"/>
              </a:spcAft>
            </a:pPr>
            <a:r>
              <a:rPr lang="en-GB" sz="3200" b="1" kern="0" dirty="0">
                <a:effectLst/>
                <a:latin typeface="Times New Roman"/>
                <a:cs typeface="Arial"/>
              </a:rPr>
              <a:t>The change management model of </a:t>
            </a:r>
            <a:r>
              <a:rPr lang="en-GB" sz="3200" b="1" kern="0" dirty="0" err="1">
                <a:effectLst/>
                <a:latin typeface="Times New Roman"/>
                <a:cs typeface="Arial"/>
              </a:rPr>
              <a:t>Lewin</a:t>
            </a:r>
            <a:br>
              <a:rPr lang="en-GB" sz="3200" b="1" kern="0" dirty="0">
                <a:effectLst/>
                <a:latin typeface="Times New Roman"/>
                <a:cs typeface="Arial"/>
              </a:rPr>
            </a:b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12812169"/>
              </p:ext>
            </p:extLst>
          </p:nvPr>
        </p:nvGraphicFramePr>
        <p:xfrm>
          <a:off x="152400" y="762001"/>
          <a:ext cx="8839200" cy="6019799"/>
        </p:xfrm>
        <a:graphic>
          <a:graphicData uri="http://schemas.openxmlformats.org/drawingml/2006/table">
            <a:tbl>
              <a:tblPr firstRow="1" bandRow="1">
                <a:tableStyleId>{775DCB02-9BB8-47FD-8907-85C794F793BA}</a:tableStyleId>
              </a:tblPr>
              <a:tblGrid>
                <a:gridCol w="3505200">
                  <a:extLst>
                    <a:ext uri="{9D8B030D-6E8A-4147-A177-3AD203B41FA5}">
                      <a16:colId xmlns:a16="http://schemas.microsoft.com/office/drawing/2014/main" val="20000"/>
                    </a:ext>
                  </a:extLst>
                </a:gridCol>
                <a:gridCol w="5334000">
                  <a:extLst>
                    <a:ext uri="{9D8B030D-6E8A-4147-A177-3AD203B41FA5}">
                      <a16:colId xmlns:a16="http://schemas.microsoft.com/office/drawing/2014/main" val="20001"/>
                    </a:ext>
                  </a:extLst>
                </a:gridCol>
              </a:tblGrid>
              <a:tr h="434234">
                <a:tc>
                  <a:txBody>
                    <a:bodyPr/>
                    <a:lstStyle/>
                    <a:p>
                      <a:pPr marL="0" marR="0" algn="ctr">
                        <a:lnSpc>
                          <a:spcPct val="100000"/>
                        </a:lnSpc>
                        <a:spcBef>
                          <a:spcPts val="0"/>
                        </a:spcBef>
                        <a:spcAft>
                          <a:spcPts val="0"/>
                        </a:spcAft>
                      </a:pPr>
                      <a:r>
                        <a:rPr lang="en-GB" sz="1400" dirty="0">
                          <a:effectLst/>
                          <a:latin typeface="Times New Roman" pitchFamily="18" charset="0"/>
                          <a:cs typeface="Times New Roman" pitchFamily="18" charset="0"/>
                        </a:rPr>
                        <a:t>Components of </a:t>
                      </a:r>
                      <a:r>
                        <a:rPr lang="en-GB" sz="1400" dirty="0" err="1">
                          <a:effectLst/>
                          <a:latin typeface="Times New Roman" pitchFamily="18" charset="0"/>
                          <a:cs typeface="Times New Roman" pitchFamily="18" charset="0"/>
                        </a:rPr>
                        <a:t>Lewin’s</a:t>
                      </a:r>
                      <a:r>
                        <a:rPr lang="en-GB" sz="1400" dirty="0">
                          <a:effectLst/>
                          <a:latin typeface="Times New Roman" pitchFamily="18" charset="0"/>
                          <a:cs typeface="Times New Roman" pitchFamily="18" charset="0"/>
                        </a:rPr>
                        <a:t> model</a:t>
                      </a:r>
                      <a:endParaRPr lang="en-GB" sz="1200" dirty="0">
                        <a:effectLst/>
                        <a:latin typeface="Times New Roman" pitchFamily="18" charset="0"/>
                        <a:ea typeface="Arial"/>
                        <a:cs typeface="Times New Roman" pitchFamily="18" charset="0"/>
                      </a:endParaRPr>
                    </a:p>
                  </a:txBody>
                  <a:tcPr marL="63500" marR="63500" marT="63500" marB="63500"/>
                </a:tc>
                <a:tc>
                  <a:txBody>
                    <a:bodyPr/>
                    <a:lstStyle/>
                    <a:p>
                      <a:pPr marL="0" marR="0" algn="ctr">
                        <a:lnSpc>
                          <a:spcPct val="100000"/>
                        </a:lnSpc>
                        <a:spcBef>
                          <a:spcPts val="0"/>
                        </a:spcBef>
                        <a:spcAft>
                          <a:spcPts val="0"/>
                        </a:spcAft>
                      </a:pPr>
                      <a:r>
                        <a:rPr lang="en-GB" sz="1400">
                          <a:effectLst/>
                          <a:latin typeface="Times New Roman" pitchFamily="18" charset="0"/>
                          <a:cs typeface="Times New Roman" pitchFamily="18" charset="0"/>
                        </a:rPr>
                        <a:t>Analysis</a:t>
                      </a:r>
                      <a:endParaRPr lang="en-GB" sz="1200">
                        <a:effectLst/>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0"/>
                  </a:ext>
                </a:extLst>
              </a:tr>
              <a:tr h="1861855">
                <a:tc>
                  <a:txBody>
                    <a:bodyPr/>
                    <a:lstStyle/>
                    <a:p>
                      <a:pPr marL="0" marR="0" algn="just">
                        <a:lnSpc>
                          <a:spcPct val="100000"/>
                        </a:lnSpc>
                        <a:spcBef>
                          <a:spcPts val="0"/>
                        </a:spcBef>
                        <a:spcAft>
                          <a:spcPts val="0"/>
                        </a:spcAft>
                      </a:pPr>
                      <a:r>
                        <a:rPr lang="en-GB" sz="1400" dirty="0">
                          <a:effectLst/>
                          <a:latin typeface="Times New Roman" pitchFamily="18" charset="0"/>
                          <a:cs typeface="Times New Roman" pitchFamily="18" charset="0"/>
                        </a:rPr>
                        <a:t>Unfreezing</a:t>
                      </a:r>
                      <a:endParaRPr lang="en-GB" sz="1200" dirty="0">
                        <a:effectLst/>
                        <a:latin typeface="Times New Roman" pitchFamily="18" charset="0"/>
                        <a:ea typeface="Arial"/>
                        <a:cs typeface="Times New Roman" pitchFamily="18" charset="0"/>
                      </a:endParaRPr>
                    </a:p>
                  </a:txBody>
                  <a:tcPr marL="63500" marR="63500" marT="63500" marB="63500"/>
                </a:tc>
                <a:tc>
                  <a:txBody>
                    <a:bodyPr/>
                    <a:lstStyle/>
                    <a:p>
                      <a:pPr marL="0" marR="0" algn="just">
                        <a:lnSpc>
                          <a:spcPct val="100000"/>
                        </a:lnSpc>
                        <a:spcBef>
                          <a:spcPts val="0"/>
                        </a:spcBef>
                        <a:spcAft>
                          <a:spcPts val="0"/>
                        </a:spcAft>
                      </a:pPr>
                      <a:r>
                        <a:rPr lang="en-GB" sz="1400">
                          <a:effectLst/>
                          <a:latin typeface="Times New Roman" pitchFamily="18" charset="0"/>
                          <a:cs typeface="Times New Roman" pitchFamily="18" charset="0"/>
                        </a:rPr>
                        <a:t>The current loopholes of the company are associated with a lack of technological innovation. Digitalisation strategies are needed for Synchrony Financial to understand consumer needs and the partner networks can also be increased by adopting innovative digital strategies. The company should change its rigid decisions to adapt to the current market. Improving digital capabilities is essential for the organisation to enhance its market growth in a significant way (Hussain et al., 2018).  </a:t>
                      </a:r>
                      <a:endParaRPr lang="en-GB" sz="1200">
                        <a:effectLst/>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1"/>
                  </a:ext>
                </a:extLst>
              </a:tr>
              <a:tr h="1861855">
                <a:tc>
                  <a:txBody>
                    <a:bodyPr/>
                    <a:lstStyle/>
                    <a:p>
                      <a:pPr marL="0" marR="0" algn="just">
                        <a:lnSpc>
                          <a:spcPct val="100000"/>
                        </a:lnSpc>
                        <a:spcBef>
                          <a:spcPts val="0"/>
                        </a:spcBef>
                        <a:spcAft>
                          <a:spcPts val="0"/>
                        </a:spcAft>
                      </a:pPr>
                      <a:r>
                        <a:rPr lang="en-GB" sz="1400">
                          <a:effectLst/>
                          <a:latin typeface="Times New Roman" pitchFamily="18" charset="0"/>
                          <a:cs typeface="Times New Roman" pitchFamily="18" charset="0"/>
                        </a:rPr>
                        <a:t>Changing</a:t>
                      </a:r>
                      <a:endParaRPr lang="en-GB" sz="1200">
                        <a:effectLst/>
                        <a:latin typeface="Times New Roman" pitchFamily="18" charset="0"/>
                        <a:ea typeface="Arial"/>
                        <a:cs typeface="Times New Roman" pitchFamily="18" charset="0"/>
                      </a:endParaRPr>
                    </a:p>
                  </a:txBody>
                  <a:tcPr marL="63500" marR="63500" marT="63500" marB="63500"/>
                </a:tc>
                <a:tc>
                  <a:txBody>
                    <a:bodyPr/>
                    <a:lstStyle/>
                    <a:p>
                      <a:pPr marL="0" marR="0" algn="just">
                        <a:lnSpc>
                          <a:spcPct val="100000"/>
                        </a:lnSpc>
                        <a:spcBef>
                          <a:spcPts val="0"/>
                        </a:spcBef>
                        <a:spcAft>
                          <a:spcPts val="0"/>
                        </a:spcAft>
                      </a:pPr>
                      <a:r>
                        <a:rPr lang="en-GB" sz="1400" dirty="0">
                          <a:effectLst/>
                          <a:latin typeface="Times New Roman" pitchFamily="18" charset="0"/>
                          <a:cs typeface="Times New Roman" pitchFamily="18" charset="0"/>
                        </a:rPr>
                        <a:t>The company adopted some specific digital strategies. Synchrony invested a lot in digital transformation which helped the company to adhere to new product development. The investment in data analytics also helped the company to improve the decision-making process. These changes are essential for the company to achieve competitive growth in the market. Gaining a competitive advantage is effective in engaging more customers and partners in the business (Chen, 2019). </a:t>
                      </a:r>
                      <a:endParaRPr lang="en-GB" sz="1200" dirty="0">
                        <a:effectLst/>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2"/>
                  </a:ext>
                </a:extLst>
              </a:tr>
              <a:tr h="1861855">
                <a:tc>
                  <a:txBody>
                    <a:bodyPr/>
                    <a:lstStyle/>
                    <a:p>
                      <a:pPr marL="0" marR="0" algn="just">
                        <a:lnSpc>
                          <a:spcPct val="100000"/>
                        </a:lnSpc>
                        <a:spcBef>
                          <a:spcPts val="0"/>
                        </a:spcBef>
                        <a:spcAft>
                          <a:spcPts val="0"/>
                        </a:spcAft>
                      </a:pPr>
                      <a:r>
                        <a:rPr lang="en-GB" sz="1400" dirty="0">
                          <a:effectLst/>
                          <a:latin typeface="Times New Roman" pitchFamily="18" charset="0"/>
                          <a:cs typeface="Times New Roman" pitchFamily="18" charset="0"/>
                        </a:rPr>
                        <a:t>Refreezing</a:t>
                      </a:r>
                      <a:endParaRPr lang="en-GB" sz="1200" dirty="0">
                        <a:effectLst/>
                        <a:latin typeface="Times New Roman" pitchFamily="18" charset="0"/>
                        <a:ea typeface="Arial"/>
                        <a:cs typeface="Times New Roman" pitchFamily="18" charset="0"/>
                      </a:endParaRPr>
                    </a:p>
                  </a:txBody>
                  <a:tcPr marL="63500" marR="63500" marT="63500" marB="63500"/>
                </a:tc>
                <a:tc>
                  <a:txBody>
                    <a:bodyPr/>
                    <a:lstStyle/>
                    <a:p>
                      <a:pPr marL="0" marR="0" algn="just">
                        <a:lnSpc>
                          <a:spcPct val="100000"/>
                        </a:lnSpc>
                        <a:spcBef>
                          <a:spcPts val="0"/>
                        </a:spcBef>
                        <a:spcAft>
                          <a:spcPts val="0"/>
                        </a:spcAft>
                      </a:pPr>
                      <a:r>
                        <a:rPr lang="en-GB" sz="1400" dirty="0">
                          <a:effectLst/>
                          <a:latin typeface="Times New Roman" pitchFamily="18" charset="0"/>
                          <a:cs typeface="Times New Roman" pitchFamily="18" charset="0"/>
                        </a:rPr>
                        <a:t>The company improved its work culture by analysing the feedback from the employees. The company also invested in training and development programmes which are beneficial for improving employee retention. The role of interactive sessions with the employees is essential for resolving the issues (</a:t>
                      </a:r>
                      <a:r>
                        <a:rPr lang="en-GB" sz="1400" dirty="0" err="1">
                          <a:effectLst/>
                          <a:latin typeface="Times New Roman" pitchFamily="18" charset="0"/>
                          <a:cs typeface="Times New Roman" pitchFamily="18" charset="0"/>
                        </a:rPr>
                        <a:t>Abualoush</a:t>
                      </a:r>
                      <a:r>
                        <a:rPr lang="en-GB" sz="1400" dirty="0">
                          <a:effectLst/>
                          <a:latin typeface="Times New Roman" pitchFamily="18" charset="0"/>
                          <a:cs typeface="Times New Roman" pitchFamily="18" charset="0"/>
                        </a:rPr>
                        <a:t> et al., 2018). Maintaining good relationships with the employees is beneficial for enhancing the productivity of the organisation in terms of improving overall performance. </a:t>
                      </a:r>
                      <a:endParaRPr lang="en-GB" sz="1200" dirty="0">
                        <a:effectLst/>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021960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8B6A3-B562-4A79-7D57-6CE34CE380D9}"/>
              </a:ext>
            </a:extLst>
          </p:cNvPr>
          <p:cNvSpPr>
            <a:spLocks noGrp="1"/>
          </p:cNvSpPr>
          <p:nvPr>
            <p:ph type="title"/>
          </p:nvPr>
        </p:nvSpPr>
        <p:spPr/>
        <p:txBody>
          <a:bodyPr>
            <a:normAutofit fontScale="90000"/>
          </a:bodyPr>
          <a:lstStyle/>
          <a:p>
            <a:r>
              <a:rPr lang="en-GB" b="1" kern="0" dirty="0">
                <a:latin typeface="Times New Roman"/>
                <a:cs typeface="Arial"/>
              </a:rPr>
              <a:t>Recommendations</a:t>
            </a:r>
            <a:br>
              <a:rPr lang="en-GB" b="1" kern="0" dirty="0">
                <a:latin typeface="Times New Roman"/>
                <a:cs typeface="Arial"/>
              </a:rPr>
            </a:br>
            <a:endParaRPr lang="en-IN" dirty="0"/>
          </a:p>
        </p:txBody>
      </p:sp>
      <p:sp>
        <p:nvSpPr>
          <p:cNvPr id="3" name="Content Placeholder 2">
            <a:extLst>
              <a:ext uri="{FF2B5EF4-FFF2-40B4-BE49-F238E27FC236}">
                <a16:creationId xmlns:a16="http://schemas.microsoft.com/office/drawing/2014/main" id="{05D3B8CA-65CE-AC67-91B7-817A325A20FE}"/>
              </a:ext>
            </a:extLst>
          </p:cNvPr>
          <p:cNvSpPr>
            <a:spLocks noGrp="1"/>
          </p:cNvSpPr>
          <p:nvPr>
            <p:ph idx="1"/>
          </p:nvPr>
        </p:nvSpPr>
        <p:spPr>
          <a:xfrm>
            <a:off x="457199" y="1066800"/>
            <a:ext cx="4391891" cy="5638800"/>
          </a:xfrm>
        </p:spPr>
        <p:txBody>
          <a:bodyPr>
            <a:normAutofit fontScale="47500" lnSpcReduction="20000"/>
          </a:bodyPr>
          <a:lstStyle/>
          <a:p>
            <a:pPr lvl="0" algn="just">
              <a:lnSpc>
                <a:spcPct val="170000"/>
              </a:lnSpc>
            </a:pPr>
            <a:r>
              <a:rPr lang="en-GB" sz="3200" dirty="0">
                <a:latin typeface="Times New Roman" pitchFamily="18" charset="0"/>
                <a:cs typeface="Times New Roman" pitchFamily="18" charset="0"/>
              </a:rPr>
              <a:t>Digitalisation strategies are needed for the company.</a:t>
            </a:r>
          </a:p>
          <a:p>
            <a:pPr lvl="0" algn="just">
              <a:lnSpc>
                <a:spcPct val="170000"/>
              </a:lnSpc>
            </a:pPr>
            <a:r>
              <a:rPr lang="en-GB" sz="3200" dirty="0">
                <a:latin typeface="Times New Roman" pitchFamily="18" charset="0"/>
                <a:cs typeface="Times New Roman" pitchFamily="18" charset="0"/>
              </a:rPr>
              <a:t>The consumer demands will be understood by using these strategies.</a:t>
            </a:r>
          </a:p>
          <a:p>
            <a:pPr lvl="0" algn="just">
              <a:lnSpc>
                <a:spcPct val="170000"/>
              </a:lnSpc>
            </a:pPr>
            <a:r>
              <a:rPr lang="en-GB" sz="3200" dirty="0">
                <a:latin typeface="Times New Roman" pitchFamily="18" charset="0"/>
                <a:cs typeface="Times New Roman" pitchFamily="18" charset="0"/>
              </a:rPr>
              <a:t>The innovative product development and services will also help to foster the growth of the company.</a:t>
            </a:r>
          </a:p>
          <a:p>
            <a:pPr lvl="0" algn="just">
              <a:lnSpc>
                <a:spcPct val="170000"/>
              </a:lnSpc>
            </a:pPr>
            <a:r>
              <a:rPr lang="en-GB" sz="3200" dirty="0">
                <a:latin typeface="Times New Roman" pitchFamily="18" charset="0"/>
                <a:cs typeface="Times New Roman" pitchFamily="18" charset="0"/>
              </a:rPr>
              <a:t>The company can also adopt hierarchical organisational structure.</a:t>
            </a:r>
          </a:p>
          <a:p>
            <a:pPr lvl="0" algn="just">
              <a:lnSpc>
                <a:spcPct val="170000"/>
              </a:lnSpc>
            </a:pPr>
            <a:r>
              <a:rPr lang="en-GB" sz="3200" dirty="0">
                <a:latin typeface="Times New Roman" pitchFamily="18" charset="0"/>
                <a:cs typeface="Times New Roman" pitchFamily="18" charset="0"/>
              </a:rPr>
              <a:t>The company should improve its database to gather more information about customers. </a:t>
            </a:r>
          </a:p>
          <a:p>
            <a:pPr lvl="0" algn="just">
              <a:lnSpc>
                <a:spcPct val="170000"/>
              </a:lnSpc>
            </a:pPr>
            <a:r>
              <a:rPr lang="en-GB" sz="3200" dirty="0">
                <a:latin typeface="Times New Roman" pitchFamily="18" charset="0"/>
                <a:cs typeface="Times New Roman" pitchFamily="18" charset="0"/>
              </a:rPr>
              <a:t>Working on the feedbacks of the employees can also be essential for the company.</a:t>
            </a:r>
          </a:p>
          <a:p>
            <a:endParaRPr lang="en-IN" dirty="0"/>
          </a:p>
        </p:txBody>
      </p:sp>
      <p:pic>
        <p:nvPicPr>
          <p:cNvPr id="6" name="Picture 2">
            <a:extLst>
              <a:ext uri="{FF2B5EF4-FFF2-40B4-BE49-F238E27FC236}">
                <a16:creationId xmlns:a16="http://schemas.microsoft.com/office/drawing/2014/main" id="{F5749AFF-6307-AAAD-93D9-36107E5F7A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1344" y="1133475"/>
            <a:ext cx="3837709" cy="2638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a:extLst>
              <a:ext uri="{FF2B5EF4-FFF2-40B4-BE49-F238E27FC236}">
                <a16:creationId xmlns:a16="http://schemas.microsoft.com/office/drawing/2014/main" id="{B39C2DCC-38D7-E2B1-FAE5-7423F21097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3962400"/>
            <a:ext cx="3837709" cy="22851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38097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7DC26-E501-881B-DF5C-4F9C884849A1}"/>
              </a:ext>
            </a:extLst>
          </p:cNvPr>
          <p:cNvSpPr>
            <a:spLocks noGrp="1"/>
          </p:cNvSpPr>
          <p:nvPr>
            <p:ph type="title"/>
          </p:nvPr>
        </p:nvSpPr>
        <p:spPr/>
        <p:txBody>
          <a:bodyPr>
            <a:normAutofit fontScale="90000"/>
          </a:bodyPr>
          <a:lstStyle/>
          <a:p>
            <a:r>
              <a:rPr lang="en-GB" b="1" kern="0" dirty="0">
                <a:effectLst/>
                <a:latin typeface="Times New Roman"/>
                <a:cs typeface="Arial"/>
              </a:rPr>
              <a:t>Conclusion</a:t>
            </a:r>
            <a:br>
              <a:rPr lang="en-GB" b="1" kern="0" dirty="0">
                <a:effectLst/>
                <a:latin typeface="Times New Roman"/>
                <a:cs typeface="Arial"/>
              </a:rPr>
            </a:br>
            <a:endParaRPr lang="en-IN" dirty="0"/>
          </a:p>
        </p:txBody>
      </p:sp>
      <p:sp>
        <p:nvSpPr>
          <p:cNvPr id="3" name="Content Placeholder 2">
            <a:extLst>
              <a:ext uri="{FF2B5EF4-FFF2-40B4-BE49-F238E27FC236}">
                <a16:creationId xmlns:a16="http://schemas.microsoft.com/office/drawing/2014/main" id="{1DFA871C-1F90-3B9F-00C6-C79B1DBC5E08}"/>
              </a:ext>
            </a:extLst>
          </p:cNvPr>
          <p:cNvSpPr>
            <a:spLocks noGrp="1"/>
          </p:cNvSpPr>
          <p:nvPr>
            <p:ph idx="1"/>
          </p:nvPr>
        </p:nvSpPr>
        <p:spPr/>
        <p:txBody>
          <a:bodyPr>
            <a:normAutofit fontScale="62500" lnSpcReduction="20000"/>
          </a:bodyPr>
          <a:lstStyle/>
          <a:p>
            <a:pPr lvl="0" algn="just">
              <a:lnSpc>
                <a:spcPct val="200000"/>
              </a:lnSpc>
              <a:spcBef>
                <a:spcPts val="0"/>
              </a:spcBef>
              <a:buFont typeface="Arial"/>
              <a:buChar char="●"/>
            </a:pPr>
            <a:r>
              <a:rPr lang="en-GB" dirty="0">
                <a:latin typeface="Times New Roman"/>
                <a:ea typeface="Times New Roman"/>
              </a:rPr>
              <a:t>The need for changes in Synchrony Financial has been discussed in this study.</a:t>
            </a:r>
            <a:endParaRPr lang="en-GB" sz="2800" dirty="0">
              <a:latin typeface="Arial"/>
              <a:ea typeface="Arial"/>
            </a:endParaRPr>
          </a:p>
          <a:p>
            <a:pPr lvl="0" algn="just">
              <a:lnSpc>
                <a:spcPct val="200000"/>
              </a:lnSpc>
              <a:spcBef>
                <a:spcPts val="0"/>
              </a:spcBef>
              <a:buFont typeface="Arial"/>
              <a:buChar char="●"/>
            </a:pPr>
            <a:r>
              <a:rPr lang="en-GB" dirty="0">
                <a:latin typeface="Times New Roman"/>
                <a:ea typeface="Times New Roman"/>
              </a:rPr>
              <a:t>The importance of change management is also explained in this study.</a:t>
            </a:r>
            <a:endParaRPr lang="en-GB" sz="2800" dirty="0">
              <a:latin typeface="Arial"/>
              <a:ea typeface="Arial"/>
            </a:endParaRPr>
          </a:p>
          <a:p>
            <a:pPr lvl="0" algn="just">
              <a:lnSpc>
                <a:spcPct val="200000"/>
              </a:lnSpc>
              <a:spcBef>
                <a:spcPts val="0"/>
              </a:spcBef>
              <a:buFont typeface="Arial"/>
              <a:buChar char="●"/>
            </a:pPr>
            <a:r>
              <a:rPr lang="en-GB" dirty="0">
                <a:latin typeface="Times New Roman"/>
                <a:ea typeface="Times New Roman"/>
              </a:rPr>
              <a:t>Lewin’s change management models have been discussed in the context of Synchrony Financial.</a:t>
            </a:r>
            <a:endParaRPr lang="en-GB" sz="2800" dirty="0">
              <a:latin typeface="Arial"/>
              <a:ea typeface="Arial"/>
            </a:endParaRPr>
          </a:p>
          <a:p>
            <a:pPr lvl="0" algn="just">
              <a:lnSpc>
                <a:spcPct val="200000"/>
              </a:lnSpc>
              <a:spcBef>
                <a:spcPts val="0"/>
              </a:spcBef>
              <a:buFont typeface="Arial"/>
              <a:buChar char="●"/>
            </a:pPr>
            <a:r>
              <a:rPr lang="en-GB" dirty="0">
                <a:latin typeface="Times New Roman"/>
                <a:ea typeface="Times New Roman"/>
              </a:rPr>
              <a:t>Some recommendations have also been provided for the betterment of the company.  </a:t>
            </a:r>
            <a:endParaRPr lang="en-GB" sz="2800" dirty="0">
              <a:latin typeface="Arial"/>
              <a:ea typeface="Arial"/>
            </a:endParaRPr>
          </a:p>
          <a:p>
            <a:endParaRPr lang="en-IN" dirty="0"/>
          </a:p>
        </p:txBody>
      </p:sp>
    </p:spTree>
    <p:extLst>
      <p:ext uri="{BB962C8B-B14F-4D97-AF65-F5344CB8AC3E}">
        <p14:creationId xmlns:p14="http://schemas.microsoft.com/office/powerpoint/2010/main" val="1734744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gn="just">
              <a:lnSpc>
                <a:spcPct val="115000"/>
              </a:lnSpc>
              <a:spcBef>
                <a:spcPts val="2000"/>
              </a:spcBef>
              <a:spcAft>
                <a:spcPts val="600"/>
              </a:spcAft>
            </a:pPr>
            <a:r>
              <a:rPr lang="en-GB" b="1" kern="0" dirty="0">
                <a:effectLst/>
                <a:latin typeface="Times New Roman"/>
                <a:cs typeface="Arial"/>
              </a:rPr>
              <a:t>References</a:t>
            </a:r>
            <a:br>
              <a:rPr lang="en-GB" b="1" kern="0" dirty="0">
                <a:effectLst/>
                <a:latin typeface="Times New Roman"/>
                <a:cs typeface="Arial"/>
              </a:rPr>
            </a:br>
            <a:endParaRPr lang="en-GB" dirty="0"/>
          </a:p>
        </p:txBody>
      </p:sp>
      <p:sp>
        <p:nvSpPr>
          <p:cNvPr id="3" name="Content Placeholder 2"/>
          <p:cNvSpPr>
            <a:spLocks noGrp="1"/>
          </p:cNvSpPr>
          <p:nvPr>
            <p:ph idx="1"/>
          </p:nvPr>
        </p:nvSpPr>
        <p:spPr>
          <a:xfrm>
            <a:off x="457200" y="914400"/>
            <a:ext cx="8534400" cy="5410200"/>
          </a:xfrm>
        </p:spPr>
        <p:txBody>
          <a:bodyPr>
            <a:normAutofit fontScale="70000" lnSpcReduction="20000"/>
          </a:bodyPr>
          <a:lstStyle/>
          <a:p>
            <a:pPr algn="just">
              <a:lnSpc>
                <a:spcPct val="120000"/>
              </a:lnSpc>
            </a:pPr>
            <a:r>
              <a:rPr lang="en-GB" sz="1800" dirty="0" err="1">
                <a:latin typeface="Times New Roman" panose="02020603050405020304" pitchFamily="18" charset="0"/>
                <a:cs typeface="Times New Roman" pitchFamily="18" charset="0"/>
              </a:rPr>
              <a:t>Abualoush</a:t>
            </a:r>
            <a:r>
              <a:rPr lang="en-GB" sz="1800" dirty="0">
                <a:latin typeface="Times New Roman" panose="02020603050405020304" pitchFamily="18" charset="0"/>
                <a:cs typeface="Times New Roman" pitchFamily="18" charset="0"/>
              </a:rPr>
              <a:t>, S.H., </a:t>
            </a:r>
            <a:r>
              <a:rPr lang="en-GB" sz="1800" dirty="0" err="1">
                <a:latin typeface="Times New Roman" panose="02020603050405020304" pitchFamily="18" charset="0"/>
                <a:cs typeface="Times New Roman" pitchFamily="18" charset="0"/>
              </a:rPr>
              <a:t>Obeidat</a:t>
            </a:r>
            <a:r>
              <a:rPr lang="en-GB" sz="1800" dirty="0">
                <a:latin typeface="Times New Roman" panose="02020603050405020304" pitchFamily="18" charset="0"/>
                <a:cs typeface="Times New Roman" pitchFamily="18" charset="0"/>
              </a:rPr>
              <a:t>, A.M., </a:t>
            </a:r>
            <a:r>
              <a:rPr lang="en-GB" sz="1800" dirty="0" err="1">
                <a:latin typeface="Times New Roman" panose="02020603050405020304" pitchFamily="18" charset="0"/>
                <a:cs typeface="Times New Roman" pitchFamily="18" charset="0"/>
              </a:rPr>
              <a:t>Tarhini</a:t>
            </a:r>
            <a:r>
              <a:rPr lang="en-GB" sz="1800" dirty="0">
                <a:latin typeface="Times New Roman" panose="02020603050405020304" pitchFamily="18" charset="0"/>
                <a:cs typeface="Times New Roman" pitchFamily="18" charset="0"/>
              </a:rPr>
              <a:t>, A., </a:t>
            </a:r>
            <a:r>
              <a:rPr lang="en-GB" sz="1800" dirty="0" err="1">
                <a:latin typeface="Times New Roman" panose="02020603050405020304" pitchFamily="18" charset="0"/>
                <a:cs typeface="Times New Roman" pitchFamily="18" charset="0"/>
              </a:rPr>
              <a:t>Masa’deh</a:t>
            </a:r>
            <a:r>
              <a:rPr lang="en-GB" sz="1800" dirty="0">
                <a:latin typeface="Times New Roman" panose="02020603050405020304" pitchFamily="18" charset="0"/>
                <a:cs typeface="Times New Roman" pitchFamily="18" charset="0"/>
              </a:rPr>
              <a:t>, R.E. and Al-</a:t>
            </a:r>
            <a:r>
              <a:rPr lang="en-GB" sz="1800" dirty="0" err="1">
                <a:latin typeface="Times New Roman" panose="02020603050405020304" pitchFamily="18" charset="0"/>
                <a:cs typeface="Times New Roman" pitchFamily="18" charset="0"/>
              </a:rPr>
              <a:t>Badi</a:t>
            </a:r>
            <a:r>
              <a:rPr lang="en-GB" sz="1800" dirty="0">
                <a:latin typeface="Times New Roman" panose="02020603050405020304" pitchFamily="18" charset="0"/>
                <a:cs typeface="Times New Roman" pitchFamily="18" charset="0"/>
              </a:rPr>
              <a:t>, A., 2018. The role of employees’ empowerment as an intermediary variable between knowledge management and information systems on employees’ performance. </a:t>
            </a:r>
            <a:r>
              <a:rPr lang="en-GB" sz="1800" i="1" dirty="0">
                <a:latin typeface="Times New Roman" panose="02020603050405020304" pitchFamily="18" charset="0"/>
                <a:cs typeface="Times New Roman" pitchFamily="18" charset="0"/>
              </a:rPr>
              <a:t>VINE Journal of Information and Knowledge Management Systems</a:t>
            </a:r>
            <a:r>
              <a:rPr lang="en-GB" sz="1800" dirty="0">
                <a:latin typeface="Times New Roman" panose="02020603050405020304" pitchFamily="18" charset="0"/>
                <a:cs typeface="Times New Roman" pitchFamily="18" charset="0"/>
              </a:rPr>
              <a:t>, </a:t>
            </a:r>
            <a:r>
              <a:rPr lang="en-GB" sz="1800" i="1" dirty="0">
                <a:latin typeface="Times New Roman" panose="02020603050405020304" pitchFamily="18" charset="0"/>
                <a:cs typeface="Times New Roman" pitchFamily="18" charset="0"/>
              </a:rPr>
              <a:t>48</a:t>
            </a:r>
            <a:r>
              <a:rPr lang="en-GB" sz="1800" dirty="0">
                <a:latin typeface="Times New Roman" pitchFamily="18" charset="0"/>
                <a:cs typeface="Times New Roman" pitchFamily="18" charset="0"/>
              </a:rPr>
              <a:t>(2), pp.217-237.</a:t>
            </a:r>
          </a:p>
          <a:p>
            <a:pPr algn="just">
              <a:lnSpc>
                <a:spcPct val="120000"/>
              </a:lnSpc>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Asbari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Hidayat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D.D.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Purwanto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 2021. Managing employee performance: From leadership to readiness for change. International Journal of Social and Management Studies, 2(1), pp.74-85.</a:t>
            </a:r>
            <a:endParaRPr lang="en-GB" sz="1800" dirty="0">
              <a:latin typeface="Times New Roman" pitchFamily="18" charset="0"/>
              <a:cs typeface="Times New Roman" pitchFamily="18" charset="0"/>
            </a:endParaRPr>
          </a:p>
          <a:p>
            <a:pPr algn="just">
              <a:lnSpc>
                <a:spcPct val="120000"/>
              </a:lnSpc>
            </a:pPr>
            <a:r>
              <a:rPr lang="en-GB" sz="1800" dirty="0">
                <a:latin typeface="Times New Roman" pitchFamily="18" charset="0"/>
                <a:cs typeface="Times New Roman" pitchFamily="18" charset="0"/>
              </a:rPr>
              <a:t>Cameron, E. and Green, M., 2019. </a:t>
            </a:r>
            <a:r>
              <a:rPr lang="en-GB" sz="1800" i="1" dirty="0">
                <a:latin typeface="Times New Roman" panose="02020603050405020304" pitchFamily="18" charset="0"/>
                <a:cs typeface="Times New Roman" pitchFamily="18" charset="0"/>
              </a:rPr>
              <a:t>Making sense of change management: A complete guide to the models, tools and techniques of organizational change</a:t>
            </a:r>
            <a:r>
              <a:rPr lang="en-GB" sz="1800" dirty="0">
                <a:latin typeface="Times New Roman" panose="02020603050405020304" pitchFamily="18" charset="0"/>
                <a:cs typeface="Times New Roman" pitchFamily="18" charset="0"/>
              </a:rPr>
              <a:t>. </a:t>
            </a:r>
            <a:r>
              <a:rPr lang="en-GB" sz="1800" dirty="0" err="1">
                <a:latin typeface="Times New Roman" panose="02020603050405020304" pitchFamily="18" charset="0"/>
                <a:cs typeface="Times New Roman" pitchFamily="18" charset="0"/>
              </a:rPr>
              <a:t>Kogan</a:t>
            </a:r>
            <a:r>
              <a:rPr lang="en-GB" sz="1800" dirty="0">
                <a:latin typeface="Times New Roman" pitchFamily="18" charset="0"/>
                <a:cs typeface="Times New Roman" pitchFamily="18" charset="0"/>
              </a:rPr>
              <a:t> Page Publishers.</a:t>
            </a:r>
          </a:p>
          <a:p>
            <a:pPr algn="just">
              <a:lnSpc>
                <a:spcPct val="120000"/>
              </a:lnSpc>
            </a:pPr>
            <a:r>
              <a:rPr lang="en-GB" sz="1800" dirty="0">
                <a:latin typeface="Times New Roman" pitchFamily="18" charset="0"/>
                <a:cs typeface="Times New Roman" pitchFamily="18" charset="0"/>
              </a:rPr>
              <a:t>Chen, C.J., 2019. Developing a model for supply chain agility and innovativeness to enhance firms’ competitive advantage. </a:t>
            </a:r>
            <a:r>
              <a:rPr lang="en-GB" sz="1800" i="1" dirty="0">
                <a:latin typeface="Times New Roman" panose="02020603050405020304" pitchFamily="18" charset="0"/>
                <a:cs typeface="Times New Roman" pitchFamily="18" charset="0"/>
              </a:rPr>
              <a:t>Management Decision</a:t>
            </a:r>
            <a:r>
              <a:rPr lang="en-GB" sz="1800" dirty="0">
                <a:latin typeface="Times New Roman" panose="02020603050405020304" pitchFamily="18" charset="0"/>
                <a:cs typeface="Times New Roman" pitchFamily="18" charset="0"/>
              </a:rPr>
              <a:t>, </a:t>
            </a:r>
            <a:r>
              <a:rPr lang="en-GB" sz="1800" i="1" dirty="0">
                <a:latin typeface="Times New Roman" panose="02020603050405020304" pitchFamily="18" charset="0"/>
                <a:cs typeface="Times New Roman" pitchFamily="18" charset="0"/>
              </a:rPr>
              <a:t>57</a:t>
            </a:r>
            <a:r>
              <a:rPr lang="en-GB" sz="1800" dirty="0">
                <a:latin typeface="Times New Roman" pitchFamily="18" charset="0"/>
                <a:cs typeface="Times New Roman" pitchFamily="18" charset="0"/>
              </a:rPr>
              <a:t>(7), pp.1511-1534.</a:t>
            </a:r>
          </a:p>
          <a:p>
            <a:pPr algn="just">
              <a:lnSpc>
                <a:spcPct val="12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EPA, 2023.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What is the National Environmental Policy Act?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[online] Accessed from: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https://www.epa.gov/nepa/what-national-environmental-policy-act#:~:text=The%20National%20Environmental%20Policy%20Act%20(NEPA)%20was%20signed%20into%20law,actions%20prior%20to%20making%20decisions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[Accessed 12 July, 2023]</a:t>
            </a:r>
            <a:endParaRPr lang="en-GB" sz="1800" dirty="0">
              <a:latin typeface="Times New Roman" pitchFamily="18" charset="0"/>
              <a:cs typeface="Times New Roman" pitchFamily="18" charset="0"/>
            </a:endParaRPr>
          </a:p>
          <a:p>
            <a:pPr algn="just">
              <a:lnSpc>
                <a:spcPct val="120000"/>
              </a:lnSpc>
            </a:pPr>
            <a:r>
              <a:rPr lang="en-GB" sz="1800" dirty="0">
                <a:latin typeface="Times New Roman" pitchFamily="18" charset="0"/>
                <a:cs typeface="Times New Roman" pitchFamily="18" charset="0"/>
              </a:rPr>
              <a:t>Growth. [Online] Accessed from: &amp;</a:t>
            </a:r>
            <a:r>
              <a:rPr lang="en-GB" sz="1800" dirty="0" err="1">
                <a:latin typeface="Times New Roman" panose="02020603050405020304" pitchFamily="18" charset="0"/>
                <a:cs typeface="Times New Roman" pitchFamily="18" charset="0"/>
              </a:rPr>
              <a:t>lt;https</a:t>
            </a:r>
            <a:r>
              <a:rPr lang="en-GB" sz="1800" dirty="0">
                <a:latin typeface="Times New Roman" pitchFamily="18" charset="0"/>
                <a:cs typeface="Times New Roman" pitchFamily="18" charset="0"/>
              </a:rPr>
              <a:t>://www.synchrony.com/synchrony-announces-</a:t>
            </a:r>
          </a:p>
          <a:p>
            <a:pPr algn="just">
              <a:lnSpc>
                <a:spcPct val="120000"/>
              </a:lnSpc>
            </a:pPr>
            <a:r>
              <a:rPr lang="en-GB" sz="1800" dirty="0">
                <a:latin typeface="Times New Roman" pitchFamily="18" charset="0"/>
                <a:cs typeface="Times New Roman" pitchFamily="18" charset="0"/>
              </a:rPr>
              <a:t>Hussain, S.T., Lei, S., Akram, T., Haider, M.J., Hussain, S.H. and Ali, M., 2018. Kurt </a:t>
            </a:r>
            <a:r>
              <a:rPr lang="en-GB" sz="1800" dirty="0" err="1">
                <a:latin typeface="Times New Roman" panose="02020603050405020304" pitchFamily="18" charset="0"/>
                <a:cs typeface="Times New Roman" pitchFamily="18" charset="0"/>
              </a:rPr>
              <a:t>Lewin's</a:t>
            </a:r>
            <a:r>
              <a:rPr lang="en-GB" sz="1800" dirty="0">
                <a:latin typeface="Times New Roman" panose="02020603050405020304" pitchFamily="18" charset="0"/>
                <a:cs typeface="Times New Roman" pitchFamily="18" charset="0"/>
              </a:rPr>
              <a:t> change model: A critical review of the role of leadership and employee involvement in organizational change. </a:t>
            </a:r>
            <a:r>
              <a:rPr lang="en-GB" sz="1800" i="1" dirty="0">
                <a:latin typeface="Times New Roman" panose="02020603050405020304" pitchFamily="18" charset="0"/>
                <a:cs typeface="Times New Roman" pitchFamily="18" charset="0"/>
              </a:rPr>
              <a:t>Journal of Innovation &amp; Knowledge</a:t>
            </a:r>
            <a:r>
              <a:rPr lang="en-GB" sz="1800" dirty="0">
                <a:latin typeface="Times New Roman" panose="02020603050405020304" pitchFamily="18" charset="0"/>
                <a:cs typeface="Times New Roman" pitchFamily="18" charset="0"/>
              </a:rPr>
              <a:t>, </a:t>
            </a:r>
            <a:r>
              <a:rPr lang="en-GB" sz="1800" i="1" dirty="0">
                <a:latin typeface="Times New Roman" panose="02020603050405020304" pitchFamily="18" charset="0"/>
                <a:cs typeface="Times New Roman" pitchFamily="18" charset="0"/>
              </a:rPr>
              <a:t>3</a:t>
            </a:r>
            <a:r>
              <a:rPr lang="en-GB" sz="1800" dirty="0">
                <a:latin typeface="Times New Roman" panose="02020603050405020304" pitchFamily="18" charset="0"/>
                <a:cs typeface="Times New Roman" pitchFamily="18" charset="0"/>
              </a:rPr>
              <a:t>(3), pp.123-127.[Online] Available at: &lt;&gt; [Accessed on 12 July 2023]</a:t>
            </a:r>
          </a:p>
          <a:p>
            <a:pPr algn="just">
              <a:lnSpc>
                <a:spcPct val="12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Synchrony, 2021.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Synchrony Announces Organizational Changes to Accelerate Strategy and Growth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[online] Accessed from: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https://www.synchrony.com/synchrony-announces-organizational-changes.html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[Accessed 08 July, 2023]</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Synchrony, 2023.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Home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[online] Accessed from: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https://www.synchrony.com/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[Accessed 12 July, 2023]</a:t>
            </a:r>
            <a:endParaRPr lang="en-GB" sz="1800" dirty="0">
              <a:latin typeface="Times New Roman" pitchFamily="18" charset="0"/>
              <a:cs typeface="Times New Roman" pitchFamily="18" charset="0"/>
            </a:endParaRPr>
          </a:p>
          <a:p>
            <a:pPr algn="just">
              <a:lnSpc>
                <a:spcPct val="120000"/>
              </a:lnSpc>
            </a:pPr>
            <a:r>
              <a:rPr lang="en-GB" sz="1800" dirty="0">
                <a:latin typeface="Times New Roman" pitchFamily="18" charset="0"/>
                <a:cs typeface="Times New Roman" pitchFamily="18" charset="0"/>
              </a:rPr>
              <a:t>Synchrony, 2023. TOGETHER, WE MAKE PURCHASES POSSIBLE. [Online] Available at: &lt;https://www.synchrony.com/&gt; [Accessed on 12 July 2023]</a:t>
            </a:r>
          </a:p>
          <a:p>
            <a:pPr algn="just">
              <a:lnSpc>
                <a:spcPct val="120000"/>
              </a:lnSpc>
            </a:pPr>
            <a:endParaRPr lang="en-GB" sz="1800" dirty="0">
              <a:latin typeface="Times New Roman" panose="02020603050405020304" pitchFamily="18" charset="0"/>
              <a:cs typeface="Times New Roman" pitchFamily="18" charset="0"/>
            </a:endParaRPr>
          </a:p>
          <a:p>
            <a:pPr algn="just">
              <a:lnSpc>
                <a:spcPct val="120000"/>
              </a:lnSpc>
            </a:pPr>
            <a:endParaRPr lang="en-GB" sz="1800" dirty="0">
              <a:latin typeface="Times New Roman" panose="02020603050405020304" pitchFamily="18" charset="0"/>
              <a:cs typeface="Times New Roman" pitchFamily="18" charset="0"/>
            </a:endParaRPr>
          </a:p>
          <a:p>
            <a:pPr>
              <a:lnSpc>
                <a:spcPct val="120000"/>
              </a:lnSpc>
            </a:pPr>
            <a:endParaRPr lang="en-GB" dirty="0"/>
          </a:p>
        </p:txBody>
      </p:sp>
    </p:spTree>
    <p:extLst>
      <p:ext uri="{BB962C8B-B14F-4D97-AF65-F5344CB8AC3E}">
        <p14:creationId xmlns:p14="http://schemas.microsoft.com/office/powerpoint/2010/main" val="1767549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Arush FL jobs\July\12.07.23\3000\Managing Conference and Even\Thank-You-Quot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75692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93</TotalTime>
  <Words>1216</Words>
  <Application>Microsoft Office PowerPoint</Application>
  <PresentationFormat>On-screen Show (4:3)</PresentationFormat>
  <Paragraphs>69</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Black</vt:lpstr>
      <vt:lpstr>Calibri</vt:lpstr>
      <vt:lpstr>Symbol</vt:lpstr>
      <vt:lpstr>Times New Roman</vt:lpstr>
      <vt:lpstr>Office Theme</vt:lpstr>
      <vt:lpstr>BMMB7000   Change &amp; Stability Management </vt:lpstr>
      <vt:lpstr>Introduction </vt:lpstr>
      <vt:lpstr>Overview</vt:lpstr>
      <vt:lpstr>Importance of change management </vt:lpstr>
      <vt:lpstr>Organisational changes occurred and required in Synchrony Financial </vt:lpstr>
      <vt:lpstr>The change management model of Lewin </vt:lpstr>
      <vt:lpstr>Recommendations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uppala rishitha</cp:lastModifiedBy>
  <cp:revision>36</cp:revision>
  <dcterms:created xsi:type="dcterms:W3CDTF">2023-07-12T15:16:28Z</dcterms:created>
  <dcterms:modified xsi:type="dcterms:W3CDTF">2023-07-19T16:28:39Z</dcterms:modified>
</cp:coreProperties>
</file>