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slides/slide1.xml" ContentType="application/vnd.openxmlformats-officedocument.presentationml.slide+xml"/>
  <Override PartName="/ppt/notesSlides/notesSlide1.xml" ContentType="application/vnd.openxmlformats-officedocument.presentationml.notes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autoCompressPictures="0" removePersonalInfoOnSave="1" saveSubsetFonts="1">
  <p:sldMasterIdLst>
    <p:sldMasterId id="2147483648" r:id="rId1"/>
  </p:sldMasterIdLst>
  <p:notesMasterIdLst>
    <p:notesMasterId r:id="rId2"/>
  </p:notesMasterIdLst>
  <p:sldIdLst>
    <p:sldId id="257" r:id="rId3"/>
  </p:sldIdLst>
  <p:sldSz cy="15124113" cx="10688638"/>
  <p:notesSz cx="15124113" cy="10688638"/>
  <p:defaultTextStyle>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p:showPr>
    <p:present/>
    <p:sldAll/>
    <p:penClr>
      <a:prstClr val="red"/>
    </p:penClr>
  </p:showPr>
</p:presentationPr>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p:normalViewPr>
    <p:restoredLeft sz="15611"/>
    <p:restoredTop sz="94477" autoAdjust="0"/>
  </p:normalViewPr>
  <p:slideViewPr>
    <p:cSldViewPr snapToGrid="0" snapToObjects="1">
      <p:cViewPr>
        <p:scale>
          <a:sx n="94" d="100"/>
          <a:sy n="94" d="100"/>
        </p:scale>
        <p:origin x="686" y="-1430"/>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tableStyles" Target="tableStyles.xml"/><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1" name=""/>
        <p:cNvGrpSpPr/>
        <p:nvPr/>
      </p:nvGrpSpPr>
      <p:grpSpPr>
        <a:xfrm>
          <a:off x="0" y="0"/>
          <a:ext cx="0" cy="0"/>
          <a:chOff x="0" y="0"/>
          <a:chExt cx="0" cy="0"/>
        </a:xfrm>
      </p:grpSpPr>
    </p:spTree>
  </p:cSld>
  <p:clrMap accent1="accent1" accent2="accent2" accent3="accent3" accent4="accent4" accent5="accent5" accent6="accent6" bg1="lt1" bg2="lt2" tx1="dk1" tx2="dk2" hlink="hlink" folHlink="folHlink"/>
  <p:notesStyle>
    <a:lvl1pPr algn="l" defTabSz="914400" eaLnBrk="1" hangingPunct="1" latinLnBrk="0" marL="0" rtl="0">
      <a:defRPr sz="1200" kern="1200">
        <a:solidFill>
          <a:schemeClr val="tx1"/>
        </a:solidFill>
        <a:latin typeface="+mn-lt"/>
        <a:ea typeface="+mn-ea"/>
        <a:cs typeface="+mn-cs"/>
      </a:defRPr>
    </a:lvl1pPr>
    <a:lvl2pPr algn="l" defTabSz="914400" eaLnBrk="1" hangingPunct="1" latinLnBrk="0" marL="457200" rtl="0">
      <a:defRPr sz="1200" kern="1200">
        <a:solidFill>
          <a:schemeClr val="tx1"/>
        </a:solidFill>
        <a:latin typeface="+mn-lt"/>
        <a:ea typeface="+mn-ea"/>
        <a:cs typeface="+mn-cs"/>
      </a:defRPr>
    </a:lvl2pPr>
    <a:lvl3pPr algn="l" defTabSz="914400" eaLnBrk="1" hangingPunct="1" latinLnBrk="0" marL="914400" rtl="0">
      <a:defRPr sz="1200" kern="1200">
        <a:solidFill>
          <a:schemeClr val="tx1"/>
        </a:solidFill>
        <a:latin typeface="+mn-lt"/>
        <a:ea typeface="+mn-ea"/>
        <a:cs typeface="+mn-cs"/>
      </a:defRPr>
    </a:lvl3pPr>
    <a:lvl4pPr algn="l" defTabSz="914400" eaLnBrk="1" hangingPunct="1" latinLnBrk="0" marL="1371600" rtl="0">
      <a:defRPr sz="1200" kern="1200">
        <a:solidFill>
          <a:schemeClr val="tx1"/>
        </a:solidFill>
        <a:latin typeface="+mn-lt"/>
        <a:ea typeface="+mn-ea"/>
        <a:cs typeface="+mn-cs"/>
      </a:defRPr>
    </a:lvl4pPr>
    <a:lvl5pPr algn="l" defTabSz="914400" eaLnBrk="1" hangingPunct="1" latinLnBrk="0" marL="1828800" rtl="0">
      <a:defRPr sz="1200" kern="1200">
        <a:solidFill>
          <a:schemeClr val="tx1"/>
        </a:solidFill>
        <a:latin typeface="+mn-lt"/>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9" name=""/>
        <p:cNvGrpSpPr/>
        <p:nvPr/>
      </p:nvGrpSpPr>
      <p:grpSpPr>
        <a:xfrm>
          <a:off x="0" y="0"/>
          <a:ext cx="0" cy="0"/>
          <a:chOff x="0" y="0"/>
          <a:chExt cx="0" cy="0"/>
        </a:xfrm>
      </p:grpSpPr>
      <p:sp>
        <p:nvSpPr>
          <p:cNvPr id="1048627" name="Slide Image Placeholder 1"/>
          <p:cNvSpPr>
            <a:spLocks noChangeAspect="1" noRot="1" noGrp="1"/>
          </p:cNvSpPr>
          <p:nvPr>
            <p:ph type="sldImg"/>
          </p:nvPr>
        </p:nvSpPr>
        <p:spPr/>
        <p:txBody>
          <a:bodyPr/>
          <a:p>
            <a:endParaRPr lang="en-GB"/>
          </a:p>
        </p:txBody>
      </p:sp>
      <p:sp>
        <p:nvSpPr>
          <p:cNvPr id="1048628" name="Notes Placeholder 2"/>
          <p:cNvSpPr>
            <a:spLocks noGrp="1"/>
          </p:cNvSpPr>
          <p:nvPr>
            <p:ph type="body" idx="1"/>
          </p:nvPr>
        </p:nvSpPr>
        <p:spPr/>
        <p:txBody>
          <a:bodyPr/>
          <a:p>
            <a:pPr algn="just"/>
            <a:endParaRPr dirty="0" sz="1200" kern="1200" lang="en-IN">
              <a:solidFill>
                <a:schemeClr val="tx1"/>
              </a:solidFill>
              <a:effectLst/>
              <a:latin typeface="+mn-lt"/>
              <a:ea typeface="+mn-ea"/>
              <a:cs typeface="+mn-cs"/>
            </a:endParaRPr>
          </a:p>
        </p:txBody>
      </p:sp>
      <p:sp>
        <p:nvSpPr>
          <p:cNvPr id="1048629" name="Slide Number Placeholder 3"/>
          <p:cNvSpPr>
            <a:spLocks noGrp="1"/>
          </p:cNvSpPr>
          <p:nvPr>
            <p:ph type="sldNum" sz="quarter" idx="10"/>
          </p:nvPr>
        </p:nvSpPr>
        <p:spPr/>
        <p:txBody>
          <a:bodyPr/>
          <a:p>
            <a:fld id="{F7021451-1387-4CA6-816F-3879F97B5CBC}" type="slidenum">
              <a:rPr lang="en-US"/>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0"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A3_POSTER">
    <p:bg>
      <p:bgPr>
        <a:solidFill>
          <a:schemeClr val="bg1"/>
        </a:solidFill>
        <a:effectLst/>
      </p:bgPr>
    </p:bg>
    <p:spTree>
      <p:nvGrpSpPr>
        <p:cNvPr id="6" name=""/>
        <p:cNvGrpSpPr/>
        <p:nvPr/>
      </p:nvGrpSpPr>
      <p:grpSpPr>
        <a:xfrm>
          <a:off x="0" y="0"/>
          <a:ext cx="0" cy="0"/>
          <a:chOff x="0" y="0"/>
          <a:chExt cx="0" cy="0"/>
        </a:xfrm>
      </p:grpSpPr>
      <p:sp>
        <p:nvSpPr>
          <p:cNvPr id="1048576" name="Shape 0"/>
          <p:cNvSpPr/>
          <p:nvPr/>
        </p:nvSpPr>
        <p:spPr>
          <a:xfrm>
            <a:off x="0" y="0"/>
            <a:ext cx="10689336" cy="1783080"/>
          </a:xfrm>
          <a:prstGeom prst="rect"/>
          <a:solidFill>
            <a:schemeClr val="tx2"/>
          </a:solidFill>
        </p:spPr>
        <p:txBody>
          <a:bodyPr/>
          <a:p>
            <a:endParaRPr lang="en-GB"/>
          </a:p>
        </p:txBody>
      </p:sp>
      <p:sp>
        <p:nvSpPr>
          <p:cNvPr id="1048577" name="Shape 1"/>
          <p:cNvSpPr/>
          <p:nvPr/>
        </p:nvSpPr>
        <p:spPr>
          <a:xfrm>
            <a:off x="0" y="1783080"/>
            <a:ext cx="10689336" cy="73152"/>
          </a:xfrm>
          <a:prstGeom prst="rect"/>
          <a:solidFill>
            <a:schemeClr val="accent2"/>
          </a:solidFill>
        </p:spPr>
        <p:txBody>
          <a:bodyPr/>
          <a:p>
            <a:endParaRPr lang="en-GB"/>
          </a:p>
        </p:txBody>
      </p:sp>
      <p:sp>
        <p:nvSpPr>
          <p:cNvPr id="1048578" name="Shape 2"/>
          <p:cNvSpPr/>
          <p:nvPr/>
        </p:nvSpPr>
        <p:spPr>
          <a:xfrm>
            <a:off x="0" y="14721840"/>
            <a:ext cx="10689336" cy="402336"/>
          </a:xfrm>
          <a:prstGeom prst="rect"/>
          <a:solidFill>
            <a:schemeClr val="tx2"/>
          </a:solidFill>
        </p:spPr>
        <p:txBody>
          <a:bodyPr/>
          <a:p>
            <a:endParaRPr lang="en-GB"/>
          </a:p>
        </p:txBody>
      </p:sp>
      <p:sp>
        <p:nvSpPr>
          <p:cNvPr id="1048579" name="Text 3"/>
          <p:cNvSpPr>
            <a:spLocks noGrp="1"/>
          </p:cNvSpPr>
          <p:nvPr>
            <p:ph type="title" idx="103" hasCustomPrompt="1"/>
          </p:nvPr>
        </p:nvSpPr>
        <p:spPr>
          <a:xfrm>
            <a:off x="1828800" y="182880"/>
            <a:ext cx="7040880" cy="960120"/>
          </a:xfrm>
          <a:prstGeom prst="rect"/>
          <a:noFill/>
        </p:spPr>
        <p:txBody>
          <a:bodyPr rtlCol="0" wrap="square"/>
          <a:lstStyle>
            <a:lvl1pPr algn="ctr" indent="0" marL="0">
              <a:buNone/>
              <a:defRPr b="1" dirty="0" sz="2500" lang="en-US">
                <a:solidFill>
                  <a:schemeClr val="bg1"/>
                </a:solidFill>
              </a:defRPr>
            </a:lvl1pPr>
          </a:lstStyle>
          <a:p>
            <a:pPr algn="ctr" indent="0" marL="0">
              <a:buNone/>
            </a:pPr>
            <a:endParaRPr dirty="0" sz="2500" lang="en-US"/>
          </a:p>
        </p:txBody>
      </p:sp>
      <p:sp>
        <p:nvSpPr>
          <p:cNvPr id="1048580" name="Text 3"/>
          <p:cNvSpPr>
            <a:spLocks noGrp="1"/>
          </p:cNvSpPr>
          <p:nvPr>
            <p:ph type="body" idx="104" hasCustomPrompt="1"/>
          </p:nvPr>
        </p:nvSpPr>
        <p:spPr>
          <a:xfrm>
            <a:off x="1828800" y="1188720"/>
            <a:ext cx="7040880" cy="502920"/>
          </a:xfrm>
          <a:prstGeom prst="rect"/>
          <a:noFill/>
        </p:spPr>
        <p:txBody>
          <a:bodyPr rtlCol="0" wrap="square"/>
          <a:lstStyle>
            <a:lvl1pPr algn="ctr" indent="0" marL="0">
              <a:buNone/>
              <a:defRPr dirty="0" sz="1500" lang="en-US">
                <a:solidFill>
                  <a:schemeClr val="bg2"/>
                </a:solidFill>
              </a:defRPr>
            </a:lvl1pPr>
          </a:lstStyle>
          <a:p>
            <a:pPr algn="ctr" indent="0" marL="0">
              <a:buNone/>
            </a:pPr>
            <a:endParaRPr dirty="0" sz="150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3" name=""/>
        <p:cNvGrpSpPr/>
        <p:nvPr/>
      </p:nvGrpSpPr>
      <p:grpSpPr>
        <a:xfrm>
          <a:off x="0" y="0"/>
          <a:ext cx="0" cy="0"/>
          <a:chOff x="0" y="0"/>
          <a:chExt cx="0" cy="0"/>
        </a:xfrm>
      </p:grpSpPr>
    </p:spTree>
  </p:cSld>
  <p:clrMap accent1="accent1" accent2="accent2" accent3="accent3" accent4="accent4" accent5="accent5" accent6="accent6" bg1="lt1" bg2="lt2" tx1="dk1" tx2="dk2" hlink="hlink" folHlink="folHlink"/>
  <p:sldLayoutIdLst>
    <p:sldLayoutId id="2147483649" r:id="rId1"/>
    <p:sldLayoutId id="2147483650" r:id="rId2"/>
  </p:sldLayoutIdLst>
  <p:hf dt="0" ftr="0" hdr="0" sldNum="0"/>
  <p:txStyles>
    <p:titleStyle>
      <a:lvl1pPr algn="ctr" defTabSz="914400" eaLnBrk="1" hangingPunct="1" latinLnBrk="0" rtl="0">
        <a:spcBef>
          <a:spcPct val="0"/>
        </a:spcBef>
        <a:buNone/>
        <a:defRPr sz="4400" kern="1200">
          <a:solidFill>
            <a:schemeClr val="tx1"/>
          </a:solidFill>
          <a:latin typeface="+mj-lt"/>
          <a:ea typeface="+mj-ea"/>
          <a:cs typeface="+mj-cs"/>
        </a:defRPr>
      </a:lvl1pPr>
    </p:titleStyle>
    <p:bodyStyle>
      <a:lvl1pPr algn="l" defTabSz="914400" eaLnBrk="1" hangingPunct="1" indent="-342900" latinLnBrk="0" marL="342900" rtl="0">
        <a:spcBef>
          <a:spcPct val="20000"/>
        </a:spcBef>
        <a:buFont typeface="Arial" pitchFamily="34" charset="0"/>
        <a:buChar char="•"/>
        <a:defRPr sz="3200" kern="1200">
          <a:solidFill>
            <a:schemeClr val="tx1"/>
          </a:solidFill>
          <a:latin typeface="+mn-lt"/>
          <a:ea typeface="+mn-ea"/>
          <a:cs typeface="+mn-cs"/>
        </a:defRPr>
      </a:lvl1pPr>
      <a:lvl2pPr algn="l" defTabSz="914400" eaLnBrk="1" hangingPunct="1" indent="-285750" latinLnBrk="0" marL="742950" rtl="0">
        <a:spcBef>
          <a:spcPct val="20000"/>
        </a:spcBef>
        <a:buFont typeface="Arial" pitchFamily="34" charset="0"/>
        <a:buChar char="–"/>
        <a:defRPr sz="2800" kern="1200">
          <a:solidFill>
            <a:schemeClr val="tx1"/>
          </a:solidFill>
          <a:latin typeface="+mn-lt"/>
          <a:ea typeface="+mn-ea"/>
          <a:cs typeface="+mn-cs"/>
        </a:defRPr>
      </a:lvl2pPr>
      <a:lvl3pPr algn="l" defTabSz="914400" eaLnBrk="1" hangingPunct="1" indent="-228600" latinLnBrk="0" marL="1143000" rtl="0">
        <a:spcBef>
          <a:spcPct val="20000"/>
        </a:spcBef>
        <a:buFont typeface="Arial" pitchFamily="34" charset="0"/>
        <a:buChar char="•"/>
        <a:defRPr sz="2400" kern="1200">
          <a:solidFill>
            <a:schemeClr val="tx1"/>
          </a:solidFill>
          <a:latin typeface="+mn-lt"/>
          <a:ea typeface="+mn-ea"/>
          <a:cs typeface="+mn-cs"/>
        </a:defRPr>
      </a:lvl3pPr>
      <a:lvl4pPr algn="l" defTabSz="914400" eaLnBrk="1" hangingPunct="1" indent="-228600" latinLnBrk="0" marL="1600200" rtl="0">
        <a:spcBef>
          <a:spcPct val="20000"/>
        </a:spcBef>
        <a:buFont typeface="Arial" pitchFamily="34" charset="0"/>
        <a:buChar char="–"/>
        <a:defRPr sz="2000" kern="1200">
          <a:solidFill>
            <a:schemeClr val="tx1"/>
          </a:solidFill>
          <a:latin typeface="+mn-lt"/>
          <a:ea typeface="+mn-ea"/>
          <a:cs typeface="+mn-cs"/>
        </a:defRPr>
      </a:lvl4pPr>
      <a:lvl5pPr algn="l" defTabSz="914400" eaLnBrk="1" hangingPunct="1" indent="-228600" latinLnBrk="0" marL="2057400" rtl="0">
        <a:spcBef>
          <a:spcPct val="20000"/>
        </a:spcBef>
        <a:buFont typeface="Arial" pitchFamily="34" charset="0"/>
        <a:buChar char="»"/>
        <a:defRPr sz="2000" kern="1200">
          <a:solidFill>
            <a:schemeClr val="tx1"/>
          </a:solidFill>
          <a:latin typeface="+mn-lt"/>
          <a:ea typeface="+mn-ea"/>
          <a:cs typeface="+mn-cs"/>
        </a:defRPr>
      </a:lvl5pPr>
      <a:lvl6pPr algn="l" defTabSz="914400" eaLnBrk="1" hangingPunct="1" indent="-228600" latinLnBrk="0" marL="2514600" rtl="0">
        <a:spcBef>
          <a:spcPct val="20000"/>
        </a:spcBef>
        <a:buFont typeface="Arial" pitchFamily="34" charset="0"/>
        <a:buChar char="•"/>
        <a:defRPr sz="2000" kern="1200">
          <a:solidFill>
            <a:schemeClr val="tx1"/>
          </a:solidFill>
          <a:latin typeface="+mn-lt"/>
          <a:ea typeface="+mn-ea"/>
          <a:cs typeface="+mn-cs"/>
        </a:defRPr>
      </a:lvl6pPr>
      <a:lvl7pPr algn="l" defTabSz="914400" eaLnBrk="1" hangingPunct="1" indent="-228600" latinLnBrk="0" marL="2971800" rtl="0">
        <a:spcBef>
          <a:spcPct val="20000"/>
        </a:spcBef>
        <a:buFont typeface="Arial" pitchFamily="34" charset="0"/>
        <a:buChar char="•"/>
        <a:defRPr sz="2000" kern="1200">
          <a:solidFill>
            <a:schemeClr val="tx1"/>
          </a:solidFill>
          <a:latin typeface="+mn-lt"/>
          <a:ea typeface="+mn-ea"/>
          <a:cs typeface="+mn-cs"/>
        </a:defRPr>
      </a:lvl7pPr>
      <a:lvl8pPr algn="l" defTabSz="914400" eaLnBrk="1" hangingPunct="1" indent="-228600" latinLnBrk="0" marL="3429000" rtl="0">
        <a:spcBef>
          <a:spcPct val="20000"/>
        </a:spcBef>
        <a:buFont typeface="Arial" pitchFamily="34" charset="0"/>
        <a:buChar char="•"/>
        <a:defRPr sz="2000" kern="1200">
          <a:solidFill>
            <a:schemeClr val="tx1"/>
          </a:solidFill>
          <a:latin typeface="+mn-lt"/>
          <a:ea typeface="+mn-ea"/>
          <a:cs typeface="+mn-cs"/>
        </a:defRPr>
      </a:lvl8pPr>
      <a:lvl9pPr algn="l" defTabSz="914400" eaLnBrk="1" hangingPunct="1" indent="-228600" latinLnBrk="0" marL="3886200" rtl="0">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slideLayout" Target="../slideLayouts/slideLayout2.xml"/><Relationship Id="rId5"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7" name=""/>
        <p:cNvGrpSpPr/>
        <p:nvPr/>
      </p:nvGrpSpPr>
      <p:grpSpPr>
        <a:xfrm>
          <a:off x="0" y="0"/>
          <a:ext cx="0" cy="0"/>
          <a:chOff x="0" y="0"/>
          <a:chExt cx="0" cy="0"/>
        </a:xfrm>
      </p:grpSpPr>
      <p:sp>
        <p:nvSpPr>
          <p:cNvPr id="1048581" name="Text 3"/>
          <p:cNvSpPr>
            <a:spLocks noGrp="1"/>
          </p:cNvSpPr>
          <p:nvPr>
            <p:ph type="title" idx="103" hasCustomPrompt="1"/>
          </p:nvPr>
        </p:nvSpPr>
        <p:spPr>
          <a:xfrm>
            <a:off x="3275635" y="208873"/>
            <a:ext cx="7278462" cy="1394460"/>
          </a:xfrm>
          <a:prstGeom prst="rect"/>
          <a:noFill/>
        </p:spPr>
        <p:txBody>
          <a:bodyPr anchor="ctr" rtlCol="0" wrap="square"/>
          <a:p>
            <a:pPr indent="0" marL="0">
              <a:buNone/>
            </a:pPr>
            <a:r>
              <a:rPr b="1" dirty="0" sz="3200" lang="en-US">
                <a:solidFill>
                  <a:schemeClr val="bg1"/>
                </a:solidFill>
              </a:rPr>
              <a:t>Antimicrobial Resistance in Community and Long-Term Care: Resistance Patterns and Barriers to Stewardship</a:t>
            </a:r>
            <a:endParaRPr dirty="0" sz="3200" lang="en-US"/>
          </a:p>
        </p:txBody>
      </p:sp>
      <p:sp>
        <p:nvSpPr>
          <p:cNvPr id="1048582" name="Heading Background and Prevalence"/>
          <p:cNvSpPr/>
          <p:nvPr/>
        </p:nvSpPr>
        <p:spPr>
          <a:xfrm>
            <a:off x="89893" y="2350770"/>
            <a:ext cx="5113043" cy="699834"/>
          </a:xfrm>
          <a:prstGeom prst="rect"/>
          <a:solidFill>
            <a:schemeClr val="accent1"/>
          </a:solidFill>
        </p:spPr>
        <p:txBody>
          <a:bodyPr/>
          <a:p>
            <a:endParaRPr lang="en-GB"/>
          </a:p>
        </p:txBody>
      </p:sp>
      <p:sp>
        <p:nvSpPr>
          <p:cNvPr id="1048583" name="Heading text Background and Prevalence"/>
          <p:cNvSpPr txBox="1"/>
          <p:nvPr/>
        </p:nvSpPr>
        <p:spPr>
          <a:xfrm>
            <a:off x="71375" y="2505393"/>
            <a:ext cx="5113043" cy="499013"/>
          </a:xfrm>
          <a:prstGeom prst="rect"/>
          <a:noFill/>
        </p:spPr>
        <p:txBody>
          <a:bodyPr anchor="ctr" bIns="0" lIns="0" rIns="0" rtlCol="0" tIns="0" wrap="square"/>
          <a:p>
            <a:pPr algn="ctr" indent="0" marL="0">
              <a:buNone/>
            </a:pPr>
            <a:r>
              <a:rPr b="1" dirty="0" lang="en-US">
                <a:solidFill>
                  <a:schemeClr val="bg1"/>
                </a:solidFill>
              </a:rPr>
              <a:t>Background and Prevalence Of Antimicrobial Resistance </a:t>
            </a:r>
            <a:endParaRPr dirty="0" lang="en-US"/>
          </a:p>
        </p:txBody>
      </p:sp>
      <p:sp>
        <p:nvSpPr>
          <p:cNvPr id="1048584" name="Body panel Background and Prevalence"/>
          <p:cNvSpPr/>
          <p:nvPr/>
        </p:nvSpPr>
        <p:spPr>
          <a:xfrm>
            <a:off x="89893" y="3084749"/>
            <a:ext cx="5113043" cy="2551099"/>
          </a:xfrm>
          <a:prstGeom prst="rect"/>
          <a:solidFill>
            <a:schemeClr val="bg2"/>
          </a:solidFill>
        </p:spPr>
        <p:txBody>
          <a:bodyPr/>
          <a:p>
            <a:endParaRPr dirty="0" lang="en-GB"/>
          </a:p>
        </p:txBody>
      </p:sp>
      <p:sp>
        <p:nvSpPr>
          <p:cNvPr id="1048585" name="Body Background and Prevalence"/>
          <p:cNvSpPr txBox="1"/>
          <p:nvPr/>
        </p:nvSpPr>
        <p:spPr>
          <a:xfrm>
            <a:off x="200927" y="3073465"/>
            <a:ext cx="4890974" cy="2429214"/>
          </a:xfrm>
          <a:prstGeom prst="rect"/>
          <a:noFill/>
        </p:spPr>
        <p:txBody>
          <a:bodyPr anchor="t" bIns="0" lIns="0" rIns="0" rtlCol="0" tIns="0" wrap="square"/>
          <a:p>
            <a:pPr algn="just">
              <a:lnSpc>
                <a:spcPct val="150000"/>
              </a:lnSpc>
              <a:spcBef>
                <a:spcPts val="600"/>
              </a:spcBef>
              <a:spcAft>
                <a:spcPts val="600"/>
              </a:spcAft>
              <a:buSzPct val="100000"/>
            </a:pPr>
            <a:r>
              <a:rPr dirty="0" sz="1050" lang="en-US">
                <a:solidFill>
                  <a:schemeClr val="tx1"/>
                </a:solidFill>
              </a:rPr>
              <a:t>Multidrug-resistant bacteria reduce treatment options and make treatment choices more difficult, and antimicrobial drug resistance (AMR) is the power of microorganisms to withstand the drugs used to treat infections (Gajic, et al., 2025). The resistance to antimicrobial includes the presence of </a:t>
            </a:r>
            <a:r>
              <a:rPr dirty="0" sz="1050" lang="en-IN"/>
              <a:t>ESBL-producing bacterial strains </a:t>
            </a:r>
            <a:r>
              <a:rPr dirty="0" sz="1050" lang="en-US">
                <a:solidFill>
                  <a:schemeClr val="tx1"/>
                </a:solidFill>
              </a:rPr>
              <a:t>and methicillin-resistant Staphylococcus aureus (Bitew, et al., 2023; Husna, et al., 2023). The GBD 2021 Antimicrobial Resistance, approximately 1.14 million deaths were directly caused by bacterial AMR, and 4.71 million deaths were attributed to bacterial AMR globally (</a:t>
            </a:r>
            <a:r>
              <a:rPr dirty="0" sz="1050" lang="en-US" err="1">
                <a:solidFill>
                  <a:schemeClr val="tx1"/>
                </a:solidFill>
              </a:rPr>
              <a:t>Naghavi</a:t>
            </a:r>
            <a:r>
              <a:rPr dirty="0" sz="1050" lang="en-US">
                <a:solidFill>
                  <a:schemeClr val="tx1"/>
                </a:solidFill>
              </a:rPr>
              <a:t>, et al., 2024).  It is necessary to </a:t>
            </a:r>
            <a:r>
              <a:rPr dirty="0" sz="1050" lang="en-US" err="1">
                <a:solidFill>
                  <a:schemeClr val="tx1"/>
                </a:solidFill>
              </a:rPr>
              <a:t>recognise</a:t>
            </a:r>
            <a:r>
              <a:rPr dirty="0" sz="1050" lang="en-US">
                <a:solidFill>
                  <a:schemeClr val="tx1"/>
                </a:solidFill>
              </a:rPr>
              <a:t> that local prevalence drives global mortality estimates, necessitating evidence-based approaches to change care delivery at the local level (Correia, et al., 2025; Shenoy, et al., 2023). </a:t>
            </a:r>
            <a:endParaRPr dirty="0" sz="1050" lang="nl-NL">
              <a:solidFill>
                <a:schemeClr val="tx1"/>
              </a:solidFill>
            </a:endParaRPr>
          </a:p>
        </p:txBody>
      </p:sp>
      <p:sp>
        <p:nvSpPr>
          <p:cNvPr id="1048586" name="Figure 1: Number of deaths due to AMR"/>
          <p:cNvSpPr txBox="1"/>
          <p:nvPr/>
        </p:nvSpPr>
        <p:spPr>
          <a:xfrm>
            <a:off x="5299237" y="2381683"/>
            <a:ext cx="5299507" cy="2667119"/>
          </a:xfrm>
          <a:prstGeom prst="rect"/>
          <a:solidFill>
            <a:schemeClr val="bg1"/>
          </a:solidFill>
          <a:ln w="19050">
            <a:solidFill>
              <a:schemeClr val="accent5"/>
            </a:solidFill>
            <a:prstDash val="dash"/>
          </a:ln>
        </p:spPr>
        <p:txBody>
          <a:bodyPr anchor="ctr" rtlCol="0" wrap="square"/>
          <a:p>
            <a:pPr algn="ctr" indent="0" marL="0">
              <a:buNone/>
            </a:pPr>
            <a:r>
              <a:rPr dirty="0" sz="1400" i="1" lang="en-US">
                <a:solidFill>
                  <a:schemeClr val="accent5"/>
                </a:solidFill>
              </a:rPr>
              <a:t>[ Insert Figure 1: Number of deaths due to AMR here ]</a:t>
            </a:r>
            <a:endParaRPr dirty="0" sz="1400" lang="en-US"/>
          </a:p>
          <a:p>
            <a:pPr algn="ctr" indent="0" marL="0">
              <a:buNone/>
            </a:pPr>
            <a:endParaRPr dirty="0" sz="1400" lang="en-US"/>
          </a:p>
          <a:p>
            <a:pPr algn="ctr" indent="0" marL="0">
              <a:buNone/>
            </a:pPr>
            <a:r>
              <a:rPr dirty="0" sz="1400" i="1" lang="en-US">
                <a:solidFill>
                  <a:schemeClr val="accent5"/>
                </a:solidFill>
              </a:rPr>
              <a:t>Caption: describe the figure</a:t>
            </a:r>
            <a:endParaRPr dirty="0" sz="1400" lang="en-US"/>
          </a:p>
          <a:p>
            <a:pPr algn="ctr" indent="0" marL="0">
              <a:buNone/>
            </a:pPr>
            <a:r>
              <a:rPr dirty="0" sz="1400" i="1" lang="en-US">
                <a:solidFill>
                  <a:schemeClr val="accent5"/>
                </a:solidFill>
              </a:rPr>
              <a:t>(Source: Author, Year)</a:t>
            </a:r>
            <a:endParaRPr dirty="0" sz="1400" lang="en-US"/>
          </a:p>
        </p:txBody>
      </p:sp>
      <p:sp>
        <p:nvSpPr>
          <p:cNvPr id="1048587" name="Heading Research Rationale and Evidence Gap"/>
          <p:cNvSpPr/>
          <p:nvPr/>
        </p:nvSpPr>
        <p:spPr>
          <a:xfrm>
            <a:off x="5270220" y="5093950"/>
            <a:ext cx="5353631" cy="430530"/>
          </a:xfrm>
          <a:prstGeom prst="rect"/>
          <a:solidFill>
            <a:schemeClr val="accent2"/>
          </a:solidFill>
        </p:spPr>
        <p:txBody>
          <a:bodyPr/>
          <a:p>
            <a:pPr algn="ctr" indent="0" marL="0">
              <a:buNone/>
            </a:pPr>
            <a:r>
              <a:rPr b="1" sz="1800" lang="en-US">
                <a:solidFill>
                  <a:schemeClr val="bg1"/>
                </a:solidFill>
              </a:rPr>
              <a:t>Research Rationale and Evidence Gap </a:t>
            </a:r>
            <a:endParaRPr dirty="0" sz="1800" lang="en-US"/>
          </a:p>
        </p:txBody>
      </p:sp>
      <p:sp>
        <p:nvSpPr>
          <p:cNvPr id="1048588" name="Heading text Research Rationale and Evidence Gap"/>
          <p:cNvSpPr txBox="1"/>
          <p:nvPr/>
        </p:nvSpPr>
        <p:spPr>
          <a:xfrm>
            <a:off x="5563629" y="5708733"/>
            <a:ext cx="4930537" cy="352323"/>
          </a:xfrm>
          <a:prstGeom prst="rect"/>
          <a:noFill/>
        </p:spPr>
        <p:txBody>
          <a:bodyPr anchor="ctr" bIns="0" lIns="0" rIns="0" rtlCol="0" tIns="0" wrap="square"/>
          <a:p>
            <a:pPr algn="ctr" indent="0" marL="0">
              <a:buNone/>
            </a:pPr>
            <a:r>
              <a:rPr b="1" dirty="0" sz="1900" lang="en-US">
                <a:solidFill>
                  <a:schemeClr val="bg1"/>
                </a:solidFill>
              </a:rPr>
              <a:t>Research Rationale and Evidence Gap </a:t>
            </a:r>
            <a:endParaRPr dirty="0" sz="1900" lang="en-US"/>
          </a:p>
        </p:txBody>
      </p:sp>
      <p:sp>
        <p:nvSpPr>
          <p:cNvPr id="1048589" name="Body panel Research Rationale and Evidence Gap"/>
          <p:cNvSpPr/>
          <p:nvPr/>
        </p:nvSpPr>
        <p:spPr>
          <a:xfrm>
            <a:off x="5287435" y="5561561"/>
            <a:ext cx="5325511" cy="2126593"/>
          </a:xfrm>
          <a:prstGeom prst="rect"/>
          <a:solidFill>
            <a:schemeClr val="bg2"/>
          </a:solidFill>
        </p:spPr>
        <p:txBody>
          <a:bodyPr/>
          <a:p>
            <a:endParaRPr lang="en-GB"/>
          </a:p>
        </p:txBody>
      </p:sp>
      <p:sp>
        <p:nvSpPr>
          <p:cNvPr id="1048590" name="Body Research Rationale and Evidence Gap"/>
          <p:cNvSpPr txBox="1"/>
          <p:nvPr/>
        </p:nvSpPr>
        <p:spPr>
          <a:xfrm>
            <a:off x="5332127" y="5561561"/>
            <a:ext cx="5186825" cy="2042922"/>
          </a:xfrm>
          <a:prstGeom prst="rect"/>
          <a:noFill/>
        </p:spPr>
        <p:txBody>
          <a:bodyPr anchor="t" bIns="0" lIns="0" rIns="0" rtlCol="0" tIns="0" wrap="square"/>
          <a:p>
            <a:pPr algn="just">
              <a:lnSpc>
                <a:spcPct val="150000"/>
              </a:lnSpc>
              <a:spcBef>
                <a:spcPts val="600"/>
              </a:spcBef>
              <a:spcAft>
                <a:spcPts val="600"/>
              </a:spcAft>
              <a:buSzPct val="100000"/>
            </a:pPr>
            <a:r>
              <a:rPr dirty="0" sz="1050" lang="en-US"/>
              <a:t>According to Bassetti, et al., (2022), the diagnosis of resistant bacteria can be insufficient to correct inappropriate prescribing. Decisions are influenced by diagnostic activities, delays in lab results, concerns about clinical deterioration, lack of staff resources, and communication issues (</a:t>
            </a:r>
            <a:r>
              <a:rPr dirty="0" sz="1050" lang="en-US" err="1"/>
              <a:t>Alrithi</a:t>
            </a:r>
            <a:r>
              <a:rPr dirty="0" sz="1050" lang="en-US"/>
              <a:t>, 2025). A significant gap has emerged in identifying </a:t>
            </a:r>
            <a:r>
              <a:rPr dirty="0" sz="1050" lang="en-US" err="1"/>
              <a:t>organisational</a:t>
            </a:r>
            <a:r>
              <a:rPr dirty="0" sz="1050" lang="en-US"/>
              <a:t>, resource-related and knowledge-related barriers to </a:t>
            </a:r>
            <a:r>
              <a:rPr dirty="0" sz="1050" lang="en-IN"/>
              <a:t>optimising antimicrobial use </a:t>
            </a:r>
            <a:r>
              <a:rPr dirty="0" sz="1050" lang="en-US"/>
              <a:t>in long-term care facilities (Cheong, et al., 2022; </a:t>
            </a:r>
            <a:r>
              <a:rPr dirty="0" sz="1050" lang="en-US" err="1"/>
              <a:t>Vicentini</a:t>
            </a:r>
            <a:r>
              <a:rPr dirty="0" sz="1050" lang="en-US"/>
              <a:t>, et al., 2024). There is a significant gap in care because instructions are not clear on whether current facilities offer a connection between resistance profiles, prescribing and coordination of care across community and social services (Khatri, et al., 2023).</a:t>
            </a:r>
          </a:p>
        </p:txBody>
      </p:sp>
      <p:sp>
        <p:nvSpPr>
          <p:cNvPr id="1048591" name="Figure 2: Factors of antimicrobial stewardship"/>
          <p:cNvSpPr txBox="1"/>
          <p:nvPr/>
        </p:nvSpPr>
        <p:spPr>
          <a:xfrm>
            <a:off x="114895" y="5703543"/>
            <a:ext cx="5057072" cy="1900940"/>
          </a:xfrm>
          <a:prstGeom prst="rect"/>
          <a:solidFill>
            <a:schemeClr val="bg1"/>
          </a:solidFill>
          <a:ln w="19050">
            <a:solidFill>
              <a:schemeClr val="accent5"/>
            </a:solidFill>
            <a:prstDash val="dash"/>
          </a:ln>
        </p:spPr>
        <p:txBody>
          <a:bodyPr anchor="ctr" rtlCol="0" wrap="square"/>
          <a:p>
            <a:pPr algn="ctr" indent="0" marL="0">
              <a:buNone/>
            </a:pPr>
            <a:endParaRPr dirty="0" sz="1400" lang="en-US"/>
          </a:p>
        </p:txBody>
      </p:sp>
      <p:sp>
        <p:nvSpPr>
          <p:cNvPr id="1048592" name="Body panel Methodology"/>
          <p:cNvSpPr/>
          <p:nvPr/>
        </p:nvSpPr>
        <p:spPr>
          <a:xfrm>
            <a:off x="5259273" y="8052363"/>
            <a:ext cx="5336662" cy="2344682"/>
          </a:xfrm>
          <a:prstGeom prst="rect"/>
          <a:solidFill>
            <a:schemeClr val="bg2"/>
          </a:solidFill>
        </p:spPr>
        <p:txBody>
          <a:bodyPr/>
          <a:p>
            <a:endParaRPr lang="en-GB"/>
          </a:p>
        </p:txBody>
      </p:sp>
      <p:sp>
        <p:nvSpPr>
          <p:cNvPr id="1048593" name="Heading Anticipated Research Impact"/>
          <p:cNvSpPr/>
          <p:nvPr/>
        </p:nvSpPr>
        <p:spPr>
          <a:xfrm>
            <a:off x="54392" y="13907610"/>
            <a:ext cx="5148544" cy="240344"/>
          </a:xfrm>
          <a:prstGeom prst="rect"/>
          <a:solidFill>
            <a:schemeClr val="accent2"/>
          </a:solidFill>
        </p:spPr>
        <p:txBody>
          <a:bodyPr/>
          <a:p>
            <a:endParaRPr lang="en-GB"/>
          </a:p>
        </p:txBody>
      </p:sp>
      <p:sp>
        <p:nvSpPr>
          <p:cNvPr id="1048594" name="Body panel Anticipated Research Impact"/>
          <p:cNvSpPr/>
          <p:nvPr/>
        </p:nvSpPr>
        <p:spPr>
          <a:xfrm>
            <a:off x="64869" y="14175640"/>
            <a:ext cx="5148579" cy="880437"/>
          </a:xfrm>
          <a:prstGeom prst="rect"/>
          <a:solidFill>
            <a:schemeClr val="bg2"/>
          </a:solidFill>
        </p:spPr>
        <p:txBody>
          <a:bodyPr/>
          <a:p>
            <a:endParaRPr lang="en-GB"/>
          </a:p>
        </p:txBody>
      </p:sp>
      <p:sp>
        <p:nvSpPr>
          <p:cNvPr id="1048595" name="Body Anticipated Research Impact"/>
          <p:cNvSpPr txBox="1"/>
          <p:nvPr/>
        </p:nvSpPr>
        <p:spPr>
          <a:xfrm>
            <a:off x="132962" y="14164065"/>
            <a:ext cx="5012923" cy="984868"/>
          </a:xfrm>
          <a:prstGeom prst="rect"/>
          <a:noFill/>
        </p:spPr>
        <p:txBody>
          <a:bodyPr anchor="t" bIns="0" lIns="0" rIns="0" rtlCol="0" tIns="0" wrap="square"/>
          <a:p>
            <a:pPr algn="just">
              <a:lnSpc>
                <a:spcPct val="150000"/>
              </a:lnSpc>
              <a:spcBef>
                <a:spcPts val="600"/>
              </a:spcBef>
              <a:spcAft>
                <a:spcPts val="600"/>
              </a:spcAft>
              <a:buSzPct val="100000"/>
            </a:pPr>
            <a:r>
              <a:rPr dirty="0" sz="1000" lang="en-US"/>
              <a:t>In Summary, AMR has the potential to impact vulnerable populations in care, while barriers to stewardship exist in both prescription and </a:t>
            </a:r>
            <a:r>
              <a:rPr dirty="0" sz="1000" lang="en-US" err="1"/>
              <a:t>organisational</a:t>
            </a:r>
            <a:r>
              <a:rPr dirty="0" sz="1000" lang="en-US"/>
              <a:t> settings. Although the effectiveness of implementation is required to be handled, this research intended to establish the foundation for future AMS practice.</a:t>
            </a:r>
          </a:p>
        </p:txBody>
      </p:sp>
      <p:sp>
        <p:nvSpPr>
          <p:cNvPr id="1048596" name="Heading Conclusion and Expected Contribution"/>
          <p:cNvSpPr/>
          <p:nvPr/>
        </p:nvSpPr>
        <p:spPr>
          <a:xfrm>
            <a:off x="64870" y="12305541"/>
            <a:ext cx="5148579" cy="280441"/>
          </a:xfrm>
          <a:prstGeom prst="rect"/>
          <a:solidFill>
            <a:schemeClr val="accent1"/>
          </a:solidFill>
        </p:spPr>
        <p:txBody>
          <a:bodyPr/>
          <a:p>
            <a:endParaRPr lang="en-GB"/>
          </a:p>
        </p:txBody>
      </p:sp>
      <p:sp>
        <p:nvSpPr>
          <p:cNvPr id="1048597" name="Heading text Conclusion and Expected Contribution"/>
          <p:cNvSpPr txBox="1"/>
          <p:nvPr/>
        </p:nvSpPr>
        <p:spPr>
          <a:xfrm>
            <a:off x="319705" y="12277813"/>
            <a:ext cx="4562856" cy="228269"/>
          </a:xfrm>
          <a:prstGeom prst="rect"/>
          <a:noFill/>
        </p:spPr>
        <p:txBody>
          <a:bodyPr anchor="ctr" bIns="0" lIns="0" rIns="0" rtlCol="0" tIns="0" wrap="square"/>
          <a:p>
            <a:pPr algn="ctr" indent="0" marL="0">
              <a:buNone/>
            </a:pPr>
            <a:r>
              <a:rPr b="1" dirty="0" sz="1900" lang="en-US">
                <a:solidFill>
                  <a:schemeClr val="bg1"/>
                </a:solidFill>
              </a:rPr>
              <a:t>Anticipated Research Impact </a:t>
            </a:r>
            <a:endParaRPr dirty="0" sz="1900" lang="en-US"/>
          </a:p>
        </p:txBody>
      </p:sp>
      <p:sp>
        <p:nvSpPr>
          <p:cNvPr id="1048598" name="Body panel Conclusion and Expected Contribution"/>
          <p:cNvSpPr/>
          <p:nvPr/>
        </p:nvSpPr>
        <p:spPr>
          <a:xfrm>
            <a:off x="54093" y="12618720"/>
            <a:ext cx="5130268" cy="1273657"/>
          </a:xfrm>
          <a:prstGeom prst="rect"/>
          <a:solidFill>
            <a:schemeClr val="bg2"/>
          </a:solidFill>
        </p:spPr>
        <p:txBody>
          <a:bodyPr/>
          <a:p>
            <a:endParaRPr lang="en-GB"/>
          </a:p>
        </p:txBody>
      </p:sp>
      <p:sp>
        <p:nvSpPr>
          <p:cNvPr id="1048599" name="Body Conclusion and Expected Contribution"/>
          <p:cNvSpPr txBox="1"/>
          <p:nvPr/>
        </p:nvSpPr>
        <p:spPr>
          <a:xfrm>
            <a:off x="103909" y="12637800"/>
            <a:ext cx="5026904" cy="1254577"/>
          </a:xfrm>
          <a:prstGeom prst="rect"/>
          <a:noFill/>
        </p:spPr>
        <p:txBody>
          <a:bodyPr anchor="t" bIns="0" lIns="0" rIns="0" rtlCol="0" tIns="0" wrap="square"/>
          <a:p>
            <a:pPr algn="just">
              <a:lnSpc>
                <a:spcPct val="150000"/>
              </a:lnSpc>
              <a:buSzPct val="100000"/>
            </a:pPr>
            <a:r>
              <a:rPr dirty="0" sz="900" lang="en-US">
                <a:solidFill>
                  <a:schemeClr val="tx1"/>
                </a:solidFill>
              </a:rPr>
              <a:t>Evidence anticipation resistance patterns in community and long-term care, helping to inform about susceptibility results and treatment-review decisions. Results regarding the barriers to prescription could inform staff training and enhance communication among general practitioners, care-home staff and diagnostic laboratories (Chadborn, et al., 2023). These are expected contributions and not necessarily proven outcomes and would need to be followed with implementation and evaluation to prove improvement in prescribing quality, patient outcomes, or reduced resistance.</a:t>
            </a:r>
            <a:endParaRPr dirty="0" sz="900" lang="en-US"/>
          </a:p>
        </p:txBody>
      </p:sp>
      <p:pic>
        <p:nvPicPr>
          <p:cNvPr id="2097152" name="Picture 41"/>
          <p:cNvPicPr>
            <a:picLocks noChangeAspect="1"/>
          </p:cNvPicPr>
          <p:nvPr/>
        </p:nvPicPr>
        <p:blipFill>
          <a:blip xmlns:r="http://schemas.openxmlformats.org/officeDocument/2006/relationships" r:embed="rId1"/>
          <a:stretch>
            <a:fillRect/>
          </a:stretch>
        </p:blipFill>
        <p:spPr>
          <a:xfrm>
            <a:off x="134957" y="338621"/>
            <a:ext cx="2909186" cy="1129493"/>
          </a:xfrm>
          <a:prstGeom prst="rect"/>
        </p:spPr>
      </p:pic>
      <p:sp>
        <p:nvSpPr>
          <p:cNvPr id="1048600" name="Heading Background and Prevalence"/>
          <p:cNvSpPr/>
          <p:nvPr/>
        </p:nvSpPr>
        <p:spPr>
          <a:xfrm>
            <a:off x="11575" y="1886095"/>
            <a:ext cx="10688638" cy="430530"/>
          </a:xfrm>
          <a:prstGeom prst="rect"/>
          <a:solidFill>
            <a:schemeClr val="accent1"/>
          </a:solidFill>
        </p:spPr>
        <p:txBody>
          <a:bodyPr/>
          <a:p>
            <a:endParaRPr lang="en-GB"/>
          </a:p>
        </p:txBody>
      </p:sp>
      <p:sp>
        <p:nvSpPr>
          <p:cNvPr id="1048601" name="Heading text Background and Prevalence"/>
          <p:cNvSpPr txBox="1"/>
          <p:nvPr/>
        </p:nvSpPr>
        <p:spPr>
          <a:xfrm>
            <a:off x="419803" y="1900912"/>
            <a:ext cx="2548625" cy="342900"/>
          </a:xfrm>
          <a:prstGeom prst="rect"/>
          <a:noFill/>
        </p:spPr>
        <p:txBody>
          <a:bodyPr anchor="ctr" bIns="0" lIns="0" rIns="0" rtlCol="0" tIns="0" wrap="square"/>
          <a:p>
            <a:pPr indent="0" marL="0">
              <a:buNone/>
            </a:pPr>
            <a:r>
              <a:rPr b="1" dirty="0" sz="1400" lang="en-US">
                <a:solidFill>
                  <a:schemeClr val="bg1"/>
                </a:solidFill>
              </a:rPr>
              <a:t>Name: Krupal Monpara</a:t>
            </a:r>
            <a:endParaRPr dirty="0" sz="1400" lang="en-US"/>
          </a:p>
        </p:txBody>
      </p:sp>
      <p:sp>
        <p:nvSpPr>
          <p:cNvPr id="1048602" name="Heading text Background and Prevalence"/>
          <p:cNvSpPr txBox="1"/>
          <p:nvPr/>
        </p:nvSpPr>
        <p:spPr>
          <a:xfrm>
            <a:off x="2617361" y="1916616"/>
            <a:ext cx="1224753" cy="327196"/>
          </a:xfrm>
          <a:prstGeom prst="rect"/>
          <a:noFill/>
        </p:spPr>
        <p:txBody>
          <a:bodyPr anchor="ctr" bIns="0" lIns="0" rIns="0" rtlCol="0" tIns="0" wrap="square"/>
          <a:p>
            <a:pPr algn="ctr" indent="0" marL="0">
              <a:buNone/>
            </a:pPr>
            <a:r>
              <a:rPr b="1" dirty="0" sz="1400" lang="en-US">
                <a:solidFill>
                  <a:schemeClr val="bg1"/>
                </a:solidFill>
              </a:rPr>
              <a:t>ID: 2537141</a:t>
            </a:r>
          </a:p>
        </p:txBody>
      </p:sp>
      <p:sp>
        <p:nvSpPr>
          <p:cNvPr id="1048603" name="Heading text Background and Prevalence"/>
          <p:cNvSpPr txBox="1"/>
          <p:nvPr/>
        </p:nvSpPr>
        <p:spPr>
          <a:xfrm>
            <a:off x="7288849" y="1886334"/>
            <a:ext cx="3205317" cy="373380"/>
          </a:xfrm>
          <a:prstGeom prst="rect"/>
          <a:noFill/>
        </p:spPr>
        <p:txBody>
          <a:bodyPr anchor="ctr" bIns="0" lIns="0" rIns="0" rtlCol="0" tIns="0" wrap="square"/>
          <a:p>
            <a:pPr algn="ctr" indent="0" marL="0">
              <a:buNone/>
            </a:pPr>
            <a:r>
              <a:rPr b="1" dirty="0" sz="1400" lang="en-GB">
                <a:solidFill>
                  <a:schemeClr val="bg1"/>
                </a:solidFill>
              </a:rPr>
              <a:t>Supervisor Name - Dr </a:t>
            </a:r>
            <a:r>
              <a:rPr b="1" dirty="0" sz="1400" lang="en-GB" err="1">
                <a:solidFill>
                  <a:schemeClr val="bg1"/>
                </a:solidFill>
              </a:rPr>
              <a:t>Soban</a:t>
            </a:r>
            <a:r>
              <a:rPr b="1" dirty="0" sz="1400" lang="en-GB">
                <a:solidFill>
                  <a:schemeClr val="bg1"/>
                </a:solidFill>
              </a:rPr>
              <a:t> Sadiq</a:t>
            </a:r>
            <a:endParaRPr b="1" dirty="0" sz="1400" lang="en-US">
              <a:solidFill>
                <a:schemeClr val="bg1"/>
              </a:solidFill>
            </a:endParaRPr>
          </a:p>
        </p:txBody>
      </p:sp>
      <p:pic>
        <p:nvPicPr>
          <p:cNvPr id="2097153" name="Picture 58"/>
          <p:cNvPicPr>
            <a:picLocks noChangeAspect="1"/>
          </p:cNvPicPr>
          <p:nvPr/>
        </p:nvPicPr>
        <p:blipFill>
          <a:blip xmlns:r="http://schemas.openxmlformats.org/officeDocument/2006/relationships" r:embed="rId2"/>
          <a:stretch>
            <a:fillRect/>
          </a:stretch>
        </p:blipFill>
        <p:spPr>
          <a:xfrm>
            <a:off x="5355894" y="2413317"/>
            <a:ext cx="5175250" cy="2204830"/>
          </a:xfrm>
          <a:prstGeom prst="rect"/>
        </p:spPr>
      </p:pic>
      <p:sp>
        <p:nvSpPr>
          <p:cNvPr id="1048604" name="TextBox 60"/>
          <p:cNvSpPr txBox="1"/>
          <p:nvPr/>
        </p:nvSpPr>
        <p:spPr>
          <a:xfrm>
            <a:off x="5563629" y="4599508"/>
            <a:ext cx="4837176" cy="461665"/>
          </a:xfrm>
          <a:prstGeom prst="rect"/>
          <a:noFill/>
        </p:spPr>
        <p:txBody>
          <a:bodyPr wrap="square">
            <a:spAutoFit/>
          </a:bodyPr>
          <a:p>
            <a:pPr algn="ctr"/>
            <a:r>
              <a:rPr b="1" dirty="0" sz="1200" lang="en-US"/>
              <a:t>Figure 2: Number of deaths due to Antimicrobial Resistance</a:t>
            </a:r>
          </a:p>
          <a:p>
            <a:pPr algn="ctr"/>
            <a:r>
              <a:rPr b="1" dirty="0" sz="1200" lang="en-US"/>
              <a:t>(Source: </a:t>
            </a:r>
            <a:r>
              <a:rPr b="1" dirty="0" sz="1200" lang="en-US" err="1"/>
              <a:t>Naghavi</a:t>
            </a:r>
            <a:r>
              <a:rPr b="1" dirty="0" sz="1200" lang="en-US"/>
              <a:t>, et al., 2024)</a:t>
            </a:r>
          </a:p>
        </p:txBody>
      </p:sp>
      <p:pic>
        <p:nvPicPr>
          <p:cNvPr id="2097154" name="Picture 61"/>
          <p:cNvPicPr>
            <a:picLocks noChangeAspect="1"/>
          </p:cNvPicPr>
          <p:nvPr/>
        </p:nvPicPr>
        <p:blipFill>
          <a:blip xmlns:r="http://schemas.openxmlformats.org/officeDocument/2006/relationships" r:embed="rId3"/>
          <a:stretch>
            <a:fillRect/>
          </a:stretch>
        </p:blipFill>
        <p:spPr>
          <a:xfrm>
            <a:off x="169686" y="5753187"/>
            <a:ext cx="4922215" cy="1300888"/>
          </a:xfrm>
          <a:prstGeom prst="rect"/>
        </p:spPr>
      </p:pic>
      <p:sp>
        <p:nvSpPr>
          <p:cNvPr id="1048605" name="TextBox 63"/>
          <p:cNvSpPr txBox="1"/>
          <p:nvPr/>
        </p:nvSpPr>
        <p:spPr>
          <a:xfrm>
            <a:off x="154867" y="7103719"/>
            <a:ext cx="4905582" cy="461665"/>
          </a:xfrm>
          <a:prstGeom prst="rect"/>
          <a:noFill/>
        </p:spPr>
        <p:txBody>
          <a:bodyPr wrap="square">
            <a:spAutoFit/>
          </a:bodyPr>
          <a:p>
            <a:pPr algn="ctr">
              <a:lnSpc>
                <a:spcPct val="100000"/>
              </a:lnSpc>
              <a:buNone/>
            </a:pPr>
            <a:r>
              <a:rPr b="1" dirty="0" sz="1200" kern="100" lang="en-GB">
                <a:solidFill>
                  <a:schemeClr val="tx1"/>
                </a:solidFill>
                <a:effectLst/>
                <a:latin typeface="+mn-lt"/>
                <a:ea typeface="Calibri" panose="020F0502020204030204" pitchFamily="34" charset="0"/>
                <a:cs typeface="Times New Roman" panose="02020603050405020304" pitchFamily="18" charset="0"/>
              </a:rPr>
              <a:t>Figure 1: Factors of antimicrobial stewardship</a:t>
            </a:r>
            <a:endParaRPr b="1" dirty="0" sz="1200" kern="100" lang="en-IN">
              <a:solidFill>
                <a:schemeClr val="tx1"/>
              </a:solidFill>
              <a:effectLst/>
              <a:latin typeface="+mn-lt"/>
              <a:ea typeface="Calibri" panose="020F0502020204030204" pitchFamily="34" charset="0"/>
              <a:cs typeface="Times New Roman" panose="02020603050405020304" pitchFamily="18" charset="0"/>
            </a:endParaRPr>
          </a:p>
          <a:p>
            <a:pPr algn="ctr">
              <a:lnSpc>
                <a:spcPct val="100000"/>
              </a:lnSpc>
              <a:buNone/>
            </a:pPr>
            <a:r>
              <a:rPr b="1" dirty="0" sz="1200" kern="100" lang="en-GB">
                <a:effectLst/>
                <a:latin typeface="+mn-lt"/>
                <a:ea typeface="Calibri" panose="020F0502020204030204" pitchFamily="34" charset="0"/>
                <a:cs typeface="Times New Roman" panose="02020603050405020304" pitchFamily="18" charset="0"/>
              </a:rPr>
              <a:t>(Source: Cheong, et al., 2022)</a:t>
            </a:r>
            <a:endParaRPr dirty="0" sz="1000" kern="100" lang="en-IN">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48606" name="Heading Research Question and Aim"/>
          <p:cNvSpPr/>
          <p:nvPr/>
        </p:nvSpPr>
        <p:spPr>
          <a:xfrm>
            <a:off x="64869" y="7625688"/>
            <a:ext cx="5096870" cy="330603"/>
          </a:xfrm>
          <a:prstGeom prst="rect"/>
          <a:solidFill>
            <a:schemeClr val="accent1"/>
          </a:solidFill>
        </p:spPr>
        <p:txBody>
          <a:bodyPr/>
          <a:p>
            <a:endParaRPr lang="en-GB"/>
          </a:p>
        </p:txBody>
      </p:sp>
      <p:sp>
        <p:nvSpPr>
          <p:cNvPr id="1048607" name="Heading text Research Question and Aim"/>
          <p:cNvSpPr txBox="1"/>
          <p:nvPr/>
        </p:nvSpPr>
        <p:spPr>
          <a:xfrm>
            <a:off x="1070274" y="7650625"/>
            <a:ext cx="2922628" cy="251639"/>
          </a:xfrm>
          <a:prstGeom prst="rect"/>
          <a:noFill/>
        </p:spPr>
        <p:txBody>
          <a:bodyPr anchor="ctr" bIns="0" lIns="0" rIns="0" rtlCol="0" tIns="0" wrap="square"/>
          <a:p>
            <a:pPr algn="ctr" indent="0" marL="0">
              <a:buNone/>
            </a:pPr>
            <a:r>
              <a:rPr b="1" dirty="0" sz="1900" lang="en-US">
                <a:solidFill>
                  <a:schemeClr val="bg1"/>
                </a:solidFill>
              </a:rPr>
              <a:t>Research Question</a:t>
            </a:r>
            <a:endParaRPr dirty="0" sz="1900" lang="en-US"/>
          </a:p>
        </p:txBody>
      </p:sp>
      <p:sp>
        <p:nvSpPr>
          <p:cNvPr id="1048608" name="Heading Research Rationale and Evidence Gap"/>
          <p:cNvSpPr/>
          <p:nvPr/>
        </p:nvSpPr>
        <p:spPr>
          <a:xfrm>
            <a:off x="15516" y="8522546"/>
            <a:ext cx="5168902" cy="276219"/>
          </a:xfrm>
          <a:prstGeom prst="rect"/>
          <a:solidFill>
            <a:schemeClr val="accent2"/>
          </a:solidFill>
        </p:spPr>
        <p:txBody>
          <a:bodyPr/>
          <a:p>
            <a:endParaRPr lang="en-GB"/>
          </a:p>
        </p:txBody>
      </p:sp>
      <p:sp>
        <p:nvSpPr>
          <p:cNvPr id="1048609" name="Heading text Research Rationale and Evidence Gap"/>
          <p:cNvSpPr txBox="1"/>
          <p:nvPr/>
        </p:nvSpPr>
        <p:spPr>
          <a:xfrm>
            <a:off x="502920" y="8529979"/>
            <a:ext cx="4434757" cy="276442"/>
          </a:xfrm>
          <a:prstGeom prst="rect"/>
          <a:noFill/>
        </p:spPr>
        <p:txBody>
          <a:bodyPr anchor="ctr" bIns="0" lIns="0" rIns="0" rtlCol="0" tIns="0" wrap="square"/>
          <a:p>
            <a:pPr algn="ctr" indent="0" marL="0">
              <a:buNone/>
            </a:pPr>
            <a:r>
              <a:rPr b="1" dirty="0" sz="1900" lang="en-US">
                <a:solidFill>
                  <a:schemeClr val="bg1"/>
                </a:solidFill>
              </a:rPr>
              <a:t>Research Aim </a:t>
            </a:r>
            <a:endParaRPr dirty="0" sz="1900" lang="en-US"/>
          </a:p>
        </p:txBody>
      </p:sp>
      <p:sp>
        <p:nvSpPr>
          <p:cNvPr id="1048610" name="Body panel Research Question and Aim"/>
          <p:cNvSpPr/>
          <p:nvPr/>
        </p:nvSpPr>
        <p:spPr>
          <a:xfrm>
            <a:off x="22765" y="8835328"/>
            <a:ext cx="5139520" cy="1004823"/>
          </a:xfrm>
          <a:prstGeom prst="rect"/>
          <a:solidFill>
            <a:schemeClr val="bg2"/>
          </a:solidFill>
        </p:spPr>
        <p:txBody>
          <a:bodyPr/>
          <a:p>
            <a:endParaRPr lang="en-GB"/>
          </a:p>
        </p:txBody>
      </p:sp>
      <p:sp>
        <p:nvSpPr>
          <p:cNvPr id="1048611" name="Body Research Rationale and Evidence Gap"/>
          <p:cNvSpPr txBox="1"/>
          <p:nvPr/>
        </p:nvSpPr>
        <p:spPr>
          <a:xfrm>
            <a:off x="71375" y="8833990"/>
            <a:ext cx="5001371" cy="1023773"/>
          </a:xfrm>
          <a:prstGeom prst="rect"/>
          <a:noFill/>
        </p:spPr>
        <p:txBody>
          <a:bodyPr anchor="t" bIns="0" lIns="0" rIns="0" rtlCol="0" tIns="0" wrap="square"/>
          <a:p>
            <a:pPr algn="just">
              <a:lnSpc>
                <a:spcPct val="150000"/>
              </a:lnSpc>
              <a:spcBef>
                <a:spcPts val="600"/>
              </a:spcBef>
              <a:spcAft>
                <a:spcPts val="600"/>
              </a:spcAft>
            </a:pPr>
            <a:r>
              <a:rPr dirty="0" sz="1050" lang="en-IN"/>
              <a:t>To evaluate clinical, behavioural and organisational determinants of antimicrobial prescribing across community and social care systems and to formulate an evidence-based antimicrobial stewardship (AMS) implementation framework that aligns local microbiological resistance patterns with primary care practice.</a:t>
            </a:r>
          </a:p>
        </p:txBody>
      </p:sp>
      <p:sp>
        <p:nvSpPr>
          <p:cNvPr id="1048612" name="Body panel Research Question and Aim"/>
          <p:cNvSpPr/>
          <p:nvPr/>
        </p:nvSpPr>
        <p:spPr>
          <a:xfrm>
            <a:off x="34996" y="7948642"/>
            <a:ext cx="5126743" cy="567063"/>
          </a:xfrm>
          <a:prstGeom prst="rect"/>
          <a:solidFill>
            <a:schemeClr val="bg2"/>
          </a:solidFill>
        </p:spPr>
        <p:txBody>
          <a:bodyPr/>
          <a:p>
            <a:endParaRPr lang="en-GB"/>
          </a:p>
        </p:txBody>
      </p:sp>
      <p:sp>
        <p:nvSpPr>
          <p:cNvPr id="1048613" name="Body Research Rationale and Evidence Gap"/>
          <p:cNvSpPr txBox="1"/>
          <p:nvPr/>
        </p:nvSpPr>
        <p:spPr>
          <a:xfrm>
            <a:off x="74414" y="7973469"/>
            <a:ext cx="4986036" cy="563782"/>
          </a:xfrm>
          <a:prstGeom prst="rect"/>
          <a:noFill/>
        </p:spPr>
        <p:txBody>
          <a:bodyPr anchor="t" bIns="0" lIns="0" rIns="0" rtlCol="0" tIns="0" wrap="square"/>
          <a:p>
            <a:pPr>
              <a:lnSpc>
                <a:spcPct val="150000"/>
              </a:lnSpc>
              <a:spcBef>
                <a:spcPts val="600"/>
              </a:spcBef>
              <a:spcAft>
                <a:spcPts val="600"/>
              </a:spcAft>
            </a:pPr>
            <a:r>
              <a:rPr dirty="0" sz="1200" lang="en-IN"/>
              <a:t>What is the baseline prevalence and phenotypic and genotypic profile of multidrug-resistant bacteria in a selected cohort?</a:t>
            </a:r>
          </a:p>
        </p:txBody>
      </p:sp>
      <p:sp>
        <p:nvSpPr>
          <p:cNvPr id="1048614" name="Heading Research Rationale and Evidence Gap"/>
          <p:cNvSpPr/>
          <p:nvPr/>
        </p:nvSpPr>
        <p:spPr>
          <a:xfrm>
            <a:off x="5268598" y="7716936"/>
            <a:ext cx="5336662" cy="318062"/>
          </a:xfrm>
          <a:prstGeom prst="rect"/>
          <a:solidFill>
            <a:schemeClr val="accent2"/>
          </a:solidFill>
        </p:spPr>
        <p:txBody>
          <a:bodyPr/>
          <a:p>
            <a:endParaRPr lang="en-GB"/>
          </a:p>
        </p:txBody>
      </p:sp>
      <p:sp>
        <p:nvSpPr>
          <p:cNvPr id="1048615" name="Heading text Research Rationale and Evidence Gap"/>
          <p:cNvSpPr txBox="1"/>
          <p:nvPr/>
        </p:nvSpPr>
        <p:spPr>
          <a:xfrm>
            <a:off x="5563629" y="7725235"/>
            <a:ext cx="4434757" cy="276442"/>
          </a:xfrm>
          <a:prstGeom prst="rect"/>
          <a:noFill/>
        </p:spPr>
        <p:txBody>
          <a:bodyPr anchor="ctr" bIns="0" lIns="0" rIns="0" rtlCol="0" tIns="0" wrap="square"/>
          <a:p>
            <a:pPr algn="ctr" indent="0" marL="0">
              <a:buNone/>
            </a:pPr>
            <a:r>
              <a:rPr b="1" dirty="0" sz="1900" lang="en-US">
                <a:solidFill>
                  <a:schemeClr val="bg1"/>
                </a:solidFill>
              </a:rPr>
              <a:t>Research Objectives </a:t>
            </a:r>
            <a:endParaRPr dirty="0" sz="1900" lang="en-US"/>
          </a:p>
        </p:txBody>
      </p:sp>
      <p:sp>
        <p:nvSpPr>
          <p:cNvPr id="1048616" name="Body Research Rationale and Evidence Gap"/>
          <p:cNvSpPr txBox="1"/>
          <p:nvPr/>
        </p:nvSpPr>
        <p:spPr>
          <a:xfrm>
            <a:off x="5287435" y="8107145"/>
            <a:ext cx="5154084" cy="2277529"/>
          </a:xfrm>
          <a:prstGeom prst="rect"/>
          <a:noFill/>
        </p:spPr>
        <p:txBody>
          <a:bodyPr anchor="t" bIns="0" lIns="0" rIns="0" rtlCol="0" tIns="0" wrap="square"/>
          <a:p>
            <a:pPr algn="just" indent="-171450" marL="171450">
              <a:lnSpc>
                <a:spcPct val="150000"/>
              </a:lnSpc>
              <a:buFont typeface="Arial" panose="020B0604020202020204" pitchFamily="34" charset="0"/>
              <a:buChar char="•"/>
            </a:pPr>
            <a:r>
              <a:rPr b="1" dirty="0" sz="1000" i="1" lang="en-IN"/>
              <a:t>Surveillance and microbiological grounding:</a:t>
            </a:r>
            <a:r>
              <a:rPr dirty="0" sz="1000" lang="en-IN"/>
              <a:t> Quantify local susceptibility profile and resistance mechanisms (e.g. </a:t>
            </a:r>
            <a:r>
              <a:rPr dirty="0" sz="1000" lang="en-GB"/>
              <a:t>ESBL-producing bacteria, Enterobacteriaceae species, and MRSA strains</a:t>
            </a:r>
            <a:r>
              <a:rPr dirty="0" sz="1000" lang="en-IN"/>
              <a:t>) within a community or residential care cohort to establish a baseline of clinical necessity. </a:t>
            </a:r>
          </a:p>
          <a:p>
            <a:pPr algn="just" indent="-171450" marL="171450">
              <a:lnSpc>
                <a:spcPct val="150000"/>
              </a:lnSpc>
              <a:buFont typeface="Arial" panose="020B0604020202020204" pitchFamily="34" charset="0"/>
              <a:buChar char="•"/>
            </a:pPr>
            <a:r>
              <a:rPr b="1" dirty="0" sz="1000" i="1" lang="en-IN"/>
              <a:t>Behavioural and clinical decision-making:</a:t>
            </a:r>
            <a:r>
              <a:rPr dirty="0" sz="1000" lang="en-IN"/>
              <a:t> Identify how general practitioners, prescribers, and social care workers navigate diagnostic uncertainty, fear of resident deterioration and time lags in laboratory culture results. </a:t>
            </a:r>
          </a:p>
          <a:p>
            <a:pPr algn="just" indent="-171450" marL="171450">
              <a:lnSpc>
                <a:spcPct val="150000"/>
              </a:lnSpc>
              <a:buFont typeface="Arial" panose="020B0604020202020204" pitchFamily="34" charset="0"/>
              <a:buChar char="•"/>
            </a:pPr>
            <a:r>
              <a:rPr b="1" dirty="0" sz="1000" i="1" lang="en-IN"/>
              <a:t>Health system and implementation</a:t>
            </a:r>
            <a:r>
              <a:rPr dirty="0" sz="1000" lang="en-IN"/>
              <a:t>: Evaluate the operational interface between care homes, primary care networks and diagnostic laboratories to determine where stewardship breakdown occurs (e.g., antimicrobial susceptibility turnaround, lack of de-escalation).</a:t>
            </a:r>
          </a:p>
        </p:txBody>
      </p:sp>
      <p:sp>
        <p:nvSpPr>
          <p:cNvPr id="1048617" name="Heading Research Question and Aim"/>
          <p:cNvSpPr/>
          <p:nvPr/>
        </p:nvSpPr>
        <p:spPr>
          <a:xfrm>
            <a:off x="19861" y="9875375"/>
            <a:ext cx="5141878" cy="446129"/>
          </a:xfrm>
          <a:prstGeom prst="rect"/>
          <a:solidFill>
            <a:schemeClr val="accent1"/>
          </a:solidFill>
        </p:spPr>
        <p:txBody>
          <a:bodyPr/>
          <a:p>
            <a:endParaRPr lang="en-GB"/>
          </a:p>
        </p:txBody>
      </p:sp>
      <p:sp>
        <p:nvSpPr>
          <p:cNvPr id="1048618" name="Heading text Research Question and Aim"/>
          <p:cNvSpPr txBox="1"/>
          <p:nvPr/>
        </p:nvSpPr>
        <p:spPr>
          <a:xfrm>
            <a:off x="154867" y="9955345"/>
            <a:ext cx="4753443" cy="237944"/>
          </a:xfrm>
          <a:prstGeom prst="rect"/>
          <a:noFill/>
        </p:spPr>
        <p:txBody>
          <a:bodyPr anchor="ctr" bIns="0" lIns="0" rIns="0" rtlCol="0" tIns="0" wrap="square"/>
          <a:p>
            <a:pPr algn="ctr" indent="0" marL="0">
              <a:buNone/>
            </a:pPr>
            <a:r>
              <a:rPr b="1" dirty="0" lang="en-US">
                <a:solidFill>
                  <a:schemeClr val="bg1"/>
                </a:solidFill>
              </a:rPr>
              <a:t>Research Methodology: Systematic Review </a:t>
            </a:r>
            <a:endParaRPr dirty="0" lang="en-US"/>
          </a:p>
        </p:txBody>
      </p:sp>
      <p:sp>
        <p:nvSpPr>
          <p:cNvPr id="1048619" name="Body panel Methodology"/>
          <p:cNvSpPr/>
          <p:nvPr/>
        </p:nvSpPr>
        <p:spPr>
          <a:xfrm>
            <a:off x="34997" y="10199076"/>
            <a:ext cx="5136969" cy="2083887"/>
          </a:xfrm>
          <a:prstGeom prst="rect"/>
          <a:solidFill>
            <a:schemeClr val="bg2"/>
          </a:solidFill>
        </p:spPr>
        <p:txBody>
          <a:bodyPr/>
          <a:p>
            <a:endParaRPr lang="en-GB"/>
          </a:p>
        </p:txBody>
      </p:sp>
      <p:sp>
        <p:nvSpPr>
          <p:cNvPr id="1048620" name="Body Research Rationale and Evidence Gap"/>
          <p:cNvSpPr txBox="1"/>
          <p:nvPr/>
        </p:nvSpPr>
        <p:spPr>
          <a:xfrm>
            <a:off x="122371" y="10273259"/>
            <a:ext cx="4994933" cy="1976868"/>
          </a:xfrm>
          <a:prstGeom prst="rect"/>
          <a:noFill/>
        </p:spPr>
        <p:txBody>
          <a:bodyPr anchor="t" bIns="0" lIns="0" rIns="0" rtlCol="0" tIns="0" wrap="square"/>
          <a:p>
            <a:pPr algn="just">
              <a:lnSpc>
                <a:spcPct val="150000"/>
              </a:lnSpc>
            </a:pPr>
            <a:r>
              <a:rPr dirty="0" sz="1000" lang="en-US"/>
              <a:t>A systematic review allows for the identification, critical appraisal and synthesis of published research in a transparent manner (Uttley, et al., 2023). Fostering integration of terms such as AMR, ESBL, MRSA, long-term care, and prescribing to search the databases, including MEDLINE, Embase, CINAHL and Scopus, helps to review the research process (Kühn, et al., 2022). The PRISMA is beneficial for extracting the data by </a:t>
            </a:r>
            <a:r>
              <a:rPr dirty="0" sz="1000" lang="en-US" err="1"/>
              <a:t>emphasising</a:t>
            </a:r>
            <a:r>
              <a:rPr dirty="0" sz="1000" lang="en-US"/>
              <a:t> inclusion of setting, population, species, prevalence, susceptibility and resistance genes (Perea-Jacobo, et al., 2023). The research </a:t>
            </a:r>
            <a:r>
              <a:rPr dirty="0" sz="1000" lang="en-US" err="1"/>
              <a:t>emphasises</a:t>
            </a:r>
            <a:r>
              <a:rPr dirty="0" sz="1000" lang="en-US"/>
              <a:t> the quality of studies assessed through validated tools, with a summary of the findings in the form of a narrative synthesis. </a:t>
            </a:r>
          </a:p>
          <a:p>
            <a:pPr algn="just">
              <a:lnSpc>
                <a:spcPct val="150000"/>
              </a:lnSpc>
            </a:pPr>
            <a:r>
              <a:rPr dirty="0" sz="1000" lang="en-US"/>
              <a:t> </a:t>
            </a:r>
            <a:endParaRPr dirty="0" sz="1000" lang="en-IN"/>
          </a:p>
        </p:txBody>
      </p:sp>
      <p:sp>
        <p:nvSpPr>
          <p:cNvPr id="1048621" name="Heading text Conclusion and Expected Contribution"/>
          <p:cNvSpPr txBox="1"/>
          <p:nvPr/>
        </p:nvSpPr>
        <p:spPr>
          <a:xfrm>
            <a:off x="429392" y="13924294"/>
            <a:ext cx="4397008" cy="254084"/>
          </a:xfrm>
          <a:prstGeom prst="rect"/>
          <a:noFill/>
        </p:spPr>
        <p:txBody>
          <a:bodyPr anchor="ctr" bIns="0" lIns="0" rIns="0" rtlCol="0" tIns="0" wrap="square"/>
          <a:p>
            <a:pPr algn="ctr" indent="0" marL="0">
              <a:buNone/>
            </a:pPr>
            <a:r>
              <a:rPr b="1" dirty="0" sz="1600" lang="en-US">
                <a:solidFill>
                  <a:schemeClr val="bg1"/>
                </a:solidFill>
              </a:rPr>
              <a:t>Conclusion and Expected Contribution </a:t>
            </a:r>
            <a:endParaRPr dirty="0" sz="1600" lang="en-US"/>
          </a:p>
        </p:txBody>
      </p:sp>
      <p:sp>
        <p:nvSpPr>
          <p:cNvPr id="1048622" name="Heading Conclusion and Expected Contribution"/>
          <p:cNvSpPr/>
          <p:nvPr/>
        </p:nvSpPr>
        <p:spPr>
          <a:xfrm>
            <a:off x="5259273" y="10402518"/>
            <a:ext cx="5325088" cy="236348"/>
          </a:xfrm>
          <a:prstGeom prst="rect"/>
          <a:solidFill>
            <a:schemeClr val="accent1"/>
          </a:solidFill>
        </p:spPr>
        <p:txBody>
          <a:bodyPr/>
          <a:p>
            <a:endParaRPr lang="en-GB"/>
          </a:p>
        </p:txBody>
      </p:sp>
      <p:sp>
        <p:nvSpPr>
          <p:cNvPr id="1048623" name="Heading text Conclusion and Expected Contribution"/>
          <p:cNvSpPr txBox="1"/>
          <p:nvPr/>
        </p:nvSpPr>
        <p:spPr>
          <a:xfrm>
            <a:off x="5783713" y="10402518"/>
            <a:ext cx="4397008" cy="254084"/>
          </a:xfrm>
          <a:prstGeom prst="rect"/>
          <a:noFill/>
        </p:spPr>
        <p:txBody>
          <a:bodyPr anchor="ctr" bIns="0" lIns="0" rIns="0" rtlCol="0" tIns="0" wrap="square"/>
          <a:p>
            <a:pPr algn="ctr" indent="0" marL="0">
              <a:buNone/>
            </a:pPr>
            <a:r>
              <a:rPr b="1" dirty="0" sz="1600" lang="en-US">
                <a:solidFill>
                  <a:schemeClr val="bg1"/>
                </a:solidFill>
              </a:rPr>
              <a:t>References</a:t>
            </a:r>
            <a:endParaRPr dirty="0" sz="1600" lang="en-US"/>
          </a:p>
        </p:txBody>
      </p:sp>
      <p:sp>
        <p:nvSpPr>
          <p:cNvPr id="1048624" name="Body panel Anticipated Research Impact"/>
          <p:cNvSpPr/>
          <p:nvPr/>
        </p:nvSpPr>
        <p:spPr>
          <a:xfrm>
            <a:off x="5271448" y="10656602"/>
            <a:ext cx="5353631" cy="4409636"/>
          </a:xfrm>
          <a:prstGeom prst="rect"/>
          <a:solidFill>
            <a:schemeClr val="bg2"/>
          </a:solidFill>
        </p:spPr>
        <p:txBody>
          <a:bodyPr/>
          <a:p>
            <a:endParaRPr lang="en-GB"/>
          </a:p>
        </p:txBody>
      </p:sp>
      <p:sp>
        <p:nvSpPr>
          <p:cNvPr id="1048625" name="Body Anticipated Research Impact"/>
          <p:cNvSpPr txBox="1"/>
          <p:nvPr/>
        </p:nvSpPr>
        <p:spPr>
          <a:xfrm>
            <a:off x="5271447" y="10697585"/>
            <a:ext cx="5312913" cy="4358491"/>
          </a:xfrm>
          <a:prstGeom prst="rect"/>
          <a:noFill/>
        </p:spPr>
        <p:txBody>
          <a:bodyPr anchor="t" bIns="0" lIns="0" rIns="0" rtlCol="0" tIns="0" wrap="square"/>
          <a:p>
            <a:pPr algn="just" indent="-171450" marL="171450">
              <a:buFont typeface="Arial" panose="020B0604020202020204" pitchFamily="34" charset="0"/>
              <a:buChar char="•"/>
            </a:pPr>
            <a:r>
              <a:rPr dirty="0" sz="750" lang="en-GB" err="1"/>
              <a:t>Alrithi</a:t>
            </a:r>
            <a:r>
              <a:rPr dirty="0" sz="750" lang="en-GB"/>
              <a:t>, Y.S. (2025) The Impact of Laboratory Services on Multidisciplinary Clinical Decision-Making and Integrated Patient Care: A Review. The Review of Diabetic Studies, pp.592-600. </a:t>
            </a:r>
          </a:p>
          <a:p>
            <a:pPr algn="just" indent="-171450" marL="171450">
              <a:buFont typeface="Arial" panose="020B0604020202020204" pitchFamily="34" charset="0"/>
              <a:buChar char="•"/>
            </a:pPr>
            <a:r>
              <a:rPr dirty="0" sz="750" lang="en-GB"/>
              <a:t>Bassetti, S., Tschudin-Sutter, S., Egli, A. and Osthoff, M. (2022) Optimizing antibiotic therapies to reduce the risk of bacterial resistance. European journal of internal medicine, 99, pp.7-12.</a:t>
            </a:r>
          </a:p>
          <a:p>
            <a:pPr algn="just" indent="-171450" marL="171450">
              <a:buFont typeface="Arial" panose="020B0604020202020204" pitchFamily="34" charset="0"/>
              <a:buChar char="•"/>
            </a:pPr>
            <a:r>
              <a:rPr dirty="0" sz="750" lang="en-GB"/>
              <a:t>Bitew, A., Adane, A. and Abdeta, A. (2023) Bacteriological spectrum, extended-spectrum </a:t>
            </a:r>
            <a:r>
              <a:rPr dirty="0" sz="750" lang="el-GR"/>
              <a:t>β-</a:t>
            </a:r>
            <a:r>
              <a:rPr dirty="0" sz="750" lang="en-GB"/>
              <a:t>lactamase production and antimicrobial resistance pattern among patients with bloodstream infection in Addis Ababa. Scientific Reports, 13(1), p.2071. </a:t>
            </a:r>
          </a:p>
          <a:p>
            <a:pPr algn="just" indent="-171450" marL="171450">
              <a:buFont typeface="Arial" panose="020B0604020202020204" pitchFamily="34" charset="0"/>
              <a:buChar char="•"/>
            </a:pPr>
            <a:r>
              <a:rPr dirty="0" sz="750" lang="en-GB"/>
              <a:t>Chadborn, N.H., Devi, R., Goodman, C., Williams, C.D., Sartain, K. and Gordon, A.L. (2023) General practitioners’ role in improving health care in care homes: a realist review. Family practice, 40(1), pp.119-127. </a:t>
            </a:r>
          </a:p>
          <a:p>
            <a:pPr algn="just" indent="-171450" marL="171450">
              <a:buFont typeface="Arial" panose="020B0604020202020204" pitchFamily="34" charset="0"/>
              <a:buChar char="•"/>
            </a:pPr>
            <a:r>
              <a:rPr dirty="0" sz="750" lang="en-GB"/>
              <a:t>Cheong, H.S., Park, K.H., Kim, H.B., Kim, S.W., Kim, B., Moon, C., Lee, M.S., Yoon, Y.K., Jeong, S.J., Kim, Y.C. and Eun, B.W. (2022) Core elements for implementing antimicrobial stewardship programs in Korean general hospitals. Infection &amp; chemotherapy, 54(4), p.637. </a:t>
            </a:r>
          </a:p>
          <a:p>
            <a:pPr algn="just" indent="-171450" marL="171450">
              <a:buFont typeface="Arial" panose="020B0604020202020204" pitchFamily="34" charset="0"/>
              <a:buChar char="•"/>
            </a:pPr>
            <a:r>
              <a:rPr dirty="0" sz="750" lang="en-GB"/>
              <a:t>Correia, T., Kuhlmann, E., Lotta, G., Beja, A., Morais, R., Zapata, T. and Campbell, J. (2025) Turning the global health and care workforce crisis into action: The pathway to effective evidence‐based policy and implementation. The International journal of health planning and management, 40(1), pp.224-233.</a:t>
            </a:r>
          </a:p>
          <a:p>
            <a:pPr algn="just" indent="-171450" marL="171450">
              <a:buFont typeface="Arial" panose="020B0604020202020204" pitchFamily="34" charset="0"/>
              <a:buChar char="•"/>
            </a:pPr>
            <a:r>
              <a:rPr dirty="0" sz="750" lang="en-GB"/>
              <a:t>Gajic, I., Tomic, N., Lukovic, B., </a:t>
            </a:r>
            <a:r>
              <a:rPr dirty="0" sz="750" lang="en-GB" err="1"/>
              <a:t>Jovicevic</a:t>
            </a:r>
            <a:r>
              <a:rPr dirty="0" sz="750" lang="en-GB"/>
              <a:t>, M., Kekic, D., Petrovic, M., Jankovic, M., </a:t>
            </a:r>
            <a:r>
              <a:rPr dirty="0" sz="750" lang="en-GB" err="1"/>
              <a:t>Trudic</a:t>
            </a:r>
            <a:r>
              <a:rPr dirty="0" sz="750" lang="en-GB"/>
              <a:t>, A., Mitic </a:t>
            </a:r>
            <a:r>
              <a:rPr dirty="0" sz="750" lang="en-GB" err="1"/>
              <a:t>Culafic</a:t>
            </a:r>
            <a:r>
              <a:rPr dirty="0" sz="750" lang="en-GB"/>
              <a:t>, D., Milenkovic, M. and </a:t>
            </a:r>
            <a:r>
              <a:rPr dirty="0" sz="750" lang="en-GB" err="1"/>
              <a:t>Opavski</a:t>
            </a:r>
            <a:r>
              <a:rPr dirty="0" sz="750" lang="en-GB"/>
              <a:t>, N. (2025) A comprehensive overview of antibacterial agents for combating Multidrug-Resistant bacteria: the current landscape, development, future opportunities, and challenges. Antibiotics, 14(3), p.221.</a:t>
            </a:r>
          </a:p>
          <a:p>
            <a:pPr algn="just" indent="-171450" marL="171450">
              <a:buFont typeface="Arial" panose="020B0604020202020204" pitchFamily="34" charset="0"/>
              <a:buChar char="•"/>
            </a:pPr>
            <a:r>
              <a:rPr dirty="0" sz="750" lang="en-GB"/>
              <a:t>Husna, A., Rahman, M.M., </a:t>
            </a:r>
            <a:r>
              <a:rPr dirty="0" sz="750" lang="en-GB" err="1"/>
              <a:t>Badruzzaman</a:t>
            </a:r>
            <a:r>
              <a:rPr dirty="0" sz="750" lang="en-GB"/>
              <a:t>, A.T.M., Sikder, M.H., Islam, M.R., Rahman, M.T., Alam, J. and Ashour, H.M. (2023) Extended-spectrum </a:t>
            </a:r>
            <a:r>
              <a:rPr dirty="0" sz="750" lang="el-GR"/>
              <a:t>β-</a:t>
            </a:r>
            <a:r>
              <a:rPr dirty="0" sz="750" lang="en-GB"/>
              <a:t>lactamases (ESBL): challenges and opportunities. Biomedicines, 11(11), p.2937. </a:t>
            </a:r>
          </a:p>
          <a:p>
            <a:pPr algn="just" indent="-171450" marL="171450">
              <a:buFont typeface="Arial" panose="020B0604020202020204" pitchFamily="34" charset="0"/>
              <a:buChar char="•"/>
            </a:pPr>
            <a:r>
              <a:rPr dirty="0" sz="750" lang="en-GB"/>
              <a:t>Khatri, R., </a:t>
            </a:r>
            <a:r>
              <a:rPr dirty="0" sz="750" lang="en-GB" err="1"/>
              <a:t>Endalamaw</a:t>
            </a:r>
            <a:r>
              <a:rPr dirty="0" sz="750" lang="en-GB"/>
              <a:t>, A., </a:t>
            </a:r>
            <a:r>
              <a:rPr dirty="0" sz="750" lang="en-GB" err="1"/>
              <a:t>Erku</a:t>
            </a:r>
            <a:r>
              <a:rPr dirty="0" sz="750" lang="en-GB"/>
              <a:t>, D., </a:t>
            </a:r>
            <a:r>
              <a:rPr dirty="0" sz="750" lang="en-GB" err="1"/>
              <a:t>Wolka</a:t>
            </a:r>
            <a:r>
              <a:rPr dirty="0" sz="750" lang="en-GB"/>
              <a:t>, E., Nigatu, F., Zewdie, A. and Assefa, Y. (2023) Continuity and care coordination of primary health care: a scoping review. BMC health services research, 23(1), p.750. </a:t>
            </a:r>
          </a:p>
          <a:p>
            <a:pPr algn="just" indent="-171450" marL="171450">
              <a:buFont typeface="Arial" panose="020B0604020202020204" pitchFamily="34" charset="0"/>
              <a:buChar char="•"/>
            </a:pPr>
            <a:r>
              <a:rPr dirty="0" sz="750" lang="en-GB"/>
              <a:t>Kühn, L., Bachert, P., Hildebrand, C., Kunkel, J., </a:t>
            </a:r>
            <a:r>
              <a:rPr dirty="0" sz="750" lang="en-GB" err="1"/>
              <a:t>Reitermayer</a:t>
            </a:r>
            <a:r>
              <a:rPr dirty="0" sz="750" lang="en-GB"/>
              <a:t>, J., </a:t>
            </a:r>
            <a:r>
              <a:rPr dirty="0" sz="750" lang="en-GB" err="1"/>
              <a:t>Wäsche</a:t>
            </a:r>
            <a:r>
              <a:rPr dirty="0" sz="750" lang="en-GB"/>
              <a:t>, H. and Woll, A. (2022) Health literacy among university students: a systematic review of cross-sectional studies. Frontiers in public health, 9, p.680999. </a:t>
            </a:r>
          </a:p>
          <a:p>
            <a:pPr algn="just" indent="-171450" marL="171450">
              <a:buFont typeface="Arial" panose="020B0604020202020204" pitchFamily="34" charset="0"/>
              <a:buChar char="•"/>
            </a:pPr>
            <a:r>
              <a:rPr dirty="0" sz="750" lang="en-GB" err="1"/>
              <a:t>Naghavi</a:t>
            </a:r>
            <a:r>
              <a:rPr dirty="0" sz="750" lang="en-GB"/>
              <a:t>, M., </a:t>
            </a:r>
            <a:r>
              <a:rPr dirty="0" sz="750" lang="en-GB" err="1"/>
              <a:t>Vollset</a:t>
            </a:r>
            <a:r>
              <a:rPr dirty="0" sz="750" lang="en-GB"/>
              <a:t>, S.E., Ikuta, K.S., </a:t>
            </a:r>
            <a:r>
              <a:rPr dirty="0" sz="750" lang="en-GB" err="1"/>
              <a:t>Swetschinski</a:t>
            </a:r>
            <a:r>
              <a:rPr dirty="0" sz="750" lang="en-GB"/>
              <a:t>, L.R., Gray, A.P., Wool, E.E., Aguilar, G.R., Mestrovic, T., Smith, G., Han, C. and Hsu, R.L. (2024) Global burden of bacterial antimicrobial resistance 1990–2021: a systematic analysis with forecasts to 2050. The Lancet, 404(10459), pp.1199-1226. </a:t>
            </a:r>
          </a:p>
          <a:p>
            <a:pPr algn="just" indent="-171450" marL="171450">
              <a:buFont typeface="Arial" panose="020B0604020202020204" pitchFamily="34" charset="0"/>
              <a:buChar char="•"/>
            </a:pPr>
            <a:r>
              <a:rPr dirty="0" sz="750" lang="en-GB"/>
              <a:t>Perea-Jacobo, R., Paredes-Gutiérrez, G.R., Guerrero-</a:t>
            </a:r>
            <a:r>
              <a:rPr dirty="0" sz="750" lang="en-GB" err="1"/>
              <a:t>Chevannier</a:t>
            </a:r>
            <a:r>
              <a:rPr dirty="0" sz="750" lang="en-GB"/>
              <a:t>, M.Á., Flores, D.L. and Muñiz-Salazar, R. (2023) Machine learning of the whole genome sequence of Mycobacterium tuberculosis: a scoping PRISMA-based review. Microorganisms, 11(8), p.1872. </a:t>
            </a:r>
          </a:p>
          <a:p>
            <a:pPr algn="just" indent="-171450" marL="171450">
              <a:buFont typeface="Arial" panose="020B0604020202020204" pitchFamily="34" charset="0"/>
              <a:buChar char="•"/>
            </a:pPr>
            <a:r>
              <a:rPr dirty="0" sz="750" lang="en-GB"/>
              <a:t>Shenoy, S., Sharma, P., Rao, A., Aparna, N., </a:t>
            </a:r>
            <a:r>
              <a:rPr dirty="0" sz="750" lang="en-GB" err="1"/>
              <a:t>Adenikinju</a:t>
            </a:r>
            <a:r>
              <a:rPr dirty="0" sz="750" lang="en-GB"/>
              <a:t>, D., </a:t>
            </a:r>
            <a:r>
              <a:rPr dirty="0" sz="750" lang="en-GB" err="1"/>
              <a:t>Iloegbu</a:t>
            </a:r>
            <a:r>
              <a:rPr dirty="0" sz="750" lang="en-GB"/>
              <a:t>, C., </a:t>
            </a:r>
            <a:r>
              <a:rPr dirty="0" sz="750" lang="en-GB" err="1"/>
              <a:t>Pateña</a:t>
            </a:r>
            <a:r>
              <a:rPr dirty="0" sz="750" lang="en-GB"/>
              <a:t>, J., Vieira, D., Gyamfi, J. and Peprah, E. (2023) Evidence-based interventions to reduce maternal malnutrition in low and middle-income countries: a systematic review. Frontiers in Health Services, 3, p.1155928. </a:t>
            </a:r>
          </a:p>
          <a:p>
            <a:pPr algn="just" indent="-171450" marL="171450">
              <a:buFont typeface="Arial" panose="020B0604020202020204" pitchFamily="34" charset="0"/>
              <a:buChar char="•"/>
            </a:pPr>
            <a:r>
              <a:rPr dirty="0" sz="750" lang="en-GB"/>
              <a:t>Uttley, L., </a:t>
            </a:r>
            <a:r>
              <a:rPr dirty="0" sz="750" lang="en-GB" err="1"/>
              <a:t>Quintana</a:t>
            </a:r>
            <a:r>
              <a:rPr dirty="0" sz="750" lang="en-GB"/>
              <a:t>, D.S., Montgomery, P., Carroll, C., Page, M.J., Falzon, L., Sutton, A. and Moher, D. (2023) The problems with systematic reviews: a living systematic review. Journal of Clinical Epidemiology, 156, pp.30-41. </a:t>
            </a:r>
          </a:p>
          <a:p>
            <a:pPr algn="just" indent="-171450" marL="171450">
              <a:buFont typeface="Arial" panose="020B0604020202020204" pitchFamily="34" charset="0"/>
              <a:buChar char="•"/>
            </a:pPr>
            <a:r>
              <a:rPr dirty="0" sz="750" lang="en-GB" err="1"/>
              <a:t>Vicentini</a:t>
            </a:r>
            <a:r>
              <a:rPr dirty="0" sz="750" lang="en-GB"/>
              <a:t>, C., Libero, G., </a:t>
            </a:r>
            <a:r>
              <a:rPr dirty="0" sz="750" lang="en-GB" err="1"/>
              <a:t>Cugudda</a:t>
            </a:r>
            <a:r>
              <a:rPr dirty="0" sz="750" lang="en-GB"/>
              <a:t>, E., </a:t>
            </a:r>
            <a:r>
              <a:rPr dirty="0" sz="750" lang="en-GB" err="1"/>
              <a:t>Gardois</a:t>
            </a:r>
            <a:r>
              <a:rPr dirty="0" sz="750" lang="en-GB"/>
              <a:t>, P., Zotti, C.M. and Bert, F. (2024) Barriers to the implementation of antimicrobial stewardship programmes in long-term care facilities: a scoping review. Journal of Antimicrobial Chemotherapy, 79(8), pp.1748-1761. </a:t>
            </a:r>
          </a:p>
        </p:txBody>
      </p:sp>
      <p:sp>
        <p:nvSpPr>
          <p:cNvPr id="1048626" name="Heading text Background and Prevalence"/>
          <p:cNvSpPr txBox="1"/>
          <p:nvPr/>
        </p:nvSpPr>
        <p:spPr>
          <a:xfrm>
            <a:off x="3893953" y="1924644"/>
            <a:ext cx="3779520" cy="327196"/>
          </a:xfrm>
          <a:prstGeom prst="rect"/>
          <a:noFill/>
        </p:spPr>
        <p:txBody>
          <a:bodyPr anchor="ctr" bIns="0" lIns="0" rIns="0" rtlCol="0" tIns="0" wrap="square"/>
          <a:p>
            <a:pPr algn="ctr" indent="0" marL="0">
              <a:buNone/>
            </a:pPr>
            <a:r>
              <a:rPr b="1" dirty="0" sz="1400" lang="en-US">
                <a:solidFill>
                  <a:schemeClr val="bg1"/>
                </a:solidFill>
              </a:rPr>
              <a:t>Email: 2537141@student.uwtsd.ac.uk</a:t>
            </a:r>
          </a:p>
        </p:txBody>
      </p:sp>
    </p:spTree>
  </p:cSld>
  <p:clrMapOvr>
    <a:masterClrMapping/>
  </p:clrMapOvr>
</p:sld>
</file>

<file path=ppt/theme/theme1.xml><?xml version="1.0" encoding="utf-8"?>
<a:theme xmlns:a="http://schemas.openxmlformats.org/drawingml/2006/main" name="AMR Poster">
  <a:themeElements>
    <a:clrScheme name="AMR Poster">
      <a:dk1>
        <a:srgbClr val="1F2937"/>
      </a:dk1>
      <a:lt1>
        <a:srgbClr val="FFFFFF"/>
      </a:lt1>
      <a:dk2>
        <a:srgbClr val="0B3C5D"/>
      </a:dk2>
      <a:lt2>
        <a:srgbClr val="EAF1F6"/>
      </a:lt2>
      <a:accent1>
        <a:srgbClr val="1B6CA8"/>
      </a:accent1>
      <a:accent2>
        <a:srgbClr val="2A9D8F"/>
      </a:accent2>
      <a:accent3>
        <a:srgbClr val="E9A23B"/>
      </a:accent3>
      <a:accent4>
        <a:srgbClr val="C0392B"/>
      </a:accent4>
      <a:accent5>
        <a:srgbClr val="6B7280"/>
      </a:accent5>
      <a:accent6>
        <a:srgbClr val="8E5BA8"/>
      </a:accent6>
      <a:hlink>
        <a:srgbClr val="1B6CA8"/>
      </a:hlink>
      <a:folHlink>
        <a:srgbClr val="6B7280"/>
      </a:folHlink>
    </a:clrScheme>
    <a:fontScheme name="Custom 1">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2.xml><?xml version="1.0" encoding="utf-8"?>
<a:theme xmlns:a="http://schemas.openxmlformats.org/drawingml/2006/main" name="Office Theme">
  <a:themeElements>
    <a:clrScheme name="Office">
      <a:dk1>
        <a:sysClr lastClr="000000" val="windowText"/>
      </a:dk1>
      <a:lt1>
        <a:sysClr lastClr="FFFFFF" val="window"/>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theme>
</file>

<file path=docProps/app.xml><?xml version="1.0" encoding="utf-8"?>
<Properties xmlns="http://schemas.openxmlformats.org/officeDocument/2006/extended-properties">
  <Application>Microsoft Office PowerPoint</Application>
  <ScaleCrop>0</ScaleCrop>
  <LinksUpToDate>0</LinksUpToDate>
  <AppVersion>16.0000</AppVersion>
</Properties>
</file>

<file path=docProps/core.xml><?xml version="1.0" encoding="utf-8"?>
<cp:coreProperties xmlns:cp="http://schemas.openxmlformats.org/package/2006/metadata/core-properties" xmlns:dc="http://purl.org/dc/elements/1.1/" xmlns:dcterms="http://purl.org/dc/terms/" xmlns:xsi="http://www.w3.org/2001/XMLSchema-instance">
  <dc:creator>CPH2487</dc:creator>
  <dcterms:created xsi:type="dcterms:W3CDTF">2026-10-20T05:15:13Z</dcterms:created>
  <dcterms:modified xsi:type="dcterms:W3CDTF">2026-10-24T18:15:12Z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75361d3b9a44455295271e0e9b7435f0_23</vt:lpwstr>
  </property>
</Properties>
</file>