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20" r:id="rId1"/>
  </p:sldMasterIdLst>
  <p:notesMasterIdLst>
    <p:notesMasterId r:id="rId32"/>
  </p:notesMasterIdLst>
  <p:sldIdLst>
    <p:sldId id="333" r:id="rId2"/>
    <p:sldId id="334" r:id="rId3"/>
    <p:sldId id="335" r:id="rId4"/>
    <p:sldId id="356" r:id="rId5"/>
    <p:sldId id="357" r:id="rId6"/>
    <p:sldId id="358" r:id="rId7"/>
    <p:sldId id="359" r:id="rId8"/>
    <p:sldId id="360" r:id="rId9"/>
    <p:sldId id="385" r:id="rId10"/>
    <p:sldId id="361" r:id="rId11"/>
    <p:sldId id="362" r:id="rId12"/>
    <p:sldId id="363" r:id="rId13"/>
    <p:sldId id="343" r:id="rId14"/>
    <p:sldId id="364" r:id="rId15"/>
    <p:sldId id="365" r:id="rId16"/>
    <p:sldId id="366" r:id="rId17"/>
    <p:sldId id="367" r:id="rId18"/>
    <p:sldId id="368" r:id="rId19"/>
    <p:sldId id="369" r:id="rId20"/>
    <p:sldId id="371" r:id="rId21"/>
    <p:sldId id="372" r:id="rId22"/>
    <p:sldId id="373" r:id="rId23"/>
    <p:sldId id="377" r:id="rId24"/>
    <p:sldId id="378" r:id="rId25"/>
    <p:sldId id="379" r:id="rId26"/>
    <p:sldId id="380" r:id="rId27"/>
    <p:sldId id="381" r:id="rId28"/>
    <p:sldId id="382" r:id="rId29"/>
    <p:sldId id="383" r:id="rId30"/>
    <p:sldId id="384" r:id="rId3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5D7A"/>
    <a:srgbClr val="4684C2"/>
    <a:srgbClr val="88B0D8"/>
    <a:srgbClr val="327C8E"/>
    <a:srgbClr val="000099"/>
    <a:srgbClr val="660066"/>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62" autoAdjust="0"/>
    <p:restoredTop sz="71393" autoAdjust="0"/>
  </p:normalViewPr>
  <p:slideViewPr>
    <p:cSldViewPr>
      <p:cViewPr varScale="1">
        <p:scale>
          <a:sx n="85" d="100"/>
          <a:sy n="85" d="100"/>
        </p:scale>
        <p:origin x="708"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10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88AD9A97-E2A4-4485-BA00-64F9362A8AD2}" type="slidenum">
              <a:rPr lang="en-US"/>
              <a:pPr/>
              <a:t>‹#›</a:t>
            </a:fld>
            <a:endParaRPr lang="en-US" dirty="0"/>
          </a:p>
        </p:txBody>
      </p:sp>
    </p:spTree>
    <p:extLst>
      <p:ext uri="{BB962C8B-B14F-4D97-AF65-F5344CB8AC3E}">
        <p14:creationId xmlns:p14="http://schemas.microsoft.com/office/powerpoint/2010/main" val="35476697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epa.gov/lawsregs/index.html"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kern="1200" dirty="0" smtClean="0">
                <a:solidFill>
                  <a:schemeClr val="tx1"/>
                </a:solidFill>
                <a:effectLst/>
                <a:latin typeface="Arial" pitchFamily="34" charset="0"/>
                <a:ea typeface="+mn-ea"/>
                <a:cs typeface="+mn-cs"/>
              </a:rPr>
              <a:t>We start by connecting the last three lectures/chapters</a:t>
            </a:r>
            <a:r>
              <a:rPr lang="en-GB" sz="1200" b="0" i="0" kern="1200" baseline="0" dirty="0" smtClean="0">
                <a:solidFill>
                  <a:schemeClr val="tx1"/>
                </a:solidFill>
                <a:effectLst/>
                <a:latin typeface="Arial" pitchFamily="34" charset="0"/>
                <a:ea typeface="+mn-ea"/>
                <a:cs typeface="+mn-cs"/>
              </a:rPr>
              <a:t> with the next two including this one, blurb before this lecture to connect them</a:t>
            </a:r>
            <a:endParaRPr lang="en-GB" sz="1200" b="0" i="0" kern="1200" dirty="0" smtClean="0">
              <a:solidFill>
                <a:schemeClr val="tx1"/>
              </a:solidFill>
              <a:effectLst/>
              <a:latin typeface="Arial" pitchFamily="34" charset="0"/>
              <a:ea typeface="+mn-ea"/>
              <a:cs typeface="+mn-cs"/>
            </a:endParaRP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Once we recognize the risks of environmental pollution, we can better appreciate what is at stake if the problem goes unchecked. Knowing how the market functions helps us to understand its inability to correct the problem on its own. Solutions to reduce the effects of polluting residuals must come from outside the market, generally in the form of government policies and programs. But how does government go about designing environmental policy? What objectives does it establish to protect society’s health and welfare, and what kinds of policy instruments does it use to achieve those objectives? These are tough questions, and in this two-chapter module, we’ll begin to answer them. </a:t>
            </a: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As a starting point, we know that government solutions will not eliminate pollution entirely. The laws of science and the materials balance model tell us that much. However, determining exactly where environmental targets should be set is one of the more difficult and even controversial elements of policy development, as is the approach undertaken by government to intervene in pollution-generating markets. Governments all over the world use a variety of policy instruments aimed at reducing </a:t>
            </a:r>
            <a:r>
              <a:rPr lang="en-GB" sz="1200" b="0" i="0" kern="1200" dirty="0" err="1" smtClean="0">
                <a:solidFill>
                  <a:schemeClr val="tx1"/>
                </a:solidFill>
                <a:effectLst/>
                <a:latin typeface="Arial" pitchFamily="34" charset="0"/>
                <a:ea typeface="+mn-ea"/>
                <a:cs typeface="+mn-cs"/>
              </a:rPr>
              <a:t>environme</a:t>
            </a:r>
            <a:r>
              <a:rPr lang="en-GB" sz="1200" b="0" i="0" kern="1200" dirty="0" smtClean="0">
                <a:solidFill>
                  <a:schemeClr val="tx1"/>
                </a:solidFill>
                <a:effectLst/>
                <a:latin typeface="Arial" pitchFamily="34" charset="0"/>
                <a:ea typeface="+mn-ea"/>
                <a:cs typeface="+mn-cs"/>
              </a:rPr>
              <a:t> </a:t>
            </a:r>
            <a:r>
              <a:rPr lang="en-GB" sz="1200" b="0" i="0" kern="1200" dirty="0" err="1" smtClean="0">
                <a:solidFill>
                  <a:schemeClr val="tx1"/>
                </a:solidFill>
                <a:effectLst/>
                <a:latin typeface="Arial" pitchFamily="34" charset="0"/>
                <a:ea typeface="+mn-ea"/>
                <a:cs typeface="+mn-cs"/>
              </a:rPr>
              <a:t>tal</a:t>
            </a:r>
            <a:r>
              <a:rPr lang="en-GB" sz="1200" b="0" i="0" kern="1200" dirty="0" smtClean="0">
                <a:solidFill>
                  <a:schemeClr val="tx1"/>
                </a:solidFill>
                <a:effectLst/>
                <a:latin typeface="Arial" pitchFamily="34" charset="0"/>
                <a:ea typeface="+mn-ea"/>
                <a:cs typeface="+mn-cs"/>
              </a:rPr>
              <a:t> risks, some more successfully than others. These range from regulations that directly control polluters’ activities to incentive-based plans that use market forces and the price mechanism to achieve a cleaner environment. </a:t>
            </a: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In Module 2, we introduce this array of policy alternatives by exploring both conventional and economic solutions to environmental degradation. Conventional policy is the subject of Chapter 4, where we study the traditional use of standards to define environmental objectives, along with the command-and-control approach to implementing these standards. In Chapter 5, we examine the market approach, which has recently been adopted by the United States and other nations as a secondary form of environmental control policy. By using economic </a:t>
            </a:r>
            <a:r>
              <a:rPr lang="en-GB" sz="1200" b="0" i="0" kern="1200" dirty="0" err="1" smtClean="0">
                <a:solidFill>
                  <a:schemeClr val="tx1"/>
                </a:solidFill>
                <a:effectLst/>
                <a:latin typeface="Arial" pitchFamily="34" charset="0"/>
                <a:ea typeface="+mn-ea"/>
                <a:cs typeface="+mn-cs"/>
              </a:rPr>
              <a:t>modeling</a:t>
            </a:r>
            <a:r>
              <a:rPr lang="en-GB" sz="1200" b="0" i="0" kern="1200" dirty="0" smtClean="0">
                <a:solidFill>
                  <a:schemeClr val="tx1"/>
                </a:solidFill>
                <a:effectLst/>
                <a:latin typeface="Arial" pitchFamily="34" charset="0"/>
                <a:ea typeface="+mn-ea"/>
                <a:cs typeface="+mn-cs"/>
              </a:rPr>
              <a:t> and the criteria of allocative efficiency and cost-effectiveness, we evaluate the implications of using these different regulatory strategies to solve the complex problem of environmental pollution.</a:t>
            </a:r>
          </a:p>
          <a:p>
            <a:endParaRPr lang="en-GB" sz="1200" b="0" i="0" kern="1200" dirty="0" smtClean="0">
              <a:solidFill>
                <a:schemeClr val="tx1"/>
              </a:solidFill>
              <a:effectLst/>
              <a:latin typeface="Arial" pitchFamily="34" charset="0"/>
              <a:ea typeface="+mn-ea"/>
              <a:cs typeface="+mn-cs"/>
            </a:endParaRPr>
          </a:p>
          <a:p>
            <a:endParaRPr lang="en-GB" sz="1200" b="0" i="0" kern="1200" dirty="0" smtClean="0">
              <a:solidFill>
                <a:schemeClr val="tx1"/>
              </a:solidFill>
              <a:effectLst/>
              <a:latin typeface="Arial" pitchFamily="34" charset="0"/>
              <a:ea typeface="+mn-ea"/>
              <a:cs typeface="+mn-cs"/>
            </a:endParaRPr>
          </a:p>
          <a:p>
            <a:r>
              <a:rPr lang="en-US" sz="1200" b="1" dirty="0" smtClean="0"/>
              <a:t>Conventional Solutions to Environmental Problems:</a:t>
            </a:r>
            <a:r>
              <a:rPr lang="en-US" sz="1200" dirty="0" smtClean="0"/>
              <a:t/>
            </a:r>
            <a:br>
              <a:rPr lang="en-US" sz="1200" dirty="0" smtClean="0"/>
            </a:br>
            <a:r>
              <a:rPr lang="en-US" sz="1000" dirty="0" smtClean="0">
                <a:hlinkClick r:id="rId3"/>
              </a:rPr>
              <a:t>Command-and-Control Approach</a:t>
            </a:r>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In Chapter 3, the public goods model and the theory of externalities were used to illustrate how pollution is the result of market failures—failures that arise because of the absence of property rights. Because no one owns the atmosphere or the earth’s rivers and streams, there is no market incentive to prevent or correct contamination of these resources. According to the </a:t>
            </a:r>
            <a:r>
              <a:rPr lang="en-GB" sz="1200" b="0" i="0" kern="1200" dirty="0" err="1" smtClean="0">
                <a:solidFill>
                  <a:schemeClr val="tx1"/>
                </a:solidFill>
                <a:effectLst/>
                <a:latin typeface="Arial" pitchFamily="34" charset="0"/>
                <a:ea typeface="+mn-ea"/>
                <a:cs typeface="+mn-cs"/>
              </a:rPr>
              <a:t>Coase</a:t>
            </a:r>
            <a:r>
              <a:rPr lang="en-GB" sz="1200" b="0" i="0" kern="1200" dirty="0" smtClean="0">
                <a:solidFill>
                  <a:schemeClr val="tx1"/>
                </a:solidFill>
                <a:effectLst/>
                <a:latin typeface="Arial" pitchFamily="34" charset="0"/>
                <a:ea typeface="+mn-ea"/>
                <a:cs typeface="+mn-cs"/>
              </a:rPr>
              <a:t> Theorem, assigning property rights would solve the dilemma, but only under certain limiting conditions. The bottom line is that government must act as a third-party mediator in those markets where pollution problems arise. </a:t>
            </a: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Recognizing the need for government to correct environmental market failures is an important observation gained through economic </a:t>
            </a:r>
            <a:r>
              <a:rPr lang="en-GB" sz="1200" b="0" i="0" kern="1200" dirty="0" err="1" smtClean="0">
                <a:solidFill>
                  <a:schemeClr val="tx1"/>
                </a:solidFill>
                <a:effectLst/>
                <a:latin typeface="Arial" pitchFamily="34" charset="0"/>
                <a:ea typeface="+mn-ea"/>
                <a:cs typeface="+mn-cs"/>
              </a:rPr>
              <a:t>modeling</a:t>
            </a:r>
            <a:r>
              <a:rPr lang="en-GB" sz="1200" b="0" i="0" kern="1200" dirty="0" smtClean="0">
                <a:solidFill>
                  <a:schemeClr val="tx1"/>
                </a:solidFill>
                <a:effectLst/>
                <a:latin typeface="Arial" pitchFamily="34" charset="0"/>
                <a:ea typeface="+mn-ea"/>
                <a:cs typeface="+mn-cs"/>
              </a:rPr>
              <a:t>, but it is only a first step. We can also use these models to determine how government should respond to achieve effective policy solutions. For example, economic theory maintains that government should set objectives to achieve allocative efficiency, balancing social benefits and costs at the margin. However, government is generally not motivated by efficiency, and even when it is, it is unlikely that these benefits and costs can be clearly identified. Nonetheless, the efficiency criterion is useful in assessing whatever policy objectives are set relative to their optimal level. Also, the criterion of cost-effectiveness can be used to evaluate how these objectives are being implemented, even an objective set at something other than its efficient level. </a:t>
            </a: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In this chapter, our goal is to </a:t>
            </a:r>
            <a:r>
              <a:rPr lang="en-GB" sz="1200" b="0" i="0" kern="1200" dirty="0" err="1" smtClean="0">
                <a:solidFill>
                  <a:schemeClr val="tx1"/>
                </a:solidFill>
                <a:effectLst/>
                <a:latin typeface="Arial" pitchFamily="34" charset="0"/>
                <a:ea typeface="+mn-ea"/>
                <a:cs typeface="+mn-cs"/>
              </a:rPr>
              <a:t>analyze</a:t>
            </a:r>
            <a:r>
              <a:rPr lang="en-GB" sz="1200" b="0" i="0" kern="1200" dirty="0" smtClean="0">
                <a:solidFill>
                  <a:schemeClr val="tx1"/>
                </a:solidFill>
                <a:effectLst/>
                <a:latin typeface="Arial" pitchFamily="34" charset="0"/>
                <a:ea typeface="+mn-ea"/>
                <a:cs typeface="+mn-cs"/>
              </a:rPr>
              <a:t> government’s use of conventional policy solutions to respond to environmental market failure. We begin by providing an overview of environmental standards and their role in policy development. We use allocative efficiency to assess the level at which standards are set to define environmental objectives. Next, we provide an overview of the two broadly defined approaches to implementing these standards-based objectives: the command-and-control approach and the market approach. Finally, we investigate the cost-effectiveness of the command-and-control approach, the more conventional of the two, deferring an analysis of the market approach to Chapter.</a:t>
            </a:r>
          </a:p>
          <a:p>
            <a:endParaRPr lang="en-GB" sz="1200" b="0" i="0" kern="1200" dirty="0" smtClean="0">
              <a:solidFill>
                <a:schemeClr val="tx1"/>
              </a:solidFill>
              <a:effectLst/>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23</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smtClean="0">
                <a:solidFill>
                  <a:schemeClr val="tx1"/>
                </a:solidFill>
                <a:effectLst/>
                <a:latin typeface="Arial" pitchFamily="34" charset="0"/>
                <a:ea typeface="+mn-ea"/>
                <a:cs typeface="+mn-cs"/>
              </a:rPr>
              <a:t>To begin, assume there are only two polluting sources in a given region, each of which generates 10 units of pollution for a total of 20 units released into the environ- </a:t>
            </a:r>
            <a:r>
              <a:rPr lang="en-GB" sz="1200" b="0" i="0" kern="1200" dirty="0" err="1" smtClean="0">
                <a:solidFill>
                  <a:schemeClr val="tx1"/>
                </a:solidFill>
                <a:effectLst/>
                <a:latin typeface="Arial" pitchFamily="34" charset="0"/>
                <a:ea typeface="+mn-ea"/>
                <a:cs typeface="+mn-cs"/>
              </a:rPr>
              <a:t>ment</a:t>
            </a:r>
            <a:r>
              <a:rPr lang="en-GB" sz="1200" b="0" i="0" kern="1200" dirty="0" smtClean="0">
                <a:solidFill>
                  <a:schemeClr val="tx1"/>
                </a:solidFill>
                <a:effectLst/>
                <a:latin typeface="Arial" pitchFamily="34" charset="0"/>
                <a:ea typeface="+mn-ea"/>
                <a:cs typeface="+mn-cs"/>
              </a:rPr>
              <a:t>. The government determines that emissions must be reduced by 10 units across the region to achieve the “socially desirable level of pollution.” Each firm faces different abatement cost conditions, </a:t>
            </a:r>
            <a:r>
              <a:rPr lang="en-GB" sz="1200" b="0" i="0" kern="1200" dirty="0" err="1" smtClean="0">
                <a:solidFill>
                  <a:schemeClr val="tx1"/>
                </a:solidFill>
                <a:effectLst/>
                <a:latin typeface="Arial" pitchFamily="34" charset="0"/>
                <a:ea typeface="+mn-ea"/>
                <a:cs typeface="+mn-cs"/>
              </a:rPr>
              <a:t>modeled</a:t>
            </a:r>
            <a:r>
              <a:rPr lang="en-GB" sz="1200" b="0" i="0" kern="1200" dirty="0" smtClean="0">
                <a:solidFill>
                  <a:schemeClr val="tx1"/>
                </a:solidFill>
                <a:effectLst/>
                <a:latin typeface="Arial" pitchFamily="34" charset="0"/>
                <a:ea typeface="+mn-ea"/>
                <a:cs typeface="+mn-cs"/>
              </a:rPr>
              <a:t> as follows:</a:t>
            </a:r>
          </a:p>
          <a:p>
            <a:endParaRPr lang="en-GB" sz="1200" b="0" i="0" kern="1200" dirty="0" smtClean="0">
              <a:solidFill>
                <a:schemeClr val="tx1"/>
              </a:solidFill>
              <a:effectLst/>
              <a:latin typeface="Arial" pitchFamily="34" charset="0"/>
              <a:ea typeface="+mn-ea"/>
              <a:cs typeface="+mn-cs"/>
            </a:endParaRPr>
          </a:p>
          <a:p>
            <a:pPr>
              <a:lnSpc>
                <a:spcPct val="90000"/>
              </a:lnSpc>
            </a:pPr>
            <a:r>
              <a:rPr lang="en-US" sz="2400" dirty="0" smtClean="0">
                <a:solidFill>
                  <a:srgbClr val="2E5D7A"/>
                </a:solidFill>
              </a:rPr>
              <a:t>Cost conditions</a:t>
            </a:r>
          </a:p>
          <a:p>
            <a:pPr lvl="1">
              <a:lnSpc>
                <a:spcPct val="90000"/>
              </a:lnSpc>
              <a:buFontTx/>
              <a:buNone/>
            </a:pPr>
            <a:r>
              <a:rPr lang="en-US" sz="2000" dirty="0" smtClean="0">
                <a:latin typeface="Times Roman"/>
              </a:rPr>
              <a:t>Polluter 1:	</a:t>
            </a:r>
            <a:r>
              <a:rPr lang="en-US" sz="2000" b="1" dirty="0" smtClean="0">
                <a:solidFill>
                  <a:schemeClr val="tx1"/>
                </a:solidFill>
                <a:latin typeface="Times Roman"/>
              </a:rPr>
              <a:t>TAC</a:t>
            </a:r>
            <a:r>
              <a:rPr lang="en-US" sz="2000" b="1" baseline="-25000" dirty="0" smtClean="0">
                <a:solidFill>
                  <a:schemeClr val="tx1"/>
                </a:solidFill>
                <a:latin typeface="Times Roman"/>
              </a:rPr>
              <a:t>1</a:t>
            </a:r>
            <a:r>
              <a:rPr lang="en-US" sz="2000" b="1" dirty="0" smtClean="0">
                <a:solidFill>
                  <a:schemeClr val="tx1"/>
                </a:solidFill>
                <a:latin typeface="Times Roman"/>
              </a:rPr>
              <a:t> = 1.25(A</a:t>
            </a:r>
            <a:r>
              <a:rPr lang="en-US" sz="2000" b="1" baseline="-25000" dirty="0" smtClean="0">
                <a:solidFill>
                  <a:schemeClr val="tx1"/>
                </a:solidFill>
                <a:latin typeface="Times Roman"/>
              </a:rPr>
              <a:t>1</a:t>
            </a:r>
            <a:r>
              <a:rPr lang="en-US" sz="2000" b="1" dirty="0" smtClean="0">
                <a:solidFill>
                  <a:schemeClr val="tx1"/>
                </a:solidFill>
                <a:latin typeface="Times Roman"/>
              </a:rPr>
              <a:t>)</a:t>
            </a:r>
            <a:r>
              <a:rPr lang="en-US" sz="2000" b="1" baseline="30000" dirty="0" smtClean="0">
                <a:solidFill>
                  <a:schemeClr val="tx1"/>
                </a:solidFill>
                <a:latin typeface="Times Roman"/>
              </a:rPr>
              <a:t>2</a:t>
            </a:r>
            <a:endParaRPr lang="en-US" sz="2000" b="1" dirty="0" smtClean="0">
              <a:solidFill>
                <a:schemeClr val="tx1"/>
              </a:solidFill>
              <a:latin typeface="Times Roman"/>
            </a:endParaRPr>
          </a:p>
          <a:p>
            <a:pPr lvl="1">
              <a:lnSpc>
                <a:spcPct val="90000"/>
              </a:lnSpc>
              <a:buFontTx/>
              <a:buNone/>
            </a:pPr>
            <a:r>
              <a:rPr lang="en-US" sz="2000" b="1" dirty="0" smtClean="0">
                <a:solidFill>
                  <a:schemeClr val="tx1"/>
                </a:solidFill>
                <a:latin typeface="Times Roman"/>
              </a:rPr>
              <a:t>                   	MAC</a:t>
            </a:r>
            <a:r>
              <a:rPr lang="en-US" sz="2000" b="1" baseline="-25000" dirty="0" smtClean="0">
                <a:solidFill>
                  <a:schemeClr val="tx1"/>
                </a:solidFill>
                <a:latin typeface="Times Roman"/>
              </a:rPr>
              <a:t>1</a:t>
            </a:r>
            <a:r>
              <a:rPr lang="en-US" sz="2000" b="1" dirty="0" smtClean="0">
                <a:solidFill>
                  <a:schemeClr val="tx1"/>
                </a:solidFill>
                <a:latin typeface="Times Roman"/>
              </a:rPr>
              <a:t> = 2.5(A</a:t>
            </a:r>
            <a:r>
              <a:rPr lang="en-US" sz="2000" b="1" baseline="-25000" dirty="0" smtClean="0">
                <a:solidFill>
                  <a:schemeClr val="tx1"/>
                </a:solidFill>
                <a:latin typeface="Times Roman"/>
              </a:rPr>
              <a:t>1</a:t>
            </a:r>
            <a:r>
              <a:rPr lang="en-US" sz="2000" b="1" dirty="0" smtClean="0">
                <a:solidFill>
                  <a:schemeClr val="tx1"/>
                </a:solidFill>
                <a:latin typeface="Times Roman"/>
              </a:rPr>
              <a:t>)</a:t>
            </a:r>
          </a:p>
          <a:p>
            <a:pPr lvl="2">
              <a:lnSpc>
                <a:spcPct val="90000"/>
              </a:lnSpc>
              <a:spcAft>
                <a:spcPts val="1200"/>
              </a:spcAft>
            </a:pPr>
            <a:r>
              <a:rPr lang="en-US" sz="1800" dirty="0" smtClean="0">
                <a:solidFill>
                  <a:schemeClr val="tx1"/>
                </a:solidFill>
                <a:latin typeface="Times Roman"/>
              </a:rPr>
              <a:t>where A</a:t>
            </a:r>
            <a:r>
              <a:rPr lang="en-US" sz="1800" baseline="-25000" dirty="0" smtClean="0">
                <a:solidFill>
                  <a:schemeClr val="tx1"/>
                </a:solidFill>
                <a:latin typeface="Times Roman"/>
              </a:rPr>
              <a:t>1</a:t>
            </a:r>
            <a:r>
              <a:rPr lang="en-US" sz="1800" dirty="0" smtClean="0">
                <a:solidFill>
                  <a:schemeClr val="tx1"/>
                </a:solidFill>
                <a:latin typeface="Times Roman"/>
              </a:rPr>
              <a:t> is pollution abated by Polluter 1</a:t>
            </a:r>
          </a:p>
          <a:p>
            <a:pPr lvl="1">
              <a:lnSpc>
                <a:spcPct val="90000"/>
              </a:lnSpc>
              <a:buFontTx/>
              <a:buNone/>
            </a:pPr>
            <a:r>
              <a:rPr lang="en-US" sz="2000" dirty="0" smtClean="0">
                <a:solidFill>
                  <a:schemeClr val="tx1"/>
                </a:solidFill>
                <a:latin typeface="Times Roman"/>
              </a:rPr>
              <a:t>Polluter 2: 	</a:t>
            </a:r>
            <a:r>
              <a:rPr lang="en-US" sz="2000" b="1" dirty="0" smtClean="0">
                <a:solidFill>
                  <a:schemeClr val="tx1"/>
                </a:solidFill>
                <a:latin typeface="Times Roman"/>
              </a:rPr>
              <a:t>TAC</a:t>
            </a:r>
            <a:r>
              <a:rPr lang="en-US" sz="2000" b="1" baseline="-25000" dirty="0" smtClean="0">
                <a:solidFill>
                  <a:schemeClr val="tx1"/>
                </a:solidFill>
                <a:latin typeface="Times Roman"/>
              </a:rPr>
              <a:t>2</a:t>
            </a:r>
            <a:r>
              <a:rPr lang="en-US" sz="2000" b="1" dirty="0" smtClean="0">
                <a:solidFill>
                  <a:schemeClr val="tx1"/>
                </a:solidFill>
                <a:latin typeface="Times Roman"/>
              </a:rPr>
              <a:t> = 0.3125(A</a:t>
            </a:r>
            <a:r>
              <a:rPr lang="en-US" sz="2000" b="1" baseline="-25000" dirty="0" smtClean="0">
                <a:solidFill>
                  <a:schemeClr val="tx1"/>
                </a:solidFill>
                <a:latin typeface="Times Roman"/>
              </a:rPr>
              <a:t>2</a:t>
            </a:r>
            <a:r>
              <a:rPr lang="en-US" sz="2000" b="1" dirty="0" smtClean="0">
                <a:solidFill>
                  <a:schemeClr val="tx1"/>
                </a:solidFill>
                <a:latin typeface="Times Roman"/>
              </a:rPr>
              <a:t>)</a:t>
            </a:r>
            <a:r>
              <a:rPr lang="en-US" sz="2000" b="1" baseline="30000" dirty="0" smtClean="0">
                <a:solidFill>
                  <a:schemeClr val="tx1"/>
                </a:solidFill>
                <a:latin typeface="Times Roman"/>
              </a:rPr>
              <a:t>2</a:t>
            </a:r>
            <a:endParaRPr lang="en-US" sz="2000" b="1" dirty="0" smtClean="0">
              <a:solidFill>
                <a:schemeClr val="tx1"/>
              </a:solidFill>
              <a:latin typeface="Times Roman"/>
            </a:endParaRPr>
          </a:p>
          <a:p>
            <a:pPr lvl="1">
              <a:lnSpc>
                <a:spcPct val="90000"/>
              </a:lnSpc>
              <a:buFontTx/>
              <a:buNone/>
            </a:pPr>
            <a:r>
              <a:rPr lang="en-US" sz="2000" b="1" dirty="0" smtClean="0">
                <a:solidFill>
                  <a:schemeClr val="tx1"/>
                </a:solidFill>
                <a:latin typeface="Times Roman"/>
              </a:rPr>
              <a:t>		MAC</a:t>
            </a:r>
            <a:r>
              <a:rPr lang="en-US" sz="2000" b="1" baseline="-25000" dirty="0" smtClean="0">
                <a:solidFill>
                  <a:schemeClr val="tx1"/>
                </a:solidFill>
                <a:latin typeface="Times Roman"/>
              </a:rPr>
              <a:t>2</a:t>
            </a:r>
            <a:r>
              <a:rPr lang="en-US" sz="2000" b="1" dirty="0" smtClean="0">
                <a:solidFill>
                  <a:schemeClr val="tx1"/>
                </a:solidFill>
                <a:latin typeface="Times Roman"/>
              </a:rPr>
              <a:t> = 0.625(A</a:t>
            </a:r>
            <a:r>
              <a:rPr lang="en-US" sz="2000" b="1" baseline="-25000" dirty="0" smtClean="0">
                <a:solidFill>
                  <a:schemeClr val="tx1"/>
                </a:solidFill>
                <a:latin typeface="Times Roman"/>
              </a:rPr>
              <a:t>2</a:t>
            </a:r>
            <a:r>
              <a:rPr lang="en-US" sz="2000" b="1" dirty="0" smtClean="0">
                <a:solidFill>
                  <a:schemeClr val="tx1"/>
                </a:solidFill>
                <a:latin typeface="Times Roman"/>
              </a:rPr>
              <a:t>) </a:t>
            </a:r>
          </a:p>
          <a:p>
            <a:pPr lvl="2">
              <a:lnSpc>
                <a:spcPct val="90000"/>
              </a:lnSpc>
              <a:spcAft>
                <a:spcPts val="1200"/>
              </a:spcAft>
            </a:pPr>
            <a:r>
              <a:rPr lang="en-US" sz="1800" dirty="0" smtClean="0">
                <a:latin typeface="Times Roman"/>
              </a:rPr>
              <a:t>where A</a:t>
            </a:r>
            <a:r>
              <a:rPr lang="en-US" sz="1800" baseline="-25000" dirty="0" smtClean="0">
                <a:latin typeface="Times Roman"/>
              </a:rPr>
              <a:t>2</a:t>
            </a:r>
            <a:r>
              <a:rPr lang="en-US" sz="1800" dirty="0" smtClean="0">
                <a:latin typeface="Times Roman"/>
              </a:rPr>
              <a:t> pollution abated by Polluter 2</a:t>
            </a:r>
            <a:endParaRPr lang="en-US" sz="1800" dirty="0" smtClean="0"/>
          </a:p>
          <a:p>
            <a:endParaRPr lang="en-US" dirty="0" smtClean="0"/>
          </a:p>
          <a:p>
            <a:r>
              <a:rPr lang="en-GB" sz="1200" b="0" i="0" kern="1200" dirty="0" smtClean="0">
                <a:solidFill>
                  <a:schemeClr val="tx1"/>
                </a:solidFill>
                <a:effectLst/>
                <a:latin typeface="Arial" pitchFamily="34" charset="0"/>
                <a:ea typeface="+mn-ea"/>
                <a:cs typeface="+mn-cs"/>
              </a:rPr>
              <a:t>Now, assume the government implements the 10-unit standard uniformly, requiring each polluter to abate by 5 units (i.e., A1 = A2 = 5).</a:t>
            </a:r>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24</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25</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26</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smtClean="0">
                <a:solidFill>
                  <a:schemeClr val="tx1"/>
                </a:solidFill>
                <a:effectLst/>
                <a:latin typeface="Arial" pitchFamily="34" charset="0"/>
                <a:ea typeface="+mn-ea"/>
                <a:cs typeface="+mn-cs"/>
              </a:rPr>
              <a:t>To illustrate the cost savings of such an approach, let’s return to our two-polluter model. We need to find the abatement levels for each polluter at which their respective</a:t>
            </a: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MACs are equal, holding the combined abatement level at 10 units to meet the standard. Algebraically, the steps in the solution are: Step 1: Step 2: Step 3: Set MAC1 = MAC2: Set A1 + A2 = abatement standard: Solve the equations simultaneously: 2.5A1 = 0.625A2 A1 + A2 = 10 A1 = 2; A2 = 8 This same result is shown in Figure 4.6. (slide 29) Both firms’ MAC curves are plotted on the same diagram. For Polluter 1, A1 is measured horizontally left to right, whereas for Polluter 2, A2 is measured right to left. The horizontal axis measured in either direction ranges from 0 units of abatement up to the 10-unit requirement imposed by the regulatory authority. Thus, every point on this axis represents a combined abatement level that satisfies the standard. Notice that the intersection of the two MAC curves yields the cost-effective solution (A1 = 2 and A2 = 8). At this point, MAC1 = MAC2 = $5.00.</a:t>
            </a: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Contd.</a:t>
            </a:r>
            <a:r>
              <a:rPr lang="en-GB" sz="1200" b="0" i="0" kern="1200" baseline="0" dirty="0" smtClean="0">
                <a:solidFill>
                  <a:schemeClr val="tx1"/>
                </a:solidFill>
                <a:effectLst/>
                <a:latin typeface="Arial" pitchFamily="34" charset="0"/>
                <a:ea typeface="+mn-ea"/>
                <a:cs typeface="+mn-cs"/>
              </a:rPr>
              <a:t> Next slide (illustration).</a:t>
            </a:r>
          </a:p>
          <a:p>
            <a:endParaRPr lang="en-GB" sz="1200" b="0" i="0" kern="1200" baseline="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Solution: uses 3 simple steps </a:t>
            </a:r>
          </a:p>
          <a:p>
            <a:r>
              <a:rPr lang="en-GB" sz="1200" b="0" i="0" kern="1200" dirty="0" smtClean="0">
                <a:solidFill>
                  <a:schemeClr val="tx1"/>
                </a:solidFill>
                <a:effectLst/>
                <a:latin typeface="Arial" pitchFamily="34" charset="0"/>
                <a:ea typeface="+mn-ea"/>
                <a:cs typeface="+mn-cs"/>
              </a:rPr>
              <a:t>	(</a:t>
            </a:r>
            <a:r>
              <a:rPr lang="en-GB" sz="1200" b="0" i="0" kern="1200" dirty="0" err="1" smtClean="0">
                <a:solidFill>
                  <a:schemeClr val="tx1"/>
                </a:solidFill>
                <a:effectLst/>
                <a:latin typeface="Arial" pitchFamily="34" charset="0"/>
                <a:ea typeface="+mn-ea"/>
                <a:cs typeface="+mn-cs"/>
              </a:rPr>
              <a:t>i</a:t>
            </a:r>
            <a:r>
              <a:rPr lang="en-GB" sz="1200" b="0" i="0" kern="1200" dirty="0" smtClean="0">
                <a:solidFill>
                  <a:schemeClr val="tx1"/>
                </a:solidFill>
                <a:effectLst/>
                <a:latin typeface="Arial" pitchFamily="34" charset="0"/>
                <a:ea typeface="+mn-ea"/>
                <a:cs typeface="+mn-cs"/>
              </a:rPr>
              <a:t>)  Set MAC1 = MAC2 </a:t>
            </a:r>
          </a:p>
          <a:p>
            <a:r>
              <a:rPr lang="en-GB" sz="1200" b="0" i="0" kern="1200" dirty="0" smtClean="0">
                <a:solidFill>
                  <a:schemeClr val="tx1"/>
                </a:solidFill>
                <a:effectLst/>
                <a:latin typeface="Arial" pitchFamily="34" charset="0"/>
                <a:ea typeface="+mn-ea"/>
                <a:cs typeface="+mn-cs"/>
              </a:rPr>
              <a:t>			2.5A1 = 0.625A2</a:t>
            </a:r>
          </a:p>
          <a:p>
            <a:r>
              <a:rPr lang="en-GB" sz="1200" b="0" i="0" kern="1200" dirty="0" smtClean="0">
                <a:solidFill>
                  <a:schemeClr val="tx1"/>
                </a:solidFill>
                <a:effectLst/>
                <a:latin typeface="Arial" pitchFamily="34" charset="0"/>
                <a:ea typeface="+mn-ea"/>
                <a:cs typeface="+mn-cs"/>
              </a:rPr>
              <a:t>		An application of the </a:t>
            </a:r>
            <a:r>
              <a:rPr lang="en-GB" sz="1200" b="0" i="0" kern="1200" dirty="0" err="1" smtClean="0">
                <a:solidFill>
                  <a:schemeClr val="tx1"/>
                </a:solidFill>
                <a:effectLst/>
                <a:latin typeface="Arial" pitchFamily="34" charset="0"/>
                <a:ea typeface="+mn-ea"/>
                <a:cs typeface="+mn-cs"/>
              </a:rPr>
              <a:t>equimarginal</a:t>
            </a:r>
            <a:r>
              <a:rPr lang="en-GB" sz="1200" b="0" i="0" kern="1200" dirty="0" smtClean="0">
                <a:solidFill>
                  <a:schemeClr val="tx1"/>
                </a:solidFill>
                <a:effectLst/>
                <a:latin typeface="Arial" pitchFamily="34" charset="0"/>
                <a:ea typeface="+mn-ea"/>
                <a:cs typeface="+mn-cs"/>
              </a:rPr>
              <a:t> principle of optimality</a:t>
            </a:r>
          </a:p>
          <a:p>
            <a:r>
              <a:rPr lang="en-GB" sz="1200" b="0" i="0" kern="1200" dirty="0" smtClean="0">
                <a:solidFill>
                  <a:schemeClr val="tx1"/>
                </a:solidFill>
                <a:effectLst/>
                <a:latin typeface="Arial" pitchFamily="34" charset="0"/>
                <a:ea typeface="+mn-ea"/>
                <a:cs typeface="+mn-cs"/>
              </a:rPr>
              <a:t>	(ii)  Set A1 + A2 = Abatement Standard</a:t>
            </a:r>
          </a:p>
          <a:p>
            <a:r>
              <a:rPr lang="en-GB" sz="1200" b="0" i="0" kern="1200" dirty="0" smtClean="0">
                <a:solidFill>
                  <a:schemeClr val="tx1"/>
                </a:solidFill>
                <a:effectLst/>
                <a:latin typeface="Arial" pitchFamily="34" charset="0"/>
                <a:ea typeface="+mn-ea"/>
                <a:cs typeface="+mn-cs"/>
              </a:rPr>
              <a:t>			A1 + A2 = 10</a:t>
            </a:r>
          </a:p>
          <a:p>
            <a:r>
              <a:rPr lang="en-GB" sz="1200" b="0" i="0" kern="1200" dirty="0" smtClean="0">
                <a:solidFill>
                  <a:schemeClr val="tx1"/>
                </a:solidFill>
                <a:effectLst/>
                <a:latin typeface="Arial" pitchFamily="34" charset="0"/>
                <a:ea typeface="+mn-ea"/>
                <a:cs typeface="+mn-cs"/>
              </a:rPr>
              <a:t>	(iii) Solve equations (</a:t>
            </a:r>
            <a:r>
              <a:rPr lang="en-GB" sz="1200" b="0" i="0" kern="1200" dirty="0" err="1" smtClean="0">
                <a:solidFill>
                  <a:schemeClr val="tx1"/>
                </a:solidFill>
                <a:effectLst/>
                <a:latin typeface="Arial" pitchFamily="34" charset="0"/>
                <a:ea typeface="+mn-ea"/>
                <a:cs typeface="+mn-cs"/>
              </a:rPr>
              <a:t>i</a:t>
            </a:r>
            <a:r>
              <a:rPr lang="en-GB" sz="1200" b="0" i="0" kern="1200" dirty="0" smtClean="0">
                <a:solidFill>
                  <a:schemeClr val="tx1"/>
                </a:solidFill>
                <a:effectLst/>
                <a:latin typeface="Arial" pitchFamily="34" charset="0"/>
                <a:ea typeface="+mn-ea"/>
                <a:cs typeface="+mn-cs"/>
              </a:rPr>
              <a:t>) and (ii) simultaneously</a:t>
            </a:r>
          </a:p>
          <a:p>
            <a:r>
              <a:rPr lang="en-GB" sz="1200" b="0" i="0" kern="1200" dirty="0" smtClean="0">
                <a:solidFill>
                  <a:schemeClr val="tx1"/>
                </a:solidFill>
                <a:effectLst/>
                <a:latin typeface="Arial" pitchFamily="34" charset="0"/>
                <a:ea typeface="+mn-ea"/>
                <a:cs typeface="+mn-cs"/>
              </a:rPr>
              <a:t>			2.5 (10 - A2) = 0.625A2</a:t>
            </a:r>
          </a:p>
          <a:p>
            <a:r>
              <a:rPr lang="en-GB" sz="1200" b="0" i="0" kern="1200" dirty="0" smtClean="0">
                <a:solidFill>
                  <a:schemeClr val="tx1"/>
                </a:solidFill>
                <a:effectLst/>
                <a:latin typeface="Arial" pitchFamily="34" charset="0"/>
                <a:ea typeface="+mn-ea"/>
                <a:cs typeface="+mn-cs"/>
              </a:rPr>
              <a:t>			25 - 2.5A2 = 0.625A2</a:t>
            </a:r>
          </a:p>
          <a:p>
            <a:r>
              <a:rPr lang="en-GB" sz="1200" b="0" i="0" kern="1200" dirty="0" smtClean="0">
                <a:solidFill>
                  <a:schemeClr val="tx1"/>
                </a:solidFill>
                <a:effectLst/>
                <a:latin typeface="Arial" pitchFamily="34" charset="0"/>
                <a:ea typeface="+mn-ea"/>
                <a:cs typeface="+mn-cs"/>
              </a:rPr>
              <a:t>			25</a:t>
            </a:r>
            <a:r>
              <a:rPr lang="en-GB" sz="1200" b="0" i="0" kern="1200" baseline="0" dirty="0" smtClean="0">
                <a:solidFill>
                  <a:schemeClr val="tx1"/>
                </a:solidFill>
                <a:effectLst/>
                <a:latin typeface="Arial" pitchFamily="34" charset="0"/>
                <a:ea typeface="+mn-ea"/>
                <a:cs typeface="+mn-cs"/>
              </a:rPr>
              <a:t> = 3.125A2</a:t>
            </a:r>
          </a:p>
          <a:p>
            <a:r>
              <a:rPr lang="en-GB" sz="1200" b="0" i="0" kern="1200" baseline="0" dirty="0" smtClean="0">
                <a:solidFill>
                  <a:schemeClr val="tx1"/>
                </a:solidFill>
                <a:effectLst/>
                <a:latin typeface="Arial" pitchFamily="34" charset="0"/>
                <a:ea typeface="+mn-ea"/>
                <a:cs typeface="+mn-cs"/>
              </a:rPr>
              <a:t>			3.125A2 = 25</a:t>
            </a:r>
          </a:p>
          <a:p>
            <a:r>
              <a:rPr lang="en-GB" sz="1200" b="0" i="0" kern="1200" baseline="0" dirty="0" smtClean="0">
                <a:solidFill>
                  <a:schemeClr val="tx1"/>
                </a:solidFill>
                <a:effectLst/>
                <a:latin typeface="Arial" pitchFamily="34" charset="0"/>
                <a:ea typeface="+mn-ea"/>
                <a:cs typeface="+mn-cs"/>
              </a:rPr>
              <a:t>			A2 = </a:t>
            </a:r>
            <a:r>
              <a:rPr lang="en-GB" sz="1200" b="0" i="0" u="sng" kern="1200" baseline="0" dirty="0" smtClean="0">
                <a:solidFill>
                  <a:schemeClr val="tx1"/>
                </a:solidFill>
                <a:effectLst/>
                <a:latin typeface="Arial" pitchFamily="34" charset="0"/>
                <a:ea typeface="+mn-ea"/>
                <a:cs typeface="+mn-cs"/>
              </a:rPr>
              <a:t>25</a:t>
            </a:r>
          </a:p>
          <a:p>
            <a:r>
              <a:rPr lang="en-GB" sz="1200" b="0" i="0" u="none" kern="1200" dirty="0" smtClean="0">
                <a:solidFill>
                  <a:schemeClr val="tx1"/>
                </a:solidFill>
                <a:effectLst/>
                <a:latin typeface="Arial" pitchFamily="34" charset="0"/>
                <a:ea typeface="+mn-ea"/>
                <a:cs typeface="+mn-cs"/>
              </a:rPr>
              <a:t>			</a:t>
            </a:r>
            <a:r>
              <a:rPr lang="en-GB" sz="1200" b="0" i="0" u="none" kern="1200" baseline="0" dirty="0" smtClean="0">
                <a:solidFill>
                  <a:schemeClr val="tx1"/>
                </a:solidFill>
                <a:effectLst/>
                <a:latin typeface="Arial" pitchFamily="34" charset="0"/>
                <a:ea typeface="+mn-ea"/>
                <a:cs typeface="+mn-cs"/>
              </a:rPr>
              <a:t>          3.125</a:t>
            </a:r>
          </a:p>
          <a:p>
            <a:r>
              <a:rPr lang="en-GB" sz="1200" b="0" i="0" u="none" kern="1200" baseline="0" dirty="0" smtClean="0">
                <a:solidFill>
                  <a:schemeClr val="tx1"/>
                </a:solidFill>
                <a:effectLst/>
                <a:latin typeface="Arial" pitchFamily="34" charset="0"/>
                <a:ea typeface="+mn-ea"/>
                <a:cs typeface="+mn-cs"/>
              </a:rPr>
              <a:t>			</a:t>
            </a:r>
            <a:r>
              <a:rPr lang="en-GB" sz="1200" b="1" i="0" u="none" kern="1200" baseline="0" dirty="0" smtClean="0">
                <a:solidFill>
                  <a:schemeClr val="tx1"/>
                </a:solidFill>
                <a:effectLst/>
                <a:latin typeface="Arial" pitchFamily="34" charset="0"/>
                <a:ea typeface="+mn-ea"/>
                <a:cs typeface="+mn-cs"/>
              </a:rPr>
              <a:t>A2 = 8</a:t>
            </a:r>
          </a:p>
          <a:p>
            <a:r>
              <a:rPr lang="en-GB" sz="1200" b="0" i="0" u="none" kern="1200" dirty="0" smtClean="0">
                <a:solidFill>
                  <a:schemeClr val="tx1"/>
                </a:solidFill>
                <a:effectLst/>
                <a:latin typeface="Arial" pitchFamily="34" charset="0"/>
                <a:ea typeface="+mn-ea"/>
                <a:cs typeface="+mn-cs"/>
              </a:rPr>
              <a:t>			</a:t>
            </a:r>
            <a:r>
              <a:rPr lang="en-GB" sz="1200" b="0" i="0" kern="1200" dirty="0" smtClean="0">
                <a:solidFill>
                  <a:schemeClr val="tx1"/>
                </a:solidFill>
                <a:effectLst/>
                <a:latin typeface="Arial" pitchFamily="34" charset="0"/>
                <a:ea typeface="+mn-ea"/>
                <a:cs typeface="+mn-cs"/>
              </a:rPr>
              <a:t>so A1 =2   A2 =8</a:t>
            </a:r>
          </a:p>
          <a:p>
            <a:endParaRPr lang="en-GB" sz="1200" b="0" i="0" kern="1200" dirty="0" smtClean="0">
              <a:solidFill>
                <a:schemeClr val="tx1"/>
              </a:solidFill>
              <a:effectLst/>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27</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effectLst/>
                <a:latin typeface="Arial" pitchFamily="34" charset="0"/>
                <a:ea typeface="+mn-ea"/>
                <a:cs typeface="+mn-cs"/>
              </a:rPr>
              <a:t>If each polluter were given these firm-specific abatement targets, the total costs of achieving the environmental objective would be minimized. These costs can be calculated from each firm’s TAC equation, substituting in the cost-effective abatement levels: TAC1 = 1.25(2)2 = $5.00 TAC2 = 0.3125(8)2 = $20.00</a:t>
            </a:r>
          </a:p>
          <a:p>
            <a:endParaRPr lang="en-GB" sz="1200" b="0" i="0" kern="1200" dirty="0" smtClean="0">
              <a:solidFill>
                <a:schemeClr val="tx1"/>
              </a:solidFill>
              <a:effectLst/>
              <a:latin typeface="Arial" pitchFamily="34" charset="0"/>
              <a:ea typeface="+mn-ea"/>
              <a:cs typeface="+mn-cs"/>
            </a:endParaRPr>
          </a:p>
          <a:p>
            <a:r>
              <a:rPr lang="en-GB" sz="1200" b="0" i="0" kern="1200" dirty="0" smtClean="0">
                <a:solidFill>
                  <a:schemeClr val="tx1"/>
                </a:solidFill>
                <a:effectLst/>
                <a:latin typeface="Arial" pitchFamily="34" charset="0"/>
                <a:ea typeface="+mn-ea"/>
                <a:cs typeface="+mn-cs"/>
              </a:rPr>
              <a:t>By following the </a:t>
            </a:r>
            <a:r>
              <a:rPr lang="en-GB" sz="1200" b="0" i="0" kern="1200" dirty="0" err="1" smtClean="0">
                <a:solidFill>
                  <a:schemeClr val="tx1"/>
                </a:solidFill>
                <a:effectLst/>
                <a:latin typeface="Arial" pitchFamily="34" charset="0"/>
                <a:ea typeface="+mn-ea"/>
                <a:cs typeface="+mn-cs"/>
              </a:rPr>
              <a:t>equimarginal</a:t>
            </a:r>
            <a:r>
              <a:rPr lang="en-GB" sz="1200" b="0" i="0" kern="1200" dirty="0" smtClean="0">
                <a:solidFill>
                  <a:schemeClr val="tx1"/>
                </a:solidFill>
                <a:effectLst/>
                <a:latin typeface="Arial" pitchFamily="34" charset="0"/>
                <a:ea typeface="+mn-ea"/>
                <a:cs typeface="+mn-cs"/>
              </a:rPr>
              <a:t> principle of optimality, the total cost to society of achieving the 10-unit abatement standard is $25.00, which is a $14.06 savings over the uniform standards approach. Equivalently, this $14.06 represents the unnecessary costs incurred by society when a uniform standard is imposed across </a:t>
            </a:r>
            <a:r>
              <a:rPr lang="en-GB" sz="1200" b="0" i="0" kern="1200" dirty="0" err="1" smtClean="0">
                <a:solidFill>
                  <a:schemeClr val="tx1"/>
                </a:solidFill>
                <a:effectLst/>
                <a:latin typeface="Arial" pitchFamily="34" charset="0"/>
                <a:ea typeface="+mn-ea"/>
                <a:cs typeface="+mn-cs"/>
              </a:rPr>
              <a:t>nonidentical</a:t>
            </a:r>
            <a:r>
              <a:rPr lang="en-GB" sz="1200" b="0" i="0" kern="1200" dirty="0" smtClean="0">
                <a:solidFill>
                  <a:schemeClr val="tx1"/>
                </a:solidFill>
                <a:effectLst/>
                <a:latin typeface="Arial" pitchFamily="34" charset="0"/>
                <a:ea typeface="+mn-ea"/>
                <a:cs typeface="+mn-cs"/>
              </a:rPr>
              <a:t> polluters.</a:t>
            </a:r>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28</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29</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30</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smtClean="0"/>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smtClean="0"/>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62BE4E80-1C54-4C83-99C5-DE2B4938F5EA}"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200" b="1" cap="all"/>
            </a:lvl1pPr>
          </a:lstStyle>
          <a:p>
            <a:r>
              <a:rPr lang="en-US" dirty="0" smtClean="0"/>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38AA6209-990F-415F-82E0-90ABFF425FC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8897E7C1-0865-4250-AD9A-30DBA53C896E}"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p:txBody>
          <a:bodyPr/>
          <a:lstStyle>
            <a:lvl1pPr>
              <a:defRPr/>
            </a:lvl1pPr>
          </a:lstStyle>
          <a:p>
            <a:fld id="{453140D3-180A-436A-AC7B-A7C7F4053E1D}"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AD510F2A-39BB-4CA6-98A7-0C8A0D51122A}"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Slide Number Placeholder 3"/>
          <p:cNvSpPr>
            <a:spLocks noGrp="1"/>
          </p:cNvSpPr>
          <p:nvPr>
            <p:ph type="sldNum" sz="quarter" idx="11"/>
          </p:nvPr>
        </p:nvSpPr>
        <p:spPr/>
        <p:txBody>
          <a:bodyPr/>
          <a:lstStyle>
            <a:lvl1pPr>
              <a:defRPr/>
            </a:lvl1pPr>
          </a:lstStyle>
          <a:p>
            <a:fld id="{AF9BC990-6642-4875-8271-3DD73125CB5D}"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4ADBCBC7-546B-4F57-9847-E16608CBCA99}"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2E8B0996-BED4-437E-915C-EF2879D1BAB7}"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Slide Number Placeholder 5"/>
          <p:cNvSpPr>
            <a:spLocks noGrp="1"/>
          </p:cNvSpPr>
          <p:nvPr>
            <p:ph type="sldNum" sz="quarter" idx="11"/>
          </p:nvPr>
        </p:nvSpPr>
        <p:spPr/>
        <p:txBody>
          <a:bodyPr/>
          <a:lstStyle>
            <a:lvl1pPr>
              <a:defRPr/>
            </a:lvl1pPr>
          </a:lstStyle>
          <a:p>
            <a:fld id="{E7F8C586-5227-4769-AA53-B060F485BE75}"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4BA59546-4128-438A-A037-16D142117E5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11"/>
          </p:nvPr>
        </p:nvSpPr>
        <p:spPr/>
        <p:txBody>
          <a:bodyPr/>
          <a:lstStyle>
            <a:lvl1pPr>
              <a:defRPr/>
            </a:lvl1pPr>
          </a:lstStyle>
          <a:p>
            <a:fld id="{8C0DCAA2-BADA-4624-AB0C-81D3D856E738}"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9906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9530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38AA6209-990F-415F-82E0-90ABFF425FC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dirty="0" smtClean="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38AA6209-990F-415F-82E0-90ABFF425FC6}"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transition spd="slow">
    <p:strips dir="rd"/>
  </p:transition>
  <p:timing>
    <p:tnLst>
      <p:par>
        <p:cTn id="1" dur="indefinite" restart="never" nodeType="tmRoot"/>
      </p:par>
    </p:tnLst>
  </p:timing>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epa.gov/lawsregs/index.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www.epa.gov/compliance/index-e.html"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z="3600" dirty="0"/>
              <a:t>Conventional Solutions to Environmental </a:t>
            </a:r>
            <a:r>
              <a:rPr lang="en-US" sz="3600" dirty="0" smtClean="0"/>
              <a:t>Problems:</a:t>
            </a:r>
            <a:r>
              <a:rPr lang="en-US" sz="3600" dirty="0"/>
              <a:t/>
            </a:r>
            <a:br>
              <a:rPr lang="en-US" sz="3600" dirty="0"/>
            </a:br>
            <a:r>
              <a:rPr lang="en-US" sz="2400" dirty="0">
                <a:hlinkClick r:id="rId3"/>
              </a:rPr>
              <a:t>Command-and-Control Approach</a:t>
            </a:r>
            <a:endParaRPr lang="en-US" sz="2800" dirty="0"/>
          </a:p>
        </p:txBody>
      </p:sp>
      <p:sp>
        <p:nvSpPr>
          <p:cNvPr id="97290" name="Text Box 10"/>
          <p:cNvSpPr txBox="1">
            <a:spLocks noChangeArrowheads="1"/>
          </p:cNvSpPr>
          <p:nvPr/>
        </p:nvSpPr>
        <p:spPr bwMode="auto">
          <a:xfrm>
            <a:off x="228600" y="6324588"/>
            <a:ext cx="3505200" cy="276225"/>
          </a:xfrm>
          <a:prstGeom prst="rect">
            <a:avLst/>
          </a:prstGeom>
          <a:noFill/>
          <a:ln w="9525">
            <a:noFill/>
            <a:miter lim="800000"/>
            <a:headEnd/>
            <a:tailEnd/>
          </a:ln>
          <a:effectLst/>
        </p:spPr>
        <p:txBody>
          <a:bodyPr>
            <a:spAutoFit/>
          </a:bodyPr>
          <a:lstStyle/>
          <a:p>
            <a:pPr>
              <a:spcBef>
                <a:spcPct val="50000"/>
              </a:spcBef>
            </a:pPr>
            <a:endParaRPr lang="en-US" sz="1200" dirty="0"/>
          </a:p>
        </p:txBody>
      </p:sp>
    </p:spTree>
  </p:cSld>
  <p:clrMapOvr>
    <a:masterClrMapping/>
  </p:clrMapOvr>
  <p:transition spd="slow">
    <p:strips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57200" y="457200"/>
            <a:ext cx="8458200" cy="1143000"/>
          </a:xfrm>
        </p:spPr>
        <p:txBody>
          <a:bodyPr/>
          <a:lstStyle/>
          <a:p>
            <a:r>
              <a:rPr lang="en-US" sz="3600" dirty="0"/>
              <a:t>Standards in Environmental Policy</a:t>
            </a:r>
          </a:p>
        </p:txBody>
      </p:sp>
      <p:sp>
        <p:nvSpPr>
          <p:cNvPr id="98307" name="Rectangle 3"/>
          <p:cNvSpPr>
            <a:spLocks noGrp="1" noChangeArrowheads="1"/>
          </p:cNvSpPr>
          <p:nvPr>
            <p:ph idx="1"/>
          </p:nvPr>
        </p:nvSpPr>
        <p:spPr>
          <a:xfrm>
            <a:off x="381000" y="1828801"/>
            <a:ext cx="8458200" cy="4343400"/>
          </a:xfrm>
        </p:spPr>
        <p:txBody>
          <a:bodyPr/>
          <a:lstStyle/>
          <a:p>
            <a:r>
              <a:rPr lang="en-US" dirty="0"/>
              <a:t>Types of Environmental Standards</a:t>
            </a:r>
          </a:p>
          <a:p>
            <a:pPr lvl="1"/>
            <a:r>
              <a:rPr lang="en-US" sz="2200" dirty="0">
                <a:solidFill>
                  <a:srgbClr val="2E5D7A"/>
                </a:solidFill>
              </a:rPr>
              <a:t>Ambient standard</a:t>
            </a:r>
            <a:r>
              <a:rPr lang="en-US" sz="2200" dirty="0"/>
              <a:t> – a standard that designates the quality of the environment to be achieved, typically expressed as a maximum allowable pollutant concentration</a:t>
            </a:r>
          </a:p>
          <a:p>
            <a:pPr lvl="1"/>
            <a:r>
              <a:rPr lang="en-US" sz="2200" dirty="0">
                <a:solidFill>
                  <a:srgbClr val="2E5D7A"/>
                </a:solidFill>
              </a:rPr>
              <a:t>Technology-based standard </a:t>
            </a:r>
            <a:r>
              <a:rPr lang="en-US" sz="2200" dirty="0"/>
              <a:t>– a standard that designates the equipment or method to be used to achieve some abatement level</a:t>
            </a:r>
          </a:p>
          <a:p>
            <a:pPr lvl="1"/>
            <a:r>
              <a:rPr lang="en-US" sz="2200" dirty="0" smtClean="0">
                <a:solidFill>
                  <a:srgbClr val="2E5D7A"/>
                </a:solidFill>
              </a:rPr>
              <a:t>Performance-based standard</a:t>
            </a:r>
            <a:r>
              <a:rPr lang="en-US" sz="2200" dirty="0" smtClean="0"/>
              <a:t> </a:t>
            </a:r>
            <a:r>
              <a:rPr lang="en-US" sz="2200" dirty="0"/>
              <a:t>– a standard that specifies a pollution limit to be achieved but does not stipulate the technology</a:t>
            </a:r>
          </a:p>
        </p:txBody>
      </p:sp>
      <p:sp>
        <p:nvSpPr>
          <p:cNvPr id="5" name="Slide Number Placeholder 4"/>
          <p:cNvSpPr>
            <a:spLocks noGrp="1"/>
          </p:cNvSpPr>
          <p:nvPr>
            <p:ph type="sldNum" sz="quarter" idx="11"/>
          </p:nvPr>
        </p:nvSpPr>
        <p:spPr/>
        <p:txBody>
          <a:bodyPr/>
          <a:lstStyle/>
          <a:p>
            <a:fld id="{684745F4-B0A5-40C4-B792-F39341475BDE}" type="slidenum">
              <a:rPr lang="en-US"/>
              <a:pPr/>
              <a:t>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animEffect transition="in" filter="strips(downRight)">
                                      <p:cBhvr>
                                        <p:cTn id="7" dur="500"/>
                                        <p:tgtEl>
                                          <p:spTgt spid="983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98307">
                                            <p:txEl>
                                              <p:pRg st="1" end="1"/>
                                            </p:txEl>
                                          </p:spTgt>
                                        </p:tgtEl>
                                        <p:attrNameLst>
                                          <p:attrName>style.visibility</p:attrName>
                                        </p:attrNameLst>
                                      </p:cBhvr>
                                      <p:to>
                                        <p:strVal val="visible"/>
                                      </p:to>
                                    </p:set>
                                    <p:animEffect transition="in" filter="strips(downRight)">
                                      <p:cBhvr>
                                        <p:cTn id="12" dur="1000"/>
                                        <p:tgtEl>
                                          <p:spTgt spid="983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6" fill="hold" grpId="0" nodeType="clickEffect">
                                  <p:stCondLst>
                                    <p:cond delay="0"/>
                                  </p:stCondLst>
                                  <p:childTnLst>
                                    <p:set>
                                      <p:cBhvr>
                                        <p:cTn id="16" dur="1" fill="hold">
                                          <p:stCondLst>
                                            <p:cond delay="0"/>
                                          </p:stCondLst>
                                        </p:cTn>
                                        <p:tgtEl>
                                          <p:spTgt spid="98307">
                                            <p:txEl>
                                              <p:pRg st="2" end="2"/>
                                            </p:txEl>
                                          </p:spTgt>
                                        </p:tgtEl>
                                        <p:attrNameLst>
                                          <p:attrName>style.visibility</p:attrName>
                                        </p:attrNameLst>
                                      </p:cBhvr>
                                      <p:to>
                                        <p:strVal val="visible"/>
                                      </p:to>
                                    </p:set>
                                    <p:animEffect transition="in" filter="strips(downRight)">
                                      <p:cBhvr>
                                        <p:cTn id="17" dur="1000"/>
                                        <p:tgtEl>
                                          <p:spTgt spid="983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6" fill="hold" grpId="0" nodeType="clickEffect">
                                  <p:stCondLst>
                                    <p:cond delay="0"/>
                                  </p:stCondLst>
                                  <p:childTnLst>
                                    <p:set>
                                      <p:cBhvr>
                                        <p:cTn id="21" dur="1" fill="hold">
                                          <p:stCondLst>
                                            <p:cond delay="0"/>
                                          </p:stCondLst>
                                        </p:cTn>
                                        <p:tgtEl>
                                          <p:spTgt spid="98307">
                                            <p:txEl>
                                              <p:pRg st="3" end="3"/>
                                            </p:txEl>
                                          </p:spTgt>
                                        </p:tgtEl>
                                        <p:attrNameLst>
                                          <p:attrName>style.visibility</p:attrName>
                                        </p:attrNameLst>
                                      </p:cBhvr>
                                      <p:to>
                                        <p:strVal val="visible"/>
                                      </p:to>
                                    </p:set>
                                    <p:animEffect transition="in" filter="strips(downRight)">
                                      <p:cBhvr>
                                        <p:cTn id="22" dur="1000"/>
                                        <p:tgtEl>
                                          <p:spTgt spid="983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533400" y="533400"/>
            <a:ext cx="8458200" cy="1143000"/>
          </a:xfrm>
        </p:spPr>
        <p:txBody>
          <a:bodyPr/>
          <a:lstStyle/>
          <a:p>
            <a:r>
              <a:rPr lang="en-US" sz="3600" smtClean="0"/>
              <a:t>Economic Implications </a:t>
            </a:r>
            <a:r>
              <a:rPr lang="en-US" sz="3600" dirty="0"/>
              <a:t>of Using Standards</a:t>
            </a:r>
          </a:p>
        </p:txBody>
      </p:sp>
      <p:sp>
        <p:nvSpPr>
          <p:cNvPr id="99331" name="Rectangle 3"/>
          <p:cNvSpPr>
            <a:spLocks noGrp="1" noChangeArrowheads="1"/>
          </p:cNvSpPr>
          <p:nvPr>
            <p:ph idx="1"/>
          </p:nvPr>
        </p:nvSpPr>
        <p:spPr>
          <a:xfrm>
            <a:off x="457200" y="1905000"/>
            <a:ext cx="8458200" cy="4454525"/>
          </a:xfrm>
        </p:spPr>
        <p:txBody>
          <a:bodyPr/>
          <a:lstStyle/>
          <a:p>
            <a:r>
              <a:rPr lang="en-US" dirty="0"/>
              <a:t>Two key implications</a:t>
            </a:r>
          </a:p>
          <a:p>
            <a:pPr lvl="1"/>
            <a:r>
              <a:rPr lang="en-US" sz="2200" dirty="0"/>
              <a:t>Are standards set to achieve </a:t>
            </a:r>
            <a:r>
              <a:rPr lang="en-US" sz="2200" dirty="0">
                <a:solidFill>
                  <a:srgbClr val="2E5D7A"/>
                </a:solidFill>
              </a:rPr>
              <a:t>allocative efficiency</a:t>
            </a:r>
            <a:r>
              <a:rPr lang="en-US" sz="2200" dirty="0"/>
              <a:t>?</a:t>
            </a:r>
          </a:p>
          <a:p>
            <a:pPr lvl="2"/>
            <a:r>
              <a:rPr lang="en-US" sz="2100" dirty="0"/>
              <a:t>where MSB of abatement equals MSC of abatement</a:t>
            </a:r>
          </a:p>
          <a:p>
            <a:pPr lvl="1"/>
            <a:r>
              <a:rPr lang="en-US" sz="2200" dirty="0"/>
              <a:t>Given some environmental objective, is that objective being achieved in a manner that is </a:t>
            </a:r>
            <a:r>
              <a:rPr lang="en-US" sz="2200" dirty="0">
                <a:solidFill>
                  <a:srgbClr val="2E5D7A"/>
                </a:solidFill>
              </a:rPr>
              <a:t>cost-effective</a:t>
            </a:r>
            <a:r>
              <a:rPr lang="en-US" sz="2200" dirty="0"/>
              <a:t>?</a:t>
            </a:r>
            <a:endParaRPr lang="en-US" sz="2400" dirty="0"/>
          </a:p>
        </p:txBody>
      </p:sp>
      <p:sp>
        <p:nvSpPr>
          <p:cNvPr id="5" name="Slide Number Placeholder 4"/>
          <p:cNvSpPr>
            <a:spLocks noGrp="1"/>
          </p:cNvSpPr>
          <p:nvPr>
            <p:ph type="sldNum" sz="quarter" idx="11"/>
          </p:nvPr>
        </p:nvSpPr>
        <p:spPr/>
        <p:txBody>
          <a:bodyPr/>
          <a:lstStyle/>
          <a:p>
            <a:fld id="{448DBC99-280A-4737-BE52-54FD128BB0FE}" type="slidenum">
              <a:rPr lang="en-US"/>
              <a:pPr/>
              <a:t>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Effect transition="in" filter="checkerboard(across)">
                                      <p:cBhvr>
                                        <p:cTn id="7" dur="500"/>
                                        <p:tgtEl>
                                          <p:spTgt spid="993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9331">
                                            <p:txEl>
                                              <p:pRg st="1" end="1"/>
                                            </p:txEl>
                                          </p:spTgt>
                                        </p:tgtEl>
                                        <p:attrNameLst>
                                          <p:attrName>style.visibility</p:attrName>
                                        </p:attrNameLst>
                                      </p:cBhvr>
                                      <p:to>
                                        <p:strVal val="visible"/>
                                      </p:to>
                                    </p:set>
                                    <p:animEffect transition="in" filter="checkerboard(across)">
                                      <p:cBhvr>
                                        <p:cTn id="12" dur="500"/>
                                        <p:tgtEl>
                                          <p:spTgt spid="99331">
                                            <p:txEl>
                                              <p:pRg st="1" end="1"/>
                                            </p:txEl>
                                          </p:spTgt>
                                        </p:tgtEl>
                                      </p:cBhvr>
                                    </p:animEffect>
                                  </p:childTnLst>
                                </p:cTn>
                              </p:par>
                            </p:childTnLst>
                          </p:cTn>
                        </p:par>
                        <p:par>
                          <p:cTn id="13" fill="hold">
                            <p:stCondLst>
                              <p:cond delay="500"/>
                            </p:stCondLst>
                            <p:childTnLst>
                              <p:par>
                                <p:cTn id="14" presetID="5" presetClass="entr" presetSubtype="10" fill="hold" grpId="0" nodeType="afterEffect">
                                  <p:stCondLst>
                                    <p:cond delay="0"/>
                                  </p:stCondLst>
                                  <p:childTnLst>
                                    <p:set>
                                      <p:cBhvr>
                                        <p:cTn id="15" dur="1" fill="hold">
                                          <p:stCondLst>
                                            <p:cond delay="0"/>
                                          </p:stCondLst>
                                        </p:cTn>
                                        <p:tgtEl>
                                          <p:spTgt spid="99331">
                                            <p:txEl>
                                              <p:pRg st="2" end="2"/>
                                            </p:txEl>
                                          </p:spTgt>
                                        </p:tgtEl>
                                        <p:attrNameLst>
                                          <p:attrName>style.visibility</p:attrName>
                                        </p:attrNameLst>
                                      </p:cBhvr>
                                      <p:to>
                                        <p:strVal val="visible"/>
                                      </p:to>
                                    </p:set>
                                    <p:animEffect transition="in" filter="checkerboard(across)">
                                      <p:cBhvr>
                                        <p:cTn id="16" dur="500"/>
                                        <p:tgtEl>
                                          <p:spTgt spid="99331">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grpId="0" nodeType="clickEffect">
                                  <p:stCondLst>
                                    <p:cond delay="0"/>
                                  </p:stCondLst>
                                  <p:childTnLst>
                                    <p:set>
                                      <p:cBhvr>
                                        <p:cTn id="20" dur="1" fill="hold">
                                          <p:stCondLst>
                                            <p:cond delay="0"/>
                                          </p:stCondLst>
                                        </p:cTn>
                                        <p:tgtEl>
                                          <p:spTgt spid="99331">
                                            <p:txEl>
                                              <p:pRg st="3" end="3"/>
                                            </p:txEl>
                                          </p:spTgt>
                                        </p:tgtEl>
                                        <p:attrNameLst>
                                          <p:attrName>style.visibility</p:attrName>
                                        </p:attrNameLst>
                                      </p:cBhvr>
                                      <p:to>
                                        <p:strVal val="visible"/>
                                      </p:to>
                                    </p:set>
                                    <p:animEffect transition="in" filter="checkerboard(across)">
                                      <p:cBhvr>
                                        <p:cTn id="21" dur="500"/>
                                        <p:tgtEl>
                                          <p:spTgt spid="993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9938" name="Rectangle 2"/>
          <p:cNvSpPr>
            <a:spLocks noGrp="1" noChangeArrowheads="1"/>
          </p:cNvSpPr>
          <p:nvPr>
            <p:ph type="title"/>
          </p:nvPr>
        </p:nvSpPr>
        <p:spPr/>
        <p:txBody>
          <a:bodyPr/>
          <a:lstStyle/>
          <a:p>
            <a:r>
              <a:rPr lang="en-US" sz="3600" dirty="0"/>
              <a:t>Efficient Standards</a:t>
            </a:r>
          </a:p>
        </p:txBody>
      </p:sp>
      <p:sp>
        <p:nvSpPr>
          <p:cNvPr id="679939" name="Rectangle 3"/>
          <p:cNvSpPr>
            <a:spLocks noGrp="1" noChangeArrowheads="1"/>
          </p:cNvSpPr>
          <p:nvPr>
            <p:ph type="subTitle" idx="4294967295"/>
          </p:nvPr>
        </p:nvSpPr>
        <p:spPr>
          <a:xfrm>
            <a:off x="3733800" y="3733800"/>
            <a:ext cx="5410200" cy="1143000"/>
          </a:xfrm>
        </p:spPr>
        <p:txBody>
          <a:bodyPr/>
          <a:lstStyle/>
          <a:p>
            <a:pPr>
              <a:buClrTx/>
            </a:pPr>
            <a:r>
              <a:rPr lang="en-US" dirty="0"/>
              <a:t>MSB</a:t>
            </a:r>
            <a:r>
              <a:rPr lang="en-US" baseline="-25000" dirty="0"/>
              <a:t>Abatement</a:t>
            </a:r>
            <a:r>
              <a:rPr lang="en-US" dirty="0"/>
              <a:t> = MSC</a:t>
            </a:r>
            <a:r>
              <a:rPr lang="en-US" baseline="-25000" dirty="0"/>
              <a:t>Abatement</a:t>
            </a:r>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79939">
                                            <p:txEl>
                                              <p:pRg st="0" end="0"/>
                                            </p:txEl>
                                          </p:spTgt>
                                        </p:tgtEl>
                                        <p:attrNameLst>
                                          <p:attrName>style.visibility</p:attrName>
                                        </p:attrNameLst>
                                      </p:cBhvr>
                                      <p:to>
                                        <p:strVal val="visible"/>
                                      </p:to>
                                    </p:set>
                                    <p:animEffect transition="in" filter="wipe(down)">
                                      <p:cBhvr>
                                        <p:cTn id="7" dur="500"/>
                                        <p:tgtEl>
                                          <p:spTgt spid="67993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39"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0962" name="Rectangle 2"/>
          <p:cNvSpPr>
            <a:spLocks noGrp="1" noChangeArrowheads="1"/>
          </p:cNvSpPr>
          <p:nvPr>
            <p:ph type="title"/>
          </p:nvPr>
        </p:nvSpPr>
        <p:spPr>
          <a:xfrm>
            <a:off x="457200" y="457200"/>
            <a:ext cx="8305800" cy="1295400"/>
          </a:xfrm>
        </p:spPr>
        <p:txBody>
          <a:bodyPr/>
          <a:lstStyle/>
          <a:p>
            <a:r>
              <a:rPr lang="en-US" dirty="0"/>
              <a:t>MSB of Abatement</a:t>
            </a:r>
          </a:p>
        </p:txBody>
      </p:sp>
      <p:sp>
        <p:nvSpPr>
          <p:cNvPr id="680963" name="Rectangle 3"/>
          <p:cNvSpPr>
            <a:spLocks noGrp="1" noChangeArrowheads="1"/>
          </p:cNvSpPr>
          <p:nvPr>
            <p:ph idx="1"/>
          </p:nvPr>
        </p:nvSpPr>
        <p:spPr>
          <a:xfrm>
            <a:off x="381000" y="1905000"/>
            <a:ext cx="8534400" cy="3962400"/>
          </a:xfrm>
        </p:spPr>
        <p:txBody>
          <a:bodyPr/>
          <a:lstStyle/>
          <a:p>
            <a:r>
              <a:rPr lang="en-US" sz="2600" dirty="0"/>
              <a:t>Additional social gains as pollution abatement increases</a:t>
            </a:r>
          </a:p>
          <a:p>
            <a:r>
              <a:rPr lang="en-US" sz="2600" dirty="0"/>
              <a:t>Measured as reduction in damages or costs caused by pollution (i.e., reduction in MEC)</a:t>
            </a:r>
          </a:p>
          <a:p>
            <a:r>
              <a:rPr lang="en-US" sz="2600" dirty="0"/>
              <a:t>Represents society’s D for environmental quality</a:t>
            </a:r>
          </a:p>
          <a:p>
            <a:pPr lvl="1"/>
            <a:r>
              <a:rPr lang="en-US" sz="2300" dirty="0"/>
              <a:t>Implies MSB is </a:t>
            </a:r>
            <a:r>
              <a:rPr lang="en-US" sz="2300" i="1" dirty="0"/>
              <a:t>negatively</a:t>
            </a:r>
            <a:r>
              <a:rPr lang="en-US" sz="2300" dirty="0"/>
              <a:t> sloped</a:t>
            </a:r>
          </a:p>
        </p:txBody>
      </p:sp>
      <p:sp>
        <p:nvSpPr>
          <p:cNvPr id="5" name="Slide Number Placeholder 4"/>
          <p:cNvSpPr>
            <a:spLocks noGrp="1"/>
          </p:cNvSpPr>
          <p:nvPr>
            <p:ph type="sldNum" sz="quarter" idx="11"/>
          </p:nvPr>
        </p:nvSpPr>
        <p:spPr/>
        <p:txBody>
          <a:bodyPr/>
          <a:lstStyle/>
          <a:p>
            <a:fld id="{003EE0F8-B3B2-474A-8A23-D0CDE3BBE9EB}" type="slidenum">
              <a:rPr lang="en-US"/>
              <a:pPr/>
              <a:t>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80963">
                                            <p:txEl>
                                              <p:pRg st="0" end="0"/>
                                            </p:txEl>
                                          </p:spTgt>
                                        </p:tgtEl>
                                        <p:attrNameLst>
                                          <p:attrName>style.visibility</p:attrName>
                                        </p:attrNameLst>
                                      </p:cBhvr>
                                      <p:to>
                                        <p:strVal val="visible"/>
                                      </p:to>
                                    </p:set>
                                    <p:animEffect transition="in" filter="checkerboard(across)">
                                      <p:cBhvr>
                                        <p:cTn id="7" dur="500"/>
                                        <p:tgtEl>
                                          <p:spTgt spid="6809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680963">
                                            <p:txEl>
                                              <p:pRg st="1" end="1"/>
                                            </p:txEl>
                                          </p:spTgt>
                                        </p:tgtEl>
                                        <p:attrNameLst>
                                          <p:attrName>style.visibility</p:attrName>
                                        </p:attrNameLst>
                                      </p:cBhvr>
                                      <p:to>
                                        <p:strVal val="visible"/>
                                      </p:to>
                                    </p:set>
                                    <p:animEffect transition="in" filter="checkerboard(across)">
                                      <p:cBhvr>
                                        <p:cTn id="12" dur="500"/>
                                        <p:tgtEl>
                                          <p:spTgt spid="6809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80963">
                                            <p:txEl>
                                              <p:pRg st="2" end="2"/>
                                            </p:txEl>
                                          </p:spTgt>
                                        </p:tgtEl>
                                        <p:attrNameLst>
                                          <p:attrName>style.visibility</p:attrName>
                                        </p:attrNameLst>
                                      </p:cBhvr>
                                      <p:to>
                                        <p:strVal val="visible"/>
                                      </p:to>
                                    </p:set>
                                    <p:animEffect transition="in" filter="checkerboard(across)">
                                      <p:cBhvr>
                                        <p:cTn id="17" dur="500"/>
                                        <p:tgtEl>
                                          <p:spTgt spid="680963">
                                            <p:txEl>
                                              <p:pRg st="2" end="2"/>
                                            </p:txEl>
                                          </p:spTgt>
                                        </p:tgtEl>
                                      </p:cBhvr>
                                    </p:animEffect>
                                  </p:childTnLst>
                                </p:cTn>
                              </p:par>
                            </p:childTnLst>
                          </p:cTn>
                        </p:par>
                        <p:par>
                          <p:cTn id="18" fill="hold">
                            <p:stCondLst>
                              <p:cond delay="500"/>
                            </p:stCondLst>
                            <p:childTnLst>
                              <p:par>
                                <p:cTn id="19" presetID="5" presetClass="entr" presetSubtype="10" fill="hold" grpId="0" nodeType="afterEffect">
                                  <p:stCondLst>
                                    <p:cond delay="0"/>
                                  </p:stCondLst>
                                  <p:childTnLst>
                                    <p:set>
                                      <p:cBhvr>
                                        <p:cTn id="20" dur="1" fill="hold">
                                          <p:stCondLst>
                                            <p:cond delay="0"/>
                                          </p:stCondLst>
                                        </p:cTn>
                                        <p:tgtEl>
                                          <p:spTgt spid="680963">
                                            <p:txEl>
                                              <p:pRg st="3" end="3"/>
                                            </p:txEl>
                                          </p:spTgt>
                                        </p:tgtEl>
                                        <p:attrNameLst>
                                          <p:attrName>style.visibility</p:attrName>
                                        </p:attrNameLst>
                                      </p:cBhvr>
                                      <p:to>
                                        <p:strVal val="visible"/>
                                      </p:to>
                                    </p:set>
                                    <p:animEffect transition="in" filter="checkerboard(across)">
                                      <p:cBhvr>
                                        <p:cTn id="21" dur="500"/>
                                        <p:tgtEl>
                                          <p:spTgt spid="6809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096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1986" name="Rectangle 2"/>
          <p:cNvSpPr>
            <a:spLocks noGrp="1" noChangeArrowheads="1"/>
          </p:cNvSpPr>
          <p:nvPr>
            <p:ph type="title"/>
          </p:nvPr>
        </p:nvSpPr>
        <p:spPr>
          <a:xfrm>
            <a:off x="457200" y="533400"/>
            <a:ext cx="8213725" cy="1125538"/>
          </a:xfrm>
        </p:spPr>
        <p:txBody>
          <a:bodyPr/>
          <a:lstStyle/>
          <a:p>
            <a:r>
              <a:rPr lang="en-US" dirty="0"/>
              <a:t>MSC of Abatement</a:t>
            </a:r>
          </a:p>
        </p:txBody>
      </p:sp>
      <p:sp>
        <p:nvSpPr>
          <p:cNvPr id="681987" name="Rectangle 3"/>
          <p:cNvSpPr>
            <a:spLocks noGrp="1" noChangeArrowheads="1"/>
          </p:cNvSpPr>
          <p:nvPr>
            <p:ph idx="1"/>
          </p:nvPr>
        </p:nvSpPr>
        <p:spPr>
          <a:xfrm>
            <a:off x="533400" y="1905000"/>
            <a:ext cx="8077200" cy="4419600"/>
          </a:xfrm>
        </p:spPr>
        <p:txBody>
          <a:bodyPr/>
          <a:lstStyle/>
          <a:p>
            <a:pPr>
              <a:lnSpc>
                <a:spcPts val="2800"/>
              </a:lnSpc>
            </a:pPr>
            <a:r>
              <a:rPr lang="en-US" sz="2600" dirty="0"/>
              <a:t>Sum of all polluters marginal abatement costs plus government’s marginal cost of enforcement</a:t>
            </a:r>
          </a:p>
          <a:p>
            <a:pPr>
              <a:lnSpc>
                <a:spcPts val="2800"/>
              </a:lnSpc>
            </a:pPr>
            <a:r>
              <a:rPr lang="en-US" sz="2600" dirty="0"/>
              <a:t>Two components: MSC = MAC</a:t>
            </a:r>
            <a:r>
              <a:rPr lang="en-US" sz="2600" baseline="-25000" dirty="0"/>
              <a:t>MKT </a:t>
            </a:r>
            <a:r>
              <a:rPr lang="en-US" sz="2600" dirty="0"/>
              <a:t>+ MCE</a:t>
            </a:r>
            <a:r>
              <a:rPr lang="en-US" dirty="0"/>
              <a:t> </a:t>
            </a:r>
          </a:p>
          <a:p>
            <a:pPr lvl="1">
              <a:lnSpc>
                <a:spcPts val="2800"/>
              </a:lnSpc>
              <a:buFontTx/>
              <a:buChar char="•"/>
            </a:pPr>
            <a:r>
              <a:rPr lang="en-US" dirty="0">
                <a:solidFill>
                  <a:srgbClr val="2E5D7A"/>
                </a:solidFill>
              </a:rPr>
              <a:t>MAC</a:t>
            </a:r>
            <a:r>
              <a:rPr lang="en-US" baseline="-25000" dirty="0">
                <a:solidFill>
                  <a:srgbClr val="2E5D7A"/>
                </a:solidFill>
              </a:rPr>
              <a:t>MKT</a:t>
            </a:r>
            <a:r>
              <a:rPr lang="en-US" dirty="0"/>
              <a:t> is the sum of all polluters’ individual marginal abatement cost (MAC) functions</a:t>
            </a:r>
          </a:p>
          <a:p>
            <a:pPr lvl="2">
              <a:lnSpc>
                <a:spcPts val="2800"/>
              </a:lnSpc>
            </a:pPr>
            <a:r>
              <a:rPr lang="en-US" dirty="0" err="1" smtClean="0">
                <a:latin typeface="Symbol" pitchFamily="18" charset="2"/>
              </a:rPr>
              <a:t>S</a:t>
            </a:r>
            <a:r>
              <a:rPr lang="en-US" dirty="0" err="1" smtClean="0"/>
              <a:t>MAC</a:t>
            </a:r>
            <a:r>
              <a:rPr lang="en-US" baseline="-25000" dirty="0" err="1" smtClean="0"/>
              <a:t>i</a:t>
            </a:r>
            <a:r>
              <a:rPr lang="en-US" dirty="0" smtClean="0"/>
              <a:t> </a:t>
            </a:r>
            <a:r>
              <a:rPr lang="en-US" dirty="0"/>
              <a:t>= </a:t>
            </a:r>
            <a:r>
              <a:rPr lang="en-US" dirty="0" smtClean="0"/>
              <a:t>MAC</a:t>
            </a:r>
            <a:r>
              <a:rPr lang="en-US" baseline="-25000" dirty="0" smtClean="0"/>
              <a:t>MKT</a:t>
            </a:r>
            <a:endParaRPr lang="en-US" dirty="0"/>
          </a:p>
          <a:p>
            <a:pPr lvl="1">
              <a:lnSpc>
                <a:spcPts val="2800"/>
              </a:lnSpc>
              <a:buFontTx/>
              <a:buChar char="•"/>
            </a:pPr>
            <a:r>
              <a:rPr lang="en-US" dirty="0">
                <a:solidFill>
                  <a:srgbClr val="2E5D7A"/>
                </a:solidFill>
              </a:rPr>
              <a:t>MCE</a:t>
            </a:r>
            <a:r>
              <a:rPr lang="en-US" dirty="0"/>
              <a:t> is marginal cost of </a:t>
            </a:r>
            <a:r>
              <a:rPr lang="en-US" dirty="0">
                <a:hlinkClick r:id="rId3"/>
              </a:rPr>
              <a:t>enforcement</a:t>
            </a:r>
            <a:endParaRPr lang="en-US" dirty="0"/>
          </a:p>
          <a:p>
            <a:pPr lvl="2">
              <a:lnSpc>
                <a:spcPts val="2800"/>
              </a:lnSpc>
            </a:pPr>
            <a:r>
              <a:rPr lang="en-US" dirty="0"/>
              <a:t>Change in government’s cost of monitoring and enforcing abatement</a:t>
            </a:r>
          </a:p>
          <a:p>
            <a:pPr>
              <a:lnSpc>
                <a:spcPts val="2800"/>
              </a:lnSpc>
            </a:pPr>
            <a:r>
              <a:rPr lang="en-US" sz="2600" dirty="0"/>
              <a:t>MSC is </a:t>
            </a:r>
            <a:r>
              <a:rPr lang="en-US" sz="2600" i="1" dirty="0"/>
              <a:t>positively</a:t>
            </a:r>
            <a:r>
              <a:rPr lang="en-US" sz="2600" dirty="0"/>
              <a:t> sloped </a:t>
            </a:r>
          </a:p>
        </p:txBody>
      </p:sp>
      <p:sp>
        <p:nvSpPr>
          <p:cNvPr id="5" name="Slide Number Placeholder 4"/>
          <p:cNvSpPr>
            <a:spLocks noGrp="1"/>
          </p:cNvSpPr>
          <p:nvPr>
            <p:ph type="sldNum" sz="quarter" idx="11"/>
          </p:nvPr>
        </p:nvSpPr>
        <p:spPr/>
        <p:txBody>
          <a:bodyPr/>
          <a:lstStyle/>
          <a:p>
            <a:fld id="{A3662D6E-AC09-49C4-8AF8-9CE8978E4A03}" type="slidenum">
              <a:rPr lang="en-US"/>
              <a:pPr/>
              <a:t>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81987">
                                            <p:txEl>
                                              <p:pRg st="0" end="0"/>
                                            </p:txEl>
                                          </p:spTgt>
                                        </p:tgtEl>
                                        <p:attrNameLst>
                                          <p:attrName>style.visibility</p:attrName>
                                        </p:attrNameLst>
                                      </p:cBhvr>
                                      <p:to>
                                        <p:strVal val="visible"/>
                                      </p:to>
                                    </p:set>
                                    <p:animEffect transition="in" filter="slide(fromBottom)">
                                      <p:cBhvr>
                                        <p:cTn id="7" dur="500"/>
                                        <p:tgtEl>
                                          <p:spTgt spid="6819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81987">
                                            <p:txEl>
                                              <p:pRg st="1" end="1"/>
                                            </p:txEl>
                                          </p:spTgt>
                                        </p:tgtEl>
                                        <p:attrNameLst>
                                          <p:attrName>style.visibility</p:attrName>
                                        </p:attrNameLst>
                                      </p:cBhvr>
                                      <p:to>
                                        <p:strVal val="visible"/>
                                      </p:to>
                                    </p:set>
                                    <p:animEffect transition="in" filter="slide(fromBottom)">
                                      <p:cBhvr>
                                        <p:cTn id="12" dur="500"/>
                                        <p:tgtEl>
                                          <p:spTgt spid="6819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81987">
                                            <p:txEl>
                                              <p:pRg st="2" end="2"/>
                                            </p:txEl>
                                          </p:spTgt>
                                        </p:tgtEl>
                                        <p:attrNameLst>
                                          <p:attrName>style.visibility</p:attrName>
                                        </p:attrNameLst>
                                      </p:cBhvr>
                                      <p:to>
                                        <p:strVal val="visible"/>
                                      </p:to>
                                    </p:set>
                                    <p:animEffect transition="in" filter="slide(fromBottom)">
                                      <p:cBhvr>
                                        <p:cTn id="17" dur="500"/>
                                        <p:tgtEl>
                                          <p:spTgt spid="681987">
                                            <p:txEl>
                                              <p:pRg st="2" end="2"/>
                                            </p:txEl>
                                          </p:spTgt>
                                        </p:tgtEl>
                                      </p:cBhvr>
                                    </p:animEffect>
                                  </p:childTnLst>
                                </p:cTn>
                              </p:par>
                            </p:childTnLst>
                          </p:cTn>
                        </p:par>
                        <p:par>
                          <p:cTn id="18" fill="hold">
                            <p:stCondLst>
                              <p:cond delay="500"/>
                            </p:stCondLst>
                            <p:childTnLst>
                              <p:par>
                                <p:cTn id="19" presetID="12" presetClass="entr" presetSubtype="4" fill="hold" grpId="0" nodeType="afterEffect">
                                  <p:stCondLst>
                                    <p:cond delay="0"/>
                                  </p:stCondLst>
                                  <p:childTnLst>
                                    <p:set>
                                      <p:cBhvr>
                                        <p:cTn id="20" dur="1" fill="hold">
                                          <p:stCondLst>
                                            <p:cond delay="0"/>
                                          </p:stCondLst>
                                        </p:cTn>
                                        <p:tgtEl>
                                          <p:spTgt spid="681987">
                                            <p:txEl>
                                              <p:pRg st="3" end="3"/>
                                            </p:txEl>
                                          </p:spTgt>
                                        </p:tgtEl>
                                        <p:attrNameLst>
                                          <p:attrName>style.visibility</p:attrName>
                                        </p:attrNameLst>
                                      </p:cBhvr>
                                      <p:to>
                                        <p:strVal val="visible"/>
                                      </p:to>
                                    </p:set>
                                    <p:animEffect transition="in" filter="slide(fromBottom)">
                                      <p:cBhvr>
                                        <p:cTn id="21" dur="500"/>
                                        <p:tgtEl>
                                          <p:spTgt spid="68198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grpId="0" nodeType="clickEffect">
                                  <p:stCondLst>
                                    <p:cond delay="0"/>
                                  </p:stCondLst>
                                  <p:childTnLst>
                                    <p:set>
                                      <p:cBhvr>
                                        <p:cTn id="25" dur="1" fill="hold">
                                          <p:stCondLst>
                                            <p:cond delay="0"/>
                                          </p:stCondLst>
                                        </p:cTn>
                                        <p:tgtEl>
                                          <p:spTgt spid="681987">
                                            <p:txEl>
                                              <p:pRg st="4" end="4"/>
                                            </p:txEl>
                                          </p:spTgt>
                                        </p:tgtEl>
                                        <p:attrNameLst>
                                          <p:attrName>style.visibility</p:attrName>
                                        </p:attrNameLst>
                                      </p:cBhvr>
                                      <p:to>
                                        <p:strVal val="visible"/>
                                      </p:to>
                                    </p:set>
                                    <p:animEffect transition="in" filter="slide(fromBottom)">
                                      <p:cBhvr>
                                        <p:cTn id="26" dur="500"/>
                                        <p:tgtEl>
                                          <p:spTgt spid="681987">
                                            <p:txEl>
                                              <p:pRg st="4" end="4"/>
                                            </p:txEl>
                                          </p:spTgt>
                                        </p:tgtEl>
                                      </p:cBhvr>
                                    </p:animEffect>
                                  </p:childTnLst>
                                </p:cTn>
                              </p:par>
                            </p:childTnLst>
                          </p:cTn>
                        </p:par>
                        <p:par>
                          <p:cTn id="27" fill="hold">
                            <p:stCondLst>
                              <p:cond delay="500"/>
                            </p:stCondLst>
                            <p:childTnLst>
                              <p:par>
                                <p:cTn id="28" presetID="12" presetClass="entr" presetSubtype="4" fill="hold" grpId="0" nodeType="afterEffect">
                                  <p:stCondLst>
                                    <p:cond delay="0"/>
                                  </p:stCondLst>
                                  <p:childTnLst>
                                    <p:set>
                                      <p:cBhvr>
                                        <p:cTn id="29" dur="1" fill="hold">
                                          <p:stCondLst>
                                            <p:cond delay="0"/>
                                          </p:stCondLst>
                                        </p:cTn>
                                        <p:tgtEl>
                                          <p:spTgt spid="681987">
                                            <p:txEl>
                                              <p:pRg st="5" end="5"/>
                                            </p:txEl>
                                          </p:spTgt>
                                        </p:tgtEl>
                                        <p:attrNameLst>
                                          <p:attrName>style.visibility</p:attrName>
                                        </p:attrNameLst>
                                      </p:cBhvr>
                                      <p:to>
                                        <p:strVal val="visible"/>
                                      </p:to>
                                    </p:set>
                                    <p:animEffect transition="in" filter="slide(fromBottom)">
                                      <p:cBhvr>
                                        <p:cTn id="30" dur="500"/>
                                        <p:tgtEl>
                                          <p:spTgt spid="681987">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681987">
                                            <p:txEl>
                                              <p:pRg st="6" end="6"/>
                                            </p:txEl>
                                          </p:spTgt>
                                        </p:tgtEl>
                                        <p:attrNameLst>
                                          <p:attrName>style.visibility</p:attrName>
                                        </p:attrNameLst>
                                      </p:cBhvr>
                                      <p:to>
                                        <p:strVal val="visible"/>
                                      </p:to>
                                    </p:set>
                                    <p:animEffect transition="in" filter="slide(fromBottom)">
                                      <p:cBhvr>
                                        <p:cTn id="35" dur="500"/>
                                        <p:tgtEl>
                                          <p:spTgt spid="6819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1987" grpId="0" uiExpand="1" build="p" bldLvl="3"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3010" name="Rectangle 2"/>
          <p:cNvSpPr>
            <a:spLocks noGrp="1" noChangeArrowheads="1"/>
          </p:cNvSpPr>
          <p:nvPr>
            <p:ph type="title"/>
          </p:nvPr>
        </p:nvSpPr>
        <p:spPr>
          <a:xfrm>
            <a:off x="609600" y="457200"/>
            <a:ext cx="8153400" cy="1295400"/>
          </a:xfrm>
        </p:spPr>
        <p:txBody>
          <a:bodyPr/>
          <a:lstStyle/>
          <a:p>
            <a:r>
              <a:rPr lang="en-US" dirty="0"/>
              <a:t>Firm-Level MAC </a:t>
            </a:r>
          </a:p>
        </p:txBody>
      </p:sp>
      <p:sp>
        <p:nvSpPr>
          <p:cNvPr id="683011" name="Rectangle 3"/>
          <p:cNvSpPr>
            <a:spLocks noGrp="1" noChangeArrowheads="1"/>
          </p:cNvSpPr>
          <p:nvPr>
            <p:ph idx="1"/>
          </p:nvPr>
        </p:nvSpPr>
        <p:spPr>
          <a:xfrm>
            <a:off x="457200" y="1981200"/>
            <a:ext cx="8382000" cy="3886200"/>
          </a:xfrm>
        </p:spPr>
        <p:txBody>
          <a:bodyPr/>
          <a:lstStyle/>
          <a:p>
            <a:r>
              <a:rPr lang="en-US" dirty="0"/>
              <a:t>Measures the change in cost from reducing pollution, using least-cost method </a:t>
            </a:r>
          </a:p>
          <a:p>
            <a:pPr lvl="1"/>
            <a:r>
              <a:rPr lang="en-US" dirty="0"/>
              <a:t>Equals </a:t>
            </a:r>
            <a:r>
              <a:rPr lang="en-US" i="1" dirty="0"/>
              <a:t>forgone M</a:t>
            </a:r>
            <a:r>
              <a:rPr lang="en-US" i="1" dirty="0">
                <a:latin typeface="Symbol" pitchFamily="18" charset="2"/>
              </a:rPr>
              <a:t>p</a:t>
            </a:r>
            <a:r>
              <a:rPr lang="en-US" dirty="0">
                <a:latin typeface="Symbol" pitchFamily="18" charset="2"/>
              </a:rPr>
              <a:t>  </a:t>
            </a:r>
            <a:r>
              <a:rPr lang="en-US" dirty="0"/>
              <a:t>if the least-cost abatement method is to reduce output</a:t>
            </a:r>
          </a:p>
          <a:p>
            <a:r>
              <a:rPr lang="en-US" dirty="0"/>
              <a:t>Typically positively sloped and increasing at increasing rate</a:t>
            </a:r>
          </a:p>
          <a:p>
            <a:pPr lvl="1"/>
            <a:r>
              <a:rPr lang="en-US" dirty="0"/>
              <a:t>For simplicity, it is usually assumed that MAC is linear</a:t>
            </a:r>
          </a:p>
        </p:txBody>
      </p:sp>
      <p:sp>
        <p:nvSpPr>
          <p:cNvPr id="5" name="Slide Number Placeholder 4"/>
          <p:cNvSpPr>
            <a:spLocks noGrp="1"/>
          </p:cNvSpPr>
          <p:nvPr>
            <p:ph type="sldNum" sz="quarter" idx="11"/>
          </p:nvPr>
        </p:nvSpPr>
        <p:spPr/>
        <p:txBody>
          <a:bodyPr/>
          <a:lstStyle/>
          <a:p>
            <a:fld id="{3AB6D747-0398-4577-9DF3-2E96B3F97763}" type="slidenum">
              <a:rPr lang="en-US"/>
              <a:pPr/>
              <a:t>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83011">
                                            <p:txEl>
                                              <p:pRg st="0" end="0"/>
                                            </p:txEl>
                                          </p:spTgt>
                                        </p:tgtEl>
                                        <p:attrNameLst>
                                          <p:attrName>style.visibility</p:attrName>
                                        </p:attrNameLst>
                                      </p:cBhvr>
                                      <p:to>
                                        <p:strVal val="visible"/>
                                      </p:to>
                                    </p:set>
                                    <p:animEffect transition="in" filter="slide(fromBottom)">
                                      <p:cBhvr>
                                        <p:cTn id="7" dur="500"/>
                                        <p:tgtEl>
                                          <p:spTgt spid="6830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83011">
                                            <p:txEl>
                                              <p:pRg st="1" end="1"/>
                                            </p:txEl>
                                          </p:spTgt>
                                        </p:tgtEl>
                                        <p:attrNameLst>
                                          <p:attrName>style.visibility</p:attrName>
                                        </p:attrNameLst>
                                      </p:cBhvr>
                                      <p:to>
                                        <p:strVal val="visible"/>
                                      </p:to>
                                    </p:set>
                                    <p:animEffect transition="in" filter="slide(fromBottom)">
                                      <p:cBhvr>
                                        <p:cTn id="12" dur="500"/>
                                        <p:tgtEl>
                                          <p:spTgt spid="6830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83011">
                                            <p:txEl>
                                              <p:pRg st="2" end="2"/>
                                            </p:txEl>
                                          </p:spTgt>
                                        </p:tgtEl>
                                        <p:attrNameLst>
                                          <p:attrName>style.visibility</p:attrName>
                                        </p:attrNameLst>
                                      </p:cBhvr>
                                      <p:to>
                                        <p:strVal val="visible"/>
                                      </p:to>
                                    </p:set>
                                    <p:animEffect transition="in" filter="slide(fromBottom)">
                                      <p:cBhvr>
                                        <p:cTn id="17" dur="500"/>
                                        <p:tgtEl>
                                          <p:spTgt spid="683011">
                                            <p:txEl>
                                              <p:pRg st="2" end="2"/>
                                            </p:txEl>
                                          </p:spTgt>
                                        </p:tgtEl>
                                      </p:cBhvr>
                                    </p:animEffect>
                                  </p:childTnLst>
                                </p:cTn>
                              </p:par>
                            </p:childTnLst>
                          </p:cTn>
                        </p:par>
                        <p:par>
                          <p:cTn id="18" fill="hold">
                            <p:stCondLst>
                              <p:cond delay="500"/>
                            </p:stCondLst>
                            <p:childTnLst>
                              <p:par>
                                <p:cTn id="19" presetID="12" presetClass="entr" presetSubtype="4" fill="hold" grpId="0" nodeType="afterEffect">
                                  <p:stCondLst>
                                    <p:cond delay="0"/>
                                  </p:stCondLst>
                                  <p:childTnLst>
                                    <p:set>
                                      <p:cBhvr>
                                        <p:cTn id="20" dur="1" fill="hold">
                                          <p:stCondLst>
                                            <p:cond delay="0"/>
                                          </p:stCondLst>
                                        </p:cTn>
                                        <p:tgtEl>
                                          <p:spTgt spid="683011">
                                            <p:txEl>
                                              <p:pRg st="3" end="3"/>
                                            </p:txEl>
                                          </p:spTgt>
                                        </p:tgtEl>
                                        <p:attrNameLst>
                                          <p:attrName>style.visibility</p:attrName>
                                        </p:attrNameLst>
                                      </p:cBhvr>
                                      <p:to>
                                        <p:strVal val="visible"/>
                                      </p:to>
                                    </p:set>
                                    <p:animEffect transition="in" filter="slide(fromBottom)">
                                      <p:cBhvr>
                                        <p:cTn id="21" dur="500"/>
                                        <p:tgtEl>
                                          <p:spTgt spid="6830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011" grpId="0" uiExpand="1"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034" name="Rectangle 2"/>
          <p:cNvSpPr>
            <a:spLocks noGrp="1" noChangeArrowheads="1"/>
          </p:cNvSpPr>
          <p:nvPr>
            <p:ph type="title"/>
          </p:nvPr>
        </p:nvSpPr>
        <p:spPr>
          <a:xfrm>
            <a:off x="685801" y="533400"/>
            <a:ext cx="7748148" cy="989012"/>
          </a:xfrm>
        </p:spPr>
        <p:txBody>
          <a:bodyPr/>
          <a:lstStyle/>
          <a:p>
            <a:r>
              <a:rPr lang="en-US" sz="3600" dirty="0"/>
              <a:t>Firm’s MAC </a:t>
            </a:r>
            <a:r>
              <a:rPr lang="en-US" sz="2800" dirty="0"/>
              <a:t>(typical shape)</a:t>
            </a:r>
          </a:p>
        </p:txBody>
      </p:sp>
      <p:sp>
        <p:nvSpPr>
          <p:cNvPr id="10" name="Slide Number Placeholder 3"/>
          <p:cNvSpPr>
            <a:spLocks noGrp="1"/>
          </p:cNvSpPr>
          <p:nvPr>
            <p:ph type="sldNum" sz="quarter" idx="11"/>
          </p:nvPr>
        </p:nvSpPr>
        <p:spPr>
          <a:xfrm>
            <a:off x="8229600" y="6284357"/>
            <a:ext cx="609600" cy="457200"/>
          </a:xfrm>
        </p:spPr>
        <p:txBody>
          <a:bodyPr/>
          <a:lstStyle/>
          <a:p>
            <a:fld id="{A0E5CBAA-35F3-4F5F-A350-EFA01D6073C6}" type="slidenum">
              <a:rPr lang="en-US" sz="1100"/>
              <a:pPr/>
              <a:t>8</a:t>
            </a:fld>
            <a:endParaRPr lang="en-US" sz="1100" dirty="0"/>
          </a:p>
        </p:txBody>
      </p:sp>
      <p:sp>
        <p:nvSpPr>
          <p:cNvPr id="684035" name="Line 3"/>
          <p:cNvSpPr>
            <a:spLocks noChangeShapeType="1"/>
          </p:cNvSpPr>
          <p:nvPr/>
        </p:nvSpPr>
        <p:spPr bwMode="auto">
          <a:xfrm>
            <a:off x="1692275" y="1789113"/>
            <a:ext cx="0" cy="4038600"/>
          </a:xfrm>
          <a:prstGeom prst="line">
            <a:avLst/>
          </a:prstGeom>
          <a:noFill/>
          <a:ln w="28575">
            <a:solidFill>
              <a:schemeClr val="tx1"/>
            </a:solidFill>
            <a:round/>
            <a:headEnd/>
            <a:tailEnd/>
          </a:ln>
          <a:effectLst/>
        </p:spPr>
        <p:txBody>
          <a:bodyPr wrap="none" anchor="ctr"/>
          <a:lstStyle/>
          <a:p>
            <a:endParaRPr lang="en-US" sz="1600" dirty="0"/>
          </a:p>
        </p:txBody>
      </p:sp>
      <p:sp>
        <p:nvSpPr>
          <p:cNvPr id="684036" name="Line 4"/>
          <p:cNvSpPr>
            <a:spLocks noChangeShapeType="1"/>
          </p:cNvSpPr>
          <p:nvPr/>
        </p:nvSpPr>
        <p:spPr bwMode="auto">
          <a:xfrm>
            <a:off x="1692275" y="5827713"/>
            <a:ext cx="6019800" cy="0"/>
          </a:xfrm>
          <a:prstGeom prst="line">
            <a:avLst/>
          </a:prstGeom>
          <a:noFill/>
          <a:ln w="28575">
            <a:solidFill>
              <a:schemeClr val="tx1"/>
            </a:solidFill>
            <a:round/>
            <a:headEnd/>
            <a:tailEnd/>
          </a:ln>
          <a:effectLst/>
        </p:spPr>
        <p:txBody>
          <a:bodyPr wrap="none" anchor="ctr"/>
          <a:lstStyle/>
          <a:p>
            <a:endParaRPr lang="en-US" sz="1600" dirty="0"/>
          </a:p>
        </p:txBody>
      </p:sp>
      <p:sp>
        <p:nvSpPr>
          <p:cNvPr id="684037" name="Text Box 5"/>
          <p:cNvSpPr txBox="1">
            <a:spLocks noChangeArrowheads="1"/>
          </p:cNvSpPr>
          <p:nvPr/>
        </p:nvSpPr>
        <p:spPr bwMode="auto">
          <a:xfrm>
            <a:off x="1066800" y="1906588"/>
            <a:ext cx="312906" cy="369332"/>
          </a:xfrm>
          <a:prstGeom prst="rect">
            <a:avLst/>
          </a:prstGeom>
          <a:noFill/>
          <a:ln w="9525">
            <a:noFill/>
            <a:miter lim="800000"/>
            <a:headEnd/>
            <a:tailEnd/>
          </a:ln>
          <a:effectLst/>
        </p:spPr>
        <p:txBody>
          <a:bodyPr wrap="none">
            <a:spAutoFit/>
          </a:bodyPr>
          <a:lstStyle/>
          <a:p>
            <a:r>
              <a:rPr lang="en-US" dirty="0">
                <a:latin typeface="+mn-lt"/>
              </a:rPr>
              <a:t>$</a:t>
            </a:r>
          </a:p>
        </p:txBody>
      </p:sp>
      <p:sp>
        <p:nvSpPr>
          <p:cNvPr id="684038" name="Text Box 6"/>
          <p:cNvSpPr txBox="1">
            <a:spLocks noChangeArrowheads="1"/>
          </p:cNvSpPr>
          <p:nvPr/>
        </p:nvSpPr>
        <p:spPr bwMode="auto">
          <a:xfrm>
            <a:off x="6340475" y="5915025"/>
            <a:ext cx="1672253" cy="369332"/>
          </a:xfrm>
          <a:prstGeom prst="rect">
            <a:avLst/>
          </a:prstGeom>
          <a:noFill/>
          <a:ln w="9525">
            <a:noFill/>
            <a:miter lim="800000"/>
            <a:headEnd/>
            <a:tailEnd/>
          </a:ln>
          <a:effectLst/>
        </p:spPr>
        <p:txBody>
          <a:bodyPr wrap="none">
            <a:spAutoFit/>
          </a:bodyPr>
          <a:lstStyle/>
          <a:p>
            <a:r>
              <a:rPr lang="en-US" dirty="0"/>
              <a:t>Abatement (A)</a:t>
            </a:r>
          </a:p>
        </p:txBody>
      </p:sp>
      <p:sp>
        <p:nvSpPr>
          <p:cNvPr id="684039" name="Arc 7"/>
          <p:cNvSpPr>
            <a:spLocks/>
          </p:cNvSpPr>
          <p:nvPr/>
        </p:nvSpPr>
        <p:spPr bwMode="auto">
          <a:xfrm flipV="1">
            <a:off x="1692275" y="2135188"/>
            <a:ext cx="3810000" cy="3657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rgbClr val="660066"/>
            </a:solidFill>
            <a:round/>
            <a:headEnd/>
            <a:tailEnd/>
          </a:ln>
          <a:effectLst/>
        </p:spPr>
        <p:txBody>
          <a:bodyPr rot="10800000" wrap="none" anchor="ctr"/>
          <a:lstStyle/>
          <a:p>
            <a:pPr algn="ctr"/>
            <a:endParaRPr lang="en-US" sz="1600" dirty="0"/>
          </a:p>
        </p:txBody>
      </p:sp>
      <p:sp>
        <p:nvSpPr>
          <p:cNvPr id="684040" name="Text Box 8"/>
          <p:cNvSpPr txBox="1">
            <a:spLocks noChangeArrowheads="1"/>
          </p:cNvSpPr>
          <p:nvPr/>
        </p:nvSpPr>
        <p:spPr bwMode="auto">
          <a:xfrm>
            <a:off x="5334000" y="1676400"/>
            <a:ext cx="769763" cy="400110"/>
          </a:xfrm>
          <a:prstGeom prst="rect">
            <a:avLst/>
          </a:prstGeom>
          <a:noFill/>
          <a:ln w="9525">
            <a:noFill/>
            <a:miter lim="800000"/>
            <a:headEnd/>
            <a:tailEnd/>
          </a:ln>
          <a:effectLst/>
        </p:spPr>
        <p:txBody>
          <a:bodyPr wrap="none">
            <a:spAutoFit/>
          </a:bodyPr>
          <a:lstStyle/>
          <a:p>
            <a:r>
              <a:rPr lang="en-US" sz="2000" b="1" dirty="0">
                <a:solidFill>
                  <a:srgbClr val="660066"/>
                </a:solidFill>
              </a:rPr>
              <a:t>MAC</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4039"/>
                                        </p:tgtEl>
                                        <p:attrNameLst>
                                          <p:attrName>style.visibility</p:attrName>
                                        </p:attrNameLst>
                                      </p:cBhvr>
                                      <p:to>
                                        <p:strVal val="visible"/>
                                      </p:to>
                                    </p:set>
                                    <p:animEffect transition="in" filter="wipe(left)">
                                      <p:cBhvr>
                                        <p:cTn id="7" dur="500"/>
                                        <p:tgtEl>
                                          <p:spTgt spid="684039"/>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84040"/>
                                        </p:tgtEl>
                                        <p:attrNameLst>
                                          <p:attrName>style.visibility</p:attrName>
                                        </p:attrNameLst>
                                      </p:cBhvr>
                                      <p:to>
                                        <p:strVal val="visible"/>
                                      </p:to>
                                    </p:set>
                                    <p:animEffect transition="in" filter="dissolve">
                                      <p:cBhvr>
                                        <p:cTn id="11" dur="500"/>
                                        <p:tgtEl>
                                          <p:spTgt spid="6840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4039" grpId="0" animBg="1"/>
      <p:bldP spid="684040"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1"/>
          </p:nvPr>
        </p:nvSpPr>
        <p:spPr/>
        <p:txBody>
          <a:bodyPr/>
          <a:lstStyle/>
          <a:p>
            <a:fld id="{AF9BC990-6642-4875-8271-3DD73125CB5D}" type="slidenum">
              <a:rPr lang="en-US" smtClean="0"/>
              <a:pPr/>
              <a:t>9</a:t>
            </a:fld>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1080892"/>
            <a:ext cx="7086600" cy="4724400"/>
          </a:xfrm>
          <a:prstGeom prst="rect">
            <a:avLst/>
          </a:prstGeom>
        </p:spPr>
      </p:pic>
    </p:spTree>
    <p:extLst>
      <p:ext uri="{BB962C8B-B14F-4D97-AF65-F5344CB8AC3E}">
        <p14:creationId xmlns:p14="http://schemas.microsoft.com/office/powerpoint/2010/main" val="3169976318"/>
      </p:ext>
    </p:extLst>
  </p:cSld>
  <p:clrMapOvr>
    <a:masterClrMapping/>
  </p:clrMapOvr>
  <p:transition spd="slow">
    <p:strips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058" name="Rectangle 2"/>
          <p:cNvSpPr>
            <a:spLocks noGrp="1" noChangeArrowheads="1"/>
          </p:cNvSpPr>
          <p:nvPr>
            <p:ph type="title"/>
          </p:nvPr>
        </p:nvSpPr>
        <p:spPr>
          <a:xfrm>
            <a:off x="685800" y="609600"/>
            <a:ext cx="7696200" cy="838200"/>
          </a:xfrm>
        </p:spPr>
        <p:txBody>
          <a:bodyPr/>
          <a:lstStyle/>
          <a:p>
            <a:r>
              <a:rPr lang="en-US" dirty="0"/>
              <a:t>MSC of Abatement</a:t>
            </a:r>
          </a:p>
        </p:txBody>
      </p:sp>
      <p:sp>
        <p:nvSpPr>
          <p:cNvPr id="16" name="Slide Number Placeholder 3"/>
          <p:cNvSpPr>
            <a:spLocks noGrp="1"/>
          </p:cNvSpPr>
          <p:nvPr>
            <p:ph type="sldNum" sz="quarter" idx="11"/>
          </p:nvPr>
        </p:nvSpPr>
        <p:spPr>
          <a:xfrm>
            <a:off x="6781800" y="5867400"/>
            <a:ext cx="2133600" cy="457200"/>
          </a:xfrm>
        </p:spPr>
        <p:txBody>
          <a:bodyPr/>
          <a:lstStyle/>
          <a:p>
            <a:fld id="{3811793A-205C-4A1F-8D40-86747C4ABDAC}" type="slidenum">
              <a:rPr lang="en-US"/>
              <a:pPr/>
              <a:t>10</a:t>
            </a:fld>
            <a:endParaRPr lang="en-US" dirty="0"/>
          </a:p>
        </p:txBody>
      </p:sp>
      <p:sp>
        <p:nvSpPr>
          <p:cNvPr id="685059" name="Line 3"/>
          <p:cNvSpPr>
            <a:spLocks noChangeShapeType="1"/>
          </p:cNvSpPr>
          <p:nvPr/>
        </p:nvSpPr>
        <p:spPr bwMode="auto">
          <a:xfrm>
            <a:off x="1371600" y="1676400"/>
            <a:ext cx="0" cy="3810000"/>
          </a:xfrm>
          <a:prstGeom prst="line">
            <a:avLst/>
          </a:prstGeom>
          <a:noFill/>
          <a:ln w="28575">
            <a:solidFill>
              <a:schemeClr val="tx1"/>
            </a:solidFill>
            <a:round/>
            <a:headEnd/>
            <a:tailEnd/>
          </a:ln>
          <a:effectLst/>
        </p:spPr>
        <p:txBody>
          <a:bodyPr wrap="none" anchor="ctr"/>
          <a:lstStyle/>
          <a:p>
            <a:endParaRPr lang="en-US" dirty="0"/>
          </a:p>
        </p:txBody>
      </p:sp>
      <p:sp>
        <p:nvSpPr>
          <p:cNvPr id="685060" name="Line 4"/>
          <p:cNvSpPr>
            <a:spLocks noChangeShapeType="1"/>
          </p:cNvSpPr>
          <p:nvPr/>
        </p:nvSpPr>
        <p:spPr bwMode="auto">
          <a:xfrm>
            <a:off x="1371600" y="5486400"/>
            <a:ext cx="6553200" cy="0"/>
          </a:xfrm>
          <a:prstGeom prst="line">
            <a:avLst/>
          </a:prstGeom>
          <a:noFill/>
          <a:ln w="28575">
            <a:solidFill>
              <a:schemeClr val="tx1"/>
            </a:solidFill>
            <a:round/>
            <a:headEnd/>
            <a:tailEnd/>
          </a:ln>
          <a:effectLst/>
        </p:spPr>
        <p:txBody>
          <a:bodyPr wrap="none" anchor="ctr"/>
          <a:lstStyle/>
          <a:p>
            <a:endParaRPr lang="en-US" dirty="0"/>
          </a:p>
        </p:txBody>
      </p:sp>
      <p:sp>
        <p:nvSpPr>
          <p:cNvPr id="685061" name="Text Box 5"/>
          <p:cNvSpPr txBox="1">
            <a:spLocks noChangeArrowheads="1"/>
          </p:cNvSpPr>
          <p:nvPr/>
        </p:nvSpPr>
        <p:spPr bwMode="auto">
          <a:xfrm>
            <a:off x="762000" y="1752600"/>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685062" name="Text Box 6"/>
          <p:cNvSpPr txBox="1">
            <a:spLocks noChangeArrowheads="1"/>
          </p:cNvSpPr>
          <p:nvPr/>
        </p:nvSpPr>
        <p:spPr bwMode="auto">
          <a:xfrm>
            <a:off x="6553200" y="5602288"/>
            <a:ext cx="2149475" cy="457200"/>
          </a:xfrm>
          <a:prstGeom prst="rect">
            <a:avLst/>
          </a:prstGeom>
          <a:noFill/>
          <a:ln w="9525">
            <a:noFill/>
            <a:miter lim="800000"/>
            <a:headEnd/>
            <a:tailEnd/>
          </a:ln>
          <a:effectLst/>
        </p:spPr>
        <p:txBody>
          <a:bodyPr wrap="none">
            <a:spAutoFit/>
          </a:bodyPr>
          <a:lstStyle/>
          <a:p>
            <a:r>
              <a:rPr lang="en-US" sz="2400" dirty="0"/>
              <a:t>Abatement (A)</a:t>
            </a:r>
          </a:p>
        </p:txBody>
      </p:sp>
      <p:sp>
        <p:nvSpPr>
          <p:cNvPr id="685063" name="Line 7"/>
          <p:cNvSpPr>
            <a:spLocks noChangeShapeType="1"/>
          </p:cNvSpPr>
          <p:nvPr/>
        </p:nvSpPr>
        <p:spPr bwMode="auto">
          <a:xfrm flipV="1">
            <a:off x="1371600" y="3429000"/>
            <a:ext cx="5638800" cy="2057400"/>
          </a:xfrm>
          <a:prstGeom prst="line">
            <a:avLst/>
          </a:prstGeom>
          <a:noFill/>
          <a:ln w="28575">
            <a:solidFill>
              <a:srgbClr val="660066"/>
            </a:solidFill>
            <a:prstDash val="dash"/>
            <a:round/>
            <a:headEnd/>
            <a:tailEnd/>
          </a:ln>
          <a:effectLst/>
        </p:spPr>
        <p:txBody>
          <a:bodyPr wrap="none" anchor="ctr"/>
          <a:lstStyle/>
          <a:p>
            <a:endParaRPr lang="en-US" dirty="0"/>
          </a:p>
        </p:txBody>
      </p:sp>
      <p:sp>
        <p:nvSpPr>
          <p:cNvPr id="685064" name="Text Box 8"/>
          <p:cNvSpPr txBox="1">
            <a:spLocks noChangeArrowheads="1"/>
          </p:cNvSpPr>
          <p:nvPr/>
        </p:nvSpPr>
        <p:spPr bwMode="auto">
          <a:xfrm>
            <a:off x="7146925" y="3087688"/>
            <a:ext cx="1319213" cy="457200"/>
          </a:xfrm>
          <a:prstGeom prst="rect">
            <a:avLst/>
          </a:prstGeom>
          <a:noFill/>
          <a:ln w="9525">
            <a:noFill/>
            <a:miter lim="800000"/>
            <a:headEnd/>
            <a:tailEnd/>
          </a:ln>
          <a:effectLst/>
        </p:spPr>
        <p:txBody>
          <a:bodyPr wrap="none">
            <a:spAutoFit/>
          </a:bodyPr>
          <a:lstStyle/>
          <a:p>
            <a:r>
              <a:rPr lang="en-US" sz="2400" b="1" dirty="0">
                <a:solidFill>
                  <a:srgbClr val="660066"/>
                </a:solidFill>
              </a:rPr>
              <a:t>MAC</a:t>
            </a:r>
            <a:r>
              <a:rPr lang="en-US" sz="2400" b="1" baseline="-25000" dirty="0">
                <a:solidFill>
                  <a:srgbClr val="660066"/>
                </a:solidFill>
              </a:rPr>
              <a:t>MKT</a:t>
            </a:r>
            <a:endParaRPr lang="en-US" sz="2400" dirty="0">
              <a:solidFill>
                <a:srgbClr val="660066"/>
              </a:solidFill>
            </a:endParaRPr>
          </a:p>
        </p:txBody>
      </p:sp>
      <p:sp>
        <p:nvSpPr>
          <p:cNvPr id="685065" name="Line 9"/>
          <p:cNvSpPr>
            <a:spLocks noChangeShapeType="1"/>
          </p:cNvSpPr>
          <p:nvPr/>
        </p:nvSpPr>
        <p:spPr bwMode="auto">
          <a:xfrm flipV="1">
            <a:off x="1371600" y="2286000"/>
            <a:ext cx="5105400" cy="3200400"/>
          </a:xfrm>
          <a:prstGeom prst="line">
            <a:avLst/>
          </a:prstGeom>
          <a:noFill/>
          <a:ln w="28575">
            <a:solidFill>
              <a:schemeClr val="accent2"/>
            </a:solidFill>
            <a:round/>
            <a:headEnd/>
            <a:tailEnd/>
          </a:ln>
          <a:effectLst/>
        </p:spPr>
        <p:txBody>
          <a:bodyPr wrap="none" anchor="ctr"/>
          <a:lstStyle/>
          <a:p>
            <a:endParaRPr lang="en-US" dirty="0"/>
          </a:p>
        </p:txBody>
      </p:sp>
      <p:sp>
        <p:nvSpPr>
          <p:cNvPr id="685066" name="Text Box 10"/>
          <p:cNvSpPr txBox="1">
            <a:spLocks noChangeArrowheads="1"/>
          </p:cNvSpPr>
          <p:nvPr/>
        </p:nvSpPr>
        <p:spPr bwMode="auto">
          <a:xfrm>
            <a:off x="4953000" y="1828800"/>
            <a:ext cx="3340100" cy="457200"/>
          </a:xfrm>
          <a:prstGeom prst="rect">
            <a:avLst/>
          </a:prstGeom>
          <a:noFill/>
          <a:ln w="9525">
            <a:noFill/>
            <a:miter lim="800000"/>
            <a:headEnd/>
            <a:tailEnd/>
          </a:ln>
          <a:effectLst/>
        </p:spPr>
        <p:txBody>
          <a:bodyPr wrap="none">
            <a:spAutoFit/>
          </a:bodyPr>
          <a:lstStyle/>
          <a:p>
            <a:r>
              <a:rPr lang="en-US" sz="2400" b="1" dirty="0">
                <a:solidFill>
                  <a:srgbClr val="4684C2"/>
                </a:solidFill>
              </a:rPr>
              <a:t>MSC = MAC</a:t>
            </a:r>
            <a:r>
              <a:rPr lang="en-US" sz="2400" b="1" baseline="-25000" dirty="0">
                <a:solidFill>
                  <a:srgbClr val="4684C2"/>
                </a:solidFill>
              </a:rPr>
              <a:t>MKT </a:t>
            </a:r>
            <a:r>
              <a:rPr lang="en-US" sz="2400" b="1" dirty="0">
                <a:solidFill>
                  <a:srgbClr val="4684C2"/>
                </a:solidFill>
              </a:rPr>
              <a:t>+ MCE</a:t>
            </a:r>
            <a:endParaRPr lang="en-US" sz="2400" dirty="0">
              <a:solidFill>
                <a:srgbClr val="4684C2"/>
              </a:solidFill>
            </a:endParaRPr>
          </a:p>
        </p:txBody>
      </p:sp>
      <p:sp>
        <p:nvSpPr>
          <p:cNvPr id="685067" name="Line 11"/>
          <p:cNvSpPr>
            <a:spLocks noChangeShapeType="1"/>
          </p:cNvSpPr>
          <p:nvPr/>
        </p:nvSpPr>
        <p:spPr bwMode="auto">
          <a:xfrm>
            <a:off x="4267200" y="3657600"/>
            <a:ext cx="0" cy="1828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85068" name="Text Box 12"/>
          <p:cNvSpPr txBox="1">
            <a:spLocks noChangeArrowheads="1"/>
          </p:cNvSpPr>
          <p:nvPr/>
        </p:nvSpPr>
        <p:spPr bwMode="auto">
          <a:xfrm>
            <a:off x="4098925" y="5602288"/>
            <a:ext cx="500063" cy="457200"/>
          </a:xfrm>
          <a:prstGeom prst="rect">
            <a:avLst/>
          </a:prstGeom>
          <a:noFill/>
          <a:ln w="9525">
            <a:noFill/>
            <a:miter lim="800000"/>
            <a:headEnd/>
            <a:tailEnd/>
          </a:ln>
          <a:effectLst/>
        </p:spPr>
        <p:txBody>
          <a:bodyPr wrap="none">
            <a:spAutoFit/>
          </a:bodyPr>
          <a:lstStyle/>
          <a:p>
            <a:r>
              <a:rPr lang="en-US" sz="2400" dirty="0"/>
              <a:t>A</a:t>
            </a:r>
            <a:r>
              <a:rPr lang="en-US" sz="2400" baseline="-25000" dirty="0"/>
              <a:t>1</a:t>
            </a:r>
            <a:endParaRPr lang="en-US" sz="2400" dirty="0"/>
          </a:p>
        </p:txBody>
      </p:sp>
      <p:sp>
        <p:nvSpPr>
          <p:cNvPr id="685069" name="AutoShape 13"/>
          <p:cNvSpPr>
            <a:spLocks/>
          </p:cNvSpPr>
          <p:nvPr/>
        </p:nvSpPr>
        <p:spPr bwMode="auto">
          <a:xfrm>
            <a:off x="4343400" y="3657600"/>
            <a:ext cx="76200" cy="762000"/>
          </a:xfrm>
          <a:prstGeom prst="rightBrace">
            <a:avLst>
              <a:gd name="adj1" fmla="val 83333"/>
              <a:gd name="adj2" fmla="val 50000"/>
            </a:avLst>
          </a:prstGeom>
          <a:noFill/>
          <a:ln w="28575">
            <a:solidFill>
              <a:schemeClr val="tx1"/>
            </a:solidFill>
            <a:round/>
            <a:headEnd/>
            <a:tailEnd/>
          </a:ln>
          <a:effectLst/>
        </p:spPr>
        <p:txBody>
          <a:bodyPr wrap="none" anchor="ctr"/>
          <a:lstStyle/>
          <a:p>
            <a:endParaRPr lang="en-US" dirty="0"/>
          </a:p>
        </p:txBody>
      </p:sp>
      <p:sp>
        <p:nvSpPr>
          <p:cNvPr id="685070" name="Text Box 14"/>
          <p:cNvSpPr txBox="1">
            <a:spLocks noChangeArrowheads="1"/>
          </p:cNvSpPr>
          <p:nvPr/>
        </p:nvSpPr>
        <p:spPr bwMode="auto">
          <a:xfrm>
            <a:off x="4495800" y="3732213"/>
            <a:ext cx="692150" cy="366712"/>
          </a:xfrm>
          <a:prstGeom prst="rect">
            <a:avLst/>
          </a:prstGeom>
          <a:noFill/>
          <a:ln w="9525">
            <a:noFill/>
            <a:miter lim="800000"/>
            <a:headEnd/>
            <a:tailEnd/>
          </a:ln>
          <a:effectLst/>
        </p:spPr>
        <p:txBody>
          <a:bodyPr wrap="none">
            <a:spAutoFit/>
          </a:bodyPr>
          <a:lstStyle/>
          <a:p>
            <a:r>
              <a:rPr lang="en-US" b="1" dirty="0"/>
              <a:t>MCE</a:t>
            </a:r>
            <a:endParaRPr lang="en-US" sz="2400" b="1"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5063"/>
                                        </p:tgtEl>
                                        <p:attrNameLst>
                                          <p:attrName>style.visibility</p:attrName>
                                        </p:attrNameLst>
                                      </p:cBhvr>
                                      <p:to>
                                        <p:strVal val="visible"/>
                                      </p:to>
                                    </p:set>
                                    <p:animEffect transition="in" filter="wipe(left)">
                                      <p:cBhvr>
                                        <p:cTn id="7" dur="500"/>
                                        <p:tgtEl>
                                          <p:spTgt spid="685063"/>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85064"/>
                                        </p:tgtEl>
                                        <p:attrNameLst>
                                          <p:attrName>style.visibility</p:attrName>
                                        </p:attrNameLst>
                                      </p:cBhvr>
                                      <p:to>
                                        <p:strVal val="visible"/>
                                      </p:to>
                                    </p:set>
                                    <p:animEffect transition="in" filter="dissolve">
                                      <p:cBhvr>
                                        <p:cTn id="11" dur="500"/>
                                        <p:tgtEl>
                                          <p:spTgt spid="685064"/>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85065"/>
                                        </p:tgtEl>
                                        <p:attrNameLst>
                                          <p:attrName>style.visibility</p:attrName>
                                        </p:attrNameLst>
                                      </p:cBhvr>
                                      <p:to>
                                        <p:strVal val="visible"/>
                                      </p:to>
                                    </p:set>
                                    <p:animEffect transition="in" filter="wipe(left)">
                                      <p:cBhvr>
                                        <p:cTn id="15" dur="500"/>
                                        <p:tgtEl>
                                          <p:spTgt spid="685065"/>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685066"/>
                                        </p:tgtEl>
                                        <p:attrNameLst>
                                          <p:attrName>style.visibility</p:attrName>
                                        </p:attrNameLst>
                                      </p:cBhvr>
                                      <p:to>
                                        <p:strVal val="visible"/>
                                      </p:to>
                                    </p:set>
                                    <p:animEffect transition="in" filter="dissolve">
                                      <p:cBhvr>
                                        <p:cTn id="19" dur="500"/>
                                        <p:tgtEl>
                                          <p:spTgt spid="68506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685067"/>
                                        </p:tgtEl>
                                        <p:attrNameLst>
                                          <p:attrName>style.visibility</p:attrName>
                                        </p:attrNameLst>
                                      </p:cBhvr>
                                      <p:to>
                                        <p:strVal val="visible"/>
                                      </p:to>
                                    </p:set>
                                    <p:animEffect transition="in" filter="wipe(up)">
                                      <p:cBhvr>
                                        <p:cTn id="24" dur="500"/>
                                        <p:tgtEl>
                                          <p:spTgt spid="685067"/>
                                        </p:tgtEl>
                                      </p:cBhvr>
                                    </p:animEffect>
                                  </p:childTnLst>
                                </p:cTn>
                              </p:par>
                            </p:childTnLst>
                          </p:cTn>
                        </p:par>
                        <p:par>
                          <p:cTn id="25" fill="hold">
                            <p:stCondLst>
                              <p:cond delay="500"/>
                            </p:stCondLst>
                            <p:childTnLst>
                              <p:par>
                                <p:cTn id="26" presetID="9" presetClass="entr" presetSubtype="0" fill="hold" grpId="0" nodeType="afterEffect">
                                  <p:stCondLst>
                                    <p:cond delay="0"/>
                                  </p:stCondLst>
                                  <p:childTnLst>
                                    <p:set>
                                      <p:cBhvr>
                                        <p:cTn id="27" dur="1" fill="hold">
                                          <p:stCondLst>
                                            <p:cond delay="0"/>
                                          </p:stCondLst>
                                        </p:cTn>
                                        <p:tgtEl>
                                          <p:spTgt spid="685068"/>
                                        </p:tgtEl>
                                        <p:attrNameLst>
                                          <p:attrName>style.visibility</p:attrName>
                                        </p:attrNameLst>
                                      </p:cBhvr>
                                      <p:to>
                                        <p:strVal val="visible"/>
                                      </p:to>
                                    </p:set>
                                    <p:animEffect transition="in" filter="dissolve">
                                      <p:cBhvr>
                                        <p:cTn id="28" dur="500"/>
                                        <p:tgtEl>
                                          <p:spTgt spid="685068"/>
                                        </p:tgtEl>
                                      </p:cBhvr>
                                    </p:animEffect>
                                  </p:childTnLst>
                                </p:cTn>
                              </p:par>
                            </p:childTnLst>
                          </p:cTn>
                        </p:par>
                        <p:par>
                          <p:cTn id="29" fill="hold">
                            <p:stCondLst>
                              <p:cond delay="1000"/>
                            </p:stCondLst>
                            <p:childTnLst>
                              <p:par>
                                <p:cTn id="30" presetID="9" presetClass="entr" presetSubtype="0" fill="hold" grpId="0" nodeType="afterEffect">
                                  <p:stCondLst>
                                    <p:cond delay="0"/>
                                  </p:stCondLst>
                                  <p:childTnLst>
                                    <p:set>
                                      <p:cBhvr>
                                        <p:cTn id="31" dur="1" fill="hold">
                                          <p:stCondLst>
                                            <p:cond delay="0"/>
                                          </p:stCondLst>
                                        </p:cTn>
                                        <p:tgtEl>
                                          <p:spTgt spid="685069"/>
                                        </p:tgtEl>
                                        <p:attrNameLst>
                                          <p:attrName>style.visibility</p:attrName>
                                        </p:attrNameLst>
                                      </p:cBhvr>
                                      <p:to>
                                        <p:strVal val="visible"/>
                                      </p:to>
                                    </p:set>
                                    <p:animEffect transition="in" filter="dissolve">
                                      <p:cBhvr>
                                        <p:cTn id="32" dur="500"/>
                                        <p:tgtEl>
                                          <p:spTgt spid="685069"/>
                                        </p:tgtEl>
                                      </p:cBhvr>
                                    </p:animEffect>
                                  </p:childTnLst>
                                </p:cTn>
                              </p:par>
                            </p:childTnLst>
                          </p:cTn>
                        </p:par>
                        <p:par>
                          <p:cTn id="33" fill="hold">
                            <p:stCondLst>
                              <p:cond delay="1500"/>
                            </p:stCondLst>
                            <p:childTnLst>
                              <p:par>
                                <p:cTn id="34" presetID="17" presetClass="entr" presetSubtype="2" fill="hold" grpId="0" nodeType="afterEffect">
                                  <p:stCondLst>
                                    <p:cond delay="0"/>
                                  </p:stCondLst>
                                  <p:childTnLst>
                                    <p:set>
                                      <p:cBhvr>
                                        <p:cTn id="35" dur="1" fill="hold">
                                          <p:stCondLst>
                                            <p:cond delay="0"/>
                                          </p:stCondLst>
                                        </p:cTn>
                                        <p:tgtEl>
                                          <p:spTgt spid="685070"/>
                                        </p:tgtEl>
                                        <p:attrNameLst>
                                          <p:attrName>style.visibility</p:attrName>
                                        </p:attrNameLst>
                                      </p:cBhvr>
                                      <p:to>
                                        <p:strVal val="visible"/>
                                      </p:to>
                                    </p:set>
                                    <p:anim calcmode="lin" valueType="num">
                                      <p:cBhvr>
                                        <p:cTn id="36" dur="500" fill="hold"/>
                                        <p:tgtEl>
                                          <p:spTgt spid="685070"/>
                                        </p:tgtEl>
                                        <p:attrNameLst>
                                          <p:attrName>ppt_x</p:attrName>
                                        </p:attrNameLst>
                                      </p:cBhvr>
                                      <p:tavLst>
                                        <p:tav tm="0">
                                          <p:val>
                                            <p:strVal val="#ppt_x+#ppt_w/2"/>
                                          </p:val>
                                        </p:tav>
                                        <p:tav tm="100000">
                                          <p:val>
                                            <p:strVal val="#ppt_x"/>
                                          </p:val>
                                        </p:tav>
                                      </p:tavLst>
                                    </p:anim>
                                    <p:anim calcmode="lin" valueType="num">
                                      <p:cBhvr>
                                        <p:cTn id="37" dur="500" fill="hold"/>
                                        <p:tgtEl>
                                          <p:spTgt spid="685070"/>
                                        </p:tgtEl>
                                        <p:attrNameLst>
                                          <p:attrName>ppt_y</p:attrName>
                                        </p:attrNameLst>
                                      </p:cBhvr>
                                      <p:tavLst>
                                        <p:tav tm="0">
                                          <p:val>
                                            <p:strVal val="#ppt_y"/>
                                          </p:val>
                                        </p:tav>
                                        <p:tav tm="100000">
                                          <p:val>
                                            <p:strVal val="#ppt_y"/>
                                          </p:val>
                                        </p:tav>
                                      </p:tavLst>
                                    </p:anim>
                                    <p:anim calcmode="lin" valueType="num">
                                      <p:cBhvr>
                                        <p:cTn id="38" dur="500" fill="hold"/>
                                        <p:tgtEl>
                                          <p:spTgt spid="685070"/>
                                        </p:tgtEl>
                                        <p:attrNameLst>
                                          <p:attrName>ppt_w</p:attrName>
                                        </p:attrNameLst>
                                      </p:cBhvr>
                                      <p:tavLst>
                                        <p:tav tm="0">
                                          <p:val>
                                            <p:fltVal val="0"/>
                                          </p:val>
                                        </p:tav>
                                        <p:tav tm="100000">
                                          <p:val>
                                            <p:strVal val="#ppt_w"/>
                                          </p:val>
                                        </p:tav>
                                      </p:tavLst>
                                    </p:anim>
                                    <p:anim calcmode="lin" valueType="num">
                                      <p:cBhvr>
                                        <p:cTn id="39" dur="500" fill="hold"/>
                                        <p:tgtEl>
                                          <p:spTgt spid="68507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63" grpId="0" animBg="1"/>
      <p:bldP spid="685064" grpId="0" autoUpdateAnimBg="0"/>
      <p:bldP spid="685065" grpId="0" animBg="1"/>
      <p:bldP spid="685066" grpId="0" autoUpdateAnimBg="0"/>
      <p:bldP spid="685067" grpId="0" animBg="1"/>
      <p:bldP spid="685068" grpId="0" autoUpdateAnimBg="0"/>
      <p:bldP spid="685069" grpId="0" animBg="1"/>
      <p:bldP spid="685070"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082" name="Rectangle 2"/>
          <p:cNvSpPr>
            <a:spLocks noGrp="1" noChangeArrowheads="1"/>
          </p:cNvSpPr>
          <p:nvPr>
            <p:ph type="title"/>
          </p:nvPr>
        </p:nvSpPr>
        <p:spPr>
          <a:xfrm>
            <a:off x="609600" y="457200"/>
            <a:ext cx="8229600" cy="1143000"/>
          </a:xfrm>
        </p:spPr>
        <p:txBody>
          <a:bodyPr/>
          <a:lstStyle/>
          <a:p>
            <a:r>
              <a:rPr lang="en-US" sz="3600" dirty="0"/>
              <a:t>Allocatively Efficient Level of A (A</a:t>
            </a:r>
            <a:r>
              <a:rPr lang="en-US" sz="3600" baseline="-25000" dirty="0"/>
              <a:t>E</a:t>
            </a:r>
            <a:r>
              <a:rPr lang="en-US" sz="3600" dirty="0"/>
              <a:t>)</a:t>
            </a:r>
            <a:endParaRPr lang="en-US" sz="4400" dirty="0"/>
          </a:p>
        </p:txBody>
      </p:sp>
      <p:sp>
        <p:nvSpPr>
          <p:cNvPr id="686083" name="Rectangle 3"/>
          <p:cNvSpPr>
            <a:spLocks noGrp="1" noChangeArrowheads="1"/>
          </p:cNvSpPr>
          <p:nvPr>
            <p:ph idx="1"/>
          </p:nvPr>
        </p:nvSpPr>
        <p:spPr>
          <a:xfrm>
            <a:off x="457200" y="1905000"/>
            <a:ext cx="8305800" cy="4225925"/>
          </a:xfrm>
        </p:spPr>
        <p:txBody>
          <a:bodyPr/>
          <a:lstStyle/>
          <a:p>
            <a:r>
              <a:rPr lang="en-US" dirty="0"/>
              <a:t>A</a:t>
            </a:r>
            <a:r>
              <a:rPr lang="en-US" baseline="-25000" dirty="0"/>
              <a:t>E</a:t>
            </a:r>
            <a:r>
              <a:rPr lang="en-US" sz="3000" dirty="0"/>
              <a:t> occurs at the point where:</a:t>
            </a:r>
          </a:p>
          <a:p>
            <a:pPr lvl="1"/>
            <a:r>
              <a:rPr lang="en-US" dirty="0">
                <a:solidFill>
                  <a:srgbClr val="2E5D7A"/>
                </a:solidFill>
              </a:rPr>
              <a:t>MSB of abatement = MSC of abatement</a:t>
            </a:r>
          </a:p>
          <a:p>
            <a:pPr lvl="1"/>
            <a:r>
              <a:rPr lang="en-US" dirty="0">
                <a:solidFill>
                  <a:srgbClr val="2E5D7A"/>
                </a:solidFill>
              </a:rPr>
              <a:t>Graphically where the two curves intersect</a:t>
            </a:r>
          </a:p>
        </p:txBody>
      </p:sp>
      <p:sp>
        <p:nvSpPr>
          <p:cNvPr id="5" name="Slide Number Placeholder 4"/>
          <p:cNvSpPr>
            <a:spLocks noGrp="1"/>
          </p:cNvSpPr>
          <p:nvPr>
            <p:ph type="sldNum" sz="quarter" idx="11"/>
          </p:nvPr>
        </p:nvSpPr>
        <p:spPr/>
        <p:txBody>
          <a:bodyPr/>
          <a:lstStyle/>
          <a:p>
            <a:fld id="{1D7638F6-AF9E-4BB1-AEDE-F23C0ECF3593}" type="slidenum">
              <a:rPr lang="en-US"/>
              <a:pPr/>
              <a:t>11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686083">
                                            <p:txEl>
                                              <p:pRg st="0" end="0"/>
                                            </p:txEl>
                                          </p:spTgt>
                                        </p:tgtEl>
                                        <p:attrNameLst>
                                          <p:attrName>style.visibility</p:attrName>
                                        </p:attrNameLst>
                                      </p:cBhvr>
                                      <p:to>
                                        <p:strVal val="visible"/>
                                      </p:to>
                                    </p:set>
                                    <p:animEffect transition="in" filter="fade">
                                      <p:cBhvr>
                                        <p:cTn id="7" dur="1000"/>
                                        <p:tgtEl>
                                          <p:spTgt spid="686083">
                                            <p:txEl>
                                              <p:pRg st="0" end="0"/>
                                            </p:txEl>
                                          </p:spTgt>
                                        </p:tgtEl>
                                      </p:cBhvr>
                                    </p:animEffect>
                                    <p:anim calcmode="lin" valueType="num">
                                      <p:cBhvr>
                                        <p:cTn id="8" dur="1000" fill="hold"/>
                                        <p:tgtEl>
                                          <p:spTgt spid="6860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8608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0"/>
                                  </p:stCondLst>
                                  <p:iterate type="lt">
                                    <p:tmPct val="0"/>
                                  </p:iterate>
                                  <p:childTnLst>
                                    <p:set>
                                      <p:cBhvr>
                                        <p:cTn id="12" dur="1" fill="hold">
                                          <p:stCondLst>
                                            <p:cond delay="0"/>
                                          </p:stCondLst>
                                        </p:cTn>
                                        <p:tgtEl>
                                          <p:spTgt spid="686083">
                                            <p:txEl>
                                              <p:pRg st="1" end="1"/>
                                            </p:txEl>
                                          </p:spTgt>
                                        </p:tgtEl>
                                        <p:attrNameLst>
                                          <p:attrName>style.visibility</p:attrName>
                                        </p:attrNameLst>
                                      </p:cBhvr>
                                      <p:to>
                                        <p:strVal val="visible"/>
                                      </p:to>
                                    </p:set>
                                    <p:animEffect transition="in" filter="fade">
                                      <p:cBhvr>
                                        <p:cTn id="13" dur="1000"/>
                                        <p:tgtEl>
                                          <p:spTgt spid="686083">
                                            <p:txEl>
                                              <p:pRg st="1" end="1"/>
                                            </p:txEl>
                                          </p:spTgt>
                                        </p:tgtEl>
                                      </p:cBhvr>
                                    </p:animEffect>
                                    <p:anim calcmode="lin" valueType="num">
                                      <p:cBhvr>
                                        <p:cTn id="14" dur="1000" fill="hold"/>
                                        <p:tgtEl>
                                          <p:spTgt spid="68608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8608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nodeType="afterEffect">
                                  <p:stCondLst>
                                    <p:cond delay="0"/>
                                  </p:stCondLst>
                                  <p:iterate type="lt">
                                    <p:tmPct val="0"/>
                                  </p:iterate>
                                  <p:childTnLst>
                                    <p:set>
                                      <p:cBhvr>
                                        <p:cTn id="18" dur="1" fill="hold">
                                          <p:stCondLst>
                                            <p:cond delay="0"/>
                                          </p:stCondLst>
                                        </p:cTn>
                                        <p:tgtEl>
                                          <p:spTgt spid="686083">
                                            <p:txEl>
                                              <p:pRg st="2" end="2"/>
                                            </p:txEl>
                                          </p:spTgt>
                                        </p:tgtEl>
                                        <p:attrNameLst>
                                          <p:attrName>style.visibility</p:attrName>
                                        </p:attrNameLst>
                                      </p:cBhvr>
                                      <p:to>
                                        <p:strVal val="visible"/>
                                      </p:to>
                                    </p:set>
                                    <p:animEffect transition="in" filter="fade">
                                      <p:cBhvr>
                                        <p:cTn id="19" dur="1000"/>
                                        <p:tgtEl>
                                          <p:spTgt spid="686083">
                                            <p:txEl>
                                              <p:pRg st="2" end="2"/>
                                            </p:txEl>
                                          </p:spTgt>
                                        </p:tgtEl>
                                      </p:cBhvr>
                                    </p:animEffect>
                                    <p:anim calcmode="lin" valueType="num">
                                      <p:cBhvr>
                                        <p:cTn id="20" dur="1000" fill="hold"/>
                                        <p:tgtEl>
                                          <p:spTgt spid="68608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8608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838200" y="533400"/>
            <a:ext cx="7772400" cy="1143000"/>
          </a:xfrm>
        </p:spPr>
        <p:txBody>
          <a:bodyPr/>
          <a:lstStyle/>
          <a:p>
            <a:r>
              <a:rPr lang="en-US" dirty="0"/>
              <a:t>Modeling A</a:t>
            </a:r>
            <a:r>
              <a:rPr lang="en-US" baseline="-25000" dirty="0"/>
              <a:t>E</a:t>
            </a:r>
          </a:p>
        </p:txBody>
      </p:sp>
      <p:sp>
        <p:nvSpPr>
          <p:cNvPr id="14" name="Slide Number Placeholder 3"/>
          <p:cNvSpPr>
            <a:spLocks noGrp="1"/>
          </p:cNvSpPr>
          <p:nvPr>
            <p:ph type="sldNum" sz="quarter" idx="11"/>
          </p:nvPr>
        </p:nvSpPr>
        <p:spPr>
          <a:xfrm>
            <a:off x="6858000" y="6248400"/>
            <a:ext cx="2057400" cy="381000"/>
          </a:xfrm>
        </p:spPr>
        <p:txBody>
          <a:bodyPr/>
          <a:lstStyle/>
          <a:p>
            <a:fld id="{AF7E10E1-6B7A-4929-BC5F-70FE422BCC87}" type="slidenum">
              <a:rPr lang="en-US"/>
              <a:pPr/>
              <a:t>12</a:t>
            </a:fld>
            <a:endParaRPr lang="en-US" dirty="0"/>
          </a:p>
        </p:txBody>
      </p:sp>
      <p:sp>
        <p:nvSpPr>
          <p:cNvPr id="687107" name="Line 3"/>
          <p:cNvSpPr>
            <a:spLocks noChangeShapeType="1"/>
          </p:cNvSpPr>
          <p:nvPr/>
        </p:nvSpPr>
        <p:spPr bwMode="auto">
          <a:xfrm>
            <a:off x="1600200" y="1865312"/>
            <a:ext cx="0" cy="3733800"/>
          </a:xfrm>
          <a:prstGeom prst="line">
            <a:avLst/>
          </a:prstGeom>
          <a:noFill/>
          <a:ln w="28575">
            <a:solidFill>
              <a:schemeClr val="tx1"/>
            </a:solidFill>
            <a:round/>
            <a:headEnd/>
            <a:tailEnd/>
          </a:ln>
          <a:effectLst/>
        </p:spPr>
        <p:txBody>
          <a:bodyPr wrap="none" anchor="ctr"/>
          <a:lstStyle/>
          <a:p>
            <a:endParaRPr lang="en-US" dirty="0"/>
          </a:p>
        </p:txBody>
      </p:sp>
      <p:sp>
        <p:nvSpPr>
          <p:cNvPr id="687108" name="Line 4"/>
          <p:cNvSpPr>
            <a:spLocks noChangeShapeType="1"/>
          </p:cNvSpPr>
          <p:nvPr/>
        </p:nvSpPr>
        <p:spPr bwMode="auto">
          <a:xfrm>
            <a:off x="1600200" y="5599112"/>
            <a:ext cx="6172200" cy="0"/>
          </a:xfrm>
          <a:prstGeom prst="line">
            <a:avLst/>
          </a:prstGeom>
          <a:noFill/>
          <a:ln w="28575">
            <a:solidFill>
              <a:schemeClr val="tx1"/>
            </a:solidFill>
            <a:round/>
            <a:headEnd/>
            <a:tailEnd/>
          </a:ln>
          <a:effectLst/>
        </p:spPr>
        <p:txBody>
          <a:bodyPr wrap="none" anchor="ctr"/>
          <a:lstStyle/>
          <a:p>
            <a:endParaRPr lang="en-US" dirty="0"/>
          </a:p>
        </p:txBody>
      </p:sp>
      <p:sp>
        <p:nvSpPr>
          <p:cNvPr id="687109" name="Text Box 5"/>
          <p:cNvSpPr txBox="1">
            <a:spLocks noChangeArrowheads="1"/>
          </p:cNvSpPr>
          <p:nvPr/>
        </p:nvSpPr>
        <p:spPr bwMode="auto">
          <a:xfrm>
            <a:off x="914400" y="1905000"/>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687110" name="Text Box 6"/>
          <p:cNvSpPr txBox="1">
            <a:spLocks noChangeArrowheads="1"/>
          </p:cNvSpPr>
          <p:nvPr/>
        </p:nvSpPr>
        <p:spPr bwMode="auto">
          <a:xfrm>
            <a:off x="6461125" y="5562600"/>
            <a:ext cx="2149475" cy="457200"/>
          </a:xfrm>
          <a:prstGeom prst="rect">
            <a:avLst/>
          </a:prstGeom>
          <a:noFill/>
          <a:ln w="9525">
            <a:noFill/>
            <a:miter lim="800000"/>
            <a:headEnd/>
            <a:tailEnd/>
          </a:ln>
          <a:effectLst/>
        </p:spPr>
        <p:txBody>
          <a:bodyPr wrap="none">
            <a:spAutoFit/>
          </a:bodyPr>
          <a:lstStyle/>
          <a:p>
            <a:r>
              <a:rPr lang="en-US" sz="2400" dirty="0"/>
              <a:t>Abatement (A)</a:t>
            </a:r>
          </a:p>
        </p:txBody>
      </p:sp>
      <p:sp>
        <p:nvSpPr>
          <p:cNvPr id="687111" name="Line 7"/>
          <p:cNvSpPr>
            <a:spLocks noChangeShapeType="1"/>
          </p:cNvSpPr>
          <p:nvPr/>
        </p:nvSpPr>
        <p:spPr bwMode="auto">
          <a:xfrm flipV="1">
            <a:off x="1600200" y="2246312"/>
            <a:ext cx="5029200" cy="3352800"/>
          </a:xfrm>
          <a:prstGeom prst="line">
            <a:avLst/>
          </a:prstGeom>
          <a:noFill/>
          <a:ln w="28575">
            <a:solidFill>
              <a:srgbClr val="000099"/>
            </a:solidFill>
            <a:round/>
            <a:headEnd/>
            <a:tailEnd/>
          </a:ln>
          <a:effectLst/>
        </p:spPr>
        <p:txBody>
          <a:bodyPr wrap="none" anchor="ctr"/>
          <a:lstStyle/>
          <a:p>
            <a:endParaRPr lang="en-US" dirty="0"/>
          </a:p>
        </p:txBody>
      </p:sp>
      <p:sp>
        <p:nvSpPr>
          <p:cNvPr id="687112" name="Text Box 8"/>
          <p:cNvSpPr txBox="1">
            <a:spLocks noChangeArrowheads="1"/>
          </p:cNvSpPr>
          <p:nvPr/>
        </p:nvSpPr>
        <p:spPr bwMode="auto">
          <a:xfrm>
            <a:off x="6537325" y="1828800"/>
            <a:ext cx="862013" cy="457200"/>
          </a:xfrm>
          <a:prstGeom prst="rect">
            <a:avLst/>
          </a:prstGeom>
          <a:noFill/>
          <a:ln w="9525">
            <a:noFill/>
            <a:miter lim="800000"/>
            <a:headEnd/>
            <a:tailEnd/>
          </a:ln>
          <a:effectLst/>
        </p:spPr>
        <p:txBody>
          <a:bodyPr wrap="none">
            <a:spAutoFit/>
          </a:bodyPr>
          <a:lstStyle/>
          <a:p>
            <a:r>
              <a:rPr lang="en-US" sz="2400" dirty="0">
                <a:solidFill>
                  <a:srgbClr val="000099"/>
                </a:solidFill>
              </a:rPr>
              <a:t>MSC</a:t>
            </a:r>
          </a:p>
        </p:txBody>
      </p:sp>
      <p:sp>
        <p:nvSpPr>
          <p:cNvPr id="687113" name="Line 9"/>
          <p:cNvSpPr>
            <a:spLocks noChangeShapeType="1"/>
          </p:cNvSpPr>
          <p:nvPr/>
        </p:nvSpPr>
        <p:spPr bwMode="auto">
          <a:xfrm>
            <a:off x="1600200" y="2170112"/>
            <a:ext cx="5105400" cy="2971800"/>
          </a:xfrm>
          <a:prstGeom prst="line">
            <a:avLst/>
          </a:prstGeom>
          <a:noFill/>
          <a:ln w="28575">
            <a:solidFill>
              <a:srgbClr val="660066"/>
            </a:solidFill>
            <a:round/>
            <a:headEnd/>
            <a:tailEnd/>
          </a:ln>
          <a:effectLst/>
        </p:spPr>
        <p:txBody>
          <a:bodyPr wrap="none" anchor="ctr"/>
          <a:lstStyle/>
          <a:p>
            <a:endParaRPr lang="en-US" dirty="0"/>
          </a:p>
        </p:txBody>
      </p:sp>
      <p:sp>
        <p:nvSpPr>
          <p:cNvPr id="687114" name="Text Box 10"/>
          <p:cNvSpPr txBox="1">
            <a:spLocks noChangeArrowheads="1"/>
          </p:cNvSpPr>
          <p:nvPr/>
        </p:nvSpPr>
        <p:spPr bwMode="auto">
          <a:xfrm>
            <a:off x="6765925" y="4800600"/>
            <a:ext cx="844550" cy="457200"/>
          </a:xfrm>
          <a:prstGeom prst="rect">
            <a:avLst/>
          </a:prstGeom>
          <a:noFill/>
          <a:ln w="9525">
            <a:noFill/>
            <a:miter lim="800000"/>
            <a:headEnd/>
            <a:tailEnd/>
          </a:ln>
          <a:effectLst/>
        </p:spPr>
        <p:txBody>
          <a:bodyPr wrap="none">
            <a:spAutoFit/>
          </a:bodyPr>
          <a:lstStyle/>
          <a:p>
            <a:r>
              <a:rPr lang="en-US" sz="2400" dirty="0">
                <a:solidFill>
                  <a:srgbClr val="660066"/>
                </a:solidFill>
              </a:rPr>
              <a:t>MSB</a:t>
            </a:r>
          </a:p>
        </p:txBody>
      </p:sp>
      <p:sp>
        <p:nvSpPr>
          <p:cNvPr id="687115" name="Line 11"/>
          <p:cNvSpPr>
            <a:spLocks noChangeShapeType="1"/>
          </p:cNvSpPr>
          <p:nvPr/>
        </p:nvSpPr>
        <p:spPr bwMode="auto">
          <a:xfrm>
            <a:off x="4343400" y="3770312"/>
            <a:ext cx="0" cy="1828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87116" name="Text Box 12"/>
          <p:cNvSpPr txBox="1">
            <a:spLocks noChangeArrowheads="1"/>
          </p:cNvSpPr>
          <p:nvPr/>
        </p:nvSpPr>
        <p:spPr bwMode="auto">
          <a:xfrm>
            <a:off x="4175125" y="5638800"/>
            <a:ext cx="522288" cy="457200"/>
          </a:xfrm>
          <a:prstGeom prst="rect">
            <a:avLst/>
          </a:prstGeom>
          <a:noFill/>
          <a:ln w="9525">
            <a:noFill/>
            <a:miter lim="800000"/>
            <a:headEnd/>
            <a:tailEnd/>
          </a:ln>
          <a:effectLst/>
        </p:spPr>
        <p:txBody>
          <a:bodyPr wrap="none">
            <a:spAutoFit/>
          </a:bodyPr>
          <a:lstStyle/>
          <a:p>
            <a:r>
              <a:rPr lang="en-US" sz="2400" dirty="0"/>
              <a:t>A</a:t>
            </a:r>
            <a:r>
              <a:rPr lang="en-US" sz="2400" baseline="-25000" dirty="0"/>
              <a:t>E</a:t>
            </a:r>
            <a:endParaRPr lang="en-US" sz="2400"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7111"/>
                                        </p:tgtEl>
                                        <p:attrNameLst>
                                          <p:attrName>style.visibility</p:attrName>
                                        </p:attrNameLst>
                                      </p:cBhvr>
                                      <p:to>
                                        <p:strVal val="visible"/>
                                      </p:to>
                                    </p:set>
                                    <p:animEffect transition="in" filter="wipe(left)">
                                      <p:cBhvr>
                                        <p:cTn id="7" dur="500"/>
                                        <p:tgtEl>
                                          <p:spTgt spid="687111"/>
                                        </p:tgtEl>
                                      </p:cBhvr>
                                    </p:animEffect>
                                  </p:childTnLst>
                                </p:cTn>
                              </p:par>
                            </p:childTnLst>
                          </p:cTn>
                        </p:par>
                        <p:par>
                          <p:cTn id="8" fill="hold">
                            <p:stCondLst>
                              <p:cond delay="500"/>
                            </p:stCondLst>
                            <p:childTnLst>
                              <p:par>
                                <p:cTn id="9" presetID="4" presetClass="entr" presetSubtype="32" fill="hold" grpId="0" nodeType="afterEffect">
                                  <p:stCondLst>
                                    <p:cond delay="0"/>
                                  </p:stCondLst>
                                  <p:childTnLst>
                                    <p:set>
                                      <p:cBhvr>
                                        <p:cTn id="10" dur="1" fill="hold">
                                          <p:stCondLst>
                                            <p:cond delay="0"/>
                                          </p:stCondLst>
                                        </p:cTn>
                                        <p:tgtEl>
                                          <p:spTgt spid="687112"/>
                                        </p:tgtEl>
                                        <p:attrNameLst>
                                          <p:attrName>style.visibility</p:attrName>
                                        </p:attrNameLst>
                                      </p:cBhvr>
                                      <p:to>
                                        <p:strVal val="visible"/>
                                      </p:to>
                                    </p:set>
                                    <p:animEffect transition="in" filter="box(out)">
                                      <p:cBhvr>
                                        <p:cTn id="11" dur="500"/>
                                        <p:tgtEl>
                                          <p:spTgt spid="687112"/>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87113"/>
                                        </p:tgtEl>
                                        <p:attrNameLst>
                                          <p:attrName>style.visibility</p:attrName>
                                        </p:attrNameLst>
                                      </p:cBhvr>
                                      <p:to>
                                        <p:strVal val="visible"/>
                                      </p:to>
                                    </p:set>
                                    <p:animEffect transition="in" filter="wipe(left)">
                                      <p:cBhvr>
                                        <p:cTn id="15" dur="500"/>
                                        <p:tgtEl>
                                          <p:spTgt spid="687113"/>
                                        </p:tgtEl>
                                      </p:cBhvr>
                                    </p:animEffect>
                                  </p:childTnLst>
                                </p:cTn>
                              </p:par>
                            </p:childTnLst>
                          </p:cTn>
                        </p:par>
                        <p:par>
                          <p:cTn id="16" fill="hold">
                            <p:stCondLst>
                              <p:cond delay="1500"/>
                            </p:stCondLst>
                            <p:childTnLst>
                              <p:par>
                                <p:cTn id="17" presetID="4" presetClass="entr" presetSubtype="32" fill="hold" grpId="0" nodeType="afterEffect">
                                  <p:stCondLst>
                                    <p:cond delay="0"/>
                                  </p:stCondLst>
                                  <p:childTnLst>
                                    <p:set>
                                      <p:cBhvr>
                                        <p:cTn id="18" dur="1" fill="hold">
                                          <p:stCondLst>
                                            <p:cond delay="0"/>
                                          </p:stCondLst>
                                        </p:cTn>
                                        <p:tgtEl>
                                          <p:spTgt spid="687114"/>
                                        </p:tgtEl>
                                        <p:attrNameLst>
                                          <p:attrName>style.visibility</p:attrName>
                                        </p:attrNameLst>
                                      </p:cBhvr>
                                      <p:to>
                                        <p:strVal val="visible"/>
                                      </p:to>
                                    </p:set>
                                    <p:animEffect transition="in" filter="box(out)">
                                      <p:cBhvr>
                                        <p:cTn id="19" dur="500"/>
                                        <p:tgtEl>
                                          <p:spTgt spid="687114"/>
                                        </p:tgtEl>
                                      </p:cBhvr>
                                    </p:animEffect>
                                  </p:childTnLst>
                                </p:cTn>
                              </p:par>
                            </p:childTnLst>
                          </p:cTn>
                        </p:par>
                        <p:par>
                          <p:cTn id="20" fill="hold">
                            <p:stCondLst>
                              <p:cond delay="2000"/>
                            </p:stCondLst>
                            <p:childTnLst>
                              <p:par>
                                <p:cTn id="21" presetID="22" presetClass="entr" presetSubtype="1" fill="hold" grpId="0" nodeType="afterEffect">
                                  <p:stCondLst>
                                    <p:cond delay="0"/>
                                  </p:stCondLst>
                                  <p:childTnLst>
                                    <p:set>
                                      <p:cBhvr>
                                        <p:cTn id="22" dur="1" fill="hold">
                                          <p:stCondLst>
                                            <p:cond delay="0"/>
                                          </p:stCondLst>
                                        </p:cTn>
                                        <p:tgtEl>
                                          <p:spTgt spid="687115"/>
                                        </p:tgtEl>
                                        <p:attrNameLst>
                                          <p:attrName>style.visibility</p:attrName>
                                        </p:attrNameLst>
                                      </p:cBhvr>
                                      <p:to>
                                        <p:strVal val="visible"/>
                                      </p:to>
                                    </p:set>
                                    <p:animEffect transition="in" filter="wipe(up)">
                                      <p:cBhvr>
                                        <p:cTn id="23" dur="500"/>
                                        <p:tgtEl>
                                          <p:spTgt spid="687115"/>
                                        </p:tgtEl>
                                      </p:cBhvr>
                                    </p:animEffect>
                                  </p:childTnLst>
                                </p:cTn>
                              </p:par>
                            </p:childTnLst>
                          </p:cTn>
                        </p:par>
                        <p:par>
                          <p:cTn id="24" fill="hold">
                            <p:stCondLst>
                              <p:cond delay="2500"/>
                            </p:stCondLst>
                            <p:childTnLst>
                              <p:par>
                                <p:cTn id="25" presetID="4" presetClass="entr" presetSubtype="32" fill="hold" grpId="0" nodeType="afterEffect">
                                  <p:stCondLst>
                                    <p:cond delay="0"/>
                                  </p:stCondLst>
                                  <p:childTnLst>
                                    <p:set>
                                      <p:cBhvr>
                                        <p:cTn id="26" dur="1" fill="hold">
                                          <p:stCondLst>
                                            <p:cond delay="0"/>
                                          </p:stCondLst>
                                        </p:cTn>
                                        <p:tgtEl>
                                          <p:spTgt spid="687116"/>
                                        </p:tgtEl>
                                        <p:attrNameLst>
                                          <p:attrName>style.visibility</p:attrName>
                                        </p:attrNameLst>
                                      </p:cBhvr>
                                      <p:to>
                                        <p:strVal val="visible"/>
                                      </p:to>
                                    </p:set>
                                    <p:animEffect transition="in" filter="box(out)">
                                      <p:cBhvr>
                                        <p:cTn id="27" dur="500"/>
                                        <p:tgtEl>
                                          <p:spTgt spid="687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11" grpId="0" animBg="1"/>
      <p:bldP spid="687112" grpId="0" autoUpdateAnimBg="0"/>
      <p:bldP spid="687113" grpId="0" animBg="1"/>
      <p:bldP spid="687114" grpId="0" autoUpdateAnimBg="0"/>
      <p:bldP spid="687115" grpId="0" animBg="1"/>
      <p:bldP spid="687116"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685800" y="457200"/>
            <a:ext cx="8229600" cy="1143000"/>
          </a:xfrm>
        </p:spPr>
        <p:txBody>
          <a:bodyPr/>
          <a:lstStyle/>
          <a:p>
            <a:r>
              <a:rPr lang="en-US" sz="3300" dirty="0"/>
              <a:t>Why Standards May Not Be Efficient</a:t>
            </a:r>
          </a:p>
        </p:txBody>
      </p:sp>
      <p:sp>
        <p:nvSpPr>
          <p:cNvPr id="107523" name="Rectangle 3"/>
          <p:cNvSpPr>
            <a:spLocks noGrp="1" noChangeArrowheads="1"/>
          </p:cNvSpPr>
          <p:nvPr>
            <p:ph idx="1"/>
          </p:nvPr>
        </p:nvSpPr>
        <p:spPr>
          <a:xfrm>
            <a:off x="685800" y="1828800"/>
            <a:ext cx="8153400" cy="4267200"/>
          </a:xfrm>
        </p:spPr>
        <p:txBody>
          <a:bodyPr/>
          <a:lstStyle/>
          <a:p>
            <a:r>
              <a:rPr lang="en-US" dirty="0"/>
              <a:t>Legislative Constraints</a:t>
            </a:r>
          </a:p>
          <a:p>
            <a:pPr lvl="1"/>
            <a:r>
              <a:rPr lang="en-US" sz="2400" dirty="0"/>
              <a:t>Many standards are benefit-based, i.e., set to improve society’s well-being with no consideration for the associated cost</a:t>
            </a:r>
          </a:p>
          <a:p>
            <a:r>
              <a:rPr lang="en-US" dirty="0"/>
              <a:t>Imperfect information</a:t>
            </a:r>
          </a:p>
          <a:p>
            <a:pPr lvl="1"/>
            <a:r>
              <a:rPr lang="en-US" sz="2400" dirty="0"/>
              <a:t>Inability to identify MSB and/or MSC</a:t>
            </a:r>
          </a:p>
          <a:p>
            <a:pPr lvl="2"/>
            <a:r>
              <a:rPr lang="en-US" dirty="0"/>
              <a:t>MSB: due to the problem of nonrevelation of preferences</a:t>
            </a:r>
          </a:p>
          <a:p>
            <a:pPr lvl="2"/>
            <a:r>
              <a:rPr lang="en-US" dirty="0"/>
              <a:t>MSC: difficulty in identifying each firm’s MAC, including implicit costs</a:t>
            </a:r>
          </a:p>
        </p:txBody>
      </p:sp>
      <p:sp>
        <p:nvSpPr>
          <p:cNvPr id="5" name="Slide Number Placeholder 4"/>
          <p:cNvSpPr>
            <a:spLocks noGrp="1"/>
          </p:cNvSpPr>
          <p:nvPr>
            <p:ph type="sldNum" sz="quarter" idx="11"/>
          </p:nvPr>
        </p:nvSpPr>
        <p:spPr/>
        <p:txBody>
          <a:bodyPr/>
          <a:lstStyle/>
          <a:p>
            <a:fld id="{77B7D992-F103-4495-96A9-D543115419B1}" type="slidenum">
              <a:rPr lang="en-US"/>
              <a:pPr/>
              <a:t>13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7522"/>
                                        </p:tgtEl>
                                        <p:attrNameLst>
                                          <p:attrName>style.visibility</p:attrName>
                                        </p:attrNameLst>
                                      </p:cBhvr>
                                      <p:to>
                                        <p:strVal val="visible"/>
                                      </p:to>
                                    </p:set>
                                    <p:animEffect transition="in" filter="fade">
                                      <p:cBhvr>
                                        <p:cTn id="7" dur="2000"/>
                                        <p:tgtEl>
                                          <p:spTgt spid="1075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7523">
                                            <p:txEl>
                                              <p:pRg st="0" end="0"/>
                                            </p:txEl>
                                          </p:spTgt>
                                        </p:tgtEl>
                                        <p:attrNameLst>
                                          <p:attrName>style.visibility</p:attrName>
                                        </p:attrNameLst>
                                      </p:cBhvr>
                                      <p:to>
                                        <p:strVal val="visible"/>
                                      </p:to>
                                    </p:set>
                                    <p:animEffect transition="in" filter="wipe(left)">
                                      <p:cBhvr>
                                        <p:cTn id="12" dur="500"/>
                                        <p:tgtEl>
                                          <p:spTgt spid="10752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07523">
                                            <p:txEl>
                                              <p:pRg st="1" end="1"/>
                                            </p:txEl>
                                          </p:spTgt>
                                        </p:tgtEl>
                                        <p:attrNameLst>
                                          <p:attrName>style.visibility</p:attrName>
                                        </p:attrNameLst>
                                      </p:cBhvr>
                                      <p:to>
                                        <p:strVal val="visible"/>
                                      </p:to>
                                    </p:set>
                                    <p:animEffect transition="in" filter="wipe(left)">
                                      <p:cBhvr>
                                        <p:cTn id="15" dur="500"/>
                                        <p:tgtEl>
                                          <p:spTgt spid="10752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07523">
                                            <p:txEl>
                                              <p:pRg st="2" end="2"/>
                                            </p:txEl>
                                          </p:spTgt>
                                        </p:tgtEl>
                                        <p:attrNameLst>
                                          <p:attrName>style.visibility</p:attrName>
                                        </p:attrNameLst>
                                      </p:cBhvr>
                                      <p:to>
                                        <p:strVal val="visible"/>
                                      </p:to>
                                    </p:set>
                                    <p:animEffect transition="in" filter="wipe(left)">
                                      <p:cBhvr>
                                        <p:cTn id="20" dur="500"/>
                                        <p:tgtEl>
                                          <p:spTgt spid="107523">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07523">
                                            <p:txEl>
                                              <p:pRg st="3" end="3"/>
                                            </p:txEl>
                                          </p:spTgt>
                                        </p:tgtEl>
                                        <p:attrNameLst>
                                          <p:attrName>style.visibility</p:attrName>
                                        </p:attrNameLst>
                                      </p:cBhvr>
                                      <p:to>
                                        <p:strVal val="visible"/>
                                      </p:to>
                                    </p:set>
                                    <p:animEffect transition="in" filter="wipe(left)">
                                      <p:cBhvr>
                                        <p:cTn id="23" dur="500"/>
                                        <p:tgtEl>
                                          <p:spTgt spid="107523">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07523">
                                            <p:txEl>
                                              <p:pRg st="4" end="4"/>
                                            </p:txEl>
                                          </p:spTgt>
                                        </p:tgtEl>
                                        <p:attrNameLst>
                                          <p:attrName>style.visibility</p:attrName>
                                        </p:attrNameLst>
                                      </p:cBhvr>
                                      <p:to>
                                        <p:strVal val="visible"/>
                                      </p:to>
                                    </p:set>
                                    <p:animEffect transition="in" filter="wipe(left)">
                                      <p:cBhvr>
                                        <p:cTn id="26" dur="500"/>
                                        <p:tgtEl>
                                          <p:spTgt spid="107523">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07523">
                                            <p:txEl>
                                              <p:pRg st="5" end="5"/>
                                            </p:txEl>
                                          </p:spTgt>
                                        </p:tgtEl>
                                        <p:attrNameLst>
                                          <p:attrName>style.visibility</p:attrName>
                                        </p:attrNameLst>
                                      </p:cBhvr>
                                      <p:to>
                                        <p:strVal val="visible"/>
                                      </p:to>
                                    </p:set>
                                    <p:animEffect transition="in" filter="wipe(left)">
                                      <p:cBhvr>
                                        <p:cTn id="29" dur="500"/>
                                        <p:tgtEl>
                                          <p:spTgt spid="1075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2" grpId="0"/>
      <p:bldP spid="10752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8130" name="Rectangle 2"/>
          <p:cNvSpPr>
            <a:spLocks noGrp="1" noChangeArrowheads="1"/>
          </p:cNvSpPr>
          <p:nvPr>
            <p:ph type="title"/>
          </p:nvPr>
        </p:nvSpPr>
        <p:spPr>
          <a:xfrm>
            <a:off x="685800" y="609600"/>
            <a:ext cx="8153400" cy="990600"/>
          </a:xfrm>
        </p:spPr>
        <p:txBody>
          <a:bodyPr/>
          <a:lstStyle/>
          <a:p>
            <a:r>
              <a:rPr lang="en-US" sz="3300" dirty="0"/>
              <a:t>Why Standards May Not Be Efficient</a:t>
            </a:r>
            <a:br>
              <a:rPr lang="en-US" sz="3300" dirty="0"/>
            </a:br>
            <a:r>
              <a:rPr lang="en-US" sz="2500" dirty="0"/>
              <a:t>(continued)</a:t>
            </a:r>
          </a:p>
        </p:txBody>
      </p:sp>
      <p:sp>
        <p:nvSpPr>
          <p:cNvPr id="688131" name="Rectangle 3"/>
          <p:cNvSpPr>
            <a:spLocks noGrp="1" noChangeArrowheads="1"/>
          </p:cNvSpPr>
          <p:nvPr>
            <p:ph idx="1"/>
          </p:nvPr>
        </p:nvSpPr>
        <p:spPr>
          <a:xfrm>
            <a:off x="685800" y="1828800"/>
            <a:ext cx="8458200" cy="4530725"/>
          </a:xfrm>
        </p:spPr>
        <p:txBody>
          <a:bodyPr/>
          <a:lstStyle/>
          <a:p>
            <a:r>
              <a:rPr lang="en-US" dirty="0"/>
              <a:t>Nonuniformity of pollutants</a:t>
            </a:r>
          </a:p>
          <a:p>
            <a:pPr lvl="1"/>
            <a:r>
              <a:rPr lang="en-US" dirty="0"/>
              <a:t>Changes in emissions do not have uniform effects on environment</a:t>
            </a:r>
          </a:p>
          <a:p>
            <a:pPr lvl="2"/>
            <a:r>
              <a:rPr lang="en-US" dirty="0"/>
              <a:t>e.g., if polluters are at different distances from populations or ecosystems, MSB would vary</a:t>
            </a:r>
          </a:p>
          <a:p>
            <a:r>
              <a:rPr lang="en-US" dirty="0"/>
              <a:t>Regional differences</a:t>
            </a:r>
          </a:p>
          <a:p>
            <a:pPr lvl="1"/>
            <a:r>
              <a:rPr lang="en-US" dirty="0"/>
              <a:t>Even if A</a:t>
            </a:r>
            <a:r>
              <a:rPr lang="en-US" baseline="-25000" dirty="0"/>
              <a:t>E</a:t>
            </a:r>
            <a:r>
              <a:rPr lang="en-US" dirty="0"/>
              <a:t> is identified at the </a:t>
            </a:r>
            <a:r>
              <a:rPr lang="en-US" i="1" dirty="0"/>
              <a:t>national</a:t>
            </a:r>
            <a:r>
              <a:rPr lang="en-US" dirty="0"/>
              <a:t> level, it is not likely to be efficient at </a:t>
            </a:r>
            <a:r>
              <a:rPr lang="en-US" i="1" dirty="0"/>
              <a:t>regional</a:t>
            </a:r>
            <a:r>
              <a:rPr lang="en-US" dirty="0"/>
              <a:t> level</a:t>
            </a:r>
            <a:endParaRPr lang="en-US" sz="2300" dirty="0"/>
          </a:p>
        </p:txBody>
      </p:sp>
      <p:sp>
        <p:nvSpPr>
          <p:cNvPr id="5" name="Slide Number Placeholder 4"/>
          <p:cNvSpPr>
            <a:spLocks noGrp="1"/>
          </p:cNvSpPr>
          <p:nvPr>
            <p:ph type="sldNum" sz="quarter" idx="11"/>
          </p:nvPr>
        </p:nvSpPr>
        <p:spPr/>
        <p:txBody>
          <a:bodyPr/>
          <a:lstStyle/>
          <a:p>
            <a:fld id="{DA3840DB-FC38-4FD4-9CC4-836F930FCAB0}" type="slidenum">
              <a:rPr lang="en-US"/>
              <a:pPr/>
              <a:t>14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8130"/>
                                        </p:tgtEl>
                                        <p:attrNameLst>
                                          <p:attrName>style.visibility</p:attrName>
                                        </p:attrNameLst>
                                      </p:cBhvr>
                                      <p:to>
                                        <p:strVal val="visible"/>
                                      </p:to>
                                    </p:set>
                                    <p:animEffect transition="in" filter="fade">
                                      <p:cBhvr>
                                        <p:cTn id="7" dur="2000"/>
                                        <p:tgtEl>
                                          <p:spTgt spid="68813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8131">
                                            <p:txEl>
                                              <p:pRg st="0" end="0"/>
                                            </p:txEl>
                                          </p:spTgt>
                                        </p:tgtEl>
                                        <p:attrNameLst>
                                          <p:attrName>style.visibility</p:attrName>
                                        </p:attrNameLst>
                                      </p:cBhvr>
                                      <p:to>
                                        <p:strVal val="visible"/>
                                      </p:to>
                                    </p:set>
                                    <p:animEffect transition="in" filter="wipe(left)">
                                      <p:cBhvr>
                                        <p:cTn id="12" dur="500"/>
                                        <p:tgtEl>
                                          <p:spTgt spid="688131">
                                            <p:txEl>
                                              <p:pRg st="0" end="0"/>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688131">
                                            <p:txEl>
                                              <p:pRg st="1" end="1"/>
                                            </p:txEl>
                                          </p:spTgt>
                                        </p:tgtEl>
                                        <p:attrNameLst>
                                          <p:attrName>style.visibility</p:attrName>
                                        </p:attrNameLst>
                                      </p:cBhvr>
                                      <p:to>
                                        <p:strVal val="visible"/>
                                      </p:to>
                                    </p:set>
                                    <p:animEffect transition="in" filter="wipe(left)">
                                      <p:cBhvr>
                                        <p:cTn id="16" dur="500"/>
                                        <p:tgtEl>
                                          <p:spTgt spid="688131">
                                            <p:txEl>
                                              <p:pRg st="1" end="1"/>
                                            </p:txEl>
                                          </p:spTgt>
                                        </p:tgtEl>
                                      </p:cBhvr>
                                    </p:animEffect>
                                  </p:childTnLst>
                                </p:cTn>
                              </p:par>
                            </p:childTnLst>
                          </p:cTn>
                        </p:par>
                        <p:par>
                          <p:cTn id="17" fill="hold">
                            <p:stCondLst>
                              <p:cond delay="1000"/>
                            </p:stCondLst>
                            <p:childTnLst>
                              <p:par>
                                <p:cTn id="18" presetID="22" presetClass="entr" presetSubtype="8" fill="hold" grpId="0" nodeType="afterEffect">
                                  <p:stCondLst>
                                    <p:cond delay="0"/>
                                  </p:stCondLst>
                                  <p:childTnLst>
                                    <p:set>
                                      <p:cBhvr>
                                        <p:cTn id="19" dur="1" fill="hold">
                                          <p:stCondLst>
                                            <p:cond delay="0"/>
                                          </p:stCondLst>
                                        </p:cTn>
                                        <p:tgtEl>
                                          <p:spTgt spid="688131">
                                            <p:txEl>
                                              <p:pRg st="2" end="2"/>
                                            </p:txEl>
                                          </p:spTgt>
                                        </p:tgtEl>
                                        <p:attrNameLst>
                                          <p:attrName>style.visibility</p:attrName>
                                        </p:attrNameLst>
                                      </p:cBhvr>
                                      <p:to>
                                        <p:strVal val="visible"/>
                                      </p:to>
                                    </p:set>
                                    <p:animEffect transition="in" filter="wipe(left)">
                                      <p:cBhvr>
                                        <p:cTn id="20" dur="500"/>
                                        <p:tgtEl>
                                          <p:spTgt spid="68813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88131">
                                            <p:txEl>
                                              <p:pRg st="3" end="3"/>
                                            </p:txEl>
                                          </p:spTgt>
                                        </p:tgtEl>
                                        <p:attrNameLst>
                                          <p:attrName>style.visibility</p:attrName>
                                        </p:attrNameLst>
                                      </p:cBhvr>
                                      <p:to>
                                        <p:strVal val="visible"/>
                                      </p:to>
                                    </p:set>
                                    <p:animEffect transition="in" filter="wipe(left)">
                                      <p:cBhvr>
                                        <p:cTn id="25" dur="500"/>
                                        <p:tgtEl>
                                          <p:spTgt spid="688131">
                                            <p:txEl>
                                              <p:pRg st="3" end="3"/>
                                            </p:txEl>
                                          </p:spTgt>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688131">
                                            <p:txEl>
                                              <p:pRg st="4" end="4"/>
                                            </p:txEl>
                                          </p:spTgt>
                                        </p:tgtEl>
                                        <p:attrNameLst>
                                          <p:attrName>style.visibility</p:attrName>
                                        </p:attrNameLst>
                                      </p:cBhvr>
                                      <p:to>
                                        <p:strVal val="visible"/>
                                      </p:to>
                                    </p:set>
                                    <p:animEffect transition="in" filter="wipe(left)">
                                      <p:cBhvr>
                                        <p:cTn id="29" dur="500"/>
                                        <p:tgtEl>
                                          <p:spTgt spid="6881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130" grpId="0"/>
      <p:bldP spid="688131"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9154" name="Rectangle 2"/>
          <p:cNvSpPr>
            <a:spLocks noGrp="1" noChangeArrowheads="1"/>
          </p:cNvSpPr>
          <p:nvPr>
            <p:ph type="title"/>
          </p:nvPr>
        </p:nvSpPr>
        <p:spPr>
          <a:xfrm>
            <a:off x="762000" y="533400"/>
            <a:ext cx="8077200" cy="1143000"/>
          </a:xfrm>
        </p:spPr>
        <p:txBody>
          <a:bodyPr/>
          <a:lstStyle/>
          <a:p>
            <a:r>
              <a:rPr lang="en-US" sz="3700" dirty="0"/>
              <a:t>Modeling Regional Differences</a:t>
            </a:r>
          </a:p>
        </p:txBody>
      </p:sp>
      <p:sp>
        <p:nvSpPr>
          <p:cNvPr id="689155" name="Rectangle 3"/>
          <p:cNvSpPr>
            <a:spLocks noGrp="1" noChangeArrowheads="1"/>
          </p:cNvSpPr>
          <p:nvPr>
            <p:ph idx="1"/>
          </p:nvPr>
        </p:nvSpPr>
        <p:spPr>
          <a:xfrm>
            <a:off x="685800" y="1981200"/>
            <a:ext cx="7772400" cy="4114800"/>
          </a:xfrm>
        </p:spPr>
        <p:txBody>
          <a:bodyPr/>
          <a:lstStyle/>
          <a:p>
            <a:r>
              <a:rPr lang="en-US" dirty="0"/>
              <a:t>Consider two regions, X and Y, with same MSC of abatement</a:t>
            </a:r>
          </a:p>
          <a:p>
            <a:r>
              <a:rPr lang="en-US" dirty="0"/>
              <a:t>Suppose their MSB of abatement curves differ, such that MSB</a:t>
            </a:r>
            <a:r>
              <a:rPr lang="en-US" baseline="-25000" dirty="0"/>
              <a:t>X</a:t>
            </a:r>
            <a:r>
              <a:rPr lang="en-US" dirty="0"/>
              <a:t> &lt; MSB</a:t>
            </a:r>
            <a:r>
              <a:rPr lang="en-US" baseline="-25000" dirty="0"/>
              <a:t>Y</a:t>
            </a:r>
            <a:endParaRPr lang="en-US" dirty="0"/>
          </a:p>
          <a:p>
            <a:r>
              <a:rPr lang="en-US" u="sng" dirty="0">
                <a:solidFill>
                  <a:schemeClr val="tx1"/>
                </a:solidFill>
              </a:rPr>
              <a:t>Result</a:t>
            </a:r>
            <a:r>
              <a:rPr lang="en-US" dirty="0"/>
              <a:t>: Allocatively efficient level of abatement for region X (A</a:t>
            </a:r>
            <a:r>
              <a:rPr lang="en-US" baseline="-25000" dirty="0"/>
              <a:t>X</a:t>
            </a:r>
            <a:r>
              <a:rPr lang="en-US" dirty="0"/>
              <a:t>) would be </a:t>
            </a:r>
            <a:r>
              <a:rPr lang="en-US" i="1" dirty="0"/>
              <a:t>lower</a:t>
            </a:r>
            <a:r>
              <a:rPr lang="en-US" dirty="0"/>
              <a:t> than for region Y (A</a:t>
            </a:r>
            <a:r>
              <a:rPr lang="en-US" baseline="-25000" dirty="0"/>
              <a:t>Y</a:t>
            </a:r>
            <a:r>
              <a:rPr lang="en-US" dirty="0"/>
              <a:t>)</a:t>
            </a:r>
          </a:p>
        </p:txBody>
      </p:sp>
      <p:sp>
        <p:nvSpPr>
          <p:cNvPr id="5" name="Slide Number Placeholder 4"/>
          <p:cNvSpPr>
            <a:spLocks noGrp="1"/>
          </p:cNvSpPr>
          <p:nvPr>
            <p:ph type="sldNum" sz="quarter" idx="11"/>
          </p:nvPr>
        </p:nvSpPr>
        <p:spPr/>
        <p:txBody>
          <a:bodyPr/>
          <a:lstStyle/>
          <a:p>
            <a:fld id="{2AB97D75-1410-4955-8602-785594E398A2}" type="slidenum">
              <a:rPr lang="en-US"/>
              <a:pPr/>
              <a:t>15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89155">
                                            <p:txEl>
                                              <p:pRg st="0" end="0"/>
                                            </p:txEl>
                                          </p:spTgt>
                                        </p:tgtEl>
                                        <p:attrNameLst>
                                          <p:attrName>style.visibility</p:attrName>
                                        </p:attrNameLst>
                                      </p:cBhvr>
                                      <p:to>
                                        <p:strVal val="visible"/>
                                      </p:to>
                                    </p:set>
                                    <p:animEffect transition="in" filter="slide(fromBottom)">
                                      <p:cBhvr>
                                        <p:cTn id="7" dur="500"/>
                                        <p:tgtEl>
                                          <p:spTgt spid="68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689155">
                                            <p:txEl>
                                              <p:pRg st="1" end="1"/>
                                            </p:txEl>
                                          </p:spTgt>
                                        </p:tgtEl>
                                        <p:attrNameLst>
                                          <p:attrName>style.visibility</p:attrName>
                                        </p:attrNameLst>
                                      </p:cBhvr>
                                      <p:to>
                                        <p:strVal val="visible"/>
                                      </p:to>
                                    </p:set>
                                    <p:animEffect transition="in" filter="slide(fromBottom)">
                                      <p:cBhvr>
                                        <p:cTn id="12" dur="500"/>
                                        <p:tgtEl>
                                          <p:spTgt spid="6891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689155">
                                            <p:txEl>
                                              <p:pRg st="2" end="2"/>
                                            </p:txEl>
                                          </p:spTgt>
                                        </p:tgtEl>
                                        <p:attrNameLst>
                                          <p:attrName>style.visibility</p:attrName>
                                        </p:attrNameLst>
                                      </p:cBhvr>
                                      <p:to>
                                        <p:strVal val="visible"/>
                                      </p:to>
                                    </p:set>
                                    <p:animEffect transition="in" filter="slide(fromBottom)">
                                      <p:cBhvr>
                                        <p:cTn id="17" dur="500"/>
                                        <p:tgtEl>
                                          <p:spTgt spid="6891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748454" y="609600"/>
            <a:ext cx="7922471" cy="896938"/>
          </a:xfrm>
        </p:spPr>
        <p:txBody>
          <a:bodyPr/>
          <a:lstStyle/>
          <a:p>
            <a:r>
              <a:rPr lang="en-US" sz="3600" dirty="0"/>
              <a:t>Regional Differences</a:t>
            </a:r>
          </a:p>
        </p:txBody>
      </p:sp>
      <p:sp>
        <p:nvSpPr>
          <p:cNvPr id="23" name="Slide Number Placeholder 3"/>
          <p:cNvSpPr>
            <a:spLocks noGrp="1"/>
          </p:cNvSpPr>
          <p:nvPr>
            <p:ph type="sldNum" sz="quarter" idx="11"/>
          </p:nvPr>
        </p:nvSpPr>
        <p:spPr>
          <a:xfrm>
            <a:off x="6705600" y="6248400"/>
            <a:ext cx="2133600" cy="457200"/>
          </a:xfrm>
        </p:spPr>
        <p:txBody>
          <a:bodyPr/>
          <a:lstStyle/>
          <a:p>
            <a:fld id="{AD153F63-B04D-4E2E-A169-0CD13B9C8A51}" type="slidenum">
              <a:rPr lang="en-US" sz="1100"/>
              <a:pPr/>
              <a:t>16</a:t>
            </a:fld>
            <a:endParaRPr lang="en-US" sz="1100" dirty="0"/>
          </a:p>
        </p:txBody>
      </p:sp>
      <p:sp>
        <p:nvSpPr>
          <p:cNvPr id="690179" name="Line 3"/>
          <p:cNvSpPr>
            <a:spLocks noChangeShapeType="1"/>
          </p:cNvSpPr>
          <p:nvPr/>
        </p:nvSpPr>
        <p:spPr bwMode="auto">
          <a:xfrm>
            <a:off x="1668463" y="1752600"/>
            <a:ext cx="0" cy="4114800"/>
          </a:xfrm>
          <a:prstGeom prst="line">
            <a:avLst/>
          </a:prstGeom>
          <a:noFill/>
          <a:ln w="28575">
            <a:solidFill>
              <a:schemeClr val="tx1"/>
            </a:solidFill>
            <a:round/>
            <a:headEnd/>
            <a:tailEnd/>
          </a:ln>
          <a:effectLst/>
        </p:spPr>
        <p:txBody>
          <a:bodyPr wrap="none" anchor="ctr"/>
          <a:lstStyle/>
          <a:p>
            <a:endParaRPr lang="en-US" sz="1600" dirty="0"/>
          </a:p>
        </p:txBody>
      </p:sp>
      <p:sp>
        <p:nvSpPr>
          <p:cNvPr id="690180" name="Line 4"/>
          <p:cNvSpPr>
            <a:spLocks noChangeShapeType="1"/>
          </p:cNvSpPr>
          <p:nvPr/>
        </p:nvSpPr>
        <p:spPr bwMode="auto">
          <a:xfrm>
            <a:off x="1668463" y="5867400"/>
            <a:ext cx="6705600" cy="0"/>
          </a:xfrm>
          <a:prstGeom prst="line">
            <a:avLst/>
          </a:prstGeom>
          <a:noFill/>
          <a:ln w="28575">
            <a:solidFill>
              <a:schemeClr val="tx1"/>
            </a:solidFill>
            <a:round/>
            <a:headEnd/>
            <a:tailEnd/>
          </a:ln>
          <a:effectLst/>
        </p:spPr>
        <p:txBody>
          <a:bodyPr wrap="none" anchor="ctr"/>
          <a:lstStyle/>
          <a:p>
            <a:endParaRPr lang="en-US" sz="1600" dirty="0"/>
          </a:p>
        </p:txBody>
      </p:sp>
      <p:sp>
        <p:nvSpPr>
          <p:cNvPr id="690181" name="Text Box 5"/>
          <p:cNvSpPr txBox="1">
            <a:spLocks noChangeArrowheads="1"/>
          </p:cNvSpPr>
          <p:nvPr/>
        </p:nvSpPr>
        <p:spPr bwMode="auto">
          <a:xfrm>
            <a:off x="1219200" y="1828800"/>
            <a:ext cx="327334" cy="400110"/>
          </a:xfrm>
          <a:prstGeom prst="rect">
            <a:avLst/>
          </a:prstGeom>
          <a:noFill/>
          <a:ln w="9525">
            <a:noFill/>
            <a:miter lim="800000"/>
            <a:headEnd/>
            <a:tailEnd/>
          </a:ln>
          <a:effectLst/>
        </p:spPr>
        <p:txBody>
          <a:bodyPr wrap="none">
            <a:spAutoFit/>
          </a:bodyPr>
          <a:lstStyle/>
          <a:p>
            <a:r>
              <a:rPr lang="en-US" sz="2000" dirty="0"/>
              <a:t>$</a:t>
            </a:r>
          </a:p>
        </p:txBody>
      </p:sp>
      <p:sp>
        <p:nvSpPr>
          <p:cNvPr id="690182" name="Line 6"/>
          <p:cNvSpPr>
            <a:spLocks noChangeShapeType="1"/>
          </p:cNvSpPr>
          <p:nvPr/>
        </p:nvSpPr>
        <p:spPr bwMode="auto">
          <a:xfrm flipV="1">
            <a:off x="1668463" y="2209800"/>
            <a:ext cx="5105400" cy="3657600"/>
          </a:xfrm>
          <a:prstGeom prst="line">
            <a:avLst/>
          </a:prstGeom>
          <a:noFill/>
          <a:ln w="28575">
            <a:solidFill>
              <a:srgbClr val="000099"/>
            </a:solidFill>
            <a:round/>
            <a:headEnd/>
            <a:tailEnd/>
          </a:ln>
          <a:effectLst/>
        </p:spPr>
        <p:txBody>
          <a:bodyPr wrap="none" anchor="ctr"/>
          <a:lstStyle/>
          <a:p>
            <a:endParaRPr lang="en-US" sz="1600" dirty="0"/>
          </a:p>
        </p:txBody>
      </p:sp>
      <p:sp>
        <p:nvSpPr>
          <p:cNvPr id="690183" name="Text Box 7"/>
          <p:cNvSpPr txBox="1">
            <a:spLocks noChangeArrowheads="1"/>
          </p:cNvSpPr>
          <p:nvPr/>
        </p:nvSpPr>
        <p:spPr bwMode="auto">
          <a:xfrm>
            <a:off x="6834188" y="1870075"/>
            <a:ext cx="1843774" cy="400110"/>
          </a:xfrm>
          <a:prstGeom prst="rect">
            <a:avLst/>
          </a:prstGeom>
          <a:noFill/>
          <a:ln w="9525">
            <a:noFill/>
            <a:miter lim="800000"/>
            <a:headEnd/>
            <a:tailEnd/>
          </a:ln>
          <a:effectLst/>
        </p:spPr>
        <p:txBody>
          <a:bodyPr wrap="none">
            <a:spAutoFit/>
          </a:bodyPr>
          <a:lstStyle/>
          <a:p>
            <a:r>
              <a:rPr lang="en-US" sz="2000" b="1" dirty="0">
                <a:solidFill>
                  <a:srgbClr val="000099"/>
                </a:solidFill>
              </a:rPr>
              <a:t>MSC</a:t>
            </a:r>
            <a:r>
              <a:rPr lang="en-US" sz="2000" b="1" baseline="-25000" dirty="0">
                <a:solidFill>
                  <a:srgbClr val="000099"/>
                </a:solidFill>
              </a:rPr>
              <a:t>X</a:t>
            </a:r>
            <a:r>
              <a:rPr lang="en-US" sz="2000" b="1" dirty="0">
                <a:solidFill>
                  <a:srgbClr val="000099"/>
                </a:solidFill>
              </a:rPr>
              <a:t> = MSC</a:t>
            </a:r>
            <a:r>
              <a:rPr lang="en-US" sz="2000" b="1" baseline="-25000" dirty="0">
                <a:solidFill>
                  <a:srgbClr val="000099"/>
                </a:solidFill>
              </a:rPr>
              <a:t>Y</a:t>
            </a:r>
            <a:endParaRPr lang="en-US" sz="2000" b="1" dirty="0">
              <a:solidFill>
                <a:srgbClr val="000099"/>
              </a:solidFill>
            </a:endParaRPr>
          </a:p>
        </p:txBody>
      </p:sp>
      <p:sp>
        <p:nvSpPr>
          <p:cNvPr id="690184" name="Line 8"/>
          <p:cNvSpPr>
            <a:spLocks noChangeShapeType="1"/>
          </p:cNvSpPr>
          <p:nvPr/>
        </p:nvSpPr>
        <p:spPr bwMode="auto">
          <a:xfrm>
            <a:off x="2430463" y="2286000"/>
            <a:ext cx="4495800" cy="1447800"/>
          </a:xfrm>
          <a:prstGeom prst="line">
            <a:avLst/>
          </a:prstGeom>
          <a:noFill/>
          <a:ln w="28575">
            <a:solidFill>
              <a:schemeClr val="folHlink"/>
            </a:solidFill>
            <a:round/>
            <a:headEnd/>
            <a:tailEnd/>
          </a:ln>
          <a:effectLst/>
        </p:spPr>
        <p:txBody>
          <a:bodyPr wrap="none" anchor="ctr"/>
          <a:lstStyle/>
          <a:p>
            <a:endParaRPr lang="en-US" sz="1600" dirty="0"/>
          </a:p>
        </p:txBody>
      </p:sp>
      <p:sp>
        <p:nvSpPr>
          <p:cNvPr id="690185" name="Text Box 9"/>
          <p:cNvSpPr txBox="1">
            <a:spLocks noChangeArrowheads="1"/>
          </p:cNvSpPr>
          <p:nvPr/>
        </p:nvSpPr>
        <p:spPr bwMode="auto">
          <a:xfrm>
            <a:off x="6986588" y="3468687"/>
            <a:ext cx="869149" cy="400110"/>
          </a:xfrm>
          <a:prstGeom prst="rect">
            <a:avLst/>
          </a:prstGeom>
          <a:noFill/>
          <a:ln w="9525">
            <a:noFill/>
            <a:miter lim="800000"/>
            <a:headEnd/>
            <a:tailEnd/>
          </a:ln>
          <a:effectLst/>
        </p:spPr>
        <p:txBody>
          <a:bodyPr wrap="none">
            <a:spAutoFit/>
          </a:bodyPr>
          <a:lstStyle/>
          <a:p>
            <a:r>
              <a:rPr lang="en-US" sz="2000" b="1" dirty="0">
                <a:solidFill>
                  <a:schemeClr val="folHlink"/>
                </a:solidFill>
              </a:rPr>
              <a:t>MSB</a:t>
            </a:r>
            <a:r>
              <a:rPr lang="en-US" sz="2000" b="1" baseline="-25000" dirty="0">
                <a:solidFill>
                  <a:schemeClr val="folHlink"/>
                </a:solidFill>
              </a:rPr>
              <a:t>Y</a:t>
            </a:r>
            <a:endParaRPr lang="en-US" sz="2000" b="1" dirty="0">
              <a:solidFill>
                <a:schemeClr val="folHlink"/>
              </a:solidFill>
            </a:endParaRPr>
          </a:p>
        </p:txBody>
      </p:sp>
      <p:sp>
        <p:nvSpPr>
          <p:cNvPr id="690186" name="Line 10"/>
          <p:cNvSpPr>
            <a:spLocks noChangeShapeType="1"/>
          </p:cNvSpPr>
          <p:nvPr/>
        </p:nvSpPr>
        <p:spPr bwMode="auto">
          <a:xfrm>
            <a:off x="2125663" y="3124200"/>
            <a:ext cx="4343400" cy="1905000"/>
          </a:xfrm>
          <a:prstGeom prst="line">
            <a:avLst/>
          </a:prstGeom>
          <a:noFill/>
          <a:ln w="28575">
            <a:solidFill>
              <a:schemeClr val="hlink"/>
            </a:solidFill>
            <a:round/>
            <a:headEnd/>
            <a:tailEnd/>
          </a:ln>
          <a:effectLst/>
        </p:spPr>
        <p:txBody>
          <a:bodyPr wrap="none" anchor="ctr"/>
          <a:lstStyle/>
          <a:p>
            <a:endParaRPr lang="en-US" sz="1600" dirty="0"/>
          </a:p>
        </p:txBody>
      </p:sp>
      <p:sp>
        <p:nvSpPr>
          <p:cNvPr id="690187" name="Text Box 11"/>
          <p:cNvSpPr txBox="1">
            <a:spLocks noChangeArrowheads="1"/>
          </p:cNvSpPr>
          <p:nvPr/>
        </p:nvSpPr>
        <p:spPr bwMode="auto">
          <a:xfrm>
            <a:off x="6529388" y="4764087"/>
            <a:ext cx="869149" cy="400110"/>
          </a:xfrm>
          <a:prstGeom prst="rect">
            <a:avLst/>
          </a:prstGeom>
          <a:noFill/>
          <a:ln w="9525">
            <a:noFill/>
            <a:miter lim="800000"/>
            <a:headEnd/>
            <a:tailEnd/>
          </a:ln>
          <a:effectLst/>
        </p:spPr>
        <p:txBody>
          <a:bodyPr wrap="none">
            <a:spAutoFit/>
          </a:bodyPr>
          <a:lstStyle/>
          <a:p>
            <a:r>
              <a:rPr lang="en-US" sz="2000" b="1" dirty="0">
                <a:solidFill>
                  <a:schemeClr val="hlink"/>
                </a:solidFill>
              </a:rPr>
              <a:t>MSB</a:t>
            </a:r>
            <a:r>
              <a:rPr lang="en-US" sz="2000" b="1" baseline="-25000" dirty="0">
                <a:solidFill>
                  <a:schemeClr val="hlink"/>
                </a:solidFill>
              </a:rPr>
              <a:t>X</a:t>
            </a:r>
            <a:endParaRPr lang="en-US" sz="2000" b="1" dirty="0">
              <a:solidFill>
                <a:schemeClr val="hlink"/>
              </a:solidFill>
            </a:endParaRPr>
          </a:p>
        </p:txBody>
      </p:sp>
      <p:sp>
        <p:nvSpPr>
          <p:cNvPr id="690188" name="Line 12"/>
          <p:cNvSpPr>
            <a:spLocks noChangeShapeType="1"/>
          </p:cNvSpPr>
          <p:nvPr/>
        </p:nvSpPr>
        <p:spPr bwMode="auto">
          <a:xfrm>
            <a:off x="5326063" y="3200400"/>
            <a:ext cx="0" cy="266700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89" name="Line 13"/>
          <p:cNvSpPr>
            <a:spLocks noChangeShapeType="1"/>
          </p:cNvSpPr>
          <p:nvPr/>
        </p:nvSpPr>
        <p:spPr bwMode="auto">
          <a:xfrm flipH="1">
            <a:off x="1668463" y="3200400"/>
            <a:ext cx="36576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90" name="Text Box 14"/>
          <p:cNvSpPr txBox="1">
            <a:spLocks noChangeArrowheads="1"/>
          </p:cNvSpPr>
          <p:nvPr/>
        </p:nvSpPr>
        <p:spPr bwMode="auto">
          <a:xfrm>
            <a:off x="84138" y="3046412"/>
            <a:ext cx="1328633" cy="307777"/>
          </a:xfrm>
          <a:prstGeom prst="rect">
            <a:avLst/>
          </a:prstGeom>
          <a:noFill/>
          <a:ln w="9525">
            <a:noFill/>
            <a:miter lim="800000"/>
            <a:headEnd/>
            <a:tailEnd/>
          </a:ln>
          <a:effectLst/>
        </p:spPr>
        <p:txBody>
          <a:bodyPr wrap="none">
            <a:spAutoFit/>
          </a:bodyPr>
          <a:lstStyle/>
          <a:p>
            <a:r>
              <a:rPr lang="en-US" sz="1400" b="1" dirty="0"/>
              <a:t>MSB</a:t>
            </a:r>
            <a:r>
              <a:rPr lang="en-US" sz="1400" b="1" baseline="-25000" dirty="0"/>
              <a:t>Y </a:t>
            </a:r>
            <a:r>
              <a:rPr lang="en-US" sz="1400" b="1" dirty="0"/>
              <a:t>= MSC</a:t>
            </a:r>
            <a:r>
              <a:rPr lang="en-US" sz="1400" b="1" baseline="-25000" dirty="0"/>
              <a:t>Y</a:t>
            </a:r>
            <a:endParaRPr lang="en-US" sz="2000" b="1" dirty="0"/>
          </a:p>
        </p:txBody>
      </p:sp>
      <p:sp>
        <p:nvSpPr>
          <p:cNvPr id="690191" name="Text Box 15"/>
          <p:cNvSpPr txBox="1">
            <a:spLocks noChangeArrowheads="1"/>
          </p:cNvSpPr>
          <p:nvPr/>
        </p:nvSpPr>
        <p:spPr bwMode="auto">
          <a:xfrm>
            <a:off x="5173663" y="5830887"/>
            <a:ext cx="450957" cy="400110"/>
          </a:xfrm>
          <a:prstGeom prst="rect">
            <a:avLst/>
          </a:prstGeom>
          <a:noFill/>
          <a:ln w="9525">
            <a:noFill/>
            <a:miter lim="800000"/>
            <a:headEnd/>
            <a:tailEnd/>
          </a:ln>
          <a:effectLst/>
        </p:spPr>
        <p:txBody>
          <a:bodyPr wrap="none">
            <a:spAutoFit/>
          </a:bodyPr>
          <a:lstStyle/>
          <a:p>
            <a:r>
              <a:rPr lang="en-US" sz="2000" dirty="0"/>
              <a:t>A</a:t>
            </a:r>
            <a:r>
              <a:rPr lang="en-US" sz="2000" baseline="-25000" dirty="0"/>
              <a:t>Y</a:t>
            </a:r>
            <a:endParaRPr lang="en-US" sz="2000" dirty="0"/>
          </a:p>
        </p:txBody>
      </p:sp>
      <p:sp>
        <p:nvSpPr>
          <p:cNvPr id="690192" name="Line 16"/>
          <p:cNvSpPr>
            <a:spLocks noChangeShapeType="1"/>
          </p:cNvSpPr>
          <p:nvPr/>
        </p:nvSpPr>
        <p:spPr bwMode="auto">
          <a:xfrm>
            <a:off x="4198938" y="4038600"/>
            <a:ext cx="0" cy="182880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93" name="Text Box 17"/>
          <p:cNvSpPr txBox="1">
            <a:spLocks noChangeArrowheads="1"/>
          </p:cNvSpPr>
          <p:nvPr/>
        </p:nvSpPr>
        <p:spPr bwMode="auto">
          <a:xfrm>
            <a:off x="3954463" y="5830887"/>
            <a:ext cx="470000" cy="400110"/>
          </a:xfrm>
          <a:prstGeom prst="rect">
            <a:avLst/>
          </a:prstGeom>
          <a:noFill/>
          <a:ln w="9525">
            <a:noFill/>
            <a:miter lim="800000"/>
            <a:headEnd/>
            <a:tailEnd/>
          </a:ln>
          <a:effectLst/>
        </p:spPr>
        <p:txBody>
          <a:bodyPr wrap="none">
            <a:spAutoFit/>
          </a:bodyPr>
          <a:lstStyle/>
          <a:p>
            <a:r>
              <a:rPr lang="en-US" sz="2000" dirty="0"/>
              <a:t>A</a:t>
            </a:r>
            <a:r>
              <a:rPr lang="en-US" sz="2000" baseline="-25000" dirty="0"/>
              <a:t>X</a:t>
            </a:r>
            <a:endParaRPr lang="en-US" sz="2000" dirty="0"/>
          </a:p>
        </p:txBody>
      </p:sp>
      <p:sp>
        <p:nvSpPr>
          <p:cNvPr id="690194" name="Line 18"/>
          <p:cNvSpPr>
            <a:spLocks noChangeShapeType="1"/>
          </p:cNvSpPr>
          <p:nvPr/>
        </p:nvSpPr>
        <p:spPr bwMode="auto">
          <a:xfrm flipH="1">
            <a:off x="1684338" y="4038600"/>
            <a:ext cx="25146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95" name="Text Box 19"/>
          <p:cNvSpPr txBox="1">
            <a:spLocks noChangeArrowheads="1"/>
          </p:cNvSpPr>
          <p:nvPr/>
        </p:nvSpPr>
        <p:spPr bwMode="auto">
          <a:xfrm>
            <a:off x="160338" y="3870325"/>
            <a:ext cx="1330814" cy="307777"/>
          </a:xfrm>
          <a:prstGeom prst="rect">
            <a:avLst/>
          </a:prstGeom>
          <a:noFill/>
          <a:ln w="9525">
            <a:noFill/>
            <a:miter lim="800000"/>
            <a:headEnd/>
            <a:tailEnd/>
          </a:ln>
          <a:effectLst/>
        </p:spPr>
        <p:txBody>
          <a:bodyPr wrap="none">
            <a:spAutoFit/>
          </a:bodyPr>
          <a:lstStyle/>
          <a:p>
            <a:r>
              <a:rPr lang="en-US" sz="1400" b="1" dirty="0"/>
              <a:t>MSB</a:t>
            </a:r>
            <a:r>
              <a:rPr lang="en-US" sz="1400" b="1" baseline="-25000" dirty="0"/>
              <a:t>X </a:t>
            </a:r>
            <a:r>
              <a:rPr lang="en-US" sz="1400" b="1" dirty="0"/>
              <a:t>= MSC</a:t>
            </a:r>
            <a:r>
              <a:rPr lang="en-US" sz="1400" b="1" baseline="-25000" dirty="0"/>
              <a:t>X</a:t>
            </a:r>
          </a:p>
        </p:txBody>
      </p:sp>
      <p:sp>
        <p:nvSpPr>
          <p:cNvPr id="690196" name="Text Box 20"/>
          <p:cNvSpPr txBox="1">
            <a:spLocks noChangeArrowheads="1"/>
          </p:cNvSpPr>
          <p:nvPr/>
        </p:nvSpPr>
        <p:spPr bwMode="auto">
          <a:xfrm>
            <a:off x="7916863" y="5830887"/>
            <a:ext cx="356188" cy="400110"/>
          </a:xfrm>
          <a:prstGeom prst="rect">
            <a:avLst/>
          </a:prstGeom>
          <a:noFill/>
          <a:ln w="9525">
            <a:noFill/>
            <a:miter lim="800000"/>
            <a:headEnd/>
            <a:tailEnd/>
          </a:ln>
          <a:effectLst/>
        </p:spPr>
        <p:txBody>
          <a:bodyPr wrap="none">
            <a:spAutoFit/>
          </a:bodyPr>
          <a:lstStyle/>
          <a:p>
            <a:r>
              <a:rPr lang="en-US" sz="2000" dirty="0"/>
              <a:t>A</a:t>
            </a:r>
          </a:p>
        </p:txBody>
      </p:sp>
      <p:sp>
        <p:nvSpPr>
          <p:cNvPr id="690197" name="Text Box 21"/>
          <p:cNvSpPr txBox="1">
            <a:spLocks noChangeArrowheads="1"/>
          </p:cNvSpPr>
          <p:nvPr/>
        </p:nvSpPr>
        <p:spPr bwMode="auto">
          <a:xfrm>
            <a:off x="541338" y="4724400"/>
            <a:ext cx="3163045" cy="830997"/>
          </a:xfrm>
          <a:prstGeom prst="rect">
            <a:avLst/>
          </a:prstGeom>
          <a:solidFill>
            <a:schemeClr val="accent1"/>
          </a:solidFill>
          <a:ln w="9525">
            <a:noFill/>
            <a:miter lim="800000"/>
            <a:headEnd/>
            <a:tailEnd/>
          </a:ln>
          <a:effectLst/>
        </p:spPr>
        <p:txBody>
          <a:bodyPr wrap="none">
            <a:spAutoFit/>
          </a:bodyPr>
          <a:lstStyle/>
          <a:p>
            <a:r>
              <a:rPr lang="en-US" sz="1600" b="1" dirty="0"/>
              <a:t>A single national abatement</a:t>
            </a:r>
          </a:p>
          <a:p>
            <a:r>
              <a:rPr lang="en-US" sz="1600" b="1" dirty="0"/>
              <a:t>standard would not be optimal</a:t>
            </a:r>
          </a:p>
          <a:p>
            <a:r>
              <a:rPr lang="en-US" sz="1600" b="1" dirty="0"/>
              <a:t>for both regions</a:t>
            </a:r>
            <a:endParaRPr lang="en-US" sz="2000"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0182"/>
                                        </p:tgtEl>
                                        <p:attrNameLst>
                                          <p:attrName>style.visibility</p:attrName>
                                        </p:attrNameLst>
                                      </p:cBhvr>
                                      <p:to>
                                        <p:strVal val="visible"/>
                                      </p:to>
                                    </p:set>
                                    <p:animEffect transition="in" filter="wipe(left)">
                                      <p:cBhvr>
                                        <p:cTn id="7" dur="500"/>
                                        <p:tgtEl>
                                          <p:spTgt spid="690182"/>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90183"/>
                                        </p:tgtEl>
                                        <p:attrNameLst>
                                          <p:attrName>style.visibility</p:attrName>
                                        </p:attrNameLst>
                                      </p:cBhvr>
                                      <p:to>
                                        <p:strVal val="visible"/>
                                      </p:to>
                                    </p:set>
                                    <p:animEffect transition="in" filter="dissolve">
                                      <p:cBhvr>
                                        <p:cTn id="11" dur="500"/>
                                        <p:tgtEl>
                                          <p:spTgt spid="690183"/>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90184"/>
                                        </p:tgtEl>
                                        <p:attrNameLst>
                                          <p:attrName>style.visibility</p:attrName>
                                        </p:attrNameLst>
                                      </p:cBhvr>
                                      <p:to>
                                        <p:strVal val="visible"/>
                                      </p:to>
                                    </p:set>
                                    <p:animEffect transition="in" filter="wipe(left)">
                                      <p:cBhvr>
                                        <p:cTn id="15" dur="500"/>
                                        <p:tgtEl>
                                          <p:spTgt spid="690184"/>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690185"/>
                                        </p:tgtEl>
                                        <p:attrNameLst>
                                          <p:attrName>style.visibility</p:attrName>
                                        </p:attrNameLst>
                                      </p:cBhvr>
                                      <p:to>
                                        <p:strVal val="visible"/>
                                      </p:to>
                                    </p:set>
                                    <p:animEffect transition="in" filter="dissolve">
                                      <p:cBhvr>
                                        <p:cTn id="19" dur="500"/>
                                        <p:tgtEl>
                                          <p:spTgt spid="690185"/>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690186"/>
                                        </p:tgtEl>
                                        <p:attrNameLst>
                                          <p:attrName>style.visibility</p:attrName>
                                        </p:attrNameLst>
                                      </p:cBhvr>
                                      <p:to>
                                        <p:strVal val="visible"/>
                                      </p:to>
                                    </p:set>
                                    <p:animEffect transition="in" filter="wipe(left)">
                                      <p:cBhvr>
                                        <p:cTn id="23" dur="500"/>
                                        <p:tgtEl>
                                          <p:spTgt spid="690186"/>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690187"/>
                                        </p:tgtEl>
                                        <p:attrNameLst>
                                          <p:attrName>style.visibility</p:attrName>
                                        </p:attrNameLst>
                                      </p:cBhvr>
                                      <p:to>
                                        <p:strVal val="visible"/>
                                      </p:to>
                                    </p:set>
                                    <p:animEffect transition="in" filter="dissolve">
                                      <p:cBhvr>
                                        <p:cTn id="27" dur="500"/>
                                        <p:tgtEl>
                                          <p:spTgt spid="690187"/>
                                        </p:tgtEl>
                                      </p:cBhvr>
                                    </p:animEffect>
                                  </p:childTnLst>
                                </p:cTn>
                              </p:par>
                            </p:childTnLst>
                          </p:cTn>
                        </p:par>
                        <p:par>
                          <p:cTn id="28" fill="hold">
                            <p:stCondLst>
                              <p:cond delay="3000"/>
                            </p:stCondLst>
                            <p:childTnLst>
                              <p:par>
                                <p:cTn id="29" presetID="22" presetClass="entr" presetSubtype="1" fill="hold" grpId="0" nodeType="afterEffect">
                                  <p:stCondLst>
                                    <p:cond delay="0"/>
                                  </p:stCondLst>
                                  <p:childTnLst>
                                    <p:set>
                                      <p:cBhvr>
                                        <p:cTn id="30" dur="1" fill="hold">
                                          <p:stCondLst>
                                            <p:cond delay="0"/>
                                          </p:stCondLst>
                                        </p:cTn>
                                        <p:tgtEl>
                                          <p:spTgt spid="690188"/>
                                        </p:tgtEl>
                                        <p:attrNameLst>
                                          <p:attrName>style.visibility</p:attrName>
                                        </p:attrNameLst>
                                      </p:cBhvr>
                                      <p:to>
                                        <p:strVal val="visible"/>
                                      </p:to>
                                    </p:set>
                                    <p:animEffect transition="in" filter="wipe(up)">
                                      <p:cBhvr>
                                        <p:cTn id="31" dur="500"/>
                                        <p:tgtEl>
                                          <p:spTgt spid="690188"/>
                                        </p:tgtEl>
                                      </p:cBhvr>
                                    </p:animEffect>
                                  </p:childTnLst>
                                </p:cTn>
                              </p:par>
                            </p:childTnLst>
                          </p:cTn>
                        </p:par>
                        <p:par>
                          <p:cTn id="32" fill="hold">
                            <p:stCondLst>
                              <p:cond delay="3500"/>
                            </p:stCondLst>
                            <p:childTnLst>
                              <p:par>
                                <p:cTn id="33" presetID="9" presetClass="entr" presetSubtype="0" fill="hold" grpId="0" nodeType="afterEffect">
                                  <p:stCondLst>
                                    <p:cond delay="0"/>
                                  </p:stCondLst>
                                  <p:childTnLst>
                                    <p:set>
                                      <p:cBhvr>
                                        <p:cTn id="34" dur="1" fill="hold">
                                          <p:stCondLst>
                                            <p:cond delay="0"/>
                                          </p:stCondLst>
                                        </p:cTn>
                                        <p:tgtEl>
                                          <p:spTgt spid="690191"/>
                                        </p:tgtEl>
                                        <p:attrNameLst>
                                          <p:attrName>style.visibility</p:attrName>
                                        </p:attrNameLst>
                                      </p:cBhvr>
                                      <p:to>
                                        <p:strVal val="visible"/>
                                      </p:to>
                                    </p:set>
                                    <p:animEffect transition="in" filter="dissolve">
                                      <p:cBhvr>
                                        <p:cTn id="35" dur="500"/>
                                        <p:tgtEl>
                                          <p:spTgt spid="690191"/>
                                        </p:tgtEl>
                                      </p:cBhvr>
                                    </p:animEffect>
                                  </p:childTnLst>
                                </p:cTn>
                              </p:par>
                            </p:childTnLst>
                          </p:cTn>
                        </p:par>
                        <p:par>
                          <p:cTn id="36" fill="hold">
                            <p:stCondLst>
                              <p:cond delay="4000"/>
                            </p:stCondLst>
                            <p:childTnLst>
                              <p:par>
                                <p:cTn id="37" presetID="22" presetClass="entr" presetSubtype="2" fill="hold" grpId="0" nodeType="afterEffect">
                                  <p:stCondLst>
                                    <p:cond delay="0"/>
                                  </p:stCondLst>
                                  <p:childTnLst>
                                    <p:set>
                                      <p:cBhvr>
                                        <p:cTn id="38" dur="1" fill="hold">
                                          <p:stCondLst>
                                            <p:cond delay="0"/>
                                          </p:stCondLst>
                                        </p:cTn>
                                        <p:tgtEl>
                                          <p:spTgt spid="690189"/>
                                        </p:tgtEl>
                                        <p:attrNameLst>
                                          <p:attrName>style.visibility</p:attrName>
                                        </p:attrNameLst>
                                      </p:cBhvr>
                                      <p:to>
                                        <p:strVal val="visible"/>
                                      </p:to>
                                    </p:set>
                                    <p:animEffect transition="in" filter="wipe(right)">
                                      <p:cBhvr>
                                        <p:cTn id="39" dur="500"/>
                                        <p:tgtEl>
                                          <p:spTgt spid="690189"/>
                                        </p:tgtEl>
                                      </p:cBhvr>
                                    </p:animEffect>
                                  </p:childTnLst>
                                </p:cTn>
                              </p:par>
                            </p:childTnLst>
                          </p:cTn>
                        </p:par>
                        <p:par>
                          <p:cTn id="40" fill="hold">
                            <p:stCondLst>
                              <p:cond delay="4500"/>
                            </p:stCondLst>
                            <p:childTnLst>
                              <p:par>
                                <p:cTn id="41" presetID="9" presetClass="entr" presetSubtype="0" fill="hold" grpId="0" nodeType="afterEffect">
                                  <p:stCondLst>
                                    <p:cond delay="0"/>
                                  </p:stCondLst>
                                  <p:childTnLst>
                                    <p:set>
                                      <p:cBhvr>
                                        <p:cTn id="42" dur="1" fill="hold">
                                          <p:stCondLst>
                                            <p:cond delay="0"/>
                                          </p:stCondLst>
                                        </p:cTn>
                                        <p:tgtEl>
                                          <p:spTgt spid="690190"/>
                                        </p:tgtEl>
                                        <p:attrNameLst>
                                          <p:attrName>style.visibility</p:attrName>
                                        </p:attrNameLst>
                                      </p:cBhvr>
                                      <p:to>
                                        <p:strVal val="visible"/>
                                      </p:to>
                                    </p:set>
                                    <p:animEffect transition="in" filter="dissolve">
                                      <p:cBhvr>
                                        <p:cTn id="43" dur="500"/>
                                        <p:tgtEl>
                                          <p:spTgt spid="690190"/>
                                        </p:tgtEl>
                                      </p:cBhvr>
                                    </p:animEffect>
                                  </p:childTnLst>
                                </p:cTn>
                              </p:par>
                            </p:childTnLst>
                          </p:cTn>
                        </p:par>
                        <p:par>
                          <p:cTn id="44" fill="hold">
                            <p:stCondLst>
                              <p:cond delay="5000"/>
                            </p:stCondLst>
                            <p:childTnLst>
                              <p:par>
                                <p:cTn id="45" presetID="22" presetClass="entr" presetSubtype="1" fill="hold" grpId="0" nodeType="afterEffect">
                                  <p:stCondLst>
                                    <p:cond delay="0"/>
                                  </p:stCondLst>
                                  <p:childTnLst>
                                    <p:set>
                                      <p:cBhvr>
                                        <p:cTn id="46" dur="1" fill="hold">
                                          <p:stCondLst>
                                            <p:cond delay="0"/>
                                          </p:stCondLst>
                                        </p:cTn>
                                        <p:tgtEl>
                                          <p:spTgt spid="690192"/>
                                        </p:tgtEl>
                                        <p:attrNameLst>
                                          <p:attrName>style.visibility</p:attrName>
                                        </p:attrNameLst>
                                      </p:cBhvr>
                                      <p:to>
                                        <p:strVal val="visible"/>
                                      </p:to>
                                    </p:set>
                                    <p:animEffect transition="in" filter="wipe(up)">
                                      <p:cBhvr>
                                        <p:cTn id="47" dur="500"/>
                                        <p:tgtEl>
                                          <p:spTgt spid="690192"/>
                                        </p:tgtEl>
                                      </p:cBhvr>
                                    </p:animEffect>
                                  </p:childTnLst>
                                </p:cTn>
                              </p:par>
                            </p:childTnLst>
                          </p:cTn>
                        </p:par>
                        <p:par>
                          <p:cTn id="48" fill="hold">
                            <p:stCondLst>
                              <p:cond delay="5500"/>
                            </p:stCondLst>
                            <p:childTnLst>
                              <p:par>
                                <p:cTn id="49" presetID="9" presetClass="entr" presetSubtype="0" fill="hold" grpId="0" nodeType="afterEffect">
                                  <p:stCondLst>
                                    <p:cond delay="0"/>
                                  </p:stCondLst>
                                  <p:childTnLst>
                                    <p:set>
                                      <p:cBhvr>
                                        <p:cTn id="50" dur="1" fill="hold">
                                          <p:stCondLst>
                                            <p:cond delay="0"/>
                                          </p:stCondLst>
                                        </p:cTn>
                                        <p:tgtEl>
                                          <p:spTgt spid="690193"/>
                                        </p:tgtEl>
                                        <p:attrNameLst>
                                          <p:attrName>style.visibility</p:attrName>
                                        </p:attrNameLst>
                                      </p:cBhvr>
                                      <p:to>
                                        <p:strVal val="visible"/>
                                      </p:to>
                                    </p:set>
                                    <p:animEffect transition="in" filter="dissolve">
                                      <p:cBhvr>
                                        <p:cTn id="51" dur="500"/>
                                        <p:tgtEl>
                                          <p:spTgt spid="690193"/>
                                        </p:tgtEl>
                                      </p:cBhvr>
                                    </p:animEffect>
                                  </p:childTnLst>
                                </p:cTn>
                              </p:par>
                            </p:childTnLst>
                          </p:cTn>
                        </p:par>
                        <p:par>
                          <p:cTn id="52" fill="hold">
                            <p:stCondLst>
                              <p:cond delay="6000"/>
                            </p:stCondLst>
                            <p:childTnLst>
                              <p:par>
                                <p:cTn id="53" presetID="22" presetClass="entr" presetSubtype="2" fill="hold" grpId="0" nodeType="afterEffect">
                                  <p:stCondLst>
                                    <p:cond delay="0"/>
                                  </p:stCondLst>
                                  <p:childTnLst>
                                    <p:set>
                                      <p:cBhvr>
                                        <p:cTn id="54" dur="1" fill="hold">
                                          <p:stCondLst>
                                            <p:cond delay="0"/>
                                          </p:stCondLst>
                                        </p:cTn>
                                        <p:tgtEl>
                                          <p:spTgt spid="690194"/>
                                        </p:tgtEl>
                                        <p:attrNameLst>
                                          <p:attrName>style.visibility</p:attrName>
                                        </p:attrNameLst>
                                      </p:cBhvr>
                                      <p:to>
                                        <p:strVal val="visible"/>
                                      </p:to>
                                    </p:set>
                                    <p:animEffect transition="in" filter="wipe(right)">
                                      <p:cBhvr>
                                        <p:cTn id="55" dur="500"/>
                                        <p:tgtEl>
                                          <p:spTgt spid="690194"/>
                                        </p:tgtEl>
                                      </p:cBhvr>
                                    </p:animEffect>
                                  </p:childTnLst>
                                </p:cTn>
                              </p:par>
                            </p:childTnLst>
                          </p:cTn>
                        </p:par>
                        <p:par>
                          <p:cTn id="56" fill="hold">
                            <p:stCondLst>
                              <p:cond delay="6500"/>
                            </p:stCondLst>
                            <p:childTnLst>
                              <p:par>
                                <p:cTn id="57" presetID="9" presetClass="entr" presetSubtype="0" fill="hold" grpId="0" nodeType="afterEffect">
                                  <p:stCondLst>
                                    <p:cond delay="0"/>
                                  </p:stCondLst>
                                  <p:childTnLst>
                                    <p:set>
                                      <p:cBhvr>
                                        <p:cTn id="58" dur="1" fill="hold">
                                          <p:stCondLst>
                                            <p:cond delay="0"/>
                                          </p:stCondLst>
                                        </p:cTn>
                                        <p:tgtEl>
                                          <p:spTgt spid="690195"/>
                                        </p:tgtEl>
                                        <p:attrNameLst>
                                          <p:attrName>style.visibility</p:attrName>
                                        </p:attrNameLst>
                                      </p:cBhvr>
                                      <p:to>
                                        <p:strVal val="visible"/>
                                      </p:to>
                                    </p:set>
                                    <p:animEffect transition="in" filter="dissolve">
                                      <p:cBhvr>
                                        <p:cTn id="59" dur="500"/>
                                        <p:tgtEl>
                                          <p:spTgt spid="690195"/>
                                        </p:tgtEl>
                                      </p:cBhvr>
                                    </p:animEffect>
                                  </p:childTnLst>
                                </p:cTn>
                              </p:par>
                            </p:childTnLst>
                          </p:cTn>
                        </p:par>
                      </p:childTnLst>
                    </p:cTn>
                  </p:par>
                  <p:par>
                    <p:cTn id="60" fill="hold">
                      <p:stCondLst>
                        <p:cond delay="indefinite"/>
                      </p:stCondLst>
                      <p:childTnLst>
                        <p:par>
                          <p:cTn id="61" fill="hold">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690197"/>
                                        </p:tgtEl>
                                        <p:attrNameLst>
                                          <p:attrName>style.visibility</p:attrName>
                                        </p:attrNameLst>
                                      </p:cBhvr>
                                      <p:to>
                                        <p:strVal val="visible"/>
                                      </p:to>
                                    </p:set>
                                    <p:animEffect transition="in" filter="dissolve">
                                      <p:cBhvr>
                                        <p:cTn id="64" dur="500"/>
                                        <p:tgtEl>
                                          <p:spTgt spid="6901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0182" grpId="0" animBg="1"/>
      <p:bldP spid="690183" grpId="0" autoUpdateAnimBg="0"/>
      <p:bldP spid="690184" grpId="0" animBg="1"/>
      <p:bldP spid="690185" grpId="0" autoUpdateAnimBg="0"/>
      <p:bldP spid="690186" grpId="0" animBg="1"/>
      <p:bldP spid="690187" grpId="0" autoUpdateAnimBg="0"/>
      <p:bldP spid="690188" grpId="0" animBg="1"/>
      <p:bldP spid="690189" grpId="0" animBg="1"/>
      <p:bldP spid="690190" grpId="0" autoUpdateAnimBg="0"/>
      <p:bldP spid="690191" grpId="0" autoUpdateAnimBg="0"/>
      <p:bldP spid="690192" grpId="0" animBg="1"/>
      <p:bldP spid="690193" grpId="0" autoUpdateAnimBg="0"/>
      <p:bldP spid="690194" grpId="0" animBg="1"/>
      <p:bldP spid="690195" grpId="0" autoUpdateAnimBg="0"/>
      <p:bldP spid="690197" grpId="0" animBg="1"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1202" name="Rectangle 2"/>
          <p:cNvSpPr>
            <a:spLocks noGrp="1" noChangeArrowheads="1"/>
          </p:cNvSpPr>
          <p:nvPr>
            <p:ph type="title"/>
          </p:nvPr>
        </p:nvSpPr>
        <p:spPr>
          <a:xfrm>
            <a:off x="609601" y="574675"/>
            <a:ext cx="8020050" cy="865188"/>
          </a:xfrm>
        </p:spPr>
        <p:txBody>
          <a:bodyPr/>
          <a:lstStyle/>
          <a:p>
            <a:r>
              <a:rPr lang="en-US" dirty="0"/>
              <a:t>Next Step</a:t>
            </a:r>
          </a:p>
        </p:txBody>
      </p:sp>
      <p:sp>
        <p:nvSpPr>
          <p:cNvPr id="691203" name="Rectangle 3"/>
          <p:cNvSpPr>
            <a:spLocks noGrp="1" noChangeArrowheads="1"/>
          </p:cNvSpPr>
          <p:nvPr>
            <p:ph idx="1"/>
          </p:nvPr>
        </p:nvSpPr>
        <p:spPr>
          <a:xfrm>
            <a:off x="533400" y="1905000"/>
            <a:ext cx="8305800" cy="3733800"/>
          </a:xfrm>
        </p:spPr>
        <p:txBody>
          <a:bodyPr/>
          <a:lstStyle/>
          <a:p>
            <a:r>
              <a:rPr lang="en-US" sz="2600" dirty="0"/>
              <a:t>If allocatively efficient standards are unlikely, we use </a:t>
            </a:r>
            <a:r>
              <a:rPr lang="en-US" sz="2600" dirty="0">
                <a:solidFill>
                  <a:srgbClr val="2E5D7A"/>
                </a:solidFill>
              </a:rPr>
              <a:t>cost-effectiveness</a:t>
            </a:r>
            <a:r>
              <a:rPr lang="en-US" sz="2600" dirty="0"/>
              <a:t> to evaluate how standards are implemented</a:t>
            </a:r>
          </a:p>
          <a:p>
            <a:r>
              <a:rPr lang="en-US" sz="2500" dirty="0"/>
              <a:t>Cost-effectiveness depends on the approach</a:t>
            </a:r>
          </a:p>
          <a:p>
            <a:pPr lvl="1"/>
            <a:r>
              <a:rPr lang="en-US" dirty="0">
                <a:solidFill>
                  <a:srgbClr val="2E5D7A"/>
                </a:solidFill>
              </a:rPr>
              <a:t>Command-and-control</a:t>
            </a:r>
            <a:r>
              <a:rPr lang="en-US" dirty="0"/>
              <a:t>: using standards or rules to </a:t>
            </a:r>
            <a:r>
              <a:rPr lang="en-US" i="1" dirty="0"/>
              <a:t>control</a:t>
            </a:r>
            <a:r>
              <a:rPr lang="en-US" dirty="0"/>
              <a:t> pollution</a:t>
            </a:r>
          </a:p>
          <a:p>
            <a:pPr lvl="1"/>
            <a:r>
              <a:rPr lang="en-US" dirty="0">
                <a:solidFill>
                  <a:srgbClr val="2E5D7A"/>
                </a:solidFill>
              </a:rPr>
              <a:t>Market</a:t>
            </a:r>
            <a:r>
              <a:rPr lang="en-US" dirty="0"/>
              <a:t>: using incentives and market forces to </a:t>
            </a:r>
            <a:r>
              <a:rPr lang="en-US" i="1" dirty="0"/>
              <a:t>motivate or encourage</a:t>
            </a:r>
            <a:r>
              <a:rPr lang="en-US" dirty="0"/>
              <a:t> abatement and conservation</a:t>
            </a:r>
          </a:p>
        </p:txBody>
      </p:sp>
      <p:sp>
        <p:nvSpPr>
          <p:cNvPr id="5" name="Slide Number Placeholder 4"/>
          <p:cNvSpPr>
            <a:spLocks noGrp="1"/>
          </p:cNvSpPr>
          <p:nvPr>
            <p:ph type="sldNum" sz="quarter" idx="11"/>
          </p:nvPr>
        </p:nvSpPr>
        <p:spPr/>
        <p:txBody>
          <a:bodyPr/>
          <a:lstStyle/>
          <a:p>
            <a:fld id="{927B6A06-BA40-45F6-8D9D-EA5EB7990112}" type="slidenum">
              <a:rPr lang="en-US"/>
              <a:pPr/>
              <a:t>17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691203">
                                            <p:txEl>
                                              <p:pRg st="0" end="0"/>
                                            </p:txEl>
                                          </p:spTgt>
                                        </p:tgtEl>
                                        <p:attrNameLst>
                                          <p:attrName>style.visibility</p:attrName>
                                        </p:attrNameLst>
                                      </p:cBhvr>
                                      <p:to>
                                        <p:strVal val="visible"/>
                                      </p:to>
                                    </p:set>
                                    <p:animEffect transition="in" filter="barn(outHorizontal)">
                                      <p:cBhvr>
                                        <p:cTn id="7" dur="500"/>
                                        <p:tgtEl>
                                          <p:spTgt spid="6912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42" fill="hold" grpId="0" nodeType="clickEffect">
                                  <p:stCondLst>
                                    <p:cond delay="0"/>
                                  </p:stCondLst>
                                  <p:childTnLst>
                                    <p:set>
                                      <p:cBhvr>
                                        <p:cTn id="11" dur="1" fill="hold">
                                          <p:stCondLst>
                                            <p:cond delay="0"/>
                                          </p:stCondLst>
                                        </p:cTn>
                                        <p:tgtEl>
                                          <p:spTgt spid="691203">
                                            <p:txEl>
                                              <p:pRg st="1" end="1"/>
                                            </p:txEl>
                                          </p:spTgt>
                                        </p:tgtEl>
                                        <p:attrNameLst>
                                          <p:attrName>style.visibility</p:attrName>
                                        </p:attrNameLst>
                                      </p:cBhvr>
                                      <p:to>
                                        <p:strVal val="visible"/>
                                      </p:to>
                                    </p:set>
                                    <p:animEffect transition="in" filter="barn(outHorizontal)">
                                      <p:cBhvr>
                                        <p:cTn id="12" dur="500"/>
                                        <p:tgtEl>
                                          <p:spTgt spid="69120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42" fill="hold" grpId="0" nodeType="clickEffect">
                                  <p:stCondLst>
                                    <p:cond delay="0"/>
                                  </p:stCondLst>
                                  <p:childTnLst>
                                    <p:set>
                                      <p:cBhvr>
                                        <p:cTn id="16" dur="1" fill="hold">
                                          <p:stCondLst>
                                            <p:cond delay="0"/>
                                          </p:stCondLst>
                                        </p:cTn>
                                        <p:tgtEl>
                                          <p:spTgt spid="691203">
                                            <p:txEl>
                                              <p:pRg st="2" end="2"/>
                                            </p:txEl>
                                          </p:spTgt>
                                        </p:tgtEl>
                                        <p:attrNameLst>
                                          <p:attrName>style.visibility</p:attrName>
                                        </p:attrNameLst>
                                      </p:cBhvr>
                                      <p:to>
                                        <p:strVal val="visible"/>
                                      </p:to>
                                    </p:set>
                                    <p:animEffect transition="in" filter="barn(outHorizontal)">
                                      <p:cBhvr>
                                        <p:cTn id="17" dur="500"/>
                                        <p:tgtEl>
                                          <p:spTgt spid="691203">
                                            <p:txEl>
                                              <p:pRg st="2" end="2"/>
                                            </p:txEl>
                                          </p:spTgt>
                                        </p:tgtEl>
                                      </p:cBhvr>
                                    </p:animEffect>
                                  </p:childTnLst>
                                </p:cTn>
                              </p:par>
                            </p:childTnLst>
                          </p:cTn>
                        </p:par>
                        <p:par>
                          <p:cTn id="18" fill="hold">
                            <p:stCondLst>
                              <p:cond delay="500"/>
                            </p:stCondLst>
                            <p:childTnLst>
                              <p:par>
                                <p:cTn id="19" presetID="16" presetClass="entr" presetSubtype="42" fill="hold" grpId="0" nodeType="afterEffect">
                                  <p:stCondLst>
                                    <p:cond delay="0"/>
                                  </p:stCondLst>
                                  <p:childTnLst>
                                    <p:set>
                                      <p:cBhvr>
                                        <p:cTn id="20" dur="1" fill="hold">
                                          <p:stCondLst>
                                            <p:cond delay="0"/>
                                          </p:stCondLst>
                                        </p:cTn>
                                        <p:tgtEl>
                                          <p:spTgt spid="691203">
                                            <p:txEl>
                                              <p:pRg st="3" end="3"/>
                                            </p:txEl>
                                          </p:spTgt>
                                        </p:tgtEl>
                                        <p:attrNameLst>
                                          <p:attrName>style.visibility</p:attrName>
                                        </p:attrNameLst>
                                      </p:cBhvr>
                                      <p:to>
                                        <p:strVal val="visible"/>
                                      </p:to>
                                    </p:set>
                                    <p:animEffect transition="in" filter="barn(outHorizontal)">
                                      <p:cBhvr>
                                        <p:cTn id="21" dur="500"/>
                                        <p:tgtEl>
                                          <p:spTgt spid="6912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3" grpId="0" uiExpand="1" build="p" bldLvl="2"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2226" name="Rectangle 2"/>
          <p:cNvSpPr>
            <a:spLocks noGrp="1" noChangeArrowheads="1"/>
          </p:cNvSpPr>
          <p:nvPr>
            <p:ph type="title"/>
          </p:nvPr>
        </p:nvSpPr>
        <p:spPr/>
        <p:txBody>
          <a:bodyPr/>
          <a:lstStyle/>
          <a:p>
            <a:r>
              <a:rPr lang="en-US" sz="3600" b="0" cap="none" dirty="0" smtClean="0"/>
              <a:t>Command-and-Control (CAC)</a:t>
            </a:r>
            <a:endParaRPr lang="en-US" sz="3600" b="0" cap="none" dirty="0"/>
          </a:p>
        </p:txBody>
      </p:sp>
      <p:sp>
        <p:nvSpPr>
          <p:cNvPr id="692227" name="Rectangle 3"/>
          <p:cNvSpPr>
            <a:spLocks noGrp="1" noChangeArrowheads="1"/>
          </p:cNvSpPr>
          <p:nvPr>
            <p:ph type="subTitle" idx="4294967295"/>
          </p:nvPr>
        </p:nvSpPr>
        <p:spPr>
          <a:xfrm>
            <a:off x="3810000" y="3505200"/>
            <a:ext cx="5334000" cy="838200"/>
          </a:xfrm>
        </p:spPr>
        <p:txBody>
          <a:bodyPr/>
          <a:lstStyle/>
          <a:p>
            <a:pPr>
              <a:buClrTx/>
            </a:pPr>
            <a:r>
              <a:rPr lang="en-US" dirty="0"/>
              <a:t>Assessing Cost-Effectiveness</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692227">
                                            <p:txEl>
                                              <p:pRg st="0" end="0"/>
                                            </p:txEl>
                                          </p:spTgt>
                                        </p:tgtEl>
                                        <p:attrNameLst>
                                          <p:attrName>style.visibility</p:attrName>
                                        </p:attrNameLst>
                                      </p:cBhvr>
                                      <p:to>
                                        <p:strVal val="visible"/>
                                      </p:to>
                                    </p:set>
                                    <p:animEffect transition="in" filter="barn(outVertical)">
                                      <p:cBhvr>
                                        <p:cTn id="7" dur="500"/>
                                        <p:tgtEl>
                                          <p:spTgt spid="69222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3250" name="Rectangle 2"/>
          <p:cNvSpPr>
            <a:spLocks noGrp="1" noChangeArrowheads="1"/>
          </p:cNvSpPr>
          <p:nvPr>
            <p:ph type="title"/>
          </p:nvPr>
        </p:nvSpPr>
        <p:spPr>
          <a:xfrm>
            <a:off x="838200" y="457200"/>
            <a:ext cx="7924800" cy="1295400"/>
          </a:xfrm>
        </p:spPr>
        <p:txBody>
          <a:bodyPr/>
          <a:lstStyle/>
          <a:p>
            <a:r>
              <a:rPr lang="en-US" dirty="0"/>
              <a:t>Two Standards to Examine</a:t>
            </a:r>
          </a:p>
        </p:txBody>
      </p:sp>
      <p:sp>
        <p:nvSpPr>
          <p:cNvPr id="693251" name="Rectangle 3"/>
          <p:cNvSpPr>
            <a:spLocks noGrp="1" noChangeArrowheads="1"/>
          </p:cNvSpPr>
          <p:nvPr>
            <p:ph idx="1"/>
          </p:nvPr>
        </p:nvSpPr>
        <p:spPr/>
        <p:txBody>
          <a:bodyPr/>
          <a:lstStyle/>
          <a:p>
            <a:r>
              <a:rPr lang="en-US" dirty="0"/>
              <a:t>Technology-based standard</a:t>
            </a:r>
          </a:p>
          <a:p>
            <a:r>
              <a:rPr lang="en-US" dirty="0"/>
              <a:t>Uniform standard</a:t>
            </a:r>
          </a:p>
        </p:txBody>
      </p:sp>
      <p:sp>
        <p:nvSpPr>
          <p:cNvPr id="5" name="Slide Number Placeholder 4"/>
          <p:cNvSpPr>
            <a:spLocks noGrp="1"/>
          </p:cNvSpPr>
          <p:nvPr>
            <p:ph type="sldNum" sz="quarter" idx="11"/>
          </p:nvPr>
        </p:nvSpPr>
        <p:spPr/>
        <p:txBody>
          <a:bodyPr/>
          <a:lstStyle/>
          <a:p>
            <a:fld id="{760756E9-2F2D-4A7F-8280-860BA8A6888F}" type="slidenum">
              <a:rPr lang="en-US"/>
              <a:pPr/>
              <a:t>19</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93251">
                                            <p:txEl>
                                              <p:pRg st="0" end="0"/>
                                            </p:txEl>
                                          </p:spTgt>
                                        </p:tgtEl>
                                        <p:attrNameLst>
                                          <p:attrName>style.visibility</p:attrName>
                                        </p:attrNameLst>
                                      </p:cBhvr>
                                      <p:to>
                                        <p:strVal val="visible"/>
                                      </p:to>
                                    </p:set>
                                    <p:animEffect transition="in" filter="dissolve">
                                      <p:cBhvr>
                                        <p:cTn id="7" dur="500"/>
                                        <p:tgtEl>
                                          <p:spTgt spid="693251">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693251">
                                            <p:txEl>
                                              <p:pRg st="1" end="1"/>
                                            </p:txEl>
                                          </p:spTgt>
                                        </p:tgtEl>
                                        <p:attrNameLst>
                                          <p:attrName>style.visibility</p:attrName>
                                        </p:attrNameLst>
                                      </p:cBhvr>
                                      <p:to>
                                        <p:strVal val="visible"/>
                                      </p:to>
                                    </p:set>
                                    <p:animEffect transition="in" filter="dissolve">
                                      <p:cBhvr>
                                        <p:cTn id="10" dur="500"/>
                                        <p:tgtEl>
                                          <p:spTgt spid="6932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5298" name="Rectangle 2"/>
          <p:cNvSpPr>
            <a:spLocks noGrp="1" noChangeArrowheads="1"/>
          </p:cNvSpPr>
          <p:nvPr>
            <p:ph type="title"/>
          </p:nvPr>
        </p:nvSpPr>
        <p:spPr>
          <a:xfrm>
            <a:off x="685800" y="457200"/>
            <a:ext cx="8077200" cy="1295400"/>
          </a:xfrm>
        </p:spPr>
        <p:txBody>
          <a:bodyPr/>
          <a:lstStyle/>
          <a:p>
            <a:r>
              <a:rPr lang="en-US" sz="4000" dirty="0"/>
              <a:t>CAC </a:t>
            </a:r>
            <a:r>
              <a:rPr lang="en-US" sz="4000" dirty="0" smtClean="0"/>
              <a:t>And </a:t>
            </a:r>
            <a:r>
              <a:rPr lang="en-US" dirty="0" smtClean="0"/>
              <a:t>Technology-Based </a:t>
            </a:r>
            <a:r>
              <a:rPr lang="en-US" dirty="0"/>
              <a:t>Standards</a:t>
            </a:r>
          </a:p>
        </p:txBody>
      </p:sp>
      <p:sp>
        <p:nvSpPr>
          <p:cNvPr id="695299" name="Rectangle 3"/>
          <p:cNvSpPr>
            <a:spLocks noGrp="1" noChangeArrowheads="1"/>
          </p:cNvSpPr>
          <p:nvPr>
            <p:ph idx="1"/>
          </p:nvPr>
        </p:nvSpPr>
        <p:spPr>
          <a:xfrm>
            <a:off x="685800" y="2057400"/>
            <a:ext cx="7924800" cy="3429000"/>
          </a:xfrm>
        </p:spPr>
        <p:txBody>
          <a:bodyPr/>
          <a:lstStyle/>
          <a:p>
            <a:r>
              <a:rPr lang="en-US" sz="2600" b="1" dirty="0">
                <a:solidFill>
                  <a:srgbClr val="2E5D7A"/>
                </a:solidFill>
              </a:rPr>
              <a:t>Technology-based standards</a:t>
            </a:r>
            <a:r>
              <a:rPr lang="en-US" sz="2600" dirty="0"/>
              <a:t> specify the type of abatement equipment or method to be used</a:t>
            </a:r>
          </a:p>
          <a:p>
            <a:r>
              <a:rPr lang="en-US" sz="2600" dirty="0"/>
              <a:t>By definition, these standards potentially </a:t>
            </a:r>
            <a:r>
              <a:rPr lang="en-US" sz="2600" b="1" i="1" dirty="0"/>
              <a:t>prevent</a:t>
            </a:r>
            <a:r>
              <a:rPr lang="en-US" sz="2600" dirty="0"/>
              <a:t> firms from selecting and using the least-cost abatement method</a:t>
            </a:r>
          </a:p>
          <a:p>
            <a:endParaRPr lang="en-US" dirty="0"/>
          </a:p>
        </p:txBody>
      </p:sp>
      <p:sp>
        <p:nvSpPr>
          <p:cNvPr id="5" name="Slide Number Placeholder 4"/>
          <p:cNvSpPr>
            <a:spLocks noGrp="1"/>
          </p:cNvSpPr>
          <p:nvPr>
            <p:ph type="sldNum" sz="quarter" idx="11"/>
          </p:nvPr>
        </p:nvSpPr>
        <p:spPr/>
        <p:txBody>
          <a:bodyPr/>
          <a:lstStyle/>
          <a:p>
            <a:fld id="{5B39A6BB-2FA3-48A9-A248-A260025F56C7}" type="slidenum">
              <a:rPr lang="en-US"/>
              <a:pPr/>
              <a:t>20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695299">
                                            <p:txEl>
                                              <p:pRg st="0" end="0"/>
                                            </p:txEl>
                                          </p:spTgt>
                                        </p:tgtEl>
                                        <p:attrNameLst>
                                          <p:attrName>style.visibility</p:attrName>
                                        </p:attrNameLst>
                                      </p:cBhvr>
                                      <p:to>
                                        <p:strVal val="visible"/>
                                      </p:to>
                                    </p:set>
                                    <p:animEffect transition="in" filter="fade">
                                      <p:cBhvr>
                                        <p:cTn id="7" dur="1000"/>
                                        <p:tgtEl>
                                          <p:spTgt spid="695299">
                                            <p:txEl>
                                              <p:pRg st="0" end="0"/>
                                            </p:txEl>
                                          </p:spTgt>
                                        </p:tgtEl>
                                      </p:cBhvr>
                                    </p:animEffect>
                                    <p:anim calcmode="lin" valueType="num">
                                      <p:cBhvr>
                                        <p:cTn id="8" dur="1000" fill="hold"/>
                                        <p:tgtEl>
                                          <p:spTgt spid="69529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952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695299">
                                            <p:txEl>
                                              <p:pRg st="1" end="1"/>
                                            </p:txEl>
                                          </p:spTgt>
                                        </p:tgtEl>
                                        <p:attrNameLst>
                                          <p:attrName>style.visibility</p:attrName>
                                        </p:attrNameLst>
                                      </p:cBhvr>
                                      <p:to>
                                        <p:strVal val="visible"/>
                                      </p:to>
                                    </p:set>
                                    <p:animEffect transition="in" filter="fade">
                                      <p:cBhvr>
                                        <p:cTn id="14" dur="1000"/>
                                        <p:tgtEl>
                                          <p:spTgt spid="695299">
                                            <p:txEl>
                                              <p:pRg st="1" end="1"/>
                                            </p:txEl>
                                          </p:spTgt>
                                        </p:tgtEl>
                                      </p:cBhvr>
                                    </p:animEffect>
                                    <p:anim calcmode="lin" valueType="num">
                                      <p:cBhvr>
                                        <p:cTn id="15" dur="1000" fill="hold"/>
                                        <p:tgtEl>
                                          <p:spTgt spid="69529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95299">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22" name="Rectangle 2"/>
          <p:cNvSpPr>
            <a:spLocks noGrp="1" noChangeArrowheads="1"/>
          </p:cNvSpPr>
          <p:nvPr>
            <p:ph type="title"/>
          </p:nvPr>
        </p:nvSpPr>
        <p:spPr>
          <a:xfrm>
            <a:off x="533400" y="457200"/>
            <a:ext cx="8229600" cy="1143000"/>
          </a:xfrm>
        </p:spPr>
        <p:txBody>
          <a:bodyPr/>
          <a:lstStyle/>
          <a:p>
            <a:r>
              <a:rPr lang="en-US" dirty="0"/>
              <a:t>Analysis: Use MAC Curve</a:t>
            </a:r>
          </a:p>
        </p:txBody>
      </p:sp>
      <p:sp>
        <p:nvSpPr>
          <p:cNvPr id="696323" name="Rectangle 3"/>
          <p:cNvSpPr>
            <a:spLocks noGrp="1" noChangeArrowheads="1"/>
          </p:cNvSpPr>
          <p:nvPr>
            <p:ph idx="1"/>
          </p:nvPr>
        </p:nvSpPr>
        <p:spPr>
          <a:xfrm>
            <a:off x="457200" y="1905000"/>
            <a:ext cx="8458200" cy="4530725"/>
          </a:xfrm>
        </p:spPr>
        <p:txBody>
          <a:bodyPr/>
          <a:lstStyle/>
          <a:p>
            <a:r>
              <a:rPr lang="en-US" dirty="0">
                <a:solidFill>
                  <a:srgbClr val="2E5D7A"/>
                </a:solidFill>
              </a:rPr>
              <a:t>Technology-based standard</a:t>
            </a:r>
          </a:p>
          <a:p>
            <a:pPr lvl="1"/>
            <a:r>
              <a:rPr lang="en-US" dirty="0"/>
              <a:t>If prevented from using the least-cost abatement method, firms would operate </a:t>
            </a:r>
            <a:r>
              <a:rPr lang="en-US" i="1" u="sng" dirty="0"/>
              <a:t>above</a:t>
            </a:r>
            <a:r>
              <a:rPr lang="en-US" dirty="0"/>
              <a:t> their MAC curve</a:t>
            </a:r>
          </a:p>
          <a:p>
            <a:r>
              <a:rPr lang="en-US" dirty="0">
                <a:solidFill>
                  <a:srgbClr val="2E5D7A"/>
                </a:solidFill>
              </a:rPr>
              <a:t>Performance-based standard</a:t>
            </a:r>
          </a:p>
          <a:p>
            <a:pPr lvl="1"/>
            <a:r>
              <a:rPr lang="en-US" sz="2300" dirty="0"/>
              <a:t>If allowed to select an abatement method to achieve some performance level, </a:t>
            </a:r>
            <a:r>
              <a:rPr lang="en-US" sz="2300" dirty="0">
                <a:latin typeface="Symbol" pitchFamily="18" charset="2"/>
              </a:rPr>
              <a:t>p</a:t>
            </a:r>
            <a:r>
              <a:rPr lang="en-US" sz="2300" dirty="0"/>
              <a:t>-maximizing firms will choose the least-cost method and operate </a:t>
            </a:r>
            <a:r>
              <a:rPr lang="en-US" sz="2300" i="1" u="sng" dirty="0"/>
              <a:t>on</a:t>
            </a:r>
            <a:r>
              <a:rPr lang="en-US" sz="2300" dirty="0"/>
              <a:t> the MAC curve</a:t>
            </a:r>
          </a:p>
        </p:txBody>
      </p:sp>
      <p:sp>
        <p:nvSpPr>
          <p:cNvPr id="5" name="Slide Number Placeholder 4"/>
          <p:cNvSpPr>
            <a:spLocks noGrp="1"/>
          </p:cNvSpPr>
          <p:nvPr>
            <p:ph type="sldNum" sz="quarter" idx="11"/>
          </p:nvPr>
        </p:nvSpPr>
        <p:spPr/>
        <p:txBody>
          <a:bodyPr/>
          <a:lstStyle/>
          <a:p>
            <a:fld id="{2CA72113-69F6-4459-B836-BF92F88C6A46}" type="slidenum">
              <a:rPr lang="en-US"/>
              <a:pPr/>
              <a:t>21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6323">
                                            <p:txEl>
                                              <p:pRg st="0" end="0"/>
                                            </p:txEl>
                                          </p:spTgt>
                                        </p:tgtEl>
                                        <p:attrNameLst>
                                          <p:attrName>style.visibility</p:attrName>
                                        </p:attrNameLst>
                                      </p:cBhvr>
                                      <p:to>
                                        <p:strVal val="visible"/>
                                      </p:to>
                                    </p:set>
                                    <p:animEffect transition="in" filter="wipe(left)">
                                      <p:cBhvr>
                                        <p:cTn id="7" dur="500"/>
                                        <p:tgtEl>
                                          <p:spTgt spid="6963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6323">
                                            <p:txEl>
                                              <p:pRg st="1" end="1"/>
                                            </p:txEl>
                                          </p:spTgt>
                                        </p:tgtEl>
                                        <p:attrNameLst>
                                          <p:attrName>style.visibility</p:attrName>
                                        </p:attrNameLst>
                                      </p:cBhvr>
                                      <p:to>
                                        <p:strVal val="visible"/>
                                      </p:to>
                                    </p:set>
                                    <p:animEffect transition="in" filter="wipe(left)">
                                      <p:cBhvr>
                                        <p:cTn id="12" dur="500"/>
                                        <p:tgtEl>
                                          <p:spTgt spid="6963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6323">
                                            <p:txEl>
                                              <p:pRg st="2" end="2"/>
                                            </p:txEl>
                                          </p:spTgt>
                                        </p:tgtEl>
                                        <p:attrNameLst>
                                          <p:attrName>style.visibility</p:attrName>
                                        </p:attrNameLst>
                                      </p:cBhvr>
                                      <p:to>
                                        <p:strVal val="visible"/>
                                      </p:to>
                                    </p:set>
                                    <p:animEffect transition="in" filter="wipe(left)">
                                      <p:cBhvr>
                                        <p:cTn id="17" dur="500"/>
                                        <p:tgtEl>
                                          <p:spTgt spid="6963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96323">
                                            <p:txEl>
                                              <p:pRg st="3" end="3"/>
                                            </p:txEl>
                                          </p:spTgt>
                                        </p:tgtEl>
                                        <p:attrNameLst>
                                          <p:attrName>style.visibility</p:attrName>
                                        </p:attrNameLst>
                                      </p:cBhvr>
                                      <p:to>
                                        <p:strVal val="visible"/>
                                      </p:to>
                                    </p:set>
                                    <p:animEffect transition="in" filter="wipe(left)">
                                      <p:cBhvr>
                                        <p:cTn id="22" dur="500"/>
                                        <p:tgtEl>
                                          <p:spTgt spid="6963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23" grpId="0" build="p" bldLvl="2"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7346" name="Rectangle 2"/>
          <p:cNvSpPr>
            <a:spLocks noGrp="1" noChangeArrowheads="1"/>
          </p:cNvSpPr>
          <p:nvPr>
            <p:ph type="title"/>
          </p:nvPr>
        </p:nvSpPr>
        <p:spPr>
          <a:xfrm>
            <a:off x="838201" y="457200"/>
            <a:ext cx="7924800" cy="1066800"/>
          </a:xfrm>
        </p:spPr>
        <p:txBody>
          <a:bodyPr/>
          <a:lstStyle/>
          <a:p>
            <a:r>
              <a:rPr lang="en-US" sz="3600" dirty="0"/>
              <a:t>Modeling Cost-Ineffectiveness</a:t>
            </a:r>
          </a:p>
        </p:txBody>
      </p:sp>
      <p:sp>
        <p:nvSpPr>
          <p:cNvPr id="23" name="Slide Number Placeholder 3"/>
          <p:cNvSpPr>
            <a:spLocks noGrp="1"/>
          </p:cNvSpPr>
          <p:nvPr>
            <p:ph type="sldNum" sz="quarter" idx="11"/>
          </p:nvPr>
        </p:nvSpPr>
        <p:spPr>
          <a:xfrm>
            <a:off x="6724650" y="6019800"/>
            <a:ext cx="2133600" cy="457200"/>
          </a:xfrm>
        </p:spPr>
        <p:txBody>
          <a:bodyPr/>
          <a:lstStyle/>
          <a:p>
            <a:fld id="{ADE71B14-449D-4092-92A9-5E2291CA0A8F}" type="slidenum">
              <a:rPr lang="en-US"/>
              <a:pPr/>
              <a:t>22</a:t>
            </a:fld>
            <a:endParaRPr lang="en-US" dirty="0"/>
          </a:p>
        </p:txBody>
      </p:sp>
      <p:sp>
        <p:nvSpPr>
          <p:cNvPr id="697347" name="Line 3"/>
          <p:cNvSpPr>
            <a:spLocks noChangeShapeType="1"/>
          </p:cNvSpPr>
          <p:nvPr/>
        </p:nvSpPr>
        <p:spPr bwMode="auto">
          <a:xfrm>
            <a:off x="1543050" y="1828800"/>
            <a:ext cx="0" cy="4038600"/>
          </a:xfrm>
          <a:prstGeom prst="line">
            <a:avLst/>
          </a:prstGeom>
          <a:noFill/>
          <a:ln w="28575">
            <a:solidFill>
              <a:schemeClr val="tx1"/>
            </a:solidFill>
            <a:round/>
            <a:headEnd/>
            <a:tailEnd/>
          </a:ln>
          <a:effectLst/>
        </p:spPr>
        <p:txBody>
          <a:bodyPr wrap="none" anchor="ctr"/>
          <a:lstStyle/>
          <a:p>
            <a:endParaRPr lang="en-US" dirty="0"/>
          </a:p>
        </p:txBody>
      </p:sp>
      <p:sp>
        <p:nvSpPr>
          <p:cNvPr id="697348" name="Line 4"/>
          <p:cNvSpPr>
            <a:spLocks noChangeShapeType="1"/>
          </p:cNvSpPr>
          <p:nvPr/>
        </p:nvSpPr>
        <p:spPr bwMode="auto">
          <a:xfrm>
            <a:off x="1543050" y="5867400"/>
            <a:ext cx="6019800" cy="0"/>
          </a:xfrm>
          <a:prstGeom prst="line">
            <a:avLst/>
          </a:prstGeom>
          <a:noFill/>
          <a:ln w="28575">
            <a:solidFill>
              <a:schemeClr val="tx1"/>
            </a:solidFill>
            <a:round/>
            <a:headEnd/>
            <a:tailEnd/>
          </a:ln>
          <a:effectLst/>
        </p:spPr>
        <p:txBody>
          <a:bodyPr wrap="none" anchor="ctr"/>
          <a:lstStyle/>
          <a:p>
            <a:endParaRPr lang="en-US" dirty="0"/>
          </a:p>
        </p:txBody>
      </p:sp>
      <p:sp>
        <p:nvSpPr>
          <p:cNvPr id="697349" name="Text Box 5"/>
          <p:cNvSpPr txBox="1">
            <a:spLocks noChangeArrowheads="1"/>
          </p:cNvSpPr>
          <p:nvPr/>
        </p:nvSpPr>
        <p:spPr bwMode="auto">
          <a:xfrm>
            <a:off x="993775" y="1639888"/>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697350" name="Text Box 6"/>
          <p:cNvSpPr txBox="1">
            <a:spLocks noChangeArrowheads="1"/>
          </p:cNvSpPr>
          <p:nvPr/>
        </p:nvSpPr>
        <p:spPr bwMode="auto">
          <a:xfrm>
            <a:off x="5943600" y="5867400"/>
            <a:ext cx="1672253" cy="369332"/>
          </a:xfrm>
          <a:prstGeom prst="rect">
            <a:avLst/>
          </a:prstGeom>
          <a:noFill/>
          <a:ln w="9525">
            <a:noFill/>
            <a:miter lim="800000"/>
            <a:headEnd/>
            <a:tailEnd/>
          </a:ln>
          <a:effectLst/>
        </p:spPr>
        <p:txBody>
          <a:bodyPr wrap="none">
            <a:spAutoFit/>
          </a:bodyPr>
          <a:lstStyle/>
          <a:p>
            <a:r>
              <a:rPr lang="en-US" dirty="0"/>
              <a:t>Abatement (A)</a:t>
            </a:r>
          </a:p>
        </p:txBody>
      </p:sp>
      <p:grpSp>
        <p:nvGrpSpPr>
          <p:cNvPr id="697351" name="Group 7"/>
          <p:cNvGrpSpPr>
            <a:grpSpLocks/>
          </p:cNvGrpSpPr>
          <p:nvPr/>
        </p:nvGrpSpPr>
        <p:grpSpPr bwMode="auto">
          <a:xfrm>
            <a:off x="1543050" y="1716088"/>
            <a:ext cx="4521200" cy="4151312"/>
            <a:chOff x="864" y="1225"/>
            <a:chExt cx="2848" cy="2615"/>
          </a:xfrm>
        </p:grpSpPr>
        <p:sp>
          <p:nvSpPr>
            <p:cNvPr id="697352" name="Arc 8"/>
            <p:cNvSpPr>
              <a:spLocks/>
            </p:cNvSpPr>
            <p:nvPr/>
          </p:nvSpPr>
          <p:spPr bwMode="auto">
            <a:xfrm flipV="1">
              <a:off x="864" y="1536"/>
              <a:ext cx="2400" cy="2304"/>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rgbClr val="660066"/>
              </a:solidFill>
              <a:round/>
              <a:headEnd/>
              <a:tailEnd/>
            </a:ln>
            <a:effectLst/>
          </p:spPr>
          <p:txBody>
            <a:bodyPr wrap="none" anchor="ctr"/>
            <a:lstStyle/>
            <a:p>
              <a:endParaRPr lang="en-US" dirty="0"/>
            </a:p>
          </p:txBody>
        </p:sp>
        <p:sp>
          <p:nvSpPr>
            <p:cNvPr id="697353" name="Text Box 9"/>
            <p:cNvSpPr txBox="1">
              <a:spLocks noChangeArrowheads="1"/>
            </p:cNvSpPr>
            <p:nvPr/>
          </p:nvSpPr>
          <p:spPr bwMode="auto">
            <a:xfrm>
              <a:off x="3158" y="1225"/>
              <a:ext cx="554" cy="288"/>
            </a:xfrm>
            <a:prstGeom prst="rect">
              <a:avLst/>
            </a:prstGeom>
            <a:noFill/>
            <a:ln w="9525">
              <a:noFill/>
              <a:miter lim="800000"/>
              <a:headEnd/>
              <a:tailEnd/>
            </a:ln>
            <a:effectLst/>
          </p:spPr>
          <p:txBody>
            <a:bodyPr wrap="none">
              <a:spAutoFit/>
            </a:bodyPr>
            <a:lstStyle/>
            <a:p>
              <a:r>
                <a:rPr lang="en-US" sz="2400" b="1" dirty="0">
                  <a:solidFill>
                    <a:srgbClr val="660066"/>
                  </a:solidFill>
                </a:rPr>
                <a:t>MAC</a:t>
              </a:r>
            </a:p>
          </p:txBody>
        </p:sp>
      </p:grpSp>
      <p:sp>
        <p:nvSpPr>
          <p:cNvPr id="697354" name="Text Box 10"/>
          <p:cNvSpPr txBox="1">
            <a:spLocks noChangeArrowheads="1"/>
          </p:cNvSpPr>
          <p:nvPr/>
        </p:nvSpPr>
        <p:spPr bwMode="auto">
          <a:xfrm>
            <a:off x="5353050" y="3200400"/>
            <a:ext cx="3714750" cy="1465263"/>
          </a:xfrm>
          <a:prstGeom prst="rect">
            <a:avLst/>
          </a:prstGeom>
          <a:noFill/>
          <a:ln w="9525">
            <a:noFill/>
            <a:miter lim="800000"/>
            <a:headEnd/>
            <a:tailEnd/>
          </a:ln>
          <a:effectLst/>
        </p:spPr>
        <p:txBody>
          <a:bodyPr wrap="none">
            <a:spAutoFit/>
          </a:bodyPr>
          <a:lstStyle/>
          <a:p>
            <a:r>
              <a:rPr lang="en-US" b="1" dirty="0"/>
              <a:t>MAC represents least-cost</a:t>
            </a:r>
          </a:p>
          <a:p>
            <a:r>
              <a:rPr lang="en-US" b="1" dirty="0"/>
              <a:t> method of abatement</a:t>
            </a:r>
          </a:p>
          <a:p>
            <a:r>
              <a:rPr lang="en-US" b="1" dirty="0"/>
              <a:t>Technology-based standards </a:t>
            </a:r>
            <a:br>
              <a:rPr lang="en-US" b="1" dirty="0"/>
            </a:br>
            <a:r>
              <a:rPr lang="en-US" b="1" dirty="0"/>
              <a:t>can force some firms to operate </a:t>
            </a:r>
          </a:p>
          <a:p>
            <a:r>
              <a:rPr lang="en-US" b="1" dirty="0"/>
              <a:t>above MAC</a:t>
            </a:r>
          </a:p>
        </p:txBody>
      </p:sp>
      <p:sp>
        <p:nvSpPr>
          <p:cNvPr id="697355" name="Line 11"/>
          <p:cNvSpPr>
            <a:spLocks noChangeShapeType="1"/>
          </p:cNvSpPr>
          <p:nvPr/>
        </p:nvSpPr>
        <p:spPr bwMode="auto">
          <a:xfrm>
            <a:off x="4895850" y="3962400"/>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7356" name="Text Box 12"/>
          <p:cNvSpPr txBox="1">
            <a:spLocks noChangeArrowheads="1"/>
          </p:cNvSpPr>
          <p:nvPr/>
        </p:nvSpPr>
        <p:spPr bwMode="auto">
          <a:xfrm>
            <a:off x="4648200" y="5791200"/>
            <a:ext cx="522288" cy="457200"/>
          </a:xfrm>
          <a:prstGeom prst="rect">
            <a:avLst/>
          </a:prstGeom>
          <a:noFill/>
          <a:ln w="9525">
            <a:noFill/>
            <a:miter lim="800000"/>
            <a:headEnd/>
            <a:tailEnd/>
          </a:ln>
          <a:effectLst/>
        </p:spPr>
        <p:txBody>
          <a:bodyPr wrap="none">
            <a:spAutoFit/>
          </a:bodyPr>
          <a:lstStyle/>
          <a:p>
            <a:r>
              <a:rPr lang="en-US" sz="2400" dirty="0"/>
              <a:t>A</a:t>
            </a:r>
            <a:r>
              <a:rPr lang="en-US" sz="2400" baseline="-25000" dirty="0"/>
              <a:t>X</a:t>
            </a:r>
            <a:endParaRPr lang="en-US" sz="2400" dirty="0"/>
          </a:p>
        </p:txBody>
      </p:sp>
      <p:sp>
        <p:nvSpPr>
          <p:cNvPr id="697357" name="AutoShape 13"/>
          <p:cNvSpPr>
            <a:spLocks noChangeArrowheads="1"/>
          </p:cNvSpPr>
          <p:nvPr/>
        </p:nvSpPr>
        <p:spPr bwMode="auto">
          <a:xfrm>
            <a:off x="4819650" y="3886200"/>
            <a:ext cx="152400" cy="152400"/>
          </a:xfrm>
          <a:prstGeom prst="flowChartConnector">
            <a:avLst/>
          </a:prstGeom>
          <a:solidFill>
            <a:schemeClr val="accent1"/>
          </a:solidFill>
          <a:ln w="9525">
            <a:solidFill>
              <a:schemeClr val="tx1"/>
            </a:solidFill>
            <a:round/>
            <a:headEnd/>
            <a:tailEnd/>
          </a:ln>
          <a:effectLst/>
        </p:spPr>
        <p:txBody>
          <a:bodyPr wrap="none" anchor="ctr"/>
          <a:lstStyle/>
          <a:p>
            <a:endParaRPr lang="en-US" dirty="0"/>
          </a:p>
        </p:txBody>
      </p:sp>
      <p:sp>
        <p:nvSpPr>
          <p:cNvPr id="697358" name="AutoShape 14"/>
          <p:cNvSpPr>
            <a:spLocks noChangeArrowheads="1"/>
          </p:cNvSpPr>
          <p:nvPr/>
        </p:nvSpPr>
        <p:spPr bwMode="auto">
          <a:xfrm>
            <a:off x="4819650" y="3352800"/>
            <a:ext cx="152400" cy="152400"/>
          </a:xfrm>
          <a:prstGeom prst="flowChartConnector">
            <a:avLst/>
          </a:prstGeom>
          <a:solidFill>
            <a:schemeClr val="accent1"/>
          </a:solidFill>
          <a:ln w="9525">
            <a:solidFill>
              <a:schemeClr val="tx1"/>
            </a:solidFill>
            <a:round/>
            <a:headEnd/>
            <a:tailEnd/>
          </a:ln>
          <a:effectLst/>
        </p:spPr>
        <p:txBody>
          <a:bodyPr wrap="none" anchor="ctr"/>
          <a:lstStyle/>
          <a:p>
            <a:endParaRPr lang="en-US" dirty="0"/>
          </a:p>
        </p:txBody>
      </p:sp>
      <p:sp>
        <p:nvSpPr>
          <p:cNvPr id="697359" name="Line 15"/>
          <p:cNvSpPr>
            <a:spLocks noChangeShapeType="1"/>
          </p:cNvSpPr>
          <p:nvPr/>
        </p:nvSpPr>
        <p:spPr bwMode="auto">
          <a:xfrm flipV="1">
            <a:off x="4895850" y="3505200"/>
            <a:ext cx="0" cy="381000"/>
          </a:xfrm>
          <a:prstGeom prst="line">
            <a:avLst/>
          </a:prstGeom>
          <a:noFill/>
          <a:ln w="28575">
            <a:solidFill>
              <a:schemeClr val="tx1"/>
            </a:solidFill>
            <a:prstDash val="dash"/>
            <a:round/>
            <a:headEnd/>
            <a:tailEnd/>
          </a:ln>
          <a:effectLst/>
        </p:spPr>
        <p:txBody>
          <a:bodyPr wrap="none" anchor="ctr"/>
          <a:lstStyle/>
          <a:p>
            <a:endParaRPr lang="en-US" dirty="0"/>
          </a:p>
        </p:txBody>
      </p:sp>
      <p:grpSp>
        <p:nvGrpSpPr>
          <p:cNvPr id="697360" name="Group 16"/>
          <p:cNvGrpSpPr>
            <a:grpSpLocks/>
          </p:cNvGrpSpPr>
          <p:nvPr/>
        </p:nvGrpSpPr>
        <p:grpSpPr bwMode="auto">
          <a:xfrm>
            <a:off x="3067050" y="2055813"/>
            <a:ext cx="1976438" cy="1220787"/>
            <a:chOff x="1824" y="1439"/>
            <a:chExt cx="1245" cy="769"/>
          </a:xfrm>
        </p:grpSpPr>
        <p:sp>
          <p:nvSpPr>
            <p:cNvPr id="697361" name="Text Box 17"/>
            <p:cNvSpPr txBox="1">
              <a:spLocks noChangeArrowheads="1"/>
            </p:cNvSpPr>
            <p:nvPr/>
          </p:nvSpPr>
          <p:spPr bwMode="auto">
            <a:xfrm>
              <a:off x="1824" y="1439"/>
              <a:ext cx="1245" cy="366"/>
            </a:xfrm>
            <a:prstGeom prst="rect">
              <a:avLst/>
            </a:prstGeom>
            <a:solidFill>
              <a:schemeClr val="tx2">
                <a:lumMod val="10000"/>
                <a:lumOff val="90000"/>
              </a:schemeClr>
            </a:solidFill>
            <a:ln w="9525">
              <a:noFill/>
              <a:miter lim="800000"/>
              <a:headEnd/>
              <a:tailEnd/>
            </a:ln>
            <a:effectLst/>
          </p:spPr>
          <p:txBody>
            <a:bodyPr wrap="none">
              <a:spAutoFit/>
            </a:bodyPr>
            <a:lstStyle/>
            <a:p>
              <a:r>
                <a:rPr lang="en-US" sz="1600" b="1" dirty="0">
                  <a:solidFill>
                    <a:schemeClr val="bg2"/>
                  </a:solidFill>
                </a:rPr>
                <a:t>Technology-based</a:t>
              </a:r>
            </a:p>
            <a:p>
              <a:r>
                <a:rPr lang="en-US" sz="1600" b="1" dirty="0">
                  <a:solidFill>
                    <a:schemeClr val="bg2"/>
                  </a:solidFill>
                </a:rPr>
                <a:t>standard</a:t>
              </a:r>
            </a:p>
          </p:txBody>
        </p:sp>
        <p:sp>
          <p:nvSpPr>
            <p:cNvPr id="697362" name="Line 18"/>
            <p:cNvSpPr>
              <a:spLocks noChangeShapeType="1"/>
            </p:cNvSpPr>
            <p:nvPr/>
          </p:nvSpPr>
          <p:spPr bwMode="auto">
            <a:xfrm>
              <a:off x="2304" y="1824"/>
              <a:ext cx="528" cy="384"/>
            </a:xfrm>
            <a:prstGeom prst="line">
              <a:avLst/>
            </a:prstGeom>
            <a:noFill/>
            <a:ln w="28575">
              <a:solidFill>
                <a:schemeClr val="tx1"/>
              </a:solidFill>
              <a:round/>
              <a:headEnd/>
              <a:tailEnd type="triangle" w="med" len="med"/>
            </a:ln>
            <a:effectLst/>
          </p:spPr>
          <p:txBody>
            <a:bodyPr wrap="none" anchor="ctr"/>
            <a:lstStyle/>
            <a:p>
              <a:endParaRPr lang="en-US" dirty="0"/>
            </a:p>
          </p:txBody>
        </p:sp>
      </p:grpSp>
      <p:grpSp>
        <p:nvGrpSpPr>
          <p:cNvPr id="697363" name="Group 19"/>
          <p:cNvGrpSpPr>
            <a:grpSpLocks/>
          </p:cNvGrpSpPr>
          <p:nvPr/>
        </p:nvGrpSpPr>
        <p:grpSpPr bwMode="auto">
          <a:xfrm>
            <a:off x="1619250" y="3732213"/>
            <a:ext cx="3048000" cy="581025"/>
            <a:chOff x="912" y="2495"/>
            <a:chExt cx="1920" cy="366"/>
          </a:xfrm>
        </p:grpSpPr>
        <p:sp>
          <p:nvSpPr>
            <p:cNvPr id="697364" name="Text Box 20"/>
            <p:cNvSpPr txBox="1">
              <a:spLocks noChangeArrowheads="1"/>
            </p:cNvSpPr>
            <p:nvPr/>
          </p:nvSpPr>
          <p:spPr bwMode="auto">
            <a:xfrm>
              <a:off x="912" y="2495"/>
              <a:ext cx="1310" cy="366"/>
            </a:xfrm>
            <a:prstGeom prst="rect">
              <a:avLst/>
            </a:prstGeom>
            <a:solidFill>
              <a:schemeClr val="accent1"/>
            </a:solidFill>
            <a:ln w="9525">
              <a:noFill/>
              <a:miter lim="800000"/>
              <a:headEnd/>
              <a:tailEnd/>
            </a:ln>
            <a:effectLst/>
          </p:spPr>
          <p:txBody>
            <a:bodyPr wrap="none">
              <a:spAutoFit/>
            </a:bodyPr>
            <a:lstStyle/>
            <a:p>
              <a:r>
                <a:rPr lang="en-US" sz="1600" b="1" dirty="0">
                  <a:solidFill>
                    <a:schemeClr val="bg2"/>
                  </a:solidFill>
                </a:rPr>
                <a:t>Performance-based</a:t>
              </a:r>
            </a:p>
            <a:p>
              <a:r>
                <a:rPr lang="en-US" sz="1600" b="1" dirty="0">
                  <a:solidFill>
                    <a:schemeClr val="bg2"/>
                  </a:solidFill>
                </a:rPr>
                <a:t>standard</a:t>
              </a:r>
              <a:endParaRPr lang="en-US" sz="2400" b="1" dirty="0">
                <a:solidFill>
                  <a:schemeClr val="bg2"/>
                </a:solidFill>
              </a:endParaRPr>
            </a:p>
          </p:txBody>
        </p:sp>
        <p:sp>
          <p:nvSpPr>
            <p:cNvPr id="697365" name="Line 21"/>
            <p:cNvSpPr>
              <a:spLocks noChangeShapeType="1"/>
            </p:cNvSpPr>
            <p:nvPr/>
          </p:nvSpPr>
          <p:spPr bwMode="auto">
            <a:xfrm flipV="1">
              <a:off x="2112" y="2640"/>
              <a:ext cx="720" cy="144"/>
            </a:xfrm>
            <a:prstGeom prst="line">
              <a:avLst/>
            </a:prstGeom>
            <a:noFill/>
            <a:ln w="28575">
              <a:solidFill>
                <a:schemeClr val="tx1"/>
              </a:solidFill>
              <a:round/>
              <a:headEnd/>
              <a:tailEnd type="triangle" w="med" len="med"/>
            </a:ln>
            <a:effectLst/>
          </p:spPr>
          <p:txBody>
            <a:bodyPr wrap="none" anchor="ctr"/>
            <a:lstStyle/>
            <a:p>
              <a:endParaRPr lang="en-US" dirty="0"/>
            </a:p>
          </p:txBody>
        </p:sp>
      </p:gr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97351"/>
                                        </p:tgtEl>
                                        <p:attrNameLst>
                                          <p:attrName>style.visibility</p:attrName>
                                        </p:attrNameLst>
                                      </p:cBhvr>
                                      <p:to>
                                        <p:strVal val="visible"/>
                                      </p:to>
                                    </p:set>
                                    <p:animEffect transition="in" filter="wipe(down)">
                                      <p:cBhvr>
                                        <p:cTn id="7" dur="500"/>
                                        <p:tgtEl>
                                          <p:spTgt spid="697351"/>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697354"/>
                                        </p:tgtEl>
                                        <p:attrNameLst>
                                          <p:attrName>style.visibility</p:attrName>
                                        </p:attrNameLst>
                                      </p:cBhvr>
                                      <p:to>
                                        <p:strVal val="visible"/>
                                      </p:to>
                                    </p:set>
                                    <p:animEffect transition="in" filter="barn(inVertical)">
                                      <p:cBhvr>
                                        <p:cTn id="11" dur="500"/>
                                        <p:tgtEl>
                                          <p:spTgt spid="697354"/>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697356"/>
                                        </p:tgtEl>
                                        <p:attrNameLst>
                                          <p:attrName>style.visibility</p:attrName>
                                        </p:attrNameLst>
                                      </p:cBhvr>
                                      <p:to>
                                        <p:strVal val="visible"/>
                                      </p:to>
                                    </p:set>
                                    <p:animEffect transition="in" filter="dissolve">
                                      <p:cBhvr>
                                        <p:cTn id="16" dur="500"/>
                                        <p:tgtEl>
                                          <p:spTgt spid="697356"/>
                                        </p:tgtEl>
                                      </p:cBhvr>
                                    </p:animEffect>
                                  </p:childTnLst>
                                </p:cTn>
                              </p:par>
                            </p:childTnLst>
                          </p:cTn>
                        </p:par>
                        <p:par>
                          <p:cTn id="17" fill="hold">
                            <p:stCondLst>
                              <p:cond delay="500"/>
                            </p:stCondLst>
                            <p:childTnLst>
                              <p:par>
                                <p:cTn id="18" presetID="22" presetClass="entr" presetSubtype="4" fill="hold" grpId="0" nodeType="afterEffect">
                                  <p:stCondLst>
                                    <p:cond delay="0"/>
                                  </p:stCondLst>
                                  <p:childTnLst>
                                    <p:set>
                                      <p:cBhvr>
                                        <p:cTn id="19" dur="1" fill="hold">
                                          <p:stCondLst>
                                            <p:cond delay="0"/>
                                          </p:stCondLst>
                                        </p:cTn>
                                        <p:tgtEl>
                                          <p:spTgt spid="697355"/>
                                        </p:tgtEl>
                                        <p:attrNameLst>
                                          <p:attrName>style.visibility</p:attrName>
                                        </p:attrNameLst>
                                      </p:cBhvr>
                                      <p:to>
                                        <p:strVal val="visible"/>
                                      </p:to>
                                    </p:set>
                                    <p:animEffect transition="in" filter="wipe(down)">
                                      <p:cBhvr>
                                        <p:cTn id="20" dur="500"/>
                                        <p:tgtEl>
                                          <p:spTgt spid="697355"/>
                                        </p:tgtEl>
                                      </p:cBhvr>
                                    </p:animEffect>
                                  </p:childTnLst>
                                </p:cTn>
                              </p:par>
                            </p:childTnLst>
                          </p:cTn>
                        </p:par>
                        <p:par>
                          <p:cTn id="21" fill="hold">
                            <p:stCondLst>
                              <p:cond delay="1000"/>
                            </p:stCondLst>
                            <p:childTnLst>
                              <p:par>
                                <p:cTn id="22" presetID="9" presetClass="entr" presetSubtype="0" fill="hold" grpId="0" nodeType="afterEffect">
                                  <p:stCondLst>
                                    <p:cond delay="0"/>
                                  </p:stCondLst>
                                  <p:childTnLst>
                                    <p:set>
                                      <p:cBhvr>
                                        <p:cTn id="23" dur="1" fill="hold">
                                          <p:stCondLst>
                                            <p:cond delay="0"/>
                                          </p:stCondLst>
                                        </p:cTn>
                                        <p:tgtEl>
                                          <p:spTgt spid="697357"/>
                                        </p:tgtEl>
                                        <p:attrNameLst>
                                          <p:attrName>style.visibility</p:attrName>
                                        </p:attrNameLst>
                                      </p:cBhvr>
                                      <p:to>
                                        <p:strVal val="visible"/>
                                      </p:to>
                                    </p:set>
                                    <p:animEffect transition="in" filter="dissolve">
                                      <p:cBhvr>
                                        <p:cTn id="24" dur="500"/>
                                        <p:tgtEl>
                                          <p:spTgt spid="697357"/>
                                        </p:tgtEl>
                                      </p:cBhvr>
                                    </p:animEffect>
                                  </p:childTnLst>
                                </p:cTn>
                              </p:par>
                            </p:childTnLst>
                          </p:cTn>
                        </p:par>
                        <p:par>
                          <p:cTn id="25" fill="hold">
                            <p:stCondLst>
                              <p:cond delay="1500"/>
                            </p:stCondLst>
                            <p:childTnLst>
                              <p:par>
                                <p:cTn id="26" presetID="9" presetClass="entr" presetSubtype="0" fill="hold" nodeType="afterEffect">
                                  <p:stCondLst>
                                    <p:cond delay="0"/>
                                  </p:stCondLst>
                                  <p:childTnLst>
                                    <p:set>
                                      <p:cBhvr>
                                        <p:cTn id="27" dur="1" fill="hold">
                                          <p:stCondLst>
                                            <p:cond delay="0"/>
                                          </p:stCondLst>
                                        </p:cTn>
                                        <p:tgtEl>
                                          <p:spTgt spid="697363"/>
                                        </p:tgtEl>
                                        <p:attrNameLst>
                                          <p:attrName>style.visibility</p:attrName>
                                        </p:attrNameLst>
                                      </p:cBhvr>
                                      <p:to>
                                        <p:strVal val="visible"/>
                                      </p:to>
                                    </p:set>
                                    <p:animEffect transition="in" filter="dissolve">
                                      <p:cBhvr>
                                        <p:cTn id="28" dur="500"/>
                                        <p:tgtEl>
                                          <p:spTgt spid="697363"/>
                                        </p:tgtEl>
                                      </p:cBhvr>
                                    </p:animEffect>
                                  </p:childTnLst>
                                </p:cTn>
                              </p:par>
                            </p:childTnLst>
                          </p:cTn>
                        </p:par>
                        <p:par>
                          <p:cTn id="29" fill="hold">
                            <p:stCondLst>
                              <p:cond delay="2000"/>
                            </p:stCondLst>
                            <p:childTnLst>
                              <p:par>
                                <p:cTn id="30" presetID="22" presetClass="entr" presetSubtype="4" fill="hold" grpId="0" nodeType="afterEffect">
                                  <p:stCondLst>
                                    <p:cond delay="0"/>
                                  </p:stCondLst>
                                  <p:childTnLst>
                                    <p:set>
                                      <p:cBhvr>
                                        <p:cTn id="31" dur="1" fill="hold">
                                          <p:stCondLst>
                                            <p:cond delay="0"/>
                                          </p:stCondLst>
                                        </p:cTn>
                                        <p:tgtEl>
                                          <p:spTgt spid="697359"/>
                                        </p:tgtEl>
                                        <p:attrNameLst>
                                          <p:attrName>style.visibility</p:attrName>
                                        </p:attrNameLst>
                                      </p:cBhvr>
                                      <p:to>
                                        <p:strVal val="visible"/>
                                      </p:to>
                                    </p:set>
                                    <p:animEffect transition="in" filter="wipe(down)">
                                      <p:cBhvr>
                                        <p:cTn id="32" dur="500"/>
                                        <p:tgtEl>
                                          <p:spTgt spid="697359"/>
                                        </p:tgtEl>
                                      </p:cBhvr>
                                    </p:animEffect>
                                  </p:childTnLst>
                                </p:cTn>
                              </p:par>
                            </p:childTnLst>
                          </p:cTn>
                        </p:par>
                        <p:par>
                          <p:cTn id="33" fill="hold">
                            <p:stCondLst>
                              <p:cond delay="2500"/>
                            </p:stCondLst>
                            <p:childTnLst>
                              <p:par>
                                <p:cTn id="34" presetID="9" presetClass="entr" presetSubtype="0" fill="hold" grpId="0" nodeType="afterEffect">
                                  <p:stCondLst>
                                    <p:cond delay="0"/>
                                  </p:stCondLst>
                                  <p:childTnLst>
                                    <p:set>
                                      <p:cBhvr>
                                        <p:cTn id="35" dur="1" fill="hold">
                                          <p:stCondLst>
                                            <p:cond delay="0"/>
                                          </p:stCondLst>
                                        </p:cTn>
                                        <p:tgtEl>
                                          <p:spTgt spid="697358"/>
                                        </p:tgtEl>
                                        <p:attrNameLst>
                                          <p:attrName>style.visibility</p:attrName>
                                        </p:attrNameLst>
                                      </p:cBhvr>
                                      <p:to>
                                        <p:strVal val="visible"/>
                                      </p:to>
                                    </p:set>
                                    <p:animEffect transition="in" filter="dissolve">
                                      <p:cBhvr>
                                        <p:cTn id="36" dur="500"/>
                                        <p:tgtEl>
                                          <p:spTgt spid="697358"/>
                                        </p:tgtEl>
                                      </p:cBhvr>
                                    </p:animEffect>
                                  </p:childTnLst>
                                </p:cTn>
                              </p:par>
                            </p:childTnLst>
                          </p:cTn>
                        </p:par>
                        <p:par>
                          <p:cTn id="37" fill="hold">
                            <p:stCondLst>
                              <p:cond delay="3000"/>
                            </p:stCondLst>
                            <p:childTnLst>
                              <p:par>
                                <p:cTn id="38" presetID="9" presetClass="entr" presetSubtype="0" fill="hold" nodeType="afterEffect">
                                  <p:stCondLst>
                                    <p:cond delay="0"/>
                                  </p:stCondLst>
                                  <p:childTnLst>
                                    <p:set>
                                      <p:cBhvr>
                                        <p:cTn id="39" dur="1" fill="hold">
                                          <p:stCondLst>
                                            <p:cond delay="0"/>
                                          </p:stCondLst>
                                        </p:cTn>
                                        <p:tgtEl>
                                          <p:spTgt spid="697360"/>
                                        </p:tgtEl>
                                        <p:attrNameLst>
                                          <p:attrName>style.visibility</p:attrName>
                                        </p:attrNameLst>
                                      </p:cBhvr>
                                      <p:to>
                                        <p:strVal val="visible"/>
                                      </p:to>
                                    </p:set>
                                    <p:animEffect transition="in" filter="dissolve">
                                      <p:cBhvr>
                                        <p:cTn id="40" dur="500"/>
                                        <p:tgtEl>
                                          <p:spTgt spid="697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7354" grpId="0" autoUpdateAnimBg="0"/>
      <p:bldP spid="697355" grpId="0" animBg="1"/>
      <p:bldP spid="697356" grpId="0" autoUpdateAnimBg="0"/>
      <p:bldP spid="697357" grpId="0" animBg="1"/>
      <p:bldP spid="697358" grpId="0" animBg="1"/>
      <p:bldP spid="697359"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1442" name="Rectangle 2"/>
          <p:cNvSpPr>
            <a:spLocks noGrp="1" noChangeArrowheads="1"/>
          </p:cNvSpPr>
          <p:nvPr>
            <p:ph type="title"/>
          </p:nvPr>
        </p:nvSpPr>
        <p:spPr>
          <a:xfrm>
            <a:off x="685800" y="457200"/>
            <a:ext cx="8077200" cy="1295400"/>
          </a:xfrm>
        </p:spPr>
        <p:txBody>
          <a:bodyPr/>
          <a:lstStyle/>
          <a:p>
            <a:r>
              <a:rPr lang="en-US" sz="4400" dirty="0"/>
              <a:t>CAC and Uniform Standards</a:t>
            </a:r>
          </a:p>
        </p:txBody>
      </p:sp>
      <p:sp>
        <p:nvSpPr>
          <p:cNvPr id="701443" name="Rectangle 3"/>
          <p:cNvSpPr>
            <a:spLocks noGrp="1" noChangeArrowheads="1"/>
          </p:cNvSpPr>
          <p:nvPr>
            <p:ph idx="1"/>
          </p:nvPr>
        </p:nvSpPr>
        <p:spPr>
          <a:xfrm>
            <a:off x="685800" y="1981200"/>
            <a:ext cx="8077200" cy="4114800"/>
          </a:xfrm>
        </p:spPr>
        <p:txBody>
          <a:bodyPr/>
          <a:lstStyle/>
          <a:p>
            <a:r>
              <a:rPr lang="en-US" dirty="0">
                <a:solidFill>
                  <a:srgbClr val="2E5D7A"/>
                </a:solidFill>
              </a:rPr>
              <a:t>Uniform standards</a:t>
            </a:r>
            <a:r>
              <a:rPr lang="en-US" dirty="0"/>
              <a:t> waste economic resources as long as abatement costs differ among polluting sources</a:t>
            </a:r>
          </a:p>
          <a:p>
            <a:r>
              <a:rPr lang="en-US" sz="2700" dirty="0"/>
              <a:t>Cost savings can be obtained if low-cost abaters do more cleaning up than high-cost abaters</a:t>
            </a:r>
          </a:p>
          <a:p>
            <a:pPr lvl="1"/>
            <a:r>
              <a:rPr lang="en-US" dirty="0"/>
              <a:t>Let’s prove this by building a model of 2 hypothetical firms</a:t>
            </a:r>
            <a:endParaRPr lang="en-US" sz="2900" dirty="0"/>
          </a:p>
        </p:txBody>
      </p:sp>
      <p:sp>
        <p:nvSpPr>
          <p:cNvPr id="5" name="Slide Number Placeholder 4"/>
          <p:cNvSpPr>
            <a:spLocks noGrp="1"/>
          </p:cNvSpPr>
          <p:nvPr>
            <p:ph type="sldNum" sz="quarter" idx="11"/>
          </p:nvPr>
        </p:nvSpPr>
        <p:spPr/>
        <p:txBody>
          <a:bodyPr/>
          <a:lstStyle/>
          <a:p>
            <a:fld id="{9D8BA838-6CDE-4BB0-B70D-0B19BC27D2A1}" type="slidenum">
              <a:rPr lang="en-US"/>
              <a:pPr/>
              <a:t>23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01443">
                                            <p:txEl>
                                              <p:pRg st="0" end="0"/>
                                            </p:txEl>
                                          </p:spTgt>
                                        </p:tgtEl>
                                        <p:attrNameLst>
                                          <p:attrName>style.visibility</p:attrName>
                                        </p:attrNameLst>
                                      </p:cBhvr>
                                      <p:to>
                                        <p:strVal val="visible"/>
                                      </p:to>
                                    </p:set>
                                    <p:animEffect transition="in" filter="checkerboard(across)">
                                      <p:cBhvr>
                                        <p:cTn id="7" dur="500"/>
                                        <p:tgtEl>
                                          <p:spTgt spid="701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701443">
                                            <p:txEl>
                                              <p:pRg st="1" end="1"/>
                                            </p:txEl>
                                          </p:spTgt>
                                        </p:tgtEl>
                                        <p:attrNameLst>
                                          <p:attrName>style.visibility</p:attrName>
                                        </p:attrNameLst>
                                      </p:cBhvr>
                                      <p:to>
                                        <p:strVal val="visible"/>
                                      </p:to>
                                    </p:set>
                                    <p:animEffect transition="in" filter="checkerboard(across)">
                                      <p:cBhvr>
                                        <p:cTn id="12" dur="500"/>
                                        <p:tgtEl>
                                          <p:spTgt spid="701443">
                                            <p:txEl>
                                              <p:pRg st="1" end="1"/>
                                            </p:txEl>
                                          </p:spTgt>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701443">
                                            <p:txEl>
                                              <p:pRg st="2" end="2"/>
                                            </p:txEl>
                                          </p:spTgt>
                                        </p:tgtEl>
                                        <p:attrNameLst>
                                          <p:attrName>style.visibility</p:attrName>
                                        </p:attrNameLst>
                                      </p:cBhvr>
                                      <p:to>
                                        <p:strVal val="visible"/>
                                      </p:to>
                                    </p:set>
                                    <p:animEffect transition="in" filter="checkerboard(across)">
                                      <p:cBhvr>
                                        <p:cTn id="15" dur="500"/>
                                        <p:tgtEl>
                                          <p:spTgt spid="7014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144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2466" name="Rectangle 2"/>
          <p:cNvSpPr>
            <a:spLocks noGrp="1" noChangeArrowheads="1"/>
          </p:cNvSpPr>
          <p:nvPr>
            <p:ph type="title"/>
          </p:nvPr>
        </p:nvSpPr>
        <p:spPr>
          <a:xfrm>
            <a:off x="762000" y="609600"/>
            <a:ext cx="8153400" cy="762000"/>
          </a:xfrm>
        </p:spPr>
        <p:txBody>
          <a:bodyPr/>
          <a:lstStyle/>
          <a:p>
            <a:r>
              <a:rPr lang="en-US" sz="4300" dirty="0"/>
              <a:t>Model</a:t>
            </a:r>
          </a:p>
        </p:txBody>
      </p:sp>
      <p:sp>
        <p:nvSpPr>
          <p:cNvPr id="702467" name="Rectangle 3"/>
          <p:cNvSpPr>
            <a:spLocks noGrp="1" noChangeArrowheads="1"/>
          </p:cNvSpPr>
          <p:nvPr>
            <p:ph idx="1"/>
          </p:nvPr>
        </p:nvSpPr>
        <p:spPr>
          <a:xfrm>
            <a:off x="914400" y="1600200"/>
            <a:ext cx="8001000" cy="4419600"/>
          </a:xfrm>
        </p:spPr>
        <p:txBody>
          <a:bodyPr/>
          <a:lstStyle/>
          <a:p>
            <a:pPr>
              <a:lnSpc>
                <a:spcPct val="90000"/>
              </a:lnSpc>
            </a:pPr>
            <a:r>
              <a:rPr lang="en-US" sz="2400" dirty="0">
                <a:solidFill>
                  <a:srgbClr val="2E5D7A"/>
                </a:solidFill>
              </a:rPr>
              <a:t>Assumptions</a:t>
            </a:r>
            <a:endParaRPr lang="en-US" sz="2000" dirty="0">
              <a:solidFill>
                <a:srgbClr val="2E5D7A"/>
              </a:solidFill>
            </a:endParaRPr>
          </a:p>
          <a:p>
            <a:pPr lvl="1">
              <a:lnSpc>
                <a:spcPct val="90000"/>
              </a:lnSpc>
            </a:pPr>
            <a:r>
              <a:rPr lang="en-US" sz="2000" dirty="0"/>
              <a:t>2 polluting sources in some region</a:t>
            </a:r>
          </a:p>
          <a:p>
            <a:pPr lvl="1">
              <a:lnSpc>
                <a:spcPct val="90000"/>
              </a:lnSpc>
            </a:pPr>
            <a:r>
              <a:rPr lang="en-US" sz="2000" dirty="0"/>
              <a:t>Each generates 10 units of pollution</a:t>
            </a:r>
          </a:p>
          <a:p>
            <a:pPr lvl="1">
              <a:lnSpc>
                <a:spcPct val="90000"/>
              </a:lnSpc>
            </a:pPr>
            <a:r>
              <a:rPr lang="en-US" sz="2000" dirty="0"/>
              <a:t>Government sets emissions limit of 10 units for </a:t>
            </a:r>
            <a:r>
              <a:rPr lang="en-US" sz="2000" dirty="0" smtClean="0"/>
              <a:t>region, </a:t>
            </a:r>
            <a:r>
              <a:rPr lang="en-US" sz="2000" dirty="0"/>
              <a:t>or 5 units per firm</a:t>
            </a:r>
          </a:p>
          <a:p>
            <a:pPr lvl="1">
              <a:lnSpc>
                <a:spcPct val="90000"/>
              </a:lnSpc>
            </a:pPr>
            <a:r>
              <a:rPr lang="en-US" sz="2000" dirty="0"/>
              <a:t>Uniform standard: each firm must abate 5 units</a:t>
            </a:r>
          </a:p>
          <a:p>
            <a:pPr>
              <a:lnSpc>
                <a:spcPct val="90000"/>
              </a:lnSpc>
            </a:pPr>
            <a:r>
              <a:rPr lang="en-US" sz="2400" dirty="0">
                <a:solidFill>
                  <a:srgbClr val="2E5D7A"/>
                </a:solidFill>
              </a:rPr>
              <a:t>Cost conditions</a:t>
            </a:r>
          </a:p>
          <a:p>
            <a:pPr lvl="1">
              <a:lnSpc>
                <a:spcPct val="90000"/>
              </a:lnSpc>
              <a:buFontTx/>
              <a:buNone/>
            </a:pPr>
            <a:r>
              <a:rPr lang="en-US" sz="2000" dirty="0">
                <a:latin typeface="Times Roman"/>
              </a:rPr>
              <a:t>Polluter 1:	</a:t>
            </a:r>
            <a:r>
              <a:rPr lang="en-US" sz="2000" b="1" dirty="0">
                <a:solidFill>
                  <a:schemeClr val="tx1"/>
                </a:solidFill>
                <a:latin typeface="Times Roman"/>
              </a:rPr>
              <a:t>TAC</a:t>
            </a:r>
            <a:r>
              <a:rPr lang="en-US" sz="2000" b="1" baseline="-25000" dirty="0">
                <a:solidFill>
                  <a:schemeClr val="tx1"/>
                </a:solidFill>
                <a:latin typeface="Times Roman"/>
              </a:rPr>
              <a:t>1</a:t>
            </a:r>
            <a:r>
              <a:rPr lang="en-US" sz="2000" b="1" dirty="0">
                <a:solidFill>
                  <a:schemeClr val="tx1"/>
                </a:solidFill>
                <a:latin typeface="Times Roman"/>
              </a:rPr>
              <a:t> = 1.25(A</a:t>
            </a:r>
            <a:r>
              <a:rPr lang="en-US" sz="2000" b="1" baseline="-25000" dirty="0">
                <a:solidFill>
                  <a:schemeClr val="tx1"/>
                </a:solidFill>
                <a:latin typeface="Times Roman"/>
              </a:rPr>
              <a:t>1</a:t>
            </a:r>
            <a:r>
              <a:rPr lang="en-US" sz="2000" b="1" dirty="0">
                <a:solidFill>
                  <a:schemeClr val="tx1"/>
                </a:solidFill>
                <a:latin typeface="Times Roman"/>
              </a:rPr>
              <a:t>)</a:t>
            </a:r>
            <a:r>
              <a:rPr lang="en-US" sz="2000" b="1" baseline="30000" dirty="0">
                <a:solidFill>
                  <a:schemeClr val="tx1"/>
                </a:solidFill>
                <a:latin typeface="Times Roman"/>
              </a:rPr>
              <a:t>2</a:t>
            </a:r>
            <a:endParaRPr lang="en-US" sz="2000" b="1" dirty="0">
              <a:solidFill>
                <a:schemeClr val="tx1"/>
              </a:solidFill>
              <a:latin typeface="Times Roman"/>
            </a:endParaRPr>
          </a:p>
          <a:p>
            <a:pPr lvl="1">
              <a:lnSpc>
                <a:spcPct val="90000"/>
              </a:lnSpc>
              <a:buFontTx/>
              <a:buNone/>
            </a:pPr>
            <a:r>
              <a:rPr lang="en-US" sz="2000" b="1" dirty="0">
                <a:solidFill>
                  <a:schemeClr val="tx1"/>
                </a:solidFill>
                <a:latin typeface="Times Roman"/>
              </a:rPr>
              <a:t>                   MAC</a:t>
            </a:r>
            <a:r>
              <a:rPr lang="en-US" sz="2000" b="1" baseline="-25000" dirty="0">
                <a:solidFill>
                  <a:schemeClr val="tx1"/>
                </a:solidFill>
                <a:latin typeface="Times Roman"/>
              </a:rPr>
              <a:t>1</a:t>
            </a:r>
            <a:r>
              <a:rPr lang="en-US" sz="2000" b="1" dirty="0">
                <a:solidFill>
                  <a:schemeClr val="tx1"/>
                </a:solidFill>
                <a:latin typeface="Times Roman"/>
              </a:rPr>
              <a:t> = 2.5(A</a:t>
            </a:r>
            <a:r>
              <a:rPr lang="en-US" sz="2000" b="1" baseline="-25000" dirty="0">
                <a:solidFill>
                  <a:schemeClr val="tx1"/>
                </a:solidFill>
                <a:latin typeface="Times Roman"/>
              </a:rPr>
              <a:t>1</a:t>
            </a:r>
            <a:r>
              <a:rPr lang="en-US" sz="2000" b="1" dirty="0">
                <a:solidFill>
                  <a:schemeClr val="tx1"/>
                </a:solidFill>
                <a:latin typeface="Times Roman"/>
              </a:rPr>
              <a:t>)</a:t>
            </a:r>
          </a:p>
          <a:p>
            <a:pPr lvl="2">
              <a:lnSpc>
                <a:spcPct val="90000"/>
              </a:lnSpc>
              <a:spcAft>
                <a:spcPts val="1200"/>
              </a:spcAft>
            </a:pPr>
            <a:r>
              <a:rPr lang="en-US" sz="1800" dirty="0">
                <a:solidFill>
                  <a:schemeClr val="tx1"/>
                </a:solidFill>
                <a:latin typeface="Times Roman"/>
              </a:rPr>
              <a:t>where A</a:t>
            </a:r>
            <a:r>
              <a:rPr lang="en-US" sz="1800" baseline="-25000" dirty="0">
                <a:solidFill>
                  <a:schemeClr val="tx1"/>
                </a:solidFill>
                <a:latin typeface="Times Roman"/>
              </a:rPr>
              <a:t>1</a:t>
            </a:r>
            <a:r>
              <a:rPr lang="en-US" sz="1800" dirty="0">
                <a:solidFill>
                  <a:schemeClr val="tx1"/>
                </a:solidFill>
                <a:latin typeface="Times Roman"/>
              </a:rPr>
              <a:t> is pollution abated by Polluter 1</a:t>
            </a:r>
          </a:p>
          <a:p>
            <a:pPr lvl="1">
              <a:lnSpc>
                <a:spcPct val="90000"/>
              </a:lnSpc>
              <a:buFontTx/>
              <a:buNone/>
            </a:pPr>
            <a:r>
              <a:rPr lang="en-US" sz="2000" dirty="0">
                <a:solidFill>
                  <a:schemeClr val="tx1"/>
                </a:solidFill>
                <a:latin typeface="Times Roman"/>
              </a:rPr>
              <a:t>Polluter 2: 	</a:t>
            </a:r>
            <a:r>
              <a:rPr lang="en-US" sz="2000" b="1" dirty="0">
                <a:solidFill>
                  <a:schemeClr val="tx1"/>
                </a:solidFill>
                <a:latin typeface="Times Roman"/>
              </a:rPr>
              <a:t>TAC</a:t>
            </a:r>
            <a:r>
              <a:rPr lang="en-US" sz="2000" b="1" baseline="-25000" dirty="0">
                <a:solidFill>
                  <a:schemeClr val="tx1"/>
                </a:solidFill>
                <a:latin typeface="Times Roman"/>
              </a:rPr>
              <a:t>2</a:t>
            </a:r>
            <a:r>
              <a:rPr lang="en-US" sz="2000" b="1" dirty="0">
                <a:solidFill>
                  <a:schemeClr val="tx1"/>
                </a:solidFill>
                <a:latin typeface="Times Roman"/>
              </a:rPr>
              <a:t> = 0.3125(A</a:t>
            </a:r>
            <a:r>
              <a:rPr lang="en-US" sz="2000" b="1" baseline="-25000" dirty="0">
                <a:solidFill>
                  <a:schemeClr val="tx1"/>
                </a:solidFill>
                <a:latin typeface="Times Roman"/>
              </a:rPr>
              <a:t>2</a:t>
            </a:r>
            <a:r>
              <a:rPr lang="en-US" sz="2000" b="1" dirty="0">
                <a:solidFill>
                  <a:schemeClr val="tx1"/>
                </a:solidFill>
                <a:latin typeface="Times Roman"/>
              </a:rPr>
              <a:t>)</a:t>
            </a:r>
            <a:r>
              <a:rPr lang="en-US" sz="2000" b="1" baseline="30000" dirty="0">
                <a:solidFill>
                  <a:schemeClr val="tx1"/>
                </a:solidFill>
                <a:latin typeface="Times Roman"/>
              </a:rPr>
              <a:t>2</a:t>
            </a:r>
            <a:endParaRPr lang="en-US" sz="2000" b="1" dirty="0">
              <a:solidFill>
                <a:schemeClr val="tx1"/>
              </a:solidFill>
              <a:latin typeface="Times Roman"/>
            </a:endParaRPr>
          </a:p>
          <a:p>
            <a:pPr lvl="1">
              <a:lnSpc>
                <a:spcPct val="90000"/>
              </a:lnSpc>
              <a:buFontTx/>
              <a:buNone/>
            </a:pPr>
            <a:r>
              <a:rPr lang="en-US" sz="2000" b="1" dirty="0">
                <a:solidFill>
                  <a:schemeClr val="tx1"/>
                </a:solidFill>
                <a:latin typeface="Times Roman"/>
              </a:rPr>
              <a:t>			MAC</a:t>
            </a:r>
            <a:r>
              <a:rPr lang="en-US" sz="2000" b="1" baseline="-25000" dirty="0">
                <a:solidFill>
                  <a:schemeClr val="tx1"/>
                </a:solidFill>
                <a:latin typeface="Times Roman"/>
              </a:rPr>
              <a:t>2</a:t>
            </a:r>
            <a:r>
              <a:rPr lang="en-US" sz="2000" b="1" dirty="0">
                <a:solidFill>
                  <a:schemeClr val="tx1"/>
                </a:solidFill>
                <a:latin typeface="Times Roman"/>
              </a:rPr>
              <a:t> = 0.625(A</a:t>
            </a:r>
            <a:r>
              <a:rPr lang="en-US" sz="2000" b="1" baseline="-25000" dirty="0">
                <a:solidFill>
                  <a:schemeClr val="tx1"/>
                </a:solidFill>
                <a:latin typeface="Times Roman"/>
              </a:rPr>
              <a:t>2</a:t>
            </a:r>
            <a:r>
              <a:rPr lang="en-US" sz="2000" b="1" dirty="0">
                <a:solidFill>
                  <a:schemeClr val="tx1"/>
                </a:solidFill>
                <a:latin typeface="Times Roman"/>
              </a:rPr>
              <a:t>) </a:t>
            </a:r>
          </a:p>
          <a:p>
            <a:pPr lvl="2">
              <a:lnSpc>
                <a:spcPct val="90000"/>
              </a:lnSpc>
              <a:spcAft>
                <a:spcPts val="1200"/>
              </a:spcAft>
            </a:pPr>
            <a:r>
              <a:rPr lang="en-US" sz="1800" dirty="0">
                <a:latin typeface="Times Roman"/>
              </a:rPr>
              <a:t>where A</a:t>
            </a:r>
            <a:r>
              <a:rPr lang="en-US" sz="1800" baseline="-25000" dirty="0">
                <a:latin typeface="Times Roman"/>
              </a:rPr>
              <a:t>2</a:t>
            </a:r>
            <a:r>
              <a:rPr lang="en-US" sz="1800" dirty="0">
                <a:latin typeface="Times Roman"/>
              </a:rPr>
              <a:t> pollution abated by Polluter 2</a:t>
            </a:r>
            <a:endParaRPr lang="en-US" sz="1800" dirty="0"/>
          </a:p>
        </p:txBody>
      </p:sp>
      <p:sp>
        <p:nvSpPr>
          <p:cNvPr id="5" name="Slide Number Placeholder 4"/>
          <p:cNvSpPr>
            <a:spLocks noGrp="1"/>
          </p:cNvSpPr>
          <p:nvPr>
            <p:ph type="sldNum" sz="quarter" idx="11"/>
          </p:nvPr>
        </p:nvSpPr>
        <p:spPr/>
        <p:txBody>
          <a:bodyPr/>
          <a:lstStyle/>
          <a:p>
            <a:fld id="{99A500AA-0EBA-48CF-9C22-8A61D32677F2}" type="slidenum">
              <a:rPr lang="en-US"/>
              <a:pPr/>
              <a:t>24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702467">
                                            <p:txEl>
                                              <p:pRg st="0" end="0"/>
                                            </p:txEl>
                                          </p:spTgt>
                                        </p:tgtEl>
                                        <p:attrNameLst>
                                          <p:attrName>style.visibility</p:attrName>
                                        </p:attrNameLst>
                                      </p:cBhvr>
                                      <p:to>
                                        <p:strVal val="visible"/>
                                      </p:to>
                                    </p:set>
                                    <p:animEffect transition="in" filter="slide(fromTop)">
                                      <p:cBhvr>
                                        <p:cTn id="7" dur="500"/>
                                        <p:tgtEl>
                                          <p:spTgt spid="70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1" fill="hold" grpId="0" nodeType="clickEffect">
                                  <p:stCondLst>
                                    <p:cond delay="0"/>
                                  </p:stCondLst>
                                  <p:childTnLst>
                                    <p:set>
                                      <p:cBhvr>
                                        <p:cTn id="11" dur="1" fill="hold">
                                          <p:stCondLst>
                                            <p:cond delay="0"/>
                                          </p:stCondLst>
                                        </p:cTn>
                                        <p:tgtEl>
                                          <p:spTgt spid="702467">
                                            <p:txEl>
                                              <p:pRg st="1" end="1"/>
                                            </p:txEl>
                                          </p:spTgt>
                                        </p:tgtEl>
                                        <p:attrNameLst>
                                          <p:attrName>style.visibility</p:attrName>
                                        </p:attrNameLst>
                                      </p:cBhvr>
                                      <p:to>
                                        <p:strVal val="visible"/>
                                      </p:to>
                                    </p:set>
                                    <p:animEffect transition="in" filter="slide(fromTop)">
                                      <p:cBhvr>
                                        <p:cTn id="12" dur="500"/>
                                        <p:tgtEl>
                                          <p:spTgt spid="702467">
                                            <p:txEl>
                                              <p:pRg st="1" end="1"/>
                                            </p:txEl>
                                          </p:spTgt>
                                        </p:tgtEl>
                                      </p:cBhvr>
                                    </p:animEffect>
                                  </p:childTnLst>
                                </p:cTn>
                              </p:par>
                            </p:childTnLst>
                          </p:cTn>
                        </p:par>
                        <p:par>
                          <p:cTn id="13" fill="hold">
                            <p:stCondLst>
                              <p:cond delay="500"/>
                            </p:stCondLst>
                            <p:childTnLst>
                              <p:par>
                                <p:cTn id="14" presetID="12" presetClass="entr" presetSubtype="1" fill="hold" grpId="0" nodeType="afterEffect">
                                  <p:stCondLst>
                                    <p:cond delay="0"/>
                                  </p:stCondLst>
                                  <p:childTnLst>
                                    <p:set>
                                      <p:cBhvr>
                                        <p:cTn id="15" dur="1" fill="hold">
                                          <p:stCondLst>
                                            <p:cond delay="0"/>
                                          </p:stCondLst>
                                        </p:cTn>
                                        <p:tgtEl>
                                          <p:spTgt spid="702467">
                                            <p:txEl>
                                              <p:pRg st="2" end="2"/>
                                            </p:txEl>
                                          </p:spTgt>
                                        </p:tgtEl>
                                        <p:attrNameLst>
                                          <p:attrName>style.visibility</p:attrName>
                                        </p:attrNameLst>
                                      </p:cBhvr>
                                      <p:to>
                                        <p:strVal val="visible"/>
                                      </p:to>
                                    </p:set>
                                    <p:animEffect transition="in" filter="slide(fromTop)">
                                      <p:cBhvr>
                                        <p:cTn id="16" dur="500"/>
                                        <p:tgtEl>
                                          <p:spTgt spid="702467">
                                            <p:txEl>
                                              <p:pRg st="2" end="2"/>
                                            </p:txEl>
                                          </p:spTgt>
                                        </p:tgtEl>
                                      </p:cBhvr>
                                    </p:animEffect>
                                  </p:childTnLst>
                                </p:cTn>
                              </p:par>
                            </p:childTnLst>
                          </p:cTn>
                        </p:par>
                        <p:par>
                          <p:cTn id="17" fill="hold">
                            <p:stCondLst>
                              <p:cond delay="1000"/>
                            </p:stCondLst>
                            <p:childTnLst>
                              <p:par>
                                <p:cTn id="18" presetID="12" presetClass="entr" presetSubtype="1" fill="hold" grpId="0" nodeType="afterEffect">
                                  <p:stCondLst>
                                    <p:cond delay="0"/>
                                  </p:stCondLst>
                                  <p:childTnLst>
                                    <p:set>
                                      <p:cBhvr>
                                        <p:cTn id="19" dur="1" fill="hold">
                                          <p:stCondLst>
                                            <p:cond delay="0"/>
                                          </p:stCondLst>
                                        </p:cTn>
                                        <p:tgtEl>
                                          <p:spTgt spid="702467">
                                            <p:txEl>
                                              <p:pRg st="3" end="3"/>
                                            </p:txEl>
                                          </p:spTgt>
                                        </p:tgtEl>
                                        <p:attrNameLst>
                                          <p:attrName>style.visibility</p:attrName>
                                        </p:attrNameLst>
                                      </p:cBhvr>
                                      <p:to>
                                        <p:strVal val="visible"/>
                                      </p:to>
                                    </p:set>
                                    <p:animEffect transition="in" filter="slide(fromTop)">
                                      <p:cBhvr>
                                        <p:cTn id="20" dur="500"/>
                                        <p:tgtEl>
                                          <p:spTgt spid="702467">
                                            <p:txEl>
                                              <p:pRg st="3" end="3"/>
                                            </p:txEl>
                                          </p:spTgt>
                                        </p:tgtEl>
                                      </p:cBhvr>
                                    </p:animEffect>
                                  </p:childTnLst>
                                </p:cTn>
                              </p:par>
                            </p:childTnLst>
                          </p:cTn>
                        </p:par>
                        <p:par>
                          <p:cTn id="21" fill="hold">
                            <p:stCondLst>
                              <p:cond delay="1500"/>
                            </p:stCondLst>
                            <p:childTnLst>
                              <p:par>
                                <p:cTn id="22" presetID="12" presetClass="entr" presetSubtype="1" fill="hold" grpId="0" nodeType="afterEffect">
                                  <p:stCondLst>
                                    <p:cond delay="0"/>
                                  </p:stCondLst>
                                  <p:childTnLst>
                                    <p:set>
                                      <p:cBhvr>
                                        <p:cTn id="23" dur="1" fill="hold">
                                          <p:stCondLst>
                                            <p:cond delay="0"/>
                                          </p:stCondLst>
                                        </p:cTn>
                                        <p:tgtEl>
                                          <p:spTgt spid="702467">
                                            <p:txEl>
                                              <p:pRg st="4" end="4"/>
                                            </p:txEl>
                                          </p:spTgt>
                                        </p:tgtEl>
                                        <p:attrNameLst>
                                          <p:attrName>style.visibility</p:attrName>
                                        </p:attrNameLst>
                                      </p:cBhvr>
                                      <p:to>
                                        <p:strVal val="visible"/>
                                      </p:to>
                                    </p:set>
                                    <p:animEffect transition="in" filter="slide(fromTop)">
                                      <p:cBhvr>
                                        <p:cTn id="24" dur="500"/>
                                        <p:tgtEl>
                                          <p:spTgt spid="702467">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1" fill="hold" grpId="0" nodeType="clickEffect">
                                  <p:stCondLst>
                                    <p:cond delay="0"/>
                                  </p:stCondLst>
                                  <p:childTnLst>
                                    <p:set>
                                      <p:cBhvr>
                                        <p:cTn id="28" dur="1" fill="hold">
                                          <p:stCondLst>
                                            <p:cond delay="0"/>
                                          </p:stCondLst>
                                        </p:cTn>
                                        <p:tgtEl>
                                          <p:spTgt spid="702467">
                                            <p:txEl>
                                              <p:pRg st="5" end="5"/>
                                            </p:txEl>
                                          </p:spTgt>
                                        </p:tgtEl>
                                        <p:attrNameLst>
                                          <p:attrName>style.visibility</p:attrName>
                                        </p:attrNameLst>
                                      </p:cBhvr>
                                      <p:to>
                                        <p:strVal val="visible"/>
                                      </p:to>
                                    </p:set>
                                    <p:animEffect transition="in" filter="slide(fromTop)">
                                      <p:cBhvr>
                                        <p:cTn id="29" dur="500"/>
                                        <p:tgtEl>
                                          <p:spTgt spid="702467">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1" fill="hold" grpId="0" nodeType="clickEffect">
                                  <p:stCondLst>
                                    <p:cond delay="0"/>
                                  </p:stCondLst>
                                  <p:childTnLst>
                                    <p:set>
                                      <p:cBhvr>
                                        <p:cTn id="33" dur="1" fill="hold">
                                          <p:stCondLst>
                                            <p:cond delay="0"/>
                                          </p:stCondLst>
                                        </p:cTn>
                                        <p:tgtEl>
                                          <p:spTgt spid="702467">
                                            <p:txEl>
                                              <p:pRg st="6" end="6"/>
                                            </p:txEl>
                                          </p:spTgt>
                                        </p:tgtEl>
                                        <p:attrNameLst>
                                          <p:attrName>style.visibility</p:attrName>
                                        </p:attrNameLst>
                                      </p:cBhvr>
                                      <p:to>
                                        <p:strVal val="visible"/>
                                      </p:to>
                                    </p:set>
                                    <p:animEffect transition="in" filter="slide(fromTop)">
                                      <p:cBhvr>
                                        <p:cTn id="34" dur="500"/>
                                        <p:tgtEl>
                                          <p:spTgt spid="702467">
                                            <p:txEl>
                                              <p:pRg st="6" end="6"/>
                                            </p:txEl>
                                          </p:spTgt>
                                        </p:tgtEl>
                                      </p:cBhvr>
                                    </p:animEffect>
                                  </p:childTnLst>
                                </p:cTn>
                              </p:par>
                            </p:childTnLst>
                          </p:cTn>
                        </p:par>
                        <p:par>
                          <p:cTn id="35" fill="hold">
                            <p:stCondLst>
                              <p:cond delay="500"/>
                            </p:stCondLst>
                            <p:childTnLst>
                              <p:par>
                                <p:cTn id="36" presetID="12" presetClass="entr" presetSubtype="1" fill="hold" grpId="0" nodeType="afterEffect">
                                  <p:stCondLst>
                                    <p:cond delay="0"/>
                                  </p:stCondLst>
                                  <p:childTnLst>
                                    <p:set>
                                      <p:cBhvr>
                                        <p:cTn id="37" dur="1" fill="hold">
                                          <p:stCondLst>
                                            <p:cond delay="0"/>
                                          </p:stCondLst>
                                        </p:cTn>
                                        <p:tgtEl>
                                          <p:spTgt spid="702467">
                                            <p:txEl>
                                              <p:pRg st="7" end="7"/>
                                            </p:txEl>
                                          </p:spTgt>
                                        </p:tgtEl>
                                        <p:attrNameLst>
                                          <p:attrName>style.visibility</p:attrName>
                                        </p:attrNameLst>
                                      </p:cBhvr>
                                      <p:to>
                                        <p:strVal val="visible"/>
                                      </p:to>
                                    </p:set>
                                    <p:animEffect transition="in" filter="slide(fromTop)">
                                      <p:cBhvr>
                                        <p:cTn id="38" dur="500"/>
                                        <p:tgtEl>
                                          <p:spTgt spid="702467">
                                            <p:txEl>
                                              <p:pRg st="7" end="7"/>
                                            </p:txEl>
                                          </p:spTgt>
                                        </p:tgtEl>
                                      </p:cBhvr>
                                    </p:animEffect>
                                  </p:childTnLst>
                                </p:cTn>
                              </p:par>
                            </p:childTnLst>
                          </p:cTn>
                        </p:par>
                        <p:par>
                          <p:cTn id="39" fill="hold">
                            <p:stCondLst>
                              <p:cond delay="1000"/>
                            </p:stCondLst>
                            <p:childTnLst>
                              <p:par>
                                <p:cTn id="40" presetID="12" presetClass="entr" presetSubtype="1" fill="hold" grpId="0" nodeType="afterEffect">
                                  <p:stCondLst>
                                    <p:cond delay="0"/>
                                  </p:stCondLst>
                                  <p:childTnLst>
                                    <p:set>
                                      <p:cBhvr>
                                        <p:cTn id="41" dur="1" fill="hold">
                                          <p:stCondLst>
                                            <p:cond delay="0"/>
                                          </p:stCondLst>
                                        </p:cTn>
                                        <p:tgtEl>
                                          <p:spTgt spid="702467">
                                            <p:txEl>
                                              <p:pRg st="8" end="8"/>
                                            </p:txEl>
                                          </p:spTgt>
                                        </p:tgtEl>
                                        <p:attrNameLst>
                                          <p:attrName>style.visibility</p:attrName>
                                        </p:attrNameLst>
                                      </p:cBhvr>
                                      <p:to>
                                        <p:strVal val="visible"/>
                                      </p:to>
                                    </p:set>
                                    <p:animEffect transition="in" filter="slide(fromTop)">
                                      <p:cBhvr>
                                        <p:cTn id="42" dur="500"/>
                                        <p:tgtEl>
                                          <p:spTgt spid="702467">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2" presetClass="entr" presetSubtype="1" fill="hold" grpId="0" nodeType="clickEffect">
                                  <p:stCondLst>
                                    <p:cond delay="0"/>
                                  </p:stCondLst>
                                  <p:childTnLst>
                                    <p:set>
                                      <p:cBhvr>
                                        <p:cTn id="46" dur="1" fill="hold">
                                          <p:stCondLst>
                                            <p:cond delay="0"/>
                                          </p:stCondLst>
                                        </p:cTn>
                                        <p:tgtEl>
                                          <p:spTgt spid="702467">
                                            <p:txEl>
                                              <p:pRg st="9" end="9"/>
                                            </p:txEl>
                                          </p:spTgt>
                                        </p:tgtEl>
                                        <p:attrNameLst>
                                          <p:attrName>style.visibility</p:attrName>
                                        </p:attrNameLst>
                                      </p:cBhvr>
                                      <p:to>
                                        <p:strVal val="visible"/>
                                      </p:to>
                                    </p:set>
                                    <p:animEffect transition="in" filter="slide(fromTop)">
                                      <p:cBhvr>
                                        <p:cTn id="47" dur="500"/>
                                        <p:tgtEl>
                                          <p:spTgt spid="702467">
                                            <p:txEl>
                                              <p:pRg st="9" end="9"/>
                                            </p:txEl>
                                          </p:spTgt>
                                        </p:tgtEl>
                                      </p:cBhvr>
                                    </p:animEffect>
                                  </p:childTnLst>
                                </p:cTn>
                              </p:par>
                            </p:childTnLst>
                          </p:cTn>
                        </p:par>
                        <p:par>
                          <p:cTn id="48" fill="hold">
                            <p:stCondLst>
                              <p:cond delay="500"/>
                            </p:stCondLst>
                            <p:childTnLst>
                              <p:par>
                                <p:cTn id="49" presetID="12" presetClass="entr" presetSubtype="1" fill="hold" grpId="0" nodeType="afterEffect">
                                  <p:stCondLst>
                                    <p:cond delay="0"/>
                                  </p:stCondLst>
                                  <p:childTnLst>
                                    <p:set>
                                      <p:cBhvr>
                                        <p:cTn id="50" dur="1" fill="hold">
                                          <p:stCondLst>
                                            <p:cond delay="0"/>
                                          </p:stCondLst>
                                        </p:cTn>
                                        <p:tgtEl>
                                          <p:spTgt spid="702467">
                                            <p:txEl>
                                              <p:pRg st="10" end="10"/>
                                            </p:txEl>
                                          </p:spTgt>
                                        </p:tgtEl>
                                        <p:attrNameLst>
                                          <p:attrName>style.visibility</p:attrName>
                                        </p:attrNameLst>
                                      </p:cBhvr>
                                      <p:to>
                                        <p:strVal val="visible"/>
                                      </p:to>
                                    </p:set>
                                    <p:animEffect transition="in" filter="slide(fromTop)">
                                      <p:cBhvr>
                                        <p:cTn id="51" dur="500"/>
                                        <p:tgtEl>
                                          <p:spTgt spid="702467">
                                            <p:txEl>
                                              <p:pRg st="10" end="10"/>
                                            </p:txEl>
                                          </p:spTgt>
                                        </p:tgtEl>
                                      </p:cBhvr>
                                    </p:animEffect>
                                  </p:childTnLst>
                                </p:cTn>
                              </p:par>
                            </p:childTnLst>
                          </p:cTn>
                        </p:par>
                        <p:par>
                          <p:cTn id="52" fill="hold">
                            <p:stCondLst>
                              <p:cond delay="1000"/>
                            </p:stCondLst>
                            <p:childTnLst>
                              <p:par>
                                <p:cTn id="53" presetID="12" presetClass="entr" presetSubtype="1" fill="hold" grpId="0" nodeType="afterEffect">
                                  <p:stCondLst>
                                    <p:cond delay="0"/>
                                  </p:stCondLst>
                                  <p:childTnLst>
                                    <p:set>
                                      <p:cBhvr>
                                        <p:cTn id="54" dur="1" fill="hold">
                                          <p:stCondLst>
                                            <p:cond delay="0"/>
                                          </p:stCondLst>
                                        </p:cTn>
                                        <p:tgtEl>
                                          <p:spTgt spid="702467">
                                            <p:txEl>
                                              <p:pRg st="11" end="11"/>
                                            </p:txEl>
                                          </p:spTgt>
                                        </p:tgtEl>
                                        <p:attrNameLst>
                                          <p:attrName>style.visibility</p:attrName>
                                        </p:attrNameLst>
                                      </p:cBhvr>
                                      <p:to>
                                        <p:strVal val="visible"/>
                                      </p:to>
                                    </p:set>
                                    <p:animEffect transition="in" filter="slide(fromTop)">
                                      <p:cBhvr>
                                        <p:cTn id="55" dur="500"/>
                                        <p:tgtEl>
                                          <p:spTgt spid="70246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7" grpId="0" uiExpand="1" build="p" bldLvl="2"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3490" name="Rectangle 2"/>
          <p:cNvSpPr>
            <a:spLocks noGrp="1" noChangeArrowheads="1"/>
          </p:cNvSpPr>
          <p:nvPr>
            <p:ph type="title"/>
          </p:nvPr>
        </p:nvSpPr>
        <p:spPr>
          <a:xfrm>
            <a:off x="609600" y="533400"/>
            <a:ext cx="8153400" cy="990600"/>
          </a:xfrm>
        </p:spPr>
        <p:txBody>
          <a:bodyPr/>
          <a:lstStyle/>
          <a:p>
            <a:r>
              <a:rPr lang="en-US" sz="4400" dirty="0"/>
              <a:t>Model</a:t>
            </a:r>
          </a:p>
        </p:txBody>
      </p:sp>
      <p:sp>
        <p:nvSpPr>
          <p:cNvPr id="703491" name="Rectangle 3"/>
          <p:cNvSpPr>
            <a:spLocks noGrp="1" noChangeArrowheads="1"/>
          </p:cNvSpPr>
          <p:nvPr>
            <p:ph idx="1"/>
          </p:nvPr>
        </p:nvSpPr>
        <p:spPr>
          <a:xfrm>
            <a:off x="457200" y="1828800"/>
            <a:ext cx="8229600" cy="4800600"/>
          </a:xfrm>
        </p:spPr>
        <p:txBody>
          <a:bodyPr/>
          <a:lstStyle/>
          <a:p>
            <a:pPr>
              <a:lnSpc>
                <a:spcPct val="90000"/>
              </a:lnSpc>
              <a:spcAft>
                <a:spcPts val="1200"/>
              </a:spcAft>
            </a:pPr>
            <a:r>
              <a:rPr lang="en-US" dirty="0"/>
              <a:t>Find the total abatement costs using the uniform standard </a:t>
            </a:r>
          </a:p>
          <a:p>
            <a:pPr>
              <a:lnSpc>
                <a:spcPct val="90000"/>
              </a:lnSpc>
            </a:pPr>
            <a:r>
              <a:rPr lang="en-US" dirty="0"/>
              <a:t>Solution:</a:t>
            </a:r>
          </a:p>
          <a:p>
            <a:pPr>
              <a:lnSpc>
                <a:spcPct val="90000"/>
              </a:lnSpc>
            </a:pPr>
            <a:r>
              <a:rPr lang="en-US" dirty="0"/>
              <a:t>The TACs for each firm are</a:t>
            </a:r>
          </a:p>
          <a:p>
            <a:pPr lvl="1">
              <a:lnSpc>
                <a:spcPct val="90000"/>
              </a:lnSpc>
            </a:pPr>
            <a:r>
              <a:rPr lang="en-US" dirty="0"/>
              <a:t>TAC</a:t>
            </a:r>
            <a:r>
              <a:rPr lang="en-US" baseline="-25000" dirty="0"/>
              <a:t>1</a:t>
            </a:r>
            <a:r>
              <a:rPr lang="en-US" dirty="0"/>
              <a:t> = 1.25(A</a:t>
            </a:r>
            <a:r>
              <a:rPr lang="en-US" baseline="-25000" dirty="0"/>
              <a:t>1</a:t>
            </a:r>
            <a:r>
              <a:rPr lang="en-US" dirty="0"/>
              <a:t>)</a:t>
            </a:r>
            <a:r>
              <a:rPr lang="en-US" baseline="30000" dirty="0"/>
              <a:t>2</a:t>
            </a:r>
            <a:r>
              <a:rPr lang="en-US" dirty="0"/>
              <a:t> = 1.25(5)</a:t>
            </a:r>
            <a:r>
              <a:rPr lang="en-US" baseline="30000" dirty="0"/>
              <a:t>2</a:t>
            </a:r>
            <a:r>
              <a:rPr lang="en-US" dirty="0"/>
              <a:t> = $31.25</a:t>
            </a:r>
          </a:p>
          <a:p>
            <a:pPr lvl="1">
              <a:lnSpc>
                <a:spcPct val="90000"/>
              </a:lnSpc>
              <a:buFont typeface="Wingdings" pitchFamily="2" charset="2"/>
              <a:buNone/>
            </a:pPr>
            <a:r>
              <a:rPr lang="en-US" dirty="0"/>
              <a:t>	TAC</a:t>
            </a:r>
            <a:r>
              <a:rPr lang="en-US" baseline="-25000" dirty="0"/>
              <a:t>2</a:t>
            </a:r>
            <a:r>
              <a:rPr lang="en-US" dirty="0"/>
              <a:t> =0.3125(A</a:t>
            </a:r>
            <a:r>
              <a:rPr lang="en-US" baseline="-25000" dirty="0"/>
              <a:t>2</a:t>
            </a:r>
            <a:r>
              <a:rPr lang="en-US" dirty="0"/>
              <a:t>)</a:t>
            </a:r>
            <a:r>
              <a:rPr lang="en-US" baseline="30000" dirty="0"/>
              <a:t>2</a:t>
            </a:r>
            <a:r>
              <a:rPr lang="en-US" dirty="0"/>
              <a:t> = 0.3125(5)</a:t>
            </a:r>
            <a:r>
              <a:rPr lang="en-US" baseline="30000" dirty="0"/>
              <a:t>2</a:t>
            </a:r>
            <a:r>
              <a:rPr lang="en-US" dirty="0"/>
              <a:t> = $7.81</a:t>
            </a:r>
          </a:p>
          <a:p>
            <a:pPr lvl="1">
              <a:lnSpc>
                <a:spcPct val="90000"/>
              </a:lnSpc>
            </a:pPr>
            <a:r>
              <a:rPr lang="en-US" dirty="0"/>
              <a:t>Sum of TACs = </a:t>
            </a:r>
            <a:r>
              <a:rPr lang="en-US" b="1" dirty="0"/>
              <a:t>$39.06</a:t>
            </a:r>
            <a:r>
              <a:rPr lang="en-US" dirty="0"/>
              <a:t>, which represents the value of resources given up by society to clean up the pollution</a:t>
            </a:r>
          </a:p>
        </p:txBody>
      </p:sp>
      <p:sp>
        <p:nvSpPr>
          <p:cNvPr id="5" name="Slide Number Placeholder 4"/>
          <p:cNvSpPr>
            <a:spLocks noGrp="1"/>
          </p:cNvSpPr>
          <p:nvPr>
            <p:ph type="sldNum" sz="quarter" idx="11"/>
          </p:nvPr>
        </p:nvSpPr>
        <p:spPr/>
        <p:txBody>
          <a:bodyPr/>
          <a:lstStyle/>
          <a:p>
            <a:fld id="{CF317EFA-A42A-4E38-ADED-4650CD0DDF63}" type="slidenum">
              <a:rPr lang="en-US"/>
              <a:pPr/>
              <a:t>25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703491">
                                            <p:txEl>
                                              <p:pRg st="0" end="0"/>
                                            </p:txEl>
                                          </p:spTgt>
                                        </p:tgtEl>
                                        <p:attrNameLst>
                                          <p:attrName>style.visibility</p:attrName>
                                        </p:attrNameLst>
                                      </p:cBhvr>
                                      <p:to>
                                        <p:strVal val="visible"/>
                                      </p:to>
                                    </p:set>
                                    <p:animEffect transition="in" filter="checkerboard(across)">
                                      <p:cBhvr>
                                        <p:cTn id="7" dur="500"/>
                                        <p:tgtEl>
                                          <p:spTgt spid="7034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703491">
                                            <p:txEl>
                                              <p:pRg st="1" end="1"/>
                                            </p:txEl>
                                          </p:spTgt>
                                        </p:tgtEl>
                                        <p:attrNameLst>
                                          <p:attrName>style.visibility</p:attrName>
                                        </p:attrNameLst>
                                      </p:cBhvr>
                                      <p:to>
                                        <p:strVal val="visible"/>
                                      </p:to>
                                    </p:set>
                                    <p:animEffect transition="in" filter="checkerboard(across)">
                                      <p:cBhvr>
                                        <p:cTn id="12" dur="500"/>
                                        <p:tgtEl>
                                          <p:spTgt spid="7034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703491">
                                            <p:txEl>
                                              <p:pRg st="2" end="2"/>
                                            </p:txEl>
                                          </p:spTgt>
                                        </p:tgtEl>
                                        <p:attrNameLst>
                                          <p:attrName>style.visibility</p:attrName>
                                        </p:attrNameLst>
                                      </p:cBhvr>
                                      <p:to>
                                        <p:strVal val="visible"/>
                                      </p:to>
                                    </p:set>
                                    <p:animEffect transition="in" filter="checkerboard(across)">
                                      <p:cBhvr>
                                        <p:cTn id="17" dur="500"/>
                                        <p:tgtEl>
                                          <p:spTgt spid="703491">
                                            <p:txEl>
                                              <p:pRg st="2" end="2"/>
                                            </p:txEl>
                                          </p:spTgt>
                                        </p:tgtEl>
                                      </p:cBhvr>
                                    </p:animEffect>
                                  </p:childTnLst>
                                </p:cTn>
                              </p:par>
                            </p:childTnLst>
                          </p:cTn>
                        </p:par>
                        <p:par>
                          <p:cTn id="18" fill="hold">
                            <p:stCondLst>
                              <p:cond delay="500"/>
                            </p:stCondLst>
                            <p:childTnLst>
                              <p:par>
                                <p:cTn id="19" presetID="5" presetClass="entr" presetSubtype="10" fill="hold" nodeType="afterEffect">
                                  <p:stCondLst>
                                    <p:cond delay="0"/>
                                  </p:stCondLst>
                                  <p:childTnLst>
                                    <p:set>
                                      <p:cBhvr>
                                        <p:cTn id="20" dur="1" fill="hold">
                                          <p:stCondLst>
                                            <p:cond delay="0"/>
                                          </p:stCondLst>
                                        </p:cTn>
                                        <p:tgtEl>
                                          <p:spTgt spid="703491">
                                            <p:txEl>
                                              <p:pRg st="3" end="3"/>
                                            </p:txEl>
                                          </p:spTgt>
                                        </p:tgtEl>
                                        <p:attrNameLst>
                                          <p:attrName>style.visibility</p:attrName>
                                        </p:attrNameLst>
                                      </p:cBhvr>
                                      <p:to>
                                        <p:strVal val="visible"/>
                                      </p:to>
                                    </p:set>
                                    <p:animEffect transition="in" filter="checkerboard(across)">
                                      <p:cBhvr>
                                        <p:cTn id="21" dur="500"/>
                                        <p:tgtEl>
                                          <p:spTgt spid="703491">
                                            <p:txEl>
                                              <p:pRg st="3" end="3"/>
                                            </p:txEl>
                                          </p:spTgt>
                                        </p:tgtEl>
                                      </p:cBhvr>
                                    </p:animEffect>
                                  </p:childTnLst>
                                </p:cTn>
                              </p:par>
                            </p:childTnLst>
                          </p:cTn>
                        </p:par>
                        <p:par>
                          <p:cTn id="22" fill="hold">
                            <p:stCondLst>
                              <p:cond delay="1000"/>
                            </p:stCondLst>
                            <p:childTnLst>
                              <p:par>
                                <p:cTn id="23" presetID="5" presetClass="entr" presetSubtype="10" fill="hold" nodeType="afterEffect">
                                  <p:stCondLst>
                                    <p:cond delay="0"/>
                                  </p:stCondLst>
                                  <p:childTnLst>
                                    <p:set>
                                      <p:cBhvr>
                                        <p:cTn id="24" dur="1" fill="hold">
                                          <p:stCondLst>
                                            <p:cond delay="0"/>
                                          </p:stCondLst>
                                        </p:cTn>
                                        <p:tgtEl>
                                          <p:spTgt spid="703491">
                                            <p:txEl>
                                              <p:pRg st="4" end="4"/>
                                            </p:txEl>
                                          </p:spTgt>
                                        </p:tgtEl>
                                        <p:attrNameLst>
                                          <p:attrName>style.visibility</p:attrName>
                                        </p:attrNameLst>
                                      </p:cBhvr>
                                      <p:to>
                                        <p:strVal val="visible"/>
                                      </p:to>
                                    </p:set>
                                    <p:animEffect transition="in" filter="checkerboard(across)">
                                      <p:cBhvr>
                                        <p:cTn id="25" dur="500"/>
                                        <p:tgtEl>
                                          <p:spTgt spid="703491">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 presetClass="entr" presetSubtype="10" fill="hold" nodeType="clickEffect">
                                  <p:stCondLst>
                                    <p:cond delay="0"/>
                                  </p:stCondLst>
                                  <p:childTnLst>
                                    <p:set>
                                      <p:cBhvr>
                                        <p:cTn id="29" dur="1" fill="hold">
                                          <p:stCondLst>
                                            <p:cond delay="0"/>
                                          </p:stCondLst>
                                        </p:cTn>
                                        <p:tgtEl>
                                          <p:spTgt spid="703491">
                                            <p:txEl>
                                              <p:pRg st="5" end="5"/>
                                            </p:txEl>
                                          </p:spTgt>
                                        </p:tgtEl>
                                        <p:attrNameLst>
                                          <p:attrName>style.visibility</p:attrName>
                                        </p:attrNameLst>
                                      </p:cBhvr>
                                      <p:to>
                                        <p:strVal val="visible"/>
                                      </p:to>
                                    </p:set>
                                    <p:animEffect transition="in" filter="checkerboard(across)">
                                      <p:cBhvr>
                                        <p:cTn id="30" dur="500"/>
                                        <p:tgtEl>
                                          <p:spTgt spid="7034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4514" name="Rectangle 2"/>
          <p:cNvSpPr>
            <a:spLocks noGrp="1" noChangeArrowheads="1"/>
          </p:cNvSpPr>
          <p:nvPr>
            <p:ph type="title"/>
          </p:nvPr>
        </p:nvSpPr>
        <p:spPr>
          <a:xfrm>
            <a:off x="838200" y="533400"/>
            <a:ext cx="7848600" cy="990600"/>
          </a:xfrm>
        </p:spPr>
        <p:txBody>
          <a:bodyPr/>
          <a:lstStyle/>
          <a:p>
            <a:r>
              <a:rPr lang="en-US" sz="4300" dirty="0"/>
              <a:t>Model</a:t>
            </a:r>
            <a:endParaRPr lang="en-US" sz="3500" dirty="0"/>
          </a:p>
        </p:txBody>
      </p:sp>
      <p:sp>
        <p:nvSpPr>
          <p:cNvPr id="704515" name="Rectangle 3"/>
          <p:cNvSpPr>
            <a:spLocks noGrp="1" noChangeArrowheads="1"/>
          </p:cNvSpPr>
          <p:nvPr>
            <p:ph idx="1"/>
          </p:nvPr>
        </p:nvSpPr>
        <p:spPr>
          <a:xfrm>
            <a:off x="762000" y="1828800"/>
            <a:ext cx="8001000" cy="4800600"/>
          </a:xfrm>
        </p:spPr>
        <p:txBody>
          <a:bodyPr/>
          <a:lstStyle/>
          <a:p>
            <a:r>
              <a:rPr lang="en-US" sz="2400" dirty="0"/>
              <a:t>Use MACs to prove that the uniform standard is not cost-effective</a:t>
            </a:r>
          </a:p>
          <a:p>
            <a:r>
              <a:rPr lang="en-US" sz="2400" dirty="0"/>
              <a:t>Solution</a:t>
            </a:r>
          </a:p>
          <a:p>
            <a:pPr lvl="1"/>
            <a:r>
              <a:rPr lang="en-US" sz="2100" dirty="0"/>
              <a:t>With uniform standards, the MACs are not equal</a:t>
            </a:r>
          </a:p>
          <a:p>
            <a:pPr lvl="2"/>
            <a:r>
              <a:rPr lang="en-US" sz="2100" dirty="0"/>
              <a:t>MAC</a:t>
            </a:r>
            <a:r>
              <a:rPr lang="en-US" sz="2100" baseline="-25000" dirty="0"/>
              <a:t>1</a:t>
            </a:r>
            <a:r>
              <a:rPr lang="en-US" sz="2100" dirty="0"/>
              <a:t> = 2.5(5) = $12.50	</a:t>
            </a:r>
          </a:p>
          <a:p>
            <a:pPr lvl="2"/>
            <a:r>
              <a:rPr lang="en-US" sz="2100" dirty="0"/>
              <a:t>MAC</a:t>
            </a:r>
            <a:r>
              <a:rPr lang="en-US" sz="2100" baseline="-25000" dirty="0"/>
              <a:t>2</a:t>
            </a:r>
            <a:r>
              <a:rPr lang="en-US" sz="2100" dirty="0"/>
              <a:t> = 0.625(5) = $3.125</a:t>
            </a:r>
          </a:p>
          <a:p>
            <a:pPr lvl="2"/>
            <a:r>
              <a:rPr lang="en-US" dirty="0"/>
              <a:t>Shows that Polluter 2 has a cost advantage </a:t>
            </a:r>
          </a:p>
          <a:p>
            <a:pPr lvl="3"/>
            <a:r>
              <a:rPr lang="en-US" sz="1800" dirty="0"/>
              <a:t>The 5th unit of A (i.e., the marginal unit) costs Polluter 2 $9.37 less than it costs Polluter 1 </a:t>
            </a:r>
          </a:p>
          <a:p>
            <a:pPr lvl="1"/>
            <a:r>
              <a:rPr lang="en-US" sz="2100" dirty="0"/>
              <a:t>It would be cheaper if Polluter 2 did more of the abating, but it lacks an incentive to do so</a:t>
            </a:r>
          </a:p>
        </p:txBody>
      </p:sp>
      <p:sp>
        <p:nvSpPr>
          <p:cNvPr id="5" name="Slide Number Placeholder 4"/>
          <p:cNvSpPr>
            <a:spLocks noGrp="1"/>
          </p:cNvSpPr>
          <p:nvPr>
            <p:ph type="sldNum" sz="quarter" idx="11"/>
          </p:nvPr>
        </p:nvSpPr>
        <p:spPr/>
        <p:txBody>
          <a:bodyPr/>
          <a:lstStyle/>
          <a:p>
            <a:fld id="{C432F0CE-7A7B-4ECC-8F49-B51570C7E6E1}" type="slidenum">
              <a:rPr lang="en-US"/>
              <a:pPr/>
              <a:t>26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704515">
                                            <p:txEl>
                                              <p:pRg st="0" end="0"/>
                                            </p:txEl>
                                          </p:spTgt>
                                        </p:tgtEl>
                                        <p:attrNameLst>
                                          <p:attrName>style.visibility</p:attrName>
                                        </p:attrNameLst>
                                      </p:cBhvr>
                                      <p:to>
                                        <p:strVal val="visible"/>
                                      </p:to>
                                    </p:set>
                                    <p:animEffect transition="in" filter="randombar(vertical)">
                                      <p:cBhvr>
                                        <p:cTn id="7" dur="500"/>
                                        <p:tgtEl>
                                          <p:spTgt spid="704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04515">
                                            <p:txEl>
                                              <p:pRg st="1" end="1"/>
                                            </p:txEl>
                                          </p:spTgt>
                                        </p:tgtEl>
                                        <p:attrNameLst>
                                          <p:attrName>style.visibility</p:attrName>
                                        </p:attrNameLst>
                                      </p:cBhvr>
                                      <p:to>
                                        <p:strVal val="visible"/>
                                      </p:to>
                                    </p:set>
                                    <p:animEffect transition="in" filter="randombar(vertical)">
                                      <p:cBhvr>
                                        <p:cTn id="12" dur="500"/>
                                        <p:tgtEl>
                                          <p:spTgt spid="7045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5" fill="hold" grpId="0" nodeType="clickEffect">
                                  <p:stCondLst>
                                    <p:cond delay="0"/>
                                  </p:stCondLst>
                                  <p:childTnLst>
                                    <p:set>
                                      <p:cBhvr>
                                        <p:cTn id="16" dur="1" fill="hold">
                                          <p:stCondLst>
                                            <p:cond delay="0"/>
                                          </p:stCondLst>
                                        </p:cTn>
                                        <p:tgtEl>
                                          <p:spTgt spid="704515">
                                            <p:txEl>
                                              <p:pRg st="2" end="2"/>
                                            </p:txEl>
                                          </p:spTgt>
                                        </p:tgtEl>
                                        <p:attrNameLst>
                                          <p:attrName>style.visibility</p:attrName>
                                        </p:attrNameLst>
                                      </p:cBhvr>
                                      <p:to>
                                        <p:strVal val="visible"/>
                                      </p:to>
                                    </p:set>
                                    <p:animEffect transition="in" filter="randombar(vertical)">
                                      <p:cBhvr>
                                        <p:cTn id="17" dur="500"/>
                                        <p:tgtEl>
                                          <p:spTgt spid="704515">
                                            <p:txEl>
                                              <p:pRg st="2" end="2"/>
                                            </p:txEl>
                                          </p:spTgt>
                                        </p:tgtEl>
                                      </p:cBhvr>
                                    </p:animEffect>
                                  </p:childTnLst>
                                </p:cTn>
                              </p:par>
                            </p:childTnLst>
                          </p:cTn>
                        </p:par>
                        <p:par>
                          <p:cTn id="18" fill="hold">
                            <p:stCondLst>
                              <p:cond delay="500"/>
                            </p:stCondLst>
                            <p:childTnLst>
                              <p:par>
                                <p:cTn id="19" presetID="14" presetClass="entr" presetSubtype="5" fill="hold" grpId="0" nodeType="afterEffect">
                                  <p:stCondLst>
                                    <p:cond delay="0"/>
                                  </p:stCondLst>
                                  <p:childTnLst>
                                    <p:set>
                                      <p:cBhvr>
                                        <p:cTn id="20" dur="1" fill="hold">
                                          <p:stCondLst>
                                            <p:cond delay="0"/>
                                          </p:stCondLst>
                                        </p:cTn>
                                        <p:tgtEl>
                                          <p:spTgt spid="704515">
                                            <p:txEl>
                                              <p:pRg st="3" end="3"/>
                                            </p:txEl>
                                          </p:spTgt>
                                        </p:tgtEl>
                                        <p:attrNameLst>
                                          <p:attrName>style.visibility</p:attrName>
                                        </p:attrNameLst>
                                      </p:cBhvr>
                                      <p:to>
                                        <p:strVal val="visible"/>
                                      </p:to>
                                    </p:set>
                                    <p:animEffect transition="in" filter="randombar(vertical)">
                                      <p:cBhvr>
                                        <p:cTn id="21" dur="500"/>
                                        <p:tgtEl>
                                          <p:spTgt spid="704515">
                                            <p:txEl>
                                              <p:pRg st="3" end="3"/>
                                            </p:txEl>
                                          </p:spTgt>
                                        </p:tgtEl>
                                      </p:cBhvr>
                                    </p:animEffect>
                                  </p:childTnLst>
                                </p:cTn>
                              </p:par>
                            </p:childTnLst>
                          </p:cTn>
                        </p:par>
                        <p:par>
                          <p:cTn id="22" fill="hold">
                            <p:stCondLst>
                              <p:cond delay="1000"/>
                            </p:stCondLst>
                            <p:childTnLst>
                              <p:par>
                                <p:cTn id="23" presetID="14" presetClass="entr" presetSubtype="5" fill="hold" grpId="0" nodeType="afterEffect">
                                  <p:stCondLst>
                                    <p:cond delay="0"/>
                                  </p:stCondLst>
                                  <p:childTnLst>
                                    <p:set>
                                      <p:cBhvr>
                                        <p:cTn id="24" dur="1" fill="hold">
                                          <p:stCondLst>
                                            <p:cond delay="0"/>
                                          </p:stCondLst>
                                        </p:cTn>
                                        <p:tgtEl>
                                          <p:spTgt spid="704515">
                                            <p:txEl>
                                              <p:pRg st="4" end="4"/>
                                            </p:txEl>
                                          </p:spTgt>
                                        </p:tgtEl>
                                        <p:attrNameLst>
                                          <p:attrName>style.visibility</p:attrName>
                                        </p:attrNameLst>
                                      </p:cBhvr>
                                      <p:to>
                                        <p:strVal val="visible"/>
                                      </p:to>
                                    </p:set>
                                    <p:animEffect transition="in" filter="randombar(vertical)">
                                      <p:cBhvr>
                                        <p:cTn id="25" dur="500"/>
                                        <p:tgtEl>
                                          <p:spTgt spid="704515">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5" fill="hold" grpId="0" nodeType="clickEffect">
                                  <p:stCondLst>
                                    <p:cond delay="0"/>
                                  </p:stCondLst>
                                  <p:childTnLst>
                                    <p:set>
                                      <p:cBhvr>
                                        <p:cTn id="29" dur="1" fill="hold">
                                          <p:stCondLst>
                                            <p:cond delay="0"/>
                                          </p:stCondLst>
                                        </p:cTn>
                                        <p:tgtEl>
                                          <p:spTgt spid="704515">
                                            <p:txEl>
                                              <p:pRg st="5" end="5"/>
                                            </p:txEl>
                                          </p:spTgt>
                                        </p:tgtEl>
                                        <p:attrNameLst>
                                          <p:attrName>style.visibility</p:attrName>
                                        </p:attrNameLst>
                                      </p:cBhvr>
                                      <p:to>
                                        <p:strVal val="visible"/>
                                      </p:to>
                                    </p:set>
                                    <p:animEffect transition="in" filter="randombar(vertical)">
                                      <p:cBhvr>
                                        <p:cTn id="30" dur="500"/>
                                        <p:tgtEl>
                                          <p:spTgt spid="704515">
                                            <p:txEl>
                                              <p:pRg st="5" end="5"/>
                                            </p:txEl>
                                          </p:spTgt>
                                        </p:tgtEl>
                                      </p:cBhvr>
                                    </p:animEffect>
                                  </p:childTnLst>
                                </p:cTn>
                              </p:par>
                            </p:childTnLst>
                          </p:cTn>
                        </p:par>
                        <p:par>
                          <p:cTn id="31" fill="hold">
                            <p:stCondLst>
                              <p:cond delay="500"/>
                            </p:stCondLst>
                            <p:childTnLst>
                              <p:par>
                                <p:cTn id="32" presetID="14" presetClass="entr" presetSubtype="5" fill="hold" grpId="0" nodeType="afterEffect">
                                  <p:stCondLst>
                                    <p:cond delay="0"/>
                                  </p:stCondLst>
                                  <p:childTnLst>
                                    <p:set>
                                      <p:cBhvr>
                                        <p:cTn id="33" dur="1" fill="hold">
                                          <p:stCondLst>
                                            <p:cond delay="0"/>
                                          </p:stCondLst>
                                        </p:cTn>
                                        <p:tgtEl>
                                          <p:spTgt spid="704515">
                                            <p:txEl>
                                              <p:pRg st="6" end="6"/>
                                            </p:txEl>
                                          </p:spTgt>
                                        </p:tgtEl>
                                        <p:attrNameLst>
                                          <p:attrName>style.visibility</p:attrName>
                                        </p:attrNameLst>
                                      </p:cBhvr>
                                      <p:to>
                                        <p:strVal val="visible"/>
                                      </p:to>
                                    </p:set>
                                    <p:animEffect transition="in" filter="randombar(vertical)">
                                      <p:cBhvr>
                                        <p:cTn id="34" dur="500"/>
                                        <p:tgtEl>
                                          <p:spTgt spid="704515">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5" fill="hold" grpId="0" nodeType="clickEffect">
                                  <p:stCondLst>
                                    <p:cond delay="0"/>
                                  </p:stCondLst>
                                  <p:childTnLst>
                                    <p:set>
                                      <p:cBhvr>
                                        <p:cTn id="38" dur="1" fill="hold">
                                          <p:stCondLst>
                                            <p:cond delay="0"/>
                                          </p:stCondLst>
                                        </p:cTn>
                                        <p:tgtEl>
                                          <p:spTgt spid="704515">
                                            <p:txEl>
                                              <p:pRg st="7" end="7"/>
                                            </p:txEl>
                                          </p:spTgt>
                                        </p:tgtEl>
                                        <p:attrNameLst>
                                          <p:attrName>style.visibility</p:attrName>
                                        </p:attrNameLst>
                                      </p:cBhvr>
                                      <p:to>
                                        <p:strVal val="visible"/>
                                      </p:to>
                                    </p:set>
                                    <p:animEffect transition="in" filter="randombar(vertical)">
                                      <p:cBhvr>
                                        <p:cTn id="39" dur="500"/>
                                        <p:tgtEl>
                                          <p:spTgt spid="7045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15" grpId="0" uiExpand="1" build="p" bldLvl="2"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5538" name="Rectangle 2"/>
          <p:cNvSpPr>
            <a:spLocks noGrp="1" noChangeArrowheads="1"/>
          </p:cNvSpPr>
          <p:nvPr>
            <p:ph type="title"/>
          </p:nvPr>
        </p:nvSpPr>
        <p:spPr>
          <a:xfrm>
            <a:off x="838200" y="609600"/>
            <a:ext cx="7696200" cy="809625"/>
          </a:xfrm>
        </p:spPr>
        <p:txBody>
          <a:bodyPr/>
          <a:lstStyle/>
          <a:p>
            <a:r>
              <a:rPr lang="en-US" sz="4300" dirty="0"/>
              <a:t>Model</a:t>
            </a:r>
          </a:p>
        </p:txBody>
      </p:sp>
      <p:sp>
        <p:nvSpPr>
          <p:cNvPr id="705539" name="Rectangle 3"/>
          <p:cNvSpPr>
            <a:spLocks noGrp="1" noChangeArrowheads="1"/>
          </p:cNvSpPr>
          <p:nvPr>
            <p:ph idx="1"/>
          </p:nvPr>
        </p:nvSpPr>
        <p:spPr>
          <a:xfrm>
            <a:off x="990600" y="1752600"/>
            <a:ext cx="7772400" cy="4343400"/>
          </a:xfrm>
        </p:spPr>
        <p:txBody>
          <a:bodyPr/>
          <a:lstStyle/>
          <a:p>
            <a:pPr>
              <a:lnSpc>
                <a:spcPct val="80000"/>
              </a:lnSpc>
            </a:pPr>
            <a:r>
              <a:rPr lang="en-US" sz="2400" dirty="0"/>
              <a:t>Find the cost-effective abatement, A</a:t>
            </a:r>
            <a:r>
              <a:rPr lang="en-US" sz="2400" baseline="-25000" dirty="0"/>
              <a:t>1</a:t>
            </a:r>
            <a:r>
              <a:rPr lang="en-US" sz="2400" dirty="0"/>
              <a:t> and A</a:t>
            </a:r>
            <a:r>
              <a:rPr lang="en-US" sz="2400" baseline="-25000" dirty="0"/>
              <a:t>2</a:t>
            </a:r>
          </a:p>
          <a:p>
            <a:pPr>
              <a:lnSpc>
                <a:spcPct val="80000"/>
              </a:lnSpc>
              <a:spcAft>
                <a:spcPts val="1200"/>
              </a:spcAft>
            </a:pPr>
            <a:r>
              <a:rPr lang="en-US" sz="2400" dirty="0"/>
              <a:t>Solution: uses 3 simple steps</a:t>
            </a:r>
            <a:r>
              <a:rPr lang="en-US" sz="2000" dirty="0"/>
              <a:t> </a:t>
            </a:r>
          </a:p>
          <a:p>
            <a:pPr>
              <a:lnSpc>
                <a:spcPct val="60000"/>
              </a:lnSpc>
              <a:spcAft>
                <a:spcPts val="1200"/>
              </a:spcAft>
              <a:buNone/>
            </a:pPr>
            <a:r>
              <a:rPr lang="en-US" sz="2000" dirty="0" smtClean="0"/>
              <a:t>	(</a:t>
            </a:r>
            <a:r>
              <a:rPr lang="en-US" sz="2000" dirty="0"/>
              <a:t>i)  Set MAC</a:t>
            </a:r>
            <a:r>
              <a:rPr lang="en-US" sz="2000" baseline="-25000" dirty="0"/>
              <a:t>1</a:t>
            </a:r>
            <a:r>
              <a:rPr lang="en-US" sz="2000" dirty="0"/>
              <a:t> = MAC</a:t>
            </a:r>
            <a:r>
              <a:rPr lang="en-US" sz="2000" baseline="-25000" dirty="0"/>
              <a:t>2</a:t>
            </a:r>
            <a:r>
              <a:rPr lang="en-US" sz="2000" dirty="0"/>
              <a:t> </a:t>
            </a:r>
          </a:p>
          <a:p>
            <a:pPr>
              <a:lnSpc>
                <a:spcPct val="60000"/>
              </a:lnSpc>
              <a:buClr>
                <a:schemeClr val="tx1"/>
              </a:buClr>
              <a:buFont typeface="Wingdings" pitchFamily="2" charset="2"/>
              <a:buNone/>
            </a:pPr>
            <a:r>
              <a:rPr lang="en-US" sz="2000" dirty="0"/>
              <a:t>		</a:t>
            </a:r>
            <a:r>
              <a:rPr lang="en-US" sz="2000" dirty="0" smtClean="0"/>
              <a:t>	2.5A</a:t>
            </a:r>
            <a:r>
              <a:rPr lang="en-US" sz="2000" baseline="-25000" dirty="0" smtClean="0"/>
              <a:t>1</a:t>
            </a:r>
            <a:r>
              <a:rPr lang="en-US" sz="2000" dirty="0" smtClean="0"/>
              <a:t> </a:t>
            </a:r>
            <a:r>
              <a:rPr lang="en-US" sz="2000" dirty="0"/>
              <a:t>= 0.625A</a:t>
            </a:r>
            <a:r>
              <a:rPr lang="en-US" sz="2000" baseline="-25000" dirty="0"/>
              <a:t>2</a:t>
            </a:r>
          </a:p>
          <a:p>
            <a:pPr lvl="2">
              <a:lnSpc>
                <a:spcPct val="80000"/>
              </a:lnSpc>
              <a:buClr>
                <a:schemeClr val="tx1"/>
              </a:buClr>
              <a:buFont typeface="Wingdings" pitchFamily="2" charset="2"/>
              <a:buNone/>
            </a:pPr>
            <a:r>
              <a:rPr lang="en-US" sz="1500" dirty="0" smtClean="0">
                <a:solidFill>
                  <a:srgbClr val="2E5D7A"/>
                </a:solidFill>
              </a:rPr>
              <a:t>		An </a:t>
            </a:r>
            <a:r>
              <a:rPr lang="en-US" sz="1500" dirty="0">
                <a:solidFill>
                  <a:srgbClr val="2E5D7A"/>
                </a:solidFill>
              </a:rPr>
              <a:t>application of the equimarginal principle of optimality</a:t>
            </a:r>
          </a:p>
          <a:p>
            <a:pPr>
              <a:lnSpc>
                <a:spcPct val="80000"/>
              </a:lnSpc>
              <a:buNone/>
            </a:pPr>
            <a:r>
              <a:rPr lang="en-US" sz="2000" dirty="0" smtClean="0"/>
              <a:t>	(</a:t>
            </a:r>
            <a:r>
              <a:rPr lang="en-US" sz="2000" dirty="0"/>
              <a:t>ii)  Set A</a:t>
            </a:r>
            <a:r>
              <a:rPr lang="en-US" sz="2000" baseline="-25000" dirty="0"/>
              <a:t>1</a:t>
            </a:r>
            <a:r>
              <a:rPr lang="en-US" sz="2000" dirty="0"/>
              <a:t> + A</a:t>
            </a:r>
            <a:r>
              <a:rPr lang="en-US" sz="2000" baseline="-25000" dirty="0"/>
              <a:t>2</a:t>
            </a:r>
            <a:r>
              <a:rPr lang="en-US" sz="2000" dirty="0"/>
              <a:t> = Abatement Standard</a:t>
            </a:r>
          </a:p>
          <a:p>
            <a:pPr lvl="1">
              <a:lnSpc>
                <a:spcPct val="80000"/>
              </a:lnSpc>
              <a:buFont typeface="Wingdings" pitchFamily="2" charset="2"/>
              <a:buNone/>
            </a:pPr>
            <a:r>
              <a:rPr lang="en-US" sz="1900" dirty="0"/>
              <a:t>		</a:t>
            </a:r>
            <a:r>
              <a:rPr lang="en-US" sz="1900" dirty="0" smtClean="0"/>
              <a:t>	A</a:t>
            </a:r>
            <a:r>
              <a:rPr lang="en-US" sz="1900" baseline="-25000" dirty="0" smtClean="0"/>
              <a:t>1</a:t>
            </a:r>
            <a:r>
              <a:rPr lang="en-US" sz="1900" dirty="0" smtClean="0"/>
              <a:t> </a:t>
            </a:r>
            <a:r>
              <a:rPr lang="en-US" sz="1900" dirty="0"/>
              <a:t>+ A</a:t>
            </a:r>
            <a:r>
              <a:rPr lang="en-US" sz="1900" baseline="-25000" dirty="0"/>
              <a:t>2</a:t>
            </a:r>
            <a:r>
              <a:rPr lang="en-US" sz="1900" dirty="0"/>
              <a:t> = 10</a:t>
            </a:r>
          </a:p>
          <a:p>
            <a:pPr>
              <a:lnSpc>
                <a:spcPct val="80000"/>
              </a:lnSpc>
              <a:buNone/>
            </a:pPr>
            <a:r>
              <a:rPr lang="en-US" sz="2000" dirty="0" smtClean="0"/>
              <a:t>	(iii</a:t>
            </a:r>
            <a:r>
              <a:rPr lang="en-US" sz="2000" dirty="0"/>
              <a:t>) Solve equations (i) and (ii) simultaneously</a:t>
            </a:r>
          </a:p>
          <a:p>
            <a:pPr>
              <a:lnSpc>
                <a:spcPct val="80000"/>
              </a:lnSpc>
              <a:buFont typeface="Wingdings" pitchFamily="2" charset="2"/>
              <a:buNone/>
            </a:pPr>
            <a:r>
              <a:rPr lang="en-US" sz="2000" dirty="0"/>
              <a:t>			2.5 (10 - A</a:t>
            </a:r>
            <a:r>
              <a:rPr lang="en-US" sz="2000" baseline="-25000" dirty="0"/>
              <a:t>2</a:t>
            </a:r>
            <a:r>
              <a:rPr lang="en-US" sz="2000" dirty="0"/>
              <a:t>) = 0.625A</a:t>
            </a:r>
            <a:r>
              <a:rPr lang="en-US" sz="2000" baseline="-25000" dirty="0"/>
              <a:t>2</a:t>
            </a:r>
          </a:p>
          <a:p>
            <a:pPr>
              <a:lnSpc>
                <a:spcPct val="80000"/>
              </a:lnSpc>
              <a:buFont typeface="Wingdings" pitchFamily="2" charset="2"/>
              <a:buNone/>
            </a:pPr>
            <a:r>
              <a:rPr lang="en-US" sz="2000" dirty="0"/>
              <a:t>			25 - 2.5A</a:t>
            </a:r>
            <a:r>
              <a:rPr lang="en-US" sz="2000" baseline="-25000" dirty="0"/>
              <a:t>2</a:t>
            </a:r>
            <a:r>
              <a:rPr lang="en-US" sz="2000" dirty="0"/>
              <a:t> = 0.625A</a:t>
            </a:r>
            <a:r>
              <a:rPr lang="en-US" sz="2000" baseline="-25000" dirty="0"/>
              <a:t>2</a:t>
            </a:r>
            <a:r>
              <a:rPr lang="en-US" sz="2000" dirty="0"/>
              <a:t>, so </a:t>
            </a:r>
            <a:r>
              <a:rPr lang="en-US" sz="2000" dirty="0">
                <a:solidFill>
                  <a:srgbClr val="2E5D7A"/>
                </a:solidFill>
              </a:rPr>
              <a:t>A</a:t>
            </a:r>
            <a:r>
              <a:rPr lang="en-US" sz="2000" baseline="-25000" dirty="0">
                <a:solidFill>
                  <a:srgbClr val="2E5D7A"/>
                </a:solidFill>
              </a:rPr>
              <a:t>1</a:t>
            </a:r>
            <a:r>
              <a:rPr lang="en-US" sz="2000" dirty="0">
                <a:solidFill>
                  <a:srgbClr val="2E5D7A"/>
                </a:solidFill>
              </a:rPr>
              <a:t> =2   A</a:t>
            </a:r>
            <a:r>
              <a:rPr lang="en-US" sz="2000" baseline="-25000" dirty="0">
                <a:solidFill>
                  <a:srgbClr val="2E5D7A"/>
                </a:solidFill>
              </a:rPr>
              <a:t>2</a:t>
            </a:r>
            <a:r>
              <a:rPr lang="en-US" sz="2000" dirty="0">
                <a:solidFill>
                  <a:srgbClr val="2E5D7A"/>
                </a:solidFill>
              </a:rPr>
              <a:t> =8</a:t>
            </a:r>
          </a:p>
          <a:p>
            <a:pPr>
              <a:lnSpc>
                <a:spcPct val="80000"/>
              </a:lnSpc>
            </a:pPr>
            <a:r>
              <a:rPr lang="en-US" sz="2400" dirty="0"/>
              <a:t>Prove that this is cost-effective</a:t>
            </a:r>
            <a:r>
              <a:rPr lang="en-US" sz="2000" dirty="0">
                <a:solidFill>
                  <a:srgbClr val="8DC73F"/>
                </a:solidFill>
              </a:rPr>
              <a:t> </a:t>
            </a:r>
          </a:p>
          <a:p>
            <a:pPr>
              <a:lnSpc>
                <a:spcPct val="80000"/>
              </a:lnSpc>
              <a:buFont typeface="Wingdings" pitchFamily="2" charset="2"/>
              <a:buNone/>
            </a:pPr>
            <a:r>
              <a:rPr lang="en-US" sz="2000" dirty="0"/>
              <a:t>			MAC</a:t>
            </a:r>
            <a:r>
              <a:rPr lang="en-US" sz="2000" baseline="-25000" dirty="0"/>
              <a:t>1</a:t>
            </a:r>
            <a:r>
              <a:rPr lang="en-US" sz="2000" dirty="0"/>
              <a:t> = 2.5A</a:t>
            </a:r>
            <a:r>
              <a:rPr lang="en-US" sz="2000" baseline="-25000" dirty="0"/>
              <a:t>1</a:t>
            </a:r>
            <a:r>
              <a:rPr lang="en-US" sz="2000" dirty="0"/>
              <a:t> = 2.5(2) = $5.00</a:t>
            </a:r>
          </a:p>
          <a:p>
            <a:pPr>
              <a:lnSpc>
                <a:spcPct val="80000"/>
              </a:lnSpc>
              <a:buFont typeface="Wingdings" pitchFamily="2" charset="2"/>
              <a:buNone/>
            </a:pPr>
            <a:r>
              <a:rPr lang="en-US" sz="2000" dirty="0"/>
              <a:t>			MAC</a:t>
            </a:r>
            <a:r>
              <a:rPr lang="en-US" sz="2000" baseline="-25000" dirty="0"/>
              <a:t>2 </a:t>
            </a:r>
            <a:r>
              <a:rPr lang="en-US" sz="2000" dirty="0"/>
              <a:t>= 0.625A</a:t>
            </a:r>
            <a:r>
              <a:rPr lang="en-US" sz="2000" baseline="-25000" dirty="0"/>
              <a:t>2 </a:t>
            </a:r>
            <a:r>
              <a:rPr lang="en-US" sz="2000" dirty="0"/>
              <a:t>= 0.625(8) = $5.00</a:t>
            </a:r>
          </a:p>
        </p:txBody>
      </p:sp>
      <p:sp>
        <p:nvSpPr>
          <p:cNvPr id="5" name="Slide Number Placeholder 4"/>
          <p:cNvSpPr>
            <a:spLocks noGrp="1"/>
          </p:cNvSpPr>
          <p:nvPr>
            <p:ph type="sldNum" sz="quarter" idx="11"/>
          </p:nvPr>
        </p:nvSpPr>
        <p:spPr/>
        <p:txBody>
          <a:bodyPr/>
          <a:lstStyle/>
          <a:p>
            <a:fld id="{AAECC439-341D-46A0-BAA9-4FA13A2A61CB}" type="slidenum">
              <a:rPr lang="en-US"/>
              <a:pPr/>
              <a:t>27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705539">
                                            <p:txEl>
                                              <p:pRg st="0" end="0"/>
                                            </p:txEl>
                                          </p:spTgt>
                                        </p:tgtEl>
                                        <p:attrNameLst>
                                          <p:attrName>style.visibility</p:attrName>
                                        </p:attrNameLst>
                                      </p:cBhvr>
                                      <p:to>
                                        <p:strVal val="visible"/>
                                      </p:to>
                                    </p:set>
                                    <p:animEffect transition="in" filter="randombar(vertical)">
                                      <p:cBhvr>
                                        <p:cTn id="7" dur="500"/>
                                        <p:tgtEl>
                                          <p:spTgt spid="70553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05539">
                                            <p:txEl>
                                              <p:pRg st="1" end="1"/>
                                            </p:txEl>
                                          </p:spTgt>
                                        </p:tgtEl>
                                        <p:attrNameLst>
                                          <p:attrName>style.visibility</p:attrName>
                                        </p:attrNameLst>
                                      </p:cBhvr>
                                      <p:to>
                                        <p:strVal val="visible"/>
                                      </p:to>
                                    </p:set>
                                    <p:animEffect transition="in" filter="randombar(vertical)">
                                      <p:cBhvr>
                                        <p:cTn id="12" dur="500"/>
                                        <p:tgtEl>
                                          <p:spTgt spid="70553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5" fill="hold" grpId="0" nodeType="clickEffect">
                                  <p:stCondLst>
                                    <p:cond delay="0"/>
                                  </p:stCondLst>
                                  <p:childTnLst>
                                    <p:set>
                                      <p:cBhvr>
                                        <p:cTn id="16" dur="1" fill="hold">
                                          <p:stCondLst>
                                            <p:cond delay="0"/>
                                          </p:stCondLst>
                                        </p:cTn>
                                        <p:tgtEl>
                                          <p:spTgt spid="705539">
                                            <p:txEl>
                                              <p:pRg st="2" end="2"/>
                                            </p:txEl>
                                          </p:spTgt>
                                        </p:tgtEl>
                                        <p:attrNameLst>
                                          <p:attrName>style.visibility</p:attrName>
                                        </p:attrNameLst>
                                      </p:cBhvr>
                                      <p:to>
                                        <p:strVal val="visible"/>
                                      </p:to>
                                    </p:set>
                                    <p:animEffect transition="in" filter="randombar(vertical)">
                                      <p:cBhvr>
                                        <p:cTn id="17" dur="500"/>
                                        <p:tgtEl>
                                          <p:spTgt spid="70553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5" fill="hold" grpId="0" nodeType="clickEffect">
                                  <p:stCondLst>
                                    <p:cond delay="0"/>
                                  </p:stCondLst>
                                  <p:childTnLst>
                                    <p:set>
                                      <p:cBhvr>
                                        <p:cTn id="21" dur="1" fill="hold">
                                          <p:stCondLst>
                                            <p:cond delay="0"/>
                                          </p:stCondLst>
                                        </p:cTn>
                                        <p:tgtEl>
                                          <p:spTgt spid="705539">
                                            <p:txEl>
                                              <p:pRg st="3" end="3"/>
                                            </p:txEl>
                                          </p:spTgt>
                                        </p:tgtEl>
                                        <p:attrNameLst>
                                          <p:attrName>style.visibility</p:attrName>
                                        </p:attrNameLst>
                                      </p:cBhvr>
                                      <p:to>
                                        <p:strVal val="visible"/>
                                      </p:to>
                                    </p:set>
                                    <p:animEffect transition="in" filter="randombar(vertical)">
                                      <p:cBhvr>
                                        <p:cTn id="22" dur="500"/>
                                        <p:tgtEl>
                                          <p:spTgt spid="705539">
                                            <p:txEl>
                                              <p:pRg st="3" end="3"/>
                                            </p:txEl>
                                          </p:spTgt>
                                        </p:tgtEl>
                                      </p:cBhvr>
                                    </p:animEffect>
                                  </p:childTnLst>
                                </p:cTn>
                              </p:par>
                            </p:childTnLst>
                          </p:cTn>
                        </p:par>
                        <p:par>
                          <p:cTn id="23" fill="hold">
                            <p:stCondLst>
                              <p:cond delay="500"/>
                            </p:stCondLst>
                            <p:childTnLst>
                              <p:par>
                                <p:cTn id="24" presetID="14" presetClass="entr" presetSubtype="5" fill="hold" grpId="0" nodeType="afterEffect">
                                  <p:stCondLst>
                                    <p:cond delay="0"/>
                                  </p:stCondLst>
                                  <p:childTnLst>
                                    <p:set>
                                      <p:cBhvr>
                                        <p:cTn id="25" dur="1" fill="hold">
                                          <p:stCondLst>
                                            <p:cond delay="0"/>
                                          </p:stCondLst>
                                        </p:cTn>
                                        <p:tgtEl>
                                          <p:spTgt spid="705539">
                                            <p:txEl>
                                              <p:pRg st="4" end="4"/>
                                            </p:txEl>
                                          </p:spTgt>
                                        </p:tgtEl>
                                        <p:attrNameLst>
                                          <p:attrName>style.visibility</p:attrName>
                                        </p:attrNameLst>
                                      </p:cBhvr>
                                      <p:to>
                                        <p:strVal val="visible"/>
                                      </p:to>
                                    </p:set>
                                    <p:animEffect transition="in" filter="randombar(vertical)">
                                      <p:cBhvr>
                                        <p:cTn id="26" dur="500"/>
                                        <p:tgtEl>
                                          <p:spTgt spid="705539">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5" fill="hold" grpId="0" nodeType="clickEffect">
                                  <p:stCondLst>
                                    <p:cond delay="0"/>
                                  </p:stCondLst>
                                  <p:childTnLst>
                                    <p:set>
                                      <p:cBhvr>
                                        <p:cTn id="30" dur="1" fill="hold">
                                          <p:stCondLst>
                                            <p:cond delay="0"/>
                                          </p:stCondLst>
                                        </p:cTn>
                                        <p:tgtEl>
                                          <p:spTgt spid="705539">
                                            <p:txEl>
                                              <p:pRg st="5" end="5"/>
                                            </p:txEl>
                                          </p:spTgt>
                                        </p:tgtEl>
                                        <p:attrNameLst>
                                          <p:attrName>style.visibility</p:attrName>
                                        </p:attrNameLst>
                                      </p:cBhvr>
                                      <p:to>
                                        <p:strVal val="visible"/>
                                      </p:to>
                                    </p:set>
                                    <p:animEffect transition="in" filter="randombar(vertical)">
                                      <p:cBhvr>
                                        <p:cTn id="31" dur="500"/>
                                        <p:tgtEl>
                                          <p:spTgt spid="705539">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5" fill="hold" grpId="0" nodeType="clickEffect">
                                  <p:stCondLst>
                                    <p:cond delay="0"/>
                                  </p:stCondLst>
                                  <p:childTnLst>
                                    <p:set>
                                      <p:cBhvr>
                                        <p:cTn id="35" dur="1" fill="hold">
                                          <p:stCondLst>
                                            <p:cond delay="0"/>
                                          </p:stCondLst>
                                        </p:cTn>
                                        <p:tgtEl>
                                          <p:spTgt spid="705539">
                                            <p:txEl>
                                              <p:pRg st="6" end="6"/>
                                            </p:txEl>
                                          </p:spTgt>
                                        </p:tgtEl>
                                        <p:attrNameLst>
                                          <p:attrName>style.visibility</p:attrName>
                                        </p:attrNameLst>
                                      </p:cBhvr>
                                      <p:to>
                                        <p:strVal val="visible"/>
                                      </p:to>
                                    </p:set>
                                    <p:animEffect transition="in" filter="randombar(vertical)">
                                      <p:cBhvr>
                                        <p:cTn id="36" dur="500"/>
                                        <p:tgtEl>
                                          <p:spTgt spid="705539">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5" fill="hold" grpId="0" nodeType="clickEffect">
                                  <p:stCondLst>
                                    <p:cond delay="0"/>
                                  </p:stCondLst>
                                  <p:childTnLst>
                                    <p:set>
                                      <p:cBhvr>
                                        <p:cTn id="40" dur="1" fill="hold">
                                          <p:stCondLst>
                                            <p:cond delay="0"/>
                                          </p:stCondLst>
                                        </p:cTn>
                                        <p:tgtEl>
                                          <p:spTgt spid="705539">
                                            <p:txEl>
                                              <p:pRg st="7" end="7"/>
                                            </p:txEl>
                                          </p:spTgt>
                                        </p:tgtEl>
                                        <p:attrNameLst>
                                          <p:attrName>style.visibility</p:attrName>
                                        </p:attrNameLst>
                                      </p:cBhvr>
                                      <p:to>
                                        <p:strVal val="visible"/>
                                      </p:to>
                                    </p:set>
                                    <p:animEffect transition="in" filter="randombar(vertical)">
                                      <p:cBhvr>
                                        <p:cTn id="41" dur="500"/>
                                        <p:tgtEl>
                                          <p:spTgt spid="705539">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5" fill="hold" grpId="0" nodeType="clickEffect">
                                  <p:stCondLst>
                                    <p:cond delay="0"/>
                                  </p:stCondLst>
                                  <p:childTnLst>
                                    <p:set>
                                      <p:cBhvr>
                                        <p:cTn id="45" dur="1" fill="hold">
                                          <p:stCondLst>
                                            <p:cond delay="0"/>
                                          </p:stCondLst>
                                        </p:cTn>
                                        <p:tgtEl>
                                          <p:spTgt spid="705539">
                                            <p:txEl>
                                              <p:pRg st="8" end="8"/>
                                            </p:txEl>
                                          </p:spTgt>
                                        </p:tgtEl>
                                        <p:attrNameLst>
                                          <p:attrName>style.visibility</p:attrName>
                                        </p:attrNameLst>
                                      </p:cBhvr>
                                      <p:to>
                                        <p:strVal val="visible"/>
                                      </p:to>
                                    </p:set>
                                    <p:animEffect transition="in" filter="randombar(vertical)">
                                      <p:cBhvr>
                                        <p:cTn id="46" dur="500"/>
                                        <p:tgtEl>
                                          <p:spTgt spid="705539">
                                            <p:txEl>
                                              <p:pRg st="8" end="8"/>
                                            </p:txEl>
                                          </p:spTgt>
                                        </p:tgtEl>
                                      </p:cBhvr>
                                    </p:animEffect>
                                  </p:childTnLst>
                                </p:cTn>
                              </p:par>
                            </p:childTnLst>
                          </p:cTn>
                        </p:par>
                        <p:par>
                          <p:cTn id="47" fill="hold">
                            <p:stCondLst>
                              <p:cond delay="500"/>
                            </p:stCondLst>
                            <p:childTnLst>
                              <p:par>
                                <p:cTn id="48" presetID="14" presetClass="entr" presetSubtype="5" fill="hold" grpId="0" nodeType="afterEffect">
                                  <p:stCondLst>
                                    <p:cond delay="0"/>
                                  </p:stCondLst>
                                  <p:childTnLst>
                                    <p:set>
                                      <p:cBhvr>
                                        <p:cTn id="49" dur="1" fill="hold">
                                          <p:stCondLst>
                                            <p:cond delay="0"/>
                                          </p:stCondLst>
                                        </p:cTn>
                                        <p:tgtEl>
                                          <p:spTgt spid="705539">
                                            <p:txEl>
                                              <p:pRg st="9" end="9"/>
                                            </p:txEl>
                                          </p:spTgt>
                                        </p:tgtEl>
                                        <p:attrNameLst>
                                          <p:attrName>style.visibility</p:attrName>
                                        </p:attrNameLst>
                                      </p:cBhvr>
                                      <p:to>
                                        <p:strVal val="visible"/>
                                      </p:to>
                                    </p:set>
                                    <p:animEffect transition="in" filter="randombar(vertical)">
                                      <p:cBhvr>
                                        <p:cTn id="50" dur="500"/>
                                        <p:tgtEl>
                                          <p:spTgt spid="705539">
                                            <p:txEl>
                                              <p:pRg st="9" end="9"/>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4" presetClass="entr" presetSubtype="5" fill="hold" grpId="0" nodeType="clickEffect">
                                  <p:stCondLst>
                                    <p:cond delay="0"/>
                                  </p:stCondLst>
                                  <p:childTnLst>
                                    <p:set>
                                      <p:cBhvr>
                                        <p:cTn id="54" dur="1" fill="hold">
                                          <p:stCondLst>
                                            <p:cond delay="0"/>
                                          </p:stCondLst>
                                        </p:cTn>
                                        <p:tgtEl>
                                          <p:spTgt spid="705539">
                                            <p:txEl>
                                              <p:pRg st="10" end="10"/>
                                            </p:txEl>
                                          </p:spTgt>
                                        </p:tgtEl>
                                        <p:attrNameLst>
                                          <p:attrName>style.visibility</p:attrName>
                                        </p:attrNameLst>
                                      </p:cBhvr>
                                      <p:to>
                                        <p:strVal val="visible"/>
                                      </p:to>
                                    </p:set>
                                    <p:animEffect transition="in" filter="randombar(vertical)">
                                      <p:cBhvr>
                                        <p:cTn id="55" dur="500"/>
                                        <p:tgtEl>
                                          <p:spTgt spid="705539">
                                            <p:txEl>
                                              <p:pRg st="10" end="1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4" presetClass="entr" presetSubtype="5" fill="hold" grpId="0" nodeType="clickEffect">
                                  <p:stCondLst>
                                    <p:cond delay="0"/>
                                  </p:stCondLst>
                                  <p:childTnLst>
                                    <p:set>
                                      <p:cBhvr>
                                        <p:cTn id="59" dur="1" fill="hold">
                                          <p:stCondLst>
                                            <p:cond delay="0"/>
                                          </p:stCondLst>
                                        </p:cTn>
                                        <p:tgtEl>
                                          <p:spTgt spid="705539">
                                            <p:txEl>
                                              <p:pRg st="11" end="11"/>
                                            </p:txEl>
                                          </p:spTgt>
                                        </p:tgtEl>
                                        <p:attrNameLst>
                                          <p:attrName>style.visibility</p:attrName>
                                        </p:attrNameLst>
                                      </p:cBhvr>
                                      <p:to>
                                        <p:strVal val="visible"/>
                                      </p:to>
                                    </p:set>
                                    <p:animEffect transition="in" filter="randombar(vertical)">
                                      <p:cBhvr>
                                        <p:cTn id="60" dur="500"/>
                                        <p:tgtEl>
                                          <p:spTgt spid="705539">
                                            <p:txEl>
                                              <p:pRg st="11" end="11"/>
                                            </p:txEl>
                                          </p:spTgt>
                                        </p:tgtEl>
                                      </p:cBhvr>
                                    </p:animEffect>
                                  </p:childTnLst>
                                </p:cTn>
                              </p:par>
                            </p:childTnLst>
                          </p:cTn>
                        </p:par>
                        <p:par>
                          <p:cTn id="61" fill="hold">
                            <p:stCondLst>
                              <p:cond delay="500"/>
                            </p:stCondLst>
                            <p:childTnLst>
                              <p:par>
                                <p:cTn id="62" presetID="14" presetClass="entr" presetSubtype="5" fill="hold" grpId="0" nodeType="afterEffect">
                                  <p:stCondLst>
                                    <p:cond delay="0"/>
                                  </p:stCondLst>
                                  <p:childTnLst>
                                    <p:set>
                                      <p:cBhvr>
                                        <p:cTn id="63" dur="1" fill="hold">
                                          <p:stCondLst>
                                            <p:cond delay="0"/>
                                          </p:stCondLst>
                                        </p:cTn>
                                        <p:tgtEl>
                                          <p:spTgt spid="705539">
                                            <p:txEl>
                                              <p:pRg st="12" end="12"/>
                                            </p:txEl>
                                          </p:spTgt>
                                        </p:tgtEl>
                                        <p:attrNameLst>
                                          <p:attrName>style.visibility</p:attrName>
                                        </p:attrNameLst>
                                      </p:cBhvr>
                                      <p:to>
                                        <p:strVal val="visible"/>
                                      </p:to>
                                    </p:set>
                                    <p:animEffect transition="in" filter="randombar(vertical)">
                                      <p:cBhvr>
                                        <p:cTn id="64" dur="500"/>
                                        <p:tgtEl>
                                          <p:spTgt spid="705539">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5539" grpId="0" uiExpand="1" build="p" bldLvl="2"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62" name="Rectangle 2"/>
          <p:cNvSpPr>
            <a:spLocks noGrp="1" noChangeArrowheads="1"/>
          </p:cNvSpPr>
          <p:nvPr>
            <p:ph type="title"/>
          </p:nvPr>
        </p:nvSpPr>
        <p:spPr>
          <a:xfrm>
            <a:off x="762000" y="533400"/>
            <a:ext cx="6781800" cy="990600"/>
          </a:xfrm>
        </p:spPr>
        <p:txBody>
          <a:bodyPr/>
          <a:lstStyle/>
          <a:p>
            <a:r>
              <a:rPr lang="en-US" sz="4300" dirty="0"/>
              <a:t>Model</a:t>
            </a:r>
          </a:p>
        </p:txBody>
      </p:sp>
      <p:sp>
        <p:nvSpPr>
          <p:cNvPr id="706563" name="Rectangle 3"/>
          <p:cNvSpPr>
            <a:spLocks noGrp="1" noChangeArrowheads="1"/>
          </p:cNvSpPr>
          <p:nvPr>
            <p:ph idx="1"/>
          </p:nvPr>
        </p:nvSpPr>
        <p:spPr>
          <a:xfrm>
            <a:off x="533400" y="1752600"/>
            <a:ext cx="8382000" cy="4343400"/>
          </a:xfrm>
        </p:spPr>
        <p:txBody>
          <a:bodyPr/>
          <a:lstStyle/>
          <a:p>
            <a:r>
              <a:rPr lang="en-US" sz="2400" dirty="0"/>
              <a:t>Show that total abatement costs are lower at this abatement allocation than the costs when a uniform standard is used</a:t>
            </a:r>
          </a:p>
          <a:p>
            <a:r>
              <a:rPr lang="en-US" sz="2400" dirty="0"/>
              <a:t>Solution</a:t>
            </a:r>
          </a:p>
          <a:p>
            <a:pPr lvl="1"/>
            <a:r>
              <a:rPr lang="en-US" sz="2100" dirty="0"/>
              <a:t>TAC</a:t>
            </a:r>
            <a:r>
              <a:rPr lang="en-US" sz="2100" baseline="-25000" dirty="0"/>
              <a:t>1</a:t>
            </a:r>
            <a:r>
              <a:rPr lang="en-US" sz="2100" dirty="0"/>
              <a:t> = 1.25(2)</a:t>
            </a:r>
            <a:r>
              <a:rPr lang="en-US" sz="2100" baseline="30000" dirty="0"/>
              <a:t>2</a:t>
            </a:r>
            <a:r>
              <a:rPr lang="en-US" sz="2100" dirty="0"/>
              <a:t>  = $5.00	</a:t>
            </a:r>
          </a:p>
          <a:p>
            <a:pPr lvl="1"/>
            <a:r>
              <a:rPr lang="en-US" sz="2100" dirty="0"/>
              <a:t>TAC</a:t>
            </a:r>
            <a:r>
              <a:rPr lang="en-US" sz="2100" baseline="-25000" dirty="0"/>
              <a:t>2</a:t>
            </a:r>
            <a:r>
              <a:rPr lang="en-US" sz="2100" dirty="0"/>
              <a:t> = 0.3125(8)</a:t>
            </a:r>
            <a:r>
              <a:rPr lang="en-US" sz="2100" baseline="30000" dirty="0"/>
              <a:t>2</a:t>
            </a:r>
            <a:r>
              <a:rPr lang="en-US" sz="2100" dirty="0"/>
              <a:t> = $20.00</a:t>
            </a:r>
          </a:p>
          <a:p>
            <a:pPr lvl="1"/>
            <a:r>
              <a:rPr lang="en-US" sz="2100" dirty="0">
                <a:sym typeface="Symbol" pitchFamily="18" charset="2"/>
              </a:rPr>
              <a:t> </a:t>
            </a:r>
            <a:r>
              <a:rPr lang="en-US" sz="2100" dirty="0"/>
              <a:t>TACs (cost-effective) = </a:t>
            </a:r>
            <a:r>
              <a:rPr lang="en-US" sz="2100" dirty="0">
                <a:solidFill>
                  <a:srgbClr val="2E5D7A"/>
                </a:solidFill>
              </a:rPr>
              <a:t>$25.00</a:t>
            </a:r>
          </a:p>
          <a:p>
            <a:pPr lvl="1"/>
            <a:r>
              <a:rPr lang="en-US" sz="2100" dirty="0">
                <a:sym typeface="Symbol" pitchFamily="18" charset="2"/>
              </a:rPr>
              <a:t> </a:t>
            </a:r>
            <a:r>
              <a:rPr lang="en-US" sz="2100" dirty="0"/>
              <a:t>TACs (uniform standard)= </a:t>
            </a:r>
            <a:r>
              <a:rPr lang="en-US" sz="2100" dirty="0">
                <a:solidFill>
                  <a:srgbClr val="2E5D7A"/>
                </a:solidFill>
              </a:rPr>
              <a:t>$39.06</a:t>
            </a:r>
            <a:r>
              <a:rPr lang="en-US" sz="2100" dirty="0">
                <a:solidFill>
                  <a:srgbClr val="000099"/>
                </a:solidFill>
              </a:rPr>
              <a:t> </a:t>
            </a:r>
          </a:p>
          <a:p>
            <a:r>
              <a:rPr lang="en-US" sz="2400" dirty="0"/>
              <a:t>Cost Savings= ($39.06 - $25.00) = </a:t>
            </a:r>
            <a:r>
              <a:rPr lang="en-US" sz="2400" dirty="0">
                <a:solidFill>
                  <a:srgbClr val="2E5D7A"/>
                </a:solidFill>
              </a:rPr>
              <a:t>$14.06</a:t>
            </a:r>
          </a:p>
        </p:txBody>
      </p:sp>
      <p:sp>
        <p:nvSpPr>
          <p:cNvPr id="5" name="Slide Number Placeholder 4"/>
          <p:cNvSpPr>
            <a:spLocks noGrp="1"/>
          </p:cNvSpPr>
          <p:nvPr>
            <p:ph type="sldNum" sz="quarter" idx="11"/>
          </p:nvPr>
        </p:nvSpPr>
        <p:spPr/>
        <p:txBody>
          <a:bodyPr/>
          <a:lstStyle/>
          <a:p>
            <a:fld id="{B1909E36-4E73-44C8-B6AC-3ECAE852BE32}" type="slidenum">
              <a:rPr lang="en-US"/>
              <a:pPr/>
              <a:t>28</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706563">
                                            <p:txEl>
                                              <p:pRg st="0" end="0"/>
                                            </p:txEl>
                                          </p:spTgt>
                                        </p:tgtEl>
                                        <p:attrNameLst>
                                          <p:attrName>style.visibility</p:attrName>
                                        </p:attrNameLst>
                                      </p:cBhvr>
                                      <p:to>
                                        <p:strVal val="visible"/>
                                      </p:to>
                                    </p:set>
                                    <p:animEffect transition="in" filter="barn(outHorizontal)">
                                      <p:cBhvr>
                                        <p:cTn id="7" dur="500"/>
                                        <p:tgtEl>
                                          <p:spTgt spid="7065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42" fill="hold" grpId="0" nodeType="clickEffect">
                                  <p:stCondLst>
                                    <p:cond delay="0"/>
                                  </p:stCondLst>
                                  <p:childTnLst>
                                    <p:set>
                                      <p:cBhvr>
                                        <p:cTn id="11" dur="1" fill="hold">
                                          <p:stCondLst>
                                            <p:cond delay="0"/>
                                          </p:stCondLst>
                                        </p:cTn>
                                        <p:tgtEl>
                                          <p:spTgt spid="706563">
                                            <p:txEl>
                                              <p:pRg st="1" end="1"/>
                                            </p:txEl>
                                          </p:spTgt>
                                        </p:tgtEl>
                                        <p:attrNameLst>
                                          <p:attrName>style.visibility</p:attrName>
                                        </p:attrNameLst>
                                      </p:cBhvr>
                                      <p:to>
                                        <p:strVal val="visible"/>
                                      </p:to>
                                    </p:set>
                                    <p:animEffect transition="in" filter="barn(outHorizontal)">
                                      <p:cBhvr>
                                        <p:cTn id="12" dur="500"/>
                                        <p:tgtEl>
                                          <p:spTgt spid="7065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42" fill="hold" grpId="0" nodeType="clickEffect">
                                  <p:stCondLst>
                                    <p:cond delay="0"/>
                                  </p:stCondLst>
                                  <p:childTnLst>
                                    <p:set>
                                      <p:cBhvr>
                                        <p:cTn id="16" dur="1" fill="hold">
                                          <p:stCondLst>
                                            <p:cond delay="0"/>
                                          </p:stCondLst>
                                        </p:cTn>
                                        <p:tgtEl>
                                          <p:spTgt spid="706563">
                                            <p:txEl>
                                              <p:pRg st="2" end="2"/>
                                            </p:txEl>
                                          </p:spTgt>
                                        </p:tgtEl>
                                        <p:attrNameLst>
                                          <p:attrName>style.visibility</p:attrName>
                                        </p:attrNameLst>
                                      </p:cBhvr>
                                      <p:to>
                                        <p:strVal val="visible"/>
                                      </p:to>
                                    </p:set>
                                    <p:animEffect transition="in" filter="barn(outHorizontal)">
                                      <p:cBhvr>
                                        <p:cTn id="17" dur="500"/>
                                        <p:tgtEl>
                                          <p:spTgt spid="7065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42" fill="hold" grpId="0" nodeType="clickEffect">
                                  <p:stCondLst>
                                    <p:cond delay="0"/>
                                  </p:stCondLst>
                                  <p:childTnLst>
                                    <p:set>
                                      <p:cBhvr>
                                        <p:cTn id="21" dur="1" fill="hold">
                                          <p:stCondLst>
                                            <p:cond delay="0"/>
                                          </p:stCondLst>
                                        </p:cTn>
                                        <p:tgtEl>
                                          <p:spTgt spid="706563">
                                            <p:txEl>
                                              <p:pRg st="3" end="3"/>
                                            </p:txEl>
                                          </p:spTgt>
                                        </p:tgtEl>
                                        <p:attrNameLst>
                                          <p:attrName>style.visibility</p:attrName>
                                        </p:attrNameLst>
                                      </p:cBhvr>
                                      <p:to>
                                        <p:strVal val="visible"/>
                                      </p:to>
                                    </p:set>
                                    <p:animEffect transition="in" filter="barn(outHorizontal)">
                                      <p:cBhvr>
                                        <p:cTn id="22" dur="500"/>
                                        <p:tgtEl>
                                          <p:spTgt spid="7065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42" fill="hold" grpId="0" nodeType="clickEffect">
                                  <p:stCondLst>
                                    <p:cond delay="0"/>
                                  </p:stCondLst>
                                  <p:childTnLst>
                                    <p:set>
                                      <p:cBhvr>
                                        <p:cTn id="26" dur="1" fill="hold">
                                          <p:stCondLst>
                                            <p:cond delay="0"/>
                                          </p:stCondLst>
                                        </p:cTn>
                                        <p:tgtEl>
                                          <p:spTgt spid="706563">
                                            <p:txEl>
                                              <p:pRg st="4" end="4"/>
                                            </p:txEl>
                                          </p:spTgt>
                                        </p:tgtEl>
                                        <p:attrNameLst>
                                          <p:attrName>style.visibility</p:attrName>
                                        </p:attrNameLst>
                                      </p:cBhvr>
                                      <p:to>
                                        <p:strVal val="visible"/>
                                      </p:to>
                                    </p:set>
                                    <p:animEffect transition="in" filter="barn(outHorizontal)">
                                      <p:cBhvr>
                                        <p:cTn id="27" dur="500"/>
                                        <p:tgtEl>
                                          <p:spTgt spid="70656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42" fill="hold" grpId="0" nodeType="clickEffect">
                                  <p:stCondLst>
                                    <p:cond delay="0"/>
                                  </p:stCondLst>
                                  <p:childTnLst>
                                    <p:set>
                                      <p:cBhvr>
                                        <p:cTn id="31" dur="1" fill="hold">
                                          <p:stCondLst>
                                            <p:cond delay="0"/>
                                          </p:stCondLst>
                                        </p:cTn>
                                        <p:tgtEl>
                                          <p:spTgt spid="706563">
                                            <p:txEl>
                                              <p:pRg st="5" end="5"/>
                                            </p:txEl>
                                          </p:spTgt>
                                        </p:tgtEl>
                                        <p:attrNameLst>
                                          <p:attrName>style.visibility</p:attrName>
                                        </p:attrNameLst>
                                      </p:cBhvr>
                                      <p:to>
                                        <p:strVal val="visible"/>
                                      </p:to>
                                    </p:set>
                                    <p:animEffect transition="in" filter="barn(outHorizontal)">
                                      <p:cBhvr>
                                        <p:cTn id="32" dur="500"/>
                                        <p:tgtEl>
                                          <p:spTgt spid="70656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42" fill="hold" grpId="0" nodeType="clickEffect">
                                  <p:stCondLst>
                                    <p:cond delay="0"/>
                                  </p:stCondLst>
                                  <p:childTnLst>
                                    <p:set>
                                      <p:cBhvr>
                                        <p:cTn id="36" dur="1" fill="hold">
                                          <p:stCondLst>
                                            <p:cond delay="0"/>
                                          </p:stCondLst>
                                        </p:cTn>
                                        <p:tgtEl>
                                          <p:spTgt spid="706563">
                                            <p:txEl>
                                              <p:pRg st="6" end="6"/>
                                            </p:txEl>
                                          </p:spTgt>
                                        </p:tgtEl>
                                        <p:attrNameLst>
                                          <p:attrName>style.visibility</p:attrName>
                                        </p:attrNameLst>
                                      </p:cBhvr>
                                      <p:to>
                                        <p:strVal val="visible"/>
                                      </p:to>
                                    </p:set>
                                    <p:animEffect transition="in" filter="barn(outHorizontal)">
                                      <p:cBhvr>
                                        <p:cTn id="37" dur="500"/>
                                        <p:tgtEl>
                                          <p:spTgt spid="7065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63" grpId="0" build="p" bldLvl="2"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7586" name="Rectangle 2"/>
          <p:cNvSpPr>
            <a:spLocks noGrp="1" noChangeArrowheads="1"/>
          </p:cNvSpPr>
          <p:nvPr>
            <p:ph type="title"/>
          </p:nvPr>
        </p:nvSpPr>
        <p:spPr>
          <a:xfrm>
            <a:off x="659607" y="76200"/>
            <a:ext cx="7855744" cy="762000"/>
          </a:xfrm>
        </p:spPr>
        <p:txBody>
          <a:bodyPr/>
          <a:lstStyle/>
          <a:p>
            <a:r>
              <a:rPr lang="en-US" dirty="0"/>
              <a:t>Graphical Model</a:t>
            </a:r>
          </a:p>
        </p:txBody>
      </p:sp>
      <p:sp>
        <p:nvSpPr>
          <p:cNvPr id="28" name="Slide Number Placeholder 3"/>
          <p:cNvSpPr>
            <a:spLocks noGrp="1"/>
          </p:cNvSpPr>
          <p:nvPr>
            <p:ph type="sldNum" sz="quarter" idx="11"/>
          </p:nvPr>
        </p:nvSpPr>
        <p:spPr>
          <a:xfrm>
            <a:off x="6858000" y="6096000"/>
            <a:ext cx="2133600" cy="457200"/>
          </a:xfrm>
        </p:spPr>
        <p:txBody>
          <a:bodyPr/>
          <a:lstStyle/>
          <a:p>
            <a:fld id="{3E011330-A70A-4AD8-BCBC-7635946F3ACE}" type="slidenum">
              <a:rPr lang="en-US"/>
              <a:pPr/>
              <a:t>29</a:t>
            </a:fld>
            <a:endParaRPr lang="en-US" dirty="0"/>
          </a:p>
        </p:txBody>
      </p:sp>
      <p:sp>
        <p:nvSpPr>
          <p:cNvPr id="707587" name="Line 3"/>
          <p:cNvSpPr>
            <a:spLocks noChangeShapeType="1"/>
          </p:cNvSpPr>
          <p:nvPr/>
        </p:nvSpPr>
        <p:spPr bwMode="auto">
          <a:xfrm>
            <a:off x="1082675" y="1211263"/>
            <a:ext cx="0" cy="3810000"/>
          </a:xfrm>
          <a:prstGeom prst="line">
            <a:avLst/>
          </a:prstGeom>
          <a:noFill/>
          <a:ln w="28575">
            <a:solidFill>
              <a:schemeClr val="tx1"/>
            </a:solidFill>
            <a:round/>
            <a:headEnd/>
            <a:tailEnd/>
          </a:ln>
          <a:effectLst/>
        </p:spPr>
        <p:txBody>
          <a:bodyPr wrap="none" anchor="ctr"/>
          <a:lstStyle/>
          <a:p>
            <a:endParaRPr lang="en-US" dirty="0"/>
          </a:p>
        </p:txBody>
      </p:sp>
      <p:sp>
        <p:nvSpPr>
          <p:cNvPr id="707588" name="Line 4"/>
          <p:cNvSpPr>
            <a:spLocks noChangeShapeType="1"/>
          </p:cNvSpPr>
          <p:nvPr/>
        </p:nvSpPr>
        <p:spPr bwMode="auto">
          <a:xfrm>
            <a:off x="1082675" y="5029200"/>
            <a:ext cx="6477000" cy="45719"/>
          </a:xfrm>
          <a:prstGeom prst="line">
            <a:avLst/>
          </a:prstGeom>
          <a:noFill/>
          <a:ln w="28575">
            <a:solidFill>
              <a:schemeClr val="tx1"/>
            </a:solidFill>
            <a:round/>
            <a:headEnd/>
            <a:tailEnd/>
          </a:ln>
          <a:effectLst/>
        </p:spPr>
        <p:txBody>
          <a:bodyPr wrap="none" anchor="ctr"/>
          <a:lstStyle/>
          <a:p>
            <a:endParaRPr lang="en-US" dirty="0"/>
          </a:p>
        </p:txBody>
      </p:sp>
      <p:sp>
        <p:nvSpPr>
          <p:cNvPr id="707589" name="Line 5"/>
          <p:cNvSpPr>
            <a:spLocks noChangeShapeType="1"/>
          </p:cNvSpPr>
          <p:nvPr/>
        </p:nvSpPr>
        <p:spPr bwMode="auto">
          <a:xfrm flipV="1">
            <a:off x="7559675" y="1211263"/>
            <a:ext cx="0" cy="3863656"/>
          </a:xfrm>
          <a:prstGeom prst="line">
            <a:avLst/>
          </a:prstGeom>
          <a:noFill/>
          <a:ln w="28575">
            <a:solidFill>
              <a:schemeClr val="tx1"/>
            </a:solidFill>
            <a:round/>
            <a:headEnd/>
            <a:tailEnd/>
          </a:ln>
          <a:effectLst/>
        </p:spPr>
        <p:txBody>
          <a:bodyPr wrap="none" anchor="ctr"/>
          <a:lstStyle/>
          <a:p>
            <a:endParaRPr lang="en-US" dirty="0"/>
          </a:p>
        </p:txBody>
      </p:sp>
      <p:sp>
        <p:nvSpPr>
          <p:cNvPr id="707590" name="Text Box 6"/>
          <p:cNvSpPr txBox="1">
            <a:spLocks noChangeArrowheads="1"/>
          </p:cNvSpPr>
          <p:nvPr/>
        </p:nvSpPr>
        <p:spPr bwMode="auto">
          <a:xfrm>
            <a:off x="152400" y="1055688"/>
            <a:ext cx="1143000" cy="400110"/>
          </a:xfrm>
          <a:prstGeom prst="rect">
            <a:avLst/>
          </a:prstGeom>
          <a:noFill/>
          <a:ln w="9525">
            <a:noFill/>
            <a:miter lim="800000"/>
            <a:headEnd/>
            <a:tailEnd/>
          </a:ln>
          <a:effectLst/>
        </p:spPr>
        <p:txBody>
          <a:bodyPr wrap="square">
            <a:spAutoFit/>
          </a:bodyPr>
          <a:lstStyle/>
          <a:p>
            <a:r>
              <a:rPr lang="en-US" sz="2000" dirty="0"/>
              <a:t>MAC</a:t>
            </a:r>
            <a:r>
              <a:rPr lang="en-US" sz="2000" baseline="-25000" dirty="0"/>
              <a:t>1</a:t>
            </a:r>
            <a:endParaRPr lang="en-US" sz="2400" dirty="0"/>
          </a:p>
        </p:txBody>
      </p:sp>
      <p:sp>
        <p:nvSpPr>
          <p:cNvPr id="707591" name="Text Box 7"/>
          <p:cNvSpPr txBox="1">
            <a:spLocks noChangeArrowheads="1"/>
          </p:cNvSpPr>
          <p:nvPr/>
        </p:nvSpPr>
        <p:spPr bwMode="auto">
          <a:xfrm>
            <a:off x="7696200" y="1131888"/>
            <a:ext cx="1066800" cy="400110"/>
          </a:xfrm>
          <a:prstGeom prst="rect">
            <a:avLst/>
          </a:prstGeom>
          <a:noFill/>
          <a:ln w="9525">
            <a:noFill/>
            <a:miter lim="800000"/>
            <a:headEnd/>
            <a:tailEnd/>
          </a:ln>
          <a:effectLst/>
        </p:spPr>
        <p:txBody>
          <a:bodyPr wrap="square">
            <a:spAutoFit/>
          </a:bodyPr>
          <a:lstStyle/>
          <a:p>
            <a:r>
              <a:rPr lang="en-US" sz="2000" dirty="0"/>
              <a:t>MAC</a:t>
            </a:r>
            <a:r>
              <a:rPr lang="en-US" sz="2000" baseline="-25000" dirty="0"/>
              <a:t>2</a:t>
            </a:r>
            <a:endParaRPr lang="en-US" sz="2400" dirty="0"/>
          </a:p>
        </p:txBody>
      </p:sp>
      <p:sp>
        <p:nvSpPr>
          <p:cNvPr id="707592" name="Text Box 8"/>
          <p:cNvSpPr txBox="1">
            <a:spLocks noChangeArrowheads="1"/>
          </p:cNvSpPr>
          <p:nvPr/>
        </p:nvSpPr>
        <p:spPr bwMode="auto">
          <a:xfrm>
            <a:off x="762000" y="4908550"/>
            <a:ext cx="523875" cy="1200329"/>
          </a:xfrm>
          <a:prstGeom prst="rect">
            <a:avLst/>
          </a:prstGeom>
          <a:noFill/>
          <a:ln w="9525">
            <a:noFill/>
            <a:miter lim="800000"/>
            <a:headEnd/>
            <a:tailEnd/>
          </a:ln>
          <a:effectLst/>
        </p:spPr>
        <p:txBody>
          <a:bodyPr wrap="square">
            <a:spAutoFit/>
          </a:bodyPr>
          <a:lstStyle/>
          <a:p>
            <a:r>
              <a:rPr lang="en-US" sz="2400" dirty="0"/>
              <a:t>0</a:t>
            </a:r>
          </a:p>
          <a:p>
            <a:endParaRPr lang="en-US" sz="2400" dirty="0"/>
          </a:p>
          <a:p>
            <a:r>
              <a:rPr lang="en-US" sz="2400" dirty="0"/>
              <a:t>10</a:t>
            </a:r>
          </a:p>
        </p:txBody>
      </p:sp>
      <p:sp>
        <p:nvSpPr>
          <p:cNvPr id="707593" name="Text Box 9"/>
          <p:cNvSpPr txBox="1">
            <a:spLocks noChangeArrowheads="1"/>
          </p:cNvSpPr>
          <p:nvPr/>
        </p:nvSpPr>
        <p:spPr bwMode="auto">
          <a:xfrm>
            <a:off x="7543800" y="4908550"/>
            <a:ext cx="523875" cy="1200329"/>
          </a:xfrm>
          <a:prstGeom prst="rect">
            <a:avLst/>
          </a:prstGeom>
          <a:noFill/>
          <a:ln w="9525">
            <a:noFill/>
            <a:miter lim="800000"/>
            <a:headEnd/>
            <a:tailEnd/>
          </a:ln>
          <a:effectLst/>
        </p:spPr>
        <p:txBody>
          <a:bodyPr wrap="square">
            <a:spAutoFit/>
          </a:bodyPr>
          <a:lstStyle/>
          <a:p>
            <a:r>
              <a:rPr lang="en-US" sz="2400" dirty="0"/>
              <a:t>10</a:t>
            </a:r>
          </a:p>
          <a:p>
            <a:r>
              <a:rPr lang="en-US" sz="2400" dirty="0"/>
              <a:t>  </a:t>
            </a:r>
          </a:p>
          <a:p>
            <a:r>
              <a:rPr lang="en-US" sz="2400" dirty="0"/>
              <a:t>0</a:t>
            </a:r>
          </a:p>
        </p:txBody>
      </p:sp>
      <p:sp>
        <p:nvSpPr>
          <p:cNvPr id="707594" name="Line 10"/>
          <p:cNvSpPr>
            <a:spLocks noChangeShapeType="1"/>
          </p:cNvSpPr>
          <p:nvPr/>
        </p:nvSpPr>
        <p:spPr bwMode="auto">
          <a:xfrm flipV="1">
            <a:off x="1082674" y="1820860"/>
            <a:ext cx="6613525" cy="3200402"/>
          </a:xfrm>
          <a:prstGeom prst="line">
            <a:avLst/>
          </a:prstGeom>
          <a:noFill/>
          <a:ln w="28575">
            <a:solidFill>
              <a:schemeClr val="accent2"/>
            </a:solidFill>
            <a:round/>
            <a:headEnd/>
            <a:tailEnd/>
          </a:ln>
          <a:effectLst/>
        </p:spPr>
        <p:txBody>
          <a:bodyPr wrap="none" anchor="ctr"/>
          <a:lstStyle/>
          <a:p>
            <a:endParaRPr lang="en-US" dirty="0"/>
          </a:p>
        </p:txBody>
      </p:sp>
      <p:sp>
        <p:nvSpPr>
          <p:cNvPr id="707595" name="Text Box 11"/>
          <p:cNvSpPr txBox="1">
            <a:spLocks noChangeArrowheads="1"/>
          </p:cNvSpPr>
          <p:nvPr/>
        </p:nvSpPr>
        <p:spPr bwMode="auto">
          <a:xfrm>
            <a:off x="7696200" y="1589088"/>
            <a:ext cx="819150" cy="396875"/>
          </a:xfrm>
          <a:prstGeom prst="rect">
            <a:avLst/>
          </a:prstGeom>
          <a:noFill/>
          <a:ln w="9525">
            <a:noFill/>
            <a:miter lim="800000"/>
            <a:headEnd/>
            <a:tailEnd/>
          </a:ln>
          <a:effectLst/>
        </p:spPr>
        <p:txBody>
          <a:bodyPr wrap="square">
            <a:spAutoFit/>
          </a:bodyPr>
          <a:lstStyle/>
          <a:p>
            <a:r>
              <a:rPr lang="en-US" sz="2000" dirty="0"/>
              <a:t>25.00</a:t>
            </a:r>
            <a:endParaRPr lang="en-US" sz="2400" dirty="0"/>
          </a:p>
        </p:txBody>
      </p:sp>
      <p:sp>
        <p:nvSpPr>
          <p:cNvPr id="707596" name="Line 12"/>
          <p:cNvSpPr>
            <a:spLocks noChangeShapeType="1"/>
          </p:cNvSpPr>
          <p:nvPr/>
        </p:nvSpPr>
        <p:spPr bwMode="auto">
          <a:xfrm>
            <a:off x="1066801" y="3581400"/>
            <a:ext cx="6492874" cy="1470659"/>
          </a:xfrm>
          <a:prstGeom prst="line">
            <a:avLst/>
          </a:prstGeom>
          <a:noFill/>
          <a:ln w="28575">
            <a:solidFill>
              <a:srgbClr val="660066"/>
            </a:solidFill>
            <a:round/>
            <a:headEnd/>
            <a:tailEnd/>
          </a:ln>
          <a:effectLst/>
        </p:spPr>
        <p:txBody>
          <a:bodyPr wrap="none" anchor="ctr"/>
          <a:lstStyle/>
          <a:p>
            <a:endParaRPr lang="en-US" dirty="0"/>
          </a:p>
        </p:txBody>
      </p:sp>
      <p:sp>
        <p:nvSpPr>
          <p:cNvPr id="707597" name="Text Box 13"/>
          <p:cNvSpPr txBox="1">
            <a:spLocks noChangeArrowheads="1"/>
          </p:cNvSpPr>
          <p:nvPr/>
        </p:nvSpPr>
        <p:spPr bwMode="auto">
          <a:xfrm>
            <a:off x="320675" y="3344863"/>
            <a:ext cx="781050" cy="396875"/>
          </a:xfrm>
          <a:prstGeom prst="rect">
            <a:avLst/>
          </a:prstGeom>
          <a:noFill/>
          <a:ln w="9525">
            <a:noFill/>
            <a:miter lim="800000"/>
            <a:headEnd/>
            <a:tailEnd/>
          </a:ln>
          <a:effectLst/>
        </p:spPr>
        <p:txBody>
          <a:bodyPr wrap="square">
            <a:spAutoFit/>
          </a:bodyPr>
          <a:lstStyle/>
          <a:p>
            <a:r>
              <a:rPr lang="en-US" sz="2000" dirty="0"/>
              <a:t>6.25</a:t>
            </a:r>
            <a:endParaRPr lang="en-US" sz="2400" dirty="0"/>
          </a:p>
        </p:txBody>
      </p:sp>
      <p:sp>
        <p:nvSpPr>
          <p:cNvPr id="707598" name="Line 14"/>
          <p:cNvSpPr>
            <a:spLocks noChangeShapeType="1"/>
          </p:cNvSpPr>
          <p:nvPr/>
        </p:nvSpPr>
        <p:spPr bwMode="auto">
          <a:xfrm>
            <a:off x="3048000" y="4030663"/>
            <a:ext cx="0" cy="9906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7599" name="Line 15"/>
          <p:cNvSpPr>
            <a:spLocks noChangeShapeType="1"/>
          </p:cNvSpPr>
          <p:nvPr/>
        </p:nvSpPr>
        <p:spPr bwMode="auto">
          <a:xfrm>
            <a:off x="1235075" y="5478462"/>
            <a:ext cx="6172200" cy="45719"/>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7600" name="Text Box 16"/>
          <p:cNvSpPr txBox="1">
            <a:spLocks noChangeArrowheads="1"/>
          </p:cNvSpPr>
          <p:nvPr/>
        </p:nvSpPr>
        <p:spPr bwMode="auto">
          <a:xfrm>
            <a:off x="3673475" y="5216525"/>
            <a:ext cx="2387600" cy="336550"/>
          </a:xfrm>
          <a:prstGeom prst="rect">
            <a:avLst/>
          </a:prstGeom>
          <a:noFill/>
          <a:ln w="9525">
            <a:noFill/>
            <a:miter lim="800000"/>
            <a:headEnd/>
            <a:tailEnd/>
          </a:ln>
          <a:effectLst/>
        </p:spPr>
        <p:txBody>
          <a:bodyPr wrap="square">
            <a:spAutoFit/>
          </a:bodyPr>
          <a:lstStyle/>
          <a:p>
            <a:r>
              <a:rPr lang="en-US" sz="1600" b="1" dirty="0"/>
              <a:t>Polluter 1’s Abatement</a:t>
            </a:r>
            <a:endParaRPr lang="en-US" sz="2400" dirty="0"/>
          </a:p>
        </p:txBody>
      </p:sp>
      <p:sp>
        <p:nvSpPr>
          <p:cNvPr id="707601" name="Line 17"/>
          <p:cNvSpPr>
            <a:spLocks noChangeShapeType="1"/>
          </p:cNvSpPr>
          <p:nvPr/>
        </p:nvSpPr>
        <p:spPr bwMode="auto">
          <a:xfrm flipH="1">
            <a:off x="1158875" y="5935662"/>
            <a:ext cx="6324600" cy="45719"/>
          </a:xfrm>
          <a:prstGeom prst="line">
            <a:avLst/>
          </a:prstGeom>
          <a:noFill/>
          <a:ln w="9525">
            <a:solidFill>
              <a:schemeClr val="tx1"/>
            </a:solidFill>
            <a:round/>
            <a:headEnd/>
            <a:tailEnd type="triangle" w="med" len="med"/>
          </a:ln>
          <a:effectLst/>
        </p:spPr>
        <p:txBody>
          <a:bodyPr wrap="none" anchor="ctr"/>
          <a:lstStyle/>
          <a:p>
            <a:endParaRPr lang="en-US" dirty="0"/>
          </a:p>
        </p:txBody>
      </p:sp>
      <p:sp>
        <p:nvSpPr>
          <p:cNvPr id="707602" name="Text Box 18"/>
          <p:cNvSpPr txBox="1">
            <a:spLocks noChangeArrowheads="1"/>
          </p:cNvSpPr>
          <p:nvPr/>
        </p:nvSpPr>
        <p:spPr bwMode="auto">
          <a:xfrm>
            <a:off x="3656013" y="5673725"/>
            <a:ext cx="2387600" cy="336550"/>
          </a:xfrm>
          <a:prstGeom prst="rect">
            <a:avLst/>
          </a:prstGeom>
          <a:noFill/>
          <a:ln w="9525">
            <a:noFill/>
            <a:miter lim="800000"/>
            <a:headEnd/>
            <a:tailEnd/>
          </a:ln>
          <a:effectLst/>
        </p:spPr>
        <p:txBody>
          <a:bodyPr wrap="square">
            <a:spAutoFit/>
          </a:bodyPr>
          <a:lstStyle/>
          <a:p>
            <a:r>
              <a:rPr lang="en-US" sz="1600" b="1" dirty="0"/>
              <a:t>Polluter 2’s Abatement</a:t>
            </a:r>
            <a:endParaRPr lang="en-US" sz="2400" dirty="0"/>
          </a:p>
        </p:txBody>
      </p:sp>
      <p:sp>
        <p:nvSpPr>
          <p:cNvPr id="707603" name="Text Box 19"/>
          <p:cNvSpPr txBox="1">
            <a:spLocks noChangeArrowheads="1"/>
          </p:cNvSpPr>
          <p:nvPr/>
        </p:nvSpPr>
        <p:spPr bwMode="auto">
          <a:xfrm>
            <a:off x="2895600" y="5032375"/>
            <a:ext cx="325438" cy="396875"/>
          </a:xfrm>
          <a:prstGeom prst="rect">
            <a:avLst/>
          </a:prstGeom>
          <a:noFill/>
          <a:ln w="9525">
            <a:noFill/>
            <a:miter lim="800000"/>
            <a:headEnd/>
            <a:tailEnd/>
          </a:ln>
          <a:effectLst/>
        </p:spPr>
        <p:txBody>
          <a:bodyPr wrap="square">
            <a:spAutoFit/>
          </a:bodyPr>
          <a:lstStyle/>
          <a:p>
            <a:r>
              <a:rPr lang="en-US" sz="2000" dirty="0"/>
              <a:t>2</a:t>
            </a:r>
            <a:endParaRPr lang="en-US" sz="2400" dirty="0"/>
          </a:p>
        </p:txBody>
      </p:sp>
      <p:sp>
        <p:nvSpPr>
          <p:cNvPr id="707604" name="Text Box 20"/>
          <p:cNvSpPr txBox="1">
            <a:spLocks noChangeArrowheads="1"/>
          </p:cNvSpPr>
          <p:nvPr/>
        </p:nvSpPr>
        <p:spPr bwMode="auto">
          <a:xfrm>
            <a:off x="2895600" y="5627688"/>
            <a:ext cx="325438" cy="396875"/>
          </a:xfrm>
          <a:prstGeom prst="rect">
            <a:avLst/>
          </a:prstGeom>
          <a:noFill/>
          <a:ln w="9525">
            <a:noFill/>
            <a:miter lim="800000"/>
            <a:headEnd/>
            <a:tailEnd/>
          </a:ln>
          <a:effectLst/>
        </p:spPr>
        <p:txBody>
          <a:bodyPr wrap="square">
            <a:spAutoFit/>
          </a:bodyPr>
          <a:lstStyle/>
          <a:p>
            <a:r>
              <a:rPr lang="en-US" sz="2000" dirty="0"/>
              <a:t>8</a:t>
            </a:r>
            <a:endParaRPr lang="en-US" sz="2400" dirty="0"/>
          </a:p>
        </p:txBody>
      </p:sp>
      <p:sp>
        <p:nvSpPr>
          <p:cNvPr id="707605" name="Line 21"/>
          <p:cNvSpPr>
            <a:spLocks noChangeShapeType="1"/>
          </p:cNvSpPr>
          <p:nvPr/>
        </p:nvSpPr>
        <p:spPr bwMode="auto">
          <a:xfrm>
            <a:off x="3063875" y="4030662"/>
            <a:ext cx="4495800" cy="45719"/>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7606" name="Line 22"/>
          <p:cNvSpPr>
            <a:spLocks noChangeShapeType="1"/>
          </p:cNvSpPr>
          <p:nvPr/>
        </p:nvSpPr>
        <p:spPr bwMode="auto">
          <a:xfrm flipH="1">
            <a:off x="1082675" y="4030662"/>
            <a:ext cx="1981200" cy="45719"/>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7607" name="Text Box 23"/>
          <p:cNvSpPr txBox="1">
            <a:spLocks noChangeArrowheads="1"/>
          </p:cNvSpPr>
          <p:nvPr/>
        </p:nvSpPr>
        <p:spPr bwMode="auto">
          <a:xfrm>
            <a:off x="320675" y="3802063"/>
            <a:ext cx="677863" cy="396875"/>
          </a:xfrm>
          <a:prstGeom prst="rect">
            <a:avLst/>
          </a:prstGeom>
          <a:noFill/>
          <a:ln w="9525">
            <a:noFill/>
            <a:miter lim="800000"/>
            <a:headEnd/>
            <a:tailEnd/>
          </a:ln>
          <a:effectLst/>
        </p:spPr>
        <p:txBody>
          <a:bodyPr wrap="square">
            <a:spAutoFit/>
          </a:bodyPr>
          <a:lstStyle/>
          <a:p>
            <a:r>
              <a:rPr lang="en-US" sz="2000" dirty="0"/>
              <a:t>5.00</a:t>
            </a:r>
            <a:endParaRPr lang="en-US" sz="2400" dirty="0"/>
          </a:p>
        </p:txBody>
      </p:sp>
      <p:sp>
        <p:nvSpPr>
          <p:cNvPr id="707608" name="Text Box 24"/>
          <p:cNvSpPr txBox="1">
            <a:spLocks noChangeArrowheads="1"/>
          </p:cNvSpPr>
          <p:nvPr/>
        </p:nvSpPr>
        <p:spPr bwMode="auto">
          <a:xfrm>
            <a:off x="7543800" y="3813175"/>
            <a:ext cx="677863" cy="396875"/>
          </a:xfrm>
          <a:prstGeom prst="rect">
            <a:avLst/>
          </a:prstGeom>
          <a:noFill/>
          <a:ln w="9525">
            <a:noFill/>
            <a:miter lim="800000"/>
            <a:headEnd/>
            <a:tailEnd/>
          </a:ln>
          <a:effectLst/>
        </p:spPr>
        <p:txBody>
          <a:bodyPr wrap="square">
            <a:spAutoFit/>
          </a:bodyPr>
          <a:lstStyle/>
          <a:p>
            <a:r>
              <a:rPr lang="en-US" sz="2000" dirty="0"/>
              <a:t>5.00</a:t>
            </a:r>
            <a:endParaRPr lang="en-US" sz="2400" dirty="0"/>
          </a:p>
        </p:txBody>
      </p:sp>
      <p:sp>
        <p:nvSpPr>
          <p:cNvPr id="707609" name="Text Box 25"/>
          <p:cNvSpPr txBox="1">
            <a:spLocks noChangeArrowheads="1"/>
          </p:cNvSpPr>
          <p:nvPr/>
        </p:nvSpPr>
        <p:spPr bwMode="auto">
          <a:xfrm rot="-1514701">
            <a:off x="4846758" y="2447519"/>
            <a:ext cx="965565" cy="400110"/>
          </a:xfrm>
          <a:prstGeom prst="rect">
            <a:avLst/>
          </a:prstGeom>
          <a:noFill/>
          <a:ln w="9525">
            <a:noFill/>
            <a:miter lim="800000"/>
            <a:headEnd/>
            <a:tailEnd/>
          </a:ln>
          <a:effectLst/>
        </p:spPr>
        <p:txBody>
          <a:bodyPr wrap="square">
            <a:spAutoFit/>
          </a:bodyPr>
          <a:lstStyle/>
          <a:p>
            <a:r>
              <a:rPr lang="en-US" sz="2000" b="1" dirty="0"/>
              <a:t>MAC</a:t>
            </a:r>
            <a:r>
              <a:rPr lang="en-US" sz="2000" b="1" baseline="-25000" dirty="0"/>
              <a:t>1</a:t>
            </a:r>
            <a:endParaRPr lang="en-US" sz="2000" dirty="0"/>
          </a:p>
        </p:txBody>
      </p:sp>
      <p:sp>
        <p:nvSpPr>
          <p:cNvPr id="707610" name="Text Box 26"/>
          <p:cNvSpPr txBox="1">
            <a:spLocks noChangeArrowheads="1"/>
          </p:cNvSpPr>
          <p:nvPr/>
        </p:nvSpPr>
        <p:spPr bwMode="auto">
          <a:xfrm rot="747932">
            <a:off x="5578475" y="4183063"/>
            <a:ext cx="1087438" cy="396875"/>
          </a:xfrm>
          <a:prstGeom prst="rect">
            <a:avLst/>
          </a:prstGeom>
          <a:noFill/>
          <a:ln w="9525">
            <a:noFill/>
            <a:miter lim="800000"/>
            <a:headEnd/>
            <a:tailEnd/>
          </a:ln>
          <a:effectLst/>
        </p:spPr>
        <p:txBody>
          <a:bodyPr wrap="square">
            <a:spAutoFit/>
          </a:bodyPr>
          <a:lstStyle/>
          <a:p>
            <a:r>
              <a:rPr lang="en-US" sz="2000" b="1" dirty="0"/>
              <a:t>MAC</a:t>
            </a:r>
            <a:r>
              <a:rPr lang="en-US" sz="2000" b="1" baseline="-25000" dirty="0"/>
              <a:t>2</a:t>
            </a:r>
            <a:endParaRPr lang="en-US" sz="2400"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07594"/>
                                        </p:tgtEl>
                                        <p:attrNameLst>
                                          <p:attrName>style.visibility</p:attrName>
                                        </p:attrNameLst>
                                      </p:cBhvr>
                                      <p:to>
                                        <p:strVal val="visible"/>
                                      </p:to>
                                    </p:set>
                                    <p:animEffect transition="in" filter="wipe(left)">
                                      <p:cBhvr>
                                        <p:cTn id="7" dur="500"/>
                                        <p:tgtEl>
                                          <p:spTgt spid="707594"/>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707609"/>
                                        </p:tgtEl>
                                        <p:attrNameLst>
                                          <p:attrName>style.visibility</p:attrName>
                                        </p:attrNameLst>
                                      </p:cBhvr>
                                      <p:to>
                                        <p:strVal val="visible"/>
                                      </p:to>
                                    </p:set>
                                    <p:animEffect transition="in" filter="dissolve">
                                      <p:cBhvr>
                                        <p:cTn id="11" dur="500"/>
                                        <p:tgtEl>
                                          <p:spTgt spid="707609"/>
                                        </p:tgtEl>
                                      </p:cBhvr>
                                    </p:animEffect>
                                  </p:childTnLst>
                                </p:cTn>
                              </p:par>
                            </p:childTnLst>
                          </p:cTn>
                        </p:par>
                        <p:par>
                          <p:cTn id="12" fill="hold">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707595"/>
                                        </p:tgtEl>
                                        <p:attrNameLst>
                                          <p:attrName>style.visibility</p:attrName>
                                        </p:attrNameLst>
                                      </p:cBhvr>
                                      <p:to>
                                        <p:strVal val="visible"/>
                                      </p:to>
                                    </p:set>
                                    <p:animEffect transition="in" filter="dissolve">
                                      <p:cBhvr>
                                        <p:cTn id="15" dur="500"/>
                                        <p:tgtEl>
                                          <p:spTgt spid="707595"/>
                                        </p:tgtEl>
                                      </p:cBhvr>
                                    </p:animEffect>
                                  </p:childTnLst>
                                </p:cTn>
                              </p:par>
                            </p:childTnLst>
                          </p:cTn>
                        </p:par>
                        <p:par>
                          <p:cTn id="16" fill="hold">
                            <p:stCondLst>
                              <p:cond delay="1500"/>
                            </p:stCondLst>
                            <p:childTnLst>
                              <p:par>
                                <p:cTn id="17" presetID="22" presetClass="entr" presetSubtype="2" fill="hold" grpId="0" nodeType="afterEffect">
                                  <p:stCondLst>
                                    <p:cond delay="0"/>
                                  </p:stCondLst>
                                  <p:childTnLst>
                                    <p:set>
                                      <p:cBhvr>
                                        <p:cTn id="18" dur="1" fill="hold">
                                          <p:stCondLst>
                                            <p:cond delay="0"/>
                                          </p:stCondLst>
                                        </p:cTn>
                                        <p:tgtEl>
                                          <p:spTgt spid="707596"/>
                                        </p:tgtEl>
                                        <p:attrNameLst>
                                          <p:attrName>style.visibility</p:attrName>
                                        </p:attrNameLst>
                                      </p:cBhvr>
                                      <p:to>
                                        <p:strVal val="visible"/>
                                      </p:to>
                                    </p:set>
                                    <p:animEffect transition="in" filter="wipe(right)">
                                      <p:cBhvr>
                                        <p:cTn id="19" dur="500"/>
                                        <p:tgtEl>
                                          <p:spTgt spid="707596"/>
                                        </p:tgtEl>
                                      </p:cBhvr>
                                    </p:animEffect>
                                  </p:childTnLst>
                                </p:cTn>
                              </p:par>
                            </p:childTnLst>
                          </p:cTn>
                        </p:par>
                        <p:par>
                          <p:cTn id="20" fill="hold">
                            <p:stCondLst>
                              <p:cond delay="2000"/>
                            </p:stCondLst>
                            <p:childTnLst>
                              <p:par>
                                <p:cTn id="21" presetID="9" presetClass="entr" presetSubtype="0" fill="hold" grpId="0" nodeType="afterEffect">
                                  <p:stCondLst>
                                    <p:cond delay="0"/>
                                  </p:stCondLst>
                                  <p:childTnLst>
                                    <p:set>
                                      <p:cBhvr>
                                        <p:cTn id="22" dur="1" fill="hold">
                                          <p:stCondLst>
                                            <p:cond delay="0"/>
                                          </p:stCondLst>
                                        </p:cTn>
                                        <p:tgtEl>
                                          <p:spTgt spid="707610"/>
                                        </p:tgtEl>
                                        <p:attrNameLst>
                                          <p:attrName>style.visibility</p:attrName>
                                        </p:attrNameLst>
                                      </p:cBhvr>
                                      <p:to>
                                        <p:strVal val="visible"/>
                                      </p:to>
                                    </p:set>
                                    <p:animEffect transition="in" filter="dissolve">
                                      <p:cBhvr>
                                        <p:cTn id="23" dur="500"/>
                                        <p:tgtEl>
                                          <p:spTgt spid="707610"/>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707597"/>
                                        </p:tgtEl>
                                        <p:attrNameLst>
                                          <p:attrName>style.visibility</p:attrName>
                                        </p:attrNameLst>
                                      </p:cBhvr>
                                      <p:to>
                                        <p:strVal val="visible"/>
                                      </p:to>
                                    </p:set>
                                    <p:animEffect transition="in" filter="dissolve">
                                      <p:cBhvr>
                                        <p:cTn id="27" dur="500"/>
                                        <p:tgtEl>
                                          <p:spTgt spid="70759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707598"/>
                                        </p:tgtEl>
                                        <p:attrNameLst>
                                          <p:attrName>style.visibility</p:attrName>
                                        </p:attrNameLst>
                                      </p:cBhvr>
                                      <p:to>
                                        <p:strVal val="visible"/>
                                      </p:to>
                                    </p:set>
                                    <p:animEffect transition="in" filter="wipe(up)">
                                      <p:cBhvr>
                                        <p:cTn id="32" dur="500"/>
                                        <p:tgtEl>
                                          <p:spTgt spid="707598"/>
                                        </p:tgtEl>
                                      </p:cBhvr>
                                    </p:animEffect>
                                  </p:childTnLst>
                                </p:cTn>
                              </p:par>
                            </p:childTnLst>
                          </p:cTn>
                        </p:par>
                        <p:par>
                          <p:cTn id="33" fill="hold">
                            <p:stCondLst>
                              <p:cond delay="500"/>
                            </p:stCondLst>
                            <p:childTnLst>
                              <p:par>
                                <p:cTn id="34" presetID="9" presetClass="entr" presetSubtype="0" fill="hold" grpId="0" nodeType="afterEffect">
                                  <p:stCondLst>
                                    <p:cond delay="0"/>
                                  </p:stCondLst>
                                  <p:childTnLst>
                                    <p:set>
                                      <p:cBhvr>
                                        <p:cTn id="35" dur="1" fill="hold">
                                          <p:stCondLst>
                                            <p:cond delay="0"/>
                                          </p:stCondLst>
                                        </p:cTn>
                                        <p:tgtEl>
                                          <p:spTgt spid="707603"/>
                                        </p:tgtEl>
                                        <p:attrNameLst>
                                          <p:attrName>style.visibility</p:attrName>
                                        </p:attrNameLst>
                                      </p:cBhvr>
                                      <p:to>
                                        <p:strVal val="visible"/>
                                      </p:to>
                                    </p:set>
                                    <p:animEffect transition="in" filter="dissolve">
                                      <p:cBhvr>
                                        <p:cTn id="36" dur="500"/>
                                        <p:tgtEl>
                                          <p:spTgt spid="707603"/>
                                        </p:tgtEl>
                                      </p:cBhvr>
                                    </p:animEffect>
                                  </p:childTnLst>
                                </p:cTn>
                              </p:par>
                            </p:childTnLst>
                          </p:cTn>
                        </p:par>
                        <p:par>
                          <p:cTn id="37" fill="hold">
                            <p:stCondLst>
                              <p:cond delay="1000"/>
                            </p:stCondLst>
                            <p:childTnLst>
                              <p:par>
                                <p:cTn id="38" presetID="9" presetClass="entr" presetSubtype="0" fill="hold" grpId="0" nodeType="afterEffect">
                                  <p:stCondLst>
                                    <p:cond delay="0"/>
                                  </p:stCondLst>
                                  <p:childTnLst>
                                    <p:set>
                                      <p:cBhvr>
                                        <p:cTn id="39" dur="1" fill="hold">
                                          <p:stCondLst>
                                            <p:cond delay="0"/>
                                          </p:stCondLst>
                                        </p:cTn>
                                        <p:tgtEl>
                                          <p:spTgt spid="707604"/>
                                        </p:tgtEl>
                                        <p:attrNameLst>
                                          <p:attrName>style.visibility</p:attrName>
                                        </p:attrNameLst>
                                      </p:cBhvr>
                                      <p:to>
                                        <p:strVal val="visible"/>
                                      </p:to>
                                    </p:set>
                                    <p:animEffect transition="in" filter="dissolve">
                                      <p:cBhvr>
                                        <p:cTn id="40" dur="500"/>
                                        <p:tgtEl>
                                          <p:spTgt spid="707604"/>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8" fill="hold" grpId="0" nodeType="clickEffect">
                                  <p:stCondLst>
                                    <p:cond delay="0"/>
                                  </p:stCondLst>
                                  <p:childTnLst>
                                    <p:set>
                                      <p:cBhvr>
                                        <p:cTn id="44" dur="1" fill="hold">
                                          <p:stCondLst>
                                            <p:cond delay="0"/>
                                          </p:stCondLst>
                                        </p:cTn>
                                        <p:tgtEl>
                                          <p:spTgt spid="707605"/>
                                        </p:tgtEl>
                                        <p:attrNameLst>
                                          <p:attrName>style.visibility</p:attrName>
                                        </p:attrNameLst>
                                      </p:cBhvr>
                                      <p:to>
                                        <p:strVal val="visible"/>
                                      </p:to>
                                    </p:set>
                                    <p:animEffect transition="in" filter="wipe(left)">
                                      <p:cBhvr>
                                        <p:cTn id="45" dur="500"/>
                                        <p:tgtEl>
                                          <p:spTgt spid="707605"/>
                                        </p:tgtEl>
                                      </p:cBhvr>
                                    </p:animEffect>
                                  </p:childTnLst>
                                </p:cTn>
                              </p:par>
                            </p:childTnLst>
                          </p:cTn>
                        </p:par>
                        <p:par>
                          <p:cTn id="46" fill="hold">
                            <p:stCondLst>
                              <p:cond delay="500"/>
                            </p:stCondLst>
                            <p:childTnLst>
                              <p:par>
                                <p:cTn id="47" presetID="9" presetClass="entr" presetSubtype="0" fill="hold" grpId="0" nodeType="afterEffect">
                                  <p:stCondLst>
                                    <p:cond delay="0"/>
                                  </p:stCondLst>
                                  <p:childTnLst>
                                    <p:set>
                                      <p:cBhvr>
                                        <p:cTn id="48" dur="1" fill="hold">
                                          <p:stCondLst>
                                            <p:cond delay="0"/>
                                          </p:stCondLst>
                                        </p:cTn>
                                        <p:tgtEl>
                                          <p:spTgt spid="707608"/>
                                        </p:tgtEl>
                                        <p:attrNameLst>
                                          <p:attrName>style.visibility</p:attrName>
                                        </p:attrNameLst>
                                      </p:cBhvr>
                                      <p:to>
                                        <p:strVal val="visible"/>
                                      </p:to>
                                    </p:set>
                                    <p:animEffect transition="in" filter="dissolve">
                                      <p:cBhvr>
                                        <p:cTn id="49" dur="500"/>
                                        <p:tgtEl>
                                          <p:spTgt spid="707608"/>
                                        </p:tgtEl>
                                      </p:cBhvr>
                                    </p:animEffect>
                                  </p:childTnLst>
                                </p:cTn>
                              </p:par>
                            </p:childTnLst>
                          </p:cTn>
                        </p:par>
                        <p:par>
                          <p:cTn id="50" fill="hold">
                            <p:stCondLst>
                              <p:cond delay="1000"/>
                            </p:stCondLst>
                            <p:childTnLst>
                              <p:par>
                                <p:cTn id="51" presetID="22" presetClass="entr" presetSubtype="2" fill="hold" grpId="0" nodeType="afterEffect">
                                  <p:stCondLst>
                                    <p:cond delay="0"/>
                                  </p:stCondLst>
                                  <p:childTnLst>
                                    <p:set>
                                      <p:cBhvr>
                                        <p:cTn id="52" dur="1" fill="hold">
                                          <p:stCondLst>
                                            <p:cond delay="0"/>
                                          </p:stCondLst>
                                        </p:cTn>
                                        <p:tgtEl>
                                          <p:spTgt spid="707606"/>
                                        </p:tgtEl>
                                        <p:attrNameLst>
                                          <p:attrName>style.visibility</p:attrName>
                                        </p:attrNameLst>
                                      </p:cBhvr>
                                      <p:to>
                                        <p:strVal val="visible"/>
                                      </p:to>
                                    </p:set>
                                    <p:animEffect transition="in" filter="wipe(right)">
                                      <p:cBhvr>
                                        <p:cTn id="53" dur="500"/>
                                        <p:tgtEl>
                                          <p:spTgt spid="707606"/>
                                        </p:tgtEl>
                                      </p:cBhvr>
                                    </p:animEffect>
                                  </p:childTnLst>
                                </p:cTn>
                              </p:par>
                            </p:childTnLst>
                          </p:cTn>
                        </p:par>
                        <p:par>
                          <p:cTn id="54" fill="hold">
                            <p:stCondLst>
                              <p:cond delay="1500"/>
                            </p:stCondLst>
                            <p:childTnLst>
                              <p:par>
                                <p:cTn id="55" presetID="9" presetClass="entr" presetSubtype="0" fill="hold" grpId="0" nodeType="afterEffect">
                                  <p:stCondLst>
                                    <p:cond delay="0"/>
                                  </p:stCondLst>
                                  <p:childTnLst>
                                    <p:set>
                                      <p:cBhvr>
                                        <p:cTn id="56" dur="1" fill="hold">
                                          <p:stCondLst>
                                            <p:cond delay="0"/>
                                          </p:stCondLst>
                                        </p:cTn>
                                        <p:tgtEl>
                                          <p:spTgt spid="707607"/>
                                        </p:tgtEl>
                                        <p:attrNameLst>
                                          <p:attrName>style.visibility</p:attrName>
                                        </p:attrNameLst>
                                      </p:cBhvr>
                                      <p:to>
                                        <p:strVal val="visible"/>
                                      </p:to>
                                    </p:set>
                                    <p:animEffect transition="in" filter="dissolve">
                                      <p:cBhvr>
                                        <p:cTn id="57" dur="500"/>
                                        <p:tgtEl>
                                          <p:spTgt spid="7076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7594" grpId="0" animBg="1"/>
      <p:bldP spid="707595" grpId="0" autoUpdateAnimBg="0"/>
      <p:bldP spid="707596" grpId="0" animBg="1"/>
      <p:bldP spid="707597" grpId="0" autoUpdateAnimBg="0"/>
      <p:bldP spid="707598" grpId="0" animBg="1"/>
      <p:bldP spid="707603" grpId="0" autoUpdateAnimBg="0"/>
      <p:bldP spid="707604" grpId="0" autoUpdateAnimBg="0"/>
      <p:bldP spid="707605" grpId="0" animBg="1"/>
      <p:bldP spid="707606" grpId="0" animBg="1"/>
      <p:bldP spid="707607" grpId="0" autoUpdateAnimBg="0"/>
      <p:bldP spid="707608" grpId="0" autoUpdateAnimBg="0"/>
      <p:bldP spid="707609" grpId="0" autoUpdateAnimBg="0"/>
      <p:bldP spid="707610"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8610" name="Rectangle 2"/>
          <p:cNvSpPr>
            <a:spLocks noGrp="1" noChangeArrowheads="1"/>
          </p:cNvSpPr>
          <p:nvPr>
            <p:ph type="title"/>
          </p:nvPr>
        </p:nvSpPr>
        <p:spPr>
          <a:xfrm>
            <a:off x="609600" y="457200"/>
            <a:ext cx="8153400" cy="1295400"/>
          </a:xfrm>
        </p:spPr>
        <p:txBody>
          <a:bodyPr/>
          <a:lstStyle/>
          <a:p>
            <a:r>
              <a:rPr lang="en-US" dirty="0"/>
              <a:t>Further Observations</a:t>
            </a:r>
          </a:p>
        </p:txBody>
      </p:sp>
      <p:sp>
        <p:nvSpPr>
          <p:cNvPr id="708611" name="Rectangle 3"/>
          <p:cNvSpPr>
            <a:spLocks noGrp="1" noChangeArrowheads="1"/>
          </p:cNvSpPr>
          <p:nvPr>
            <p:ph idx="1"/>
          </p:nvPr>
        </p:nvSpPr>
        <p:spPr>
          <a:xfrm>
            <a:off x="457200" y="1981200"/>
            <a:ext cx="8458200" cy="3200400"/>
          </a:xfrm>
        </p:spPr>
        <p:txBody>
          <a:bodyPr/>
          <a:lstStyle/>
          <a:p>
            <a:r>
              <a:rPr lang="en-US" sz="2600" dirty="0"/>
              <a:t>Problem: Public officials will </a:t>
            </a:r>
            <a:r>
              <a:rPr lang="en-US" sz="2600" b="1" i="1" dirty="0"/>
              <a:t>not</a:t>
            </a:r>
            <a:r>
              <a:rPr lang="en-US" sz="2600" dirty="0"/>
              <a:t> know where to set firm-specific standards without knowing MAC for every polluter</a:t>
            </a:r>
          </a:p>
          <a:p>
            <a:r>
              <a:rPr lang="en-US" sz="2600" dirty="0"/>
              <a:t>Implies that a cost-effective solution is virtually impossible under CAC framework</a:t>
            </a:r>
          </a:p>
          <a:p>
            <a:r>
              <a:rPr lang="en-US" sz="2600" dirty="0"/>
              <a:t>Result </a:t>
            </a:r>
            <a:r>
              <a:rPr lang="en-US" sz="2600" b="1" i="1" dirty="0"/>
              <a:t>is</a:t>
            </a:r>
            <a:r>
              <a:rPr lang="en-US" sz="2600" dirty="0"/>
              <a:t> possible using market approach</a:t>
            </a:r>
          </a:p>
        </p:txBody>
      </p:sp>
      <p:sp>
        <p:nvSpPr>
          <p:cNvPr id="5" name="Slide Number Placeholder 4"/>
          <p:cNvSpPr>
            <a:spLocks noGrp="1"/>
          </p:cNvSpPr>
          <p:nvPr>
            <p:ph type="sldNum" sz="quarter" idx="11"/>
          </p:nvPr>
        </p:nvSpPr>
        <p:spPr/>
        <p:txBody>
          <a:bodyPr/>
          <a:lstStyle/>
          <a:p>
            <a:fld id="{92DEB879-D676-465B-9E4D-46E3A9E6F728}" type="slidenum">
              <a:rPr lang="en-US"/>
              <a:pPr/>
              <a:t>30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708611">
                                            <p:txEl>
                                              <p:pRg st="0" end="0"/>
                                            </p:txEl>
                                          </p:spTgt>
                                        </p:tgtEl>
                                        <p:attrNameLst>
                                          <p:attrName>style.visibility</p:attrName>
                                        </p:attrNameLst>
                                      </p:cBhvr>
                                      <p:to>
                                        <p:strVal val="visible"/>
                                      </p:to>
                                    </p:set>
                                    <p:animEffect transition="in" filter="slide(fromTop)">
                                      <p:cBhvr>
                                        <p:cTn id="7" dur="500"/>
                                        <p:tgtEl>
                                          <p:spTgt spid="7086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1" fill="hold" grpId="0" nodeType="clickEffect">
                                  <p:stCondLst>
                                    <p:cond delay="0"/>
                                  </p:stCondLst>
                                  <p:childTnLst>
                                    <p:set>
                                      <p:cBhvr>
                                        <p:cTn id="11" dur="1" fill="hold">
                                          <p:stCondLst>
                                            <p:cond delay="0"/>
                                          </p:stCondLst>
                                        </p:cTn>
                                        <p:tgtEl>
                                          <p:spTgt spid="708611">
                                            <p:txEl>
                                              <p:pRg st="1" end="1"/>
                                            </p:txEl>
                                          </p:spTgt>
                                        </p:tgtEl>
                                        <p:attrNameLst>
                                          <p:attrName>style.visibility</p:attrName>
                                        </p:attrNameLst>
                                      </p:cBhvr>
                                      <p:to>
                                        <p:strVal val="visible"/>
                                      </p:to>
                                    </p:set>
                                    <p:animEffect transition="in" filter="slide(fromTop)">
                                      <p:cBhvr>
                                        <p:cTn id="12" dur="500"/>
                                        <p:tgtEl>
                                          <p:spTgt spid="7086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1" fill="hold" grpId="0" nodeType="clickEffect">
                                  <p:stCondLst>
                                    <p:cond delay="0"/>
                                  </p:stCondLst>
                                  <p:childTnLst>
                                    <p:set>
                                      <p:cBhvr>
                                        <p:cTn id="16" dur="1" fill="hold">
                                          <p:stCondLst>
                                            <p:cond delay="0"/>
                                          </p:stCondLst>
                                        </p:cTn>
                                        <p:tgtEl>
                                          <p:spTgt spid="708611">
                                            <p:txEl>
                                              <p:pRg st="2" end="2"/>
                                            </p:txEl>
                                          </p:spTgt>
                                        </p:tgtEl>
                                        <p:attrNameLst>
                                          <p:attrName>style.visibility</p:attrName>
                                        </p:attrNameLst>
                                      </p:cBhvr>
                                      <p:to>
                                        <p:strVal val="visible"/>
                                      </p:to>
                                    </p:set>
                                    <p:animEffect transition="in" filter="slide(fromTop)">
                                      <p:cBhvr>
                                        <p:cTn id="17" dur="500"/>
                                        <p:tgtEl>
                                          <p:spTgt spid="7086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8611" grpId="0" build="p" bldLvl="2" autoUpdateAnimBg="0"/>
    </p:bldLst>
  </p:timing>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2638</Words>
  <Application>Microsoft Office PowerPoint</Application>
  <PresentationFormat>On-screen Show (4:3)</PresentationFormat>
  <Paragraphs>297</Paragraphs>
  <Slides>30</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Symbol</vt:lpstr>
      <vt:lpstr>Times New Roman</vt:lpstr>
      <vt:lpstr>Times Roman</vt:lpstr>
      <vt:lpstr>Wingdings</vt:lpstr>
      <vt:lpstr>CallanThomas6e</vt:lpstr>
      <vt:lpstr>Conventional Solutions to Environmental Problems: Command-and-Control Approach</vt:lpstr>
      <vt:lpstr>Standards in Environmental Policy</vt:lpstr>
      <vt:lpstr>Economic Implications of Using Standards</vt:lpstr>
      <vt:lpstr>Efficient Standards</vt:lpstr>
      <vt:lpstr>MSB of Abatement</vt:lpstr>
      <vt:lpstr>MSC of Abatement</vt:lpstr>
      <vt:lpstr>Firm-Level MAC </vt:lpstr>
      <vt:lpstr>Firm’s MAC (typical shape)</vt:lpstr>
      <vt:lpstr>PowerPoint Presentation</vt:lpstr>
      <vt:lpstr>MSC of Abatement</vt:lpstr>
      <vt:lpstr>Allocatively Efficient Level of A (AE)</vt:lpstr>
      <vt:lpstr>Modeling AE</vt:lpstr>
      <vt:lpstr>Why Standards May Not Be Efficient</vt:lpstr>
      <vt:lpstr>Why Standards May Not Be Efficient (continued)</vt:lpstr>
      <vt:lpstr>Modeling Regional Differences</vt:lpstr>
      <vt:lpstr>Regional Differences</vt:lpstr>
      <vt:lpstr>Next Step</vt:lpstr>
      <vt:lpstr>Command-and-Control (CAC)</vt:lpstr>
      <vt:lpstr>Two Standards to Examine</vt:lpstr>
      <vt:lpstr>CAC And Technology-Based Standards</vt:lpstr>
      <vt:lpstr>Analysis: Use MAC Curve</vt:lpstr>
      <vt:lpstr>Modeling Cost-Ineffectiveness</vt:lpstr>
      <vt:lpstr>CAC and Uniform Standards</vt:lpstr>
      <vt:lpstr>Model</vt:lpstr>
      <vt:lpstr>Model</vt:lpstr>
      <vt:lpstr>Model</vt:lpstr>
      <vt:lpstr>Model</vt:lpstr>
      <vt:lpstr>Model</vt:lpstr>
      <vt:lpstr>Graphical Model</vt:lpstr>
      <vt:lpstr>Further Observations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2009-08-24T14:51:02Z</dcterms:created>
  <dcterms:modified xsi:type="dcterms:W3CDTF">2020-02-20T10:30:09Z</dcterms:modified>
  <cp:contentStatus/>
</cp:coreProperties>
</file>