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3"/>
  </p:notesMasterIdLst>
  <p:sldIdLst>
    <p:sldId id="322" r:id="rId24"/>
    <p:sldId id="316" r:id="rId25"/>
    <p:sldId id="526" r:id="rId26"/>
    <p:sldId id="427" r:id="rId27"/>
    <p:sldId id="428" r:id="rId28"/>
    <p:sldId id="429" r:id="rId29"/>
    <p:sldId id="430" r:id="rId30"/>
    <p:sldId id="527" r:id="rId31"/>
    <p:sldId id="525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2FE830-1406-431A-A4EB-0A47456AA24F}" v="3" dt="2023-03-25T15:55:56.0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5/10/relationships/revisionInfo" Target="revisionInfo.xml"/><Relationship Id="rId21" Type="http://schemas.openxmlformats.org/officeDocument/2006/relationships/slideMaster" Target="slideMasters/slideMaster18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492FE830-1406-431A-A4EB-0A47456AA24F}"/>
    <pc:docChg chg="undo custSel addSld delSld modSld">
      <pc:chgData name="Kate Piper (IMH)" userId="f69ee4e2-845b-4a1f-89c4-60fce9da139f" providerId="ADAL" clId="{492FE830-1406-431A-A4EB-0A47456AA24F}" dt="2023-03-25T16:12:44.768" v="1895" actId="1076"/>
      <pc:docMkLst>
        <pc:docMk/>
      </pc:docMkLst>
      <pc:sldChg chg="modSp mod">
        <pc:chgData name="Kate Piper (IMH)" userId="f69ee4e2-845b-4a1f-89c4-60fce9da139f" providerId="ADAL" clId="{492FE830-1406-431A-A4EB-0A47456AA24F}" dt="2023-03-25T14:38:42.439" v="167" actId="27636"/>
        <pc:sldMkLst>
          <pc:docMk/>
          <pc:sldMk cId="2727936158" sldId="316"/>
        </pc:sldMkLst>
        <pc:spChg chg="mod">
          <ac:chgData name="Kate Piper (IMH)" userId="f69ee4e2-845b-4a1f-89c4-60fce9da139f" providerId="ADAL" clId="{492FE830-1406-431A-A4EB-0A47456AA24F}" dt="2023-03-25T14:33:39.125" v="76" actId="20577"/>
          <ac:spMkLst>
            <pc:docMk/>
            <pc:sldMk cId="2727936158" sldId="316"/>
            <ac:spMk id="2" creationId="{7D3018ED-1C86-448A-E64D-6F689FE9E9EE}"/>
          </ac:spMkLst>
        </pc:spChg>
        <pc:spChg chg="mod">
          <ac:chgData name="Kate Piper (IMH)" userId="f69ee4e2-845b-4a1f-89c4-60fce9da139f" providerId="ADAL" clId="{492FE830-1406-431A-A4EB-0A47456AA24F}" dt="2023-03-25T14:38:42.439" v="167" actId="27636"/>
          <ac:spMkLst>
            <pc:docMk/>
            <pc:sldMk cId="2727936158" sldId="316"/>
            <ac:spMk id="3" creationId="{1D0FE96B-B562-69B6-BDFA-CCD4CE82252B}"/>
          </ac:spMkLst>
        </pc:spChg>
      </pc:sldChg>
      <pc:sldChg chg="modSp mod">
        <pc:chgData name="Kate Piper (IMH)" userId="f69ee4e2-845b-4a1f-89c4-60fce9da139f" providerId="ADAL" clId="{492FE830-1406-431A-A4EB-0A47456AA24F}" dt="2023-03-25T16:12:44.768" v="1895" actId="1076"/>
        <pc:sldMkLst>
          <pc:docMk/>
          <pc:sldMk cId="3806473382" sldId="322"/>
        </pc:sldMkLst>
        <pc:spChg chg="mod">
          <ac:chgData name="Kate Piper (IMH)" userId="f69ee4e2-845b-4a1f-89c4-60fce9da139f" providerId="ADAL" clId="{492FE830-1406-431A-A4EB-0A47456AA24F}" dt="2023-03-25T16:12:44.768" v="1895" actId="1076"/>
          <ac:spMkLst>
            <pc:docMk/>
            <pc:sldMk cId="3806473382" sldId="322"/>
            <ac:spMk id="3" creationId="{14284861-C696-4447-995F-1107575D7FA7}"/>
          </ac:spMkLst>
        </pc:spChg>
      </pc:sldChg>
      <pc:sldChg chg="addSp modSp add mod">
        <pc:chgData name="Kate Piper (IMH)" userId="f69ee4e2-845b-4a1f-89c4-60fce9da139f" providerId="ADAL" clId="{492FE830-1406-431A-A4EB-0A47456AA24F}" dt="2023-03-25T15:44:16.784" v="1232" actId="1076"/>
        <pc:sldMkLst>
          <pc:docMk/>
          <pc:sldMk cId="3004750472" sldId="427"/>
        </pc:sldMkLst>
        <pc:spChg chg="mod">
          <ac:chgData name="Kate Piper (IMH)" userId="f69ee4e2-845b-4a1f-89c4-60fce9da139f" providerId="ADAL" clId="{492FE830-1406-431A-A4EB-0A47456AA24F}" dt="2023-03-25T15:44:02.396" v="1231" actId="14100"/>
          <ac:spMkLst>
            <pc:docMk/>
            <pc:sldMk cId="3004750472" sldId="427"/>
            <ac:spMk id="2" creationId="{19A2F901-179E-EFB4-3039-33320D088C88}"/>
          </ac:spMkLst>
        </pc:spChg>
        <pc:spChg chg="mod">
          <ac:chgData name="Kate Piper (IMH)" userId="f69ee4e2-845b-4a1f-89c4-60fce9da139f" providerId="ADAL" clId="{492FE830-1406-431A-A4EB-0A47456AA24F}" dt="2023-03-25T15:43:57.832" v="1229" actId="1076"/>
          <ac:spMkLst>
            <pc:docMk/>
            <pc:sldMk cId="3004750472" sldId="427"/>
            <ac:spMk id="3" creationId="{4826A839-620C-E724-F61B-4A5F7ABC61D5}"/>
          </ac:spMkLst>
        </pc:spChg>
        <pc:picChg chg="mod">
          <ac:chgData name="Kate Piper (IMH)" userId="f69ee4e2-845b-4a1f-89c4-60fce9da139f" providerId="ADAL" clId="{492FE830-1406-431A-A4EB-0A47456AA24F}" dt="2023-03-25T15:43:37.985" v="1221" actId="1076"/>
          <ac:picMkLst>
            <pc:docMk/>
            <pc:sldMk cId="3004750472" sldId="427"/>
            <ac:picMk id="4" creationId="{0DBAEA2A-733D-D9C5-6047-92CF74DEAE01}"/>
          </ac:picMkLst>
        </pc:picChg>
        <pc:picChg chg="add mod">
          <ac:chgData name="Kate Piper (IMH)" userId="f69ee4e2-845b-4a1f-89c4-60fce9da139f" providerId="ADAL" clId="{492FE830-1406-431A-A4EB-0A47456AA24F}" dt="2023-03-25T15:44:16.784" v="1232" actId="1076"/>
          <ac:picMkLst>
            <pc:docMk/>
            <pc:sldMk cId="3004750472" sldId="427"/>
            <ac:picMk id="5" creationId="{4344C316-B61C-23A3-00EB-842A1B2299BD}"/>
          </ac:picMkLst>
        </pc:picChg>
      </pc:sldChg>
      <pc:sldChg chg="modSp add mod">
        <pc:chgData name="Kate Piper (IMH)" userId="f69ee4e2-845b-4a1f-89c4-60fce9da139f" providerId="ADAL" clId="{492FE830-1406-431A-A4EB-0A47456AA24F}" dt="2023-03-25T16:10:20.429" v="1843" actId="1076"/>
        <pc:sldMkLst>
          <pc:docMk/>
          <pc:sldMk cId="3859846687" sldId="428"/>
        </pc:sldMkLst>
        <pc:spChg chg="mod">
          <ac:chgData name="Kate Piper (IMH)" userId="f69ee4e2-845b-4a1f-89c4-60fce9da139f" providerId="ADAL" clId="{492FE830-1406-431A-A4EB-0A47456AA24F}" dt="2023-03-25T16:10:16.072" v="1840" actId="1076"/>
          <ac:spMkLst>
            <pc:docMk/>
            <pc:sldMk cId="3859846687" sldId="428"/>
            <ac:spMk id="3" creationId="{B3D0BA09-097E-E270-6575-0510B0287979}"/>
          </ac:spMkLst>
        </pc:spChg>
        <pc:picChg chg="mod">
          <ac:chgData name="Kate Piper (IMH)" userId="f69ee4e2-845b-4a1f-89c4-60fce9da139f" providerId="ADAL" clId="{492FE830-1406-431A-A4EB-0A47456AA24F}" dt="2023-03-25T16:10:20.429" v="1843" actId="1076"/>
          <ac:picMkLst>
            <pc:docMk/>
            <pc:sldMk cId="3859846687" sldId="428"/>
            <ac:picMk id="4" creationId="{9D9988B6-83AC-ABA0-4BFF-A89F0AB05A69}"/>
          </ac:picMkLst>
        </pc:picChg>
      </pc:sldChg>
      <pc:sldChg chg="add">
        <pc:chgData name="Kate Piper (IMH)" userId="f69ee4e2-845b-4a1f-89c4-60fce9da139f" providerId="ADAL" clId="{492FE830-1406-431A-A4EB-0A47456AA24F}" dt="2023-03-25T15:43:16.302" v="1217"/>
        <pc:sldMkLst>
          <pc:docMk/>
          <pc:sldMk cId="1430147004" sldId="429"/>
        </pc:sldMkLst>
      </pc:sldChg>
      <pc:sldChg chg="modSp add mod">
        <pc:chgData name="Kate Piper (IMH)" userId="f69ee4e2-845b-4a1f-89c4-60fce9da139f" providerId="ADAL" clId="{492FE830-1406-431A-A4EB-0A47456AA24F}" dt="2023-03-25T16:10:33.491" v="1849" actId="27636"/>
        <pc:sldMkLst>
          <pc:docMk/>
          <pc:sldMk cId="2235966433" sldId="430"/>
        </pc:sldMkLst>
        <pc:spChg chg="mod">
          <ac:chgData name="Kate Piper (IMH)" userId="f69ee4e2-845b-4a1f-89c4-60fce9da139f" providerId="ADAL" clId="{492FE830-1406-431A-A4EB-0A47456AA24F}" dt="2023-03-25T16:10:33.491" v="1849" actId="27636"/>
          <ac:spMkLst>
            <pc:docMk/>
            <pc:sldMk cId="2235966433" sldId="430"/>
            <ac:spMk id="3" creationId="{B6E64737-8563-5B36-5F59-1679EF25E81B}"/>
          </ac:spMkLst>
        </pc:spChg>
        <pc:picChg chg="mod">
          <ac:chgData name="Kate Piper (IMH)" userId="f69ee4e2-845b-4a1f-89c4-60fce9da139f" providerId="ADAL" clId="{492FE830-1406-431A-A4EB-0A47456AA24F}" dt="2023-03-25T16:10:28.976" v="1845" actId="1076"/>
          <ac:picMkLst>
            <pc:docMk/>
            <pc:sldMk cId="2235966433" sldId="430"/>
            <ac:picMk id="5" creationId="{DD82F61E-C65B-D12E-6656-290B848ECA6D}"/>
          </ac:picMkLst>
        </pc:picChg>
      </pc:sldChg>
      <pc:sldChg chg="modSp add del mod">
        <pc:chgData name="Kate Piper (IMH)" userId="f69ee4e2-845b-4a1f-89c4-60fce9da139f" providerId="ADAL" clId="{492FE830-1406-431A-A4EB-0A47456AA24F}" dt="2023-03-25T15:44:25.010" v="1233" actId="47"/>
        <pc:sldMkLst>
          <pc:docMk/>
          <pc:sldMk cId="468761395" sldId="431"/>
        </pc:sldMkLst>
        <pc:picChg chg="mod">
          <ac:chgData name="Kate Piper (IMH)" userId="f69ee4e2-845b-4a1f-89c4-60fce9da139f" providerId="ADAL" clId="{492FE830-1406-431A-A4EB-0A47456AA24F}" dt="2023-03-25T15:43:28.395" v="1220" actId="1076"/>
          <ac:picMkLst>
            <pc:docMk/>
            <pc:sldMk cId="468761395" sldId="431"/>
            <ac:picMk id="4" creationId="{99EA915E-30D2-26EB-B036-33CCF48679CF}"/>
          </ac:picMkLst>
        </pc:picChg>
      </pc:sldChg>
      <pc:sldChg chg="del">
        <pc:chgData name="Kate Piper (IMH)" userId="f69ee4e2-845b-4a1f-89c4-60fce9da139f" providerId="ADAL" clId="{492FE830-1406-431A-A4EB-0A47456AA24F}" dt="2023-03-25T14:35:20.388" v="136" actId="47"/>
        <pc:sldMkLst>
          <pc:docMk/>
          <pc:sldMk cId="286505935" sldId="523"/>
        </pc:sldMkLst>
      </pc:sldChg>
      <pc:sldChg chg="del">
        <pc:chgData name="Kate Piper (IMH)" userId="f69ee4e2-845b-4a1f-89c4-60fce9da139f" providerId="ADAL" clId="{492FE830-1406-431A-A4EB-0A47456AA24F}" dt="2023-03-25T14:35:23.990" v="137" actId="47"/>
        <pc:sldMkLst>
          <pc:docMk/>
          <pc:sldMk cId="702476269" sldId="524"/>
        </pc:sldMkLst>
      </pc:sldChg>
      <pc:sldChg chg="modSp mod">
        <pc:chgData name="Kate Piper (IMH)" userId="f69ee4e2-845b-4a1f-89c4-60fce9da139f" providerId="ADAL" clId="{492FE830-1406-431A-A4EB-0A47456AA24F}" dt="2023-03-25T16:10:56.082" v="1850"/>
        <pc:sldMkLst>
          <pc:docMk/>
          <pc:sldMk cId="3173326256" sldId="525"/>
        </pc:sldMkLst>
        <pc:spChg chg="mod">
          <ac:chgData name="Kate Piper (IMH)" userId="f69ee4e2-845b-4a1f-89c4-60fce9da139f" providerId="ADAL" clId="{492FE830-1406-431A-A4EB-0A47456AA24F}" dt="2023-03-25T16:10:56.082" v="1850"/>
          <ac:spMkLst>
            <pc:docMk/>
            <pc:sldMk cId="3173326256" sldId="525"/>
            <ac:spMk id="2" creationId="{56345509-C4A9-34D9-F9EC-F3374DCBE985}"/>
          </ac:spMkLst>
        </pc:spChg>
      </pc:sldChg>
      <pc:sldChg chg="del">
        <pc:chgData name="Kate Piper (IMH)" userId="f69ee4e2-845b-4a1f-89c4-60fce9da139f" providerId="ADAL" clId="{492FE830-1406-431A-A4EB-0A47456AA24F}" dt="2023-03-25T14:35:24.853" v="140" actId="47"/>
        <pc:sldMkLst>
          <pc:docMk/>
          <pc:sldMk cId="865664989" sldId="526"/>
        </pc:sldMkLst>
      </pc:sldChg>
      <pc:sldChg chg="modSp new mod">
        <pc:chgData name="Kate Piper (IMH)" userId="f69ee4e2-845b-4a1f-89c4-60fce9da139f" providerId="ADAL" clId="{492FE830-1406-431A-A4EB-0A47456AA24F}" dt="2023-03-25T15:50:26.196" v="1367" actId="20577"/>
        <pc:sldMkLst>
          <pc:docMk/>
          <pc:sldMk cId="2887159718" sldId="526"/>
        </pc:sldMkLst>
        <pc:spChg chg="mod">
          <ac:chgData name="Kate Piper (IMH)" userId="f69ee4e2-845b-4a1f-89c4-60fce9da139f" providerId="ADAL" clId="{492FE830-1406-431A-A4EB-0A47456AA24F}" dt="2023-03-25T15:35:06.201" v="446" actId="404"/>
          <ac:spMkLst>
            <pc:docMk/>
            <pc:sldMk cId="2887159718" sldId="526"/>
            <ac:spMk id="2" creationId="{67A554B1-2860-27FF-40F0-2AF9D84D7B46}"/>
          </ac:spMkLst>
        </pc:spChg>
        <pc:spChg chg="mod">
          <ac:chgData name="Kate Piper (IMH)" userId="f69ee4e2-845b-4a1f-89c4-60fce9da139f" providerId="ADAL" clId="{492FE830-1406-431A-A4EB-0A47456AA24F}" dt="2023-03-25T15:50:26.196" v="1367" actId="20577"/>
          <ac:spMkLst>
            <pc:docMk/>
            <pc:sldMk cId="2887159718" sldId="526"/>
            <ac:spMk id="3" creationId="{C9CB53EF-88A5-5F38-17DE-83EE2A7E0216}"/>
          </ac:spMkLst>
        </pc:spChg>
      </pc:sldChg>
      <pc:sldChg chg="addSp modSp new mod">
        <pc:chgData name="Kate Piper (IMH)" userId="f69ee4e2-845b-4a1f-89c4-60fce9da139f" providerId="ADAL" clId="{492FE830-1406-431A-A4EB-0A47456AA24F}" dt="2023-03-25T16:10:05.833" v="1839" actId="27636"/>
        <pc:sldMkLst>
          <pc:docMk/>
          <pc:sldMk cId="810034807" sldId="527"/>
        </pc:sldMkLst>
        <pc:spChg chg="mod">
          <ac:chgData name="Kate Piper (IMH)" userId="f69ee4e2-845b-4a1f-89c4-60fce9da139f" providerId="ADAL" clId="{492FE830-1406-431A-A4EB-0A47456AA24F}" dt="2023-03-25T15:47:23.054" v="1257" actId="20577"/>
          <ac:spMkLst>
            <pc:docMk/>
            <pc:sldMk cId="810034807" sldId="527"/>
            <ac:spMk id="2" creationId="{AA658D8B-558E-B940-BF00-7B20451C11BC}"/>
          </ac:spMkLst>
        </pc:spChg>
        <pc:spChg chg="mod">
          <ac:chgData name="Kate Piper (IMH)" userId="f69ee4e2-845b-4a1f-89c4-60fce9da139f" providerId="ADAL" clId="{492FE830-1406-431A-A4EB-0A47456AA24F}" dt="2023-03-25T16:10:05.833" v="1839" actId="27636"/>
          <ac:spMkLst>
            <pc:docMk/>
            <pc:sldMk cId="810034807" sldId="527"/>
            <ac:spMk id="3" creationId="{E35B6D27-C897-4522-A52E-67ED0B0178DD}"/>
          </ac:spMkLst>
        </pc:spChg>
        <pc:picChg chg="add mod">
          <ac:chgData name="Kate Piper (IMH)" userId="f69ee4e2-845b-4a1f-89c4-60fce9da139f" providerId="ADAL" clId="{492FE830-1406-431A-A4EB-0A47456AA24F}" dt="2023-03-25T15:56:04.148" v="1744" actId="1076"/>
          <ac:picMkLst>
            <pc:docMk/>
            <pc:sldMk cId="810034807" sldId="527"/>
            <ac:picMk id="4" creationId="{F1AEA1B5-30E0-239B-0FA8-A7462E6310E0}"/>
          </ac:picMkLst>
        </pc:picChg>
      </pc:sldChg>
      <pc:sldChg chg="del">
        <pc:chgData name="Kate Piper (IMH)" userId="f69ee4e2-845b-4a1f-89c4-60fce9da139f" providerId="ADAL" clId="{492FE830-1406-431A-A4EB-0A47456AA24F}" dt="2023-03-25T14:35:24.474" v="139" actId="47"/>
        <pc:sldMkLst>
          <pc:docMk/>
          <pc:sldMk cId="1403129428" sldId="527"/>
        </pc:sldMkLst>
      </pc:sldChg>
      <pc:sldChg chg="del">
        <pc:chgData name="Kate Piper (IMH)" userId="f69ee4e2-845b-4a1f-89c4-60fce9da139f" providerId="ADAL" clId="{492FE830-1406-431A-A4EB-0A47456AA24F}" dt="2023-03-25T14:35:24.302" v="138" actId="47"/>
        <pc:sldMkLst>
          <pc:docMk/>
          <pc:sldMk cId="332138239" sldId="528"/>
        </pc:sldMkLst>
      </pc:sldChg>
      <pc:sldChg chg="del">
        <pc:chgData name="Kate Piper (IMH)" userId="f69ee4e2-845b-4a1f-89c4-60fce9da139f" providerId="ADAL" clId="{492FE830-1406-431A-A4EB-0A47456AA24F}" dt="2023-03-25T14:35:25.492" v="141" actId="47"/>
        <pc:sldMkLst>
          <pc:docMk/>
          <pc:sldMk cId="2721090627" sldId="529"/>
        </pc:sldMkLst>
      </pc:sldChg>
      <pc:sldChg chg="del">
        <pc:chgData name="Kate Piper (IMH)" userId="f69ee4e2-845b-4a1f-89c4-60fce9da139f" providerId="ADAL" clId="{492FE830-1406-431A-A4EB-0A47456AA24F}" dt="2023-03-25T14:35:25.971" v="142" actId="47"/>
        <pc:sldMkLst>
          <pc:docMk/>
          <pc:sldMk cId="2096429885" sldId="530"/>
        </pc:sldMkLst>
      </pc:sldChg>
      <pc:sldChg chg="del">
        <pc:chgData name="Kate Piper (IMH)" userId="f69ee4e2-845b-4a1f-89c4-60fce9da139f" providerId="ADAL" clId="{492FE830-1406-431A-A4EB-0A47456AA24F}" dt="2023-03-25T14:35:26.601" v="143" actId="47"/>
        <pc:sldMkLst>
          <pc:docMk/>
          <pc:sldMk cId="2687885436" sldId="53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What can we reflect on?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0062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28163" y="4998991"/>
            <a:ext cx="4535079" cy="1859009"/>
          </a:xfrm>
        </p:spPr>
        <p:txBody>
          <a:bodyPr/>
          <a:lstStyle/>
          <a:p>
            <a:r>
              <a:rPr lang="en-GB" sz="4000" b="1"/>
              <a:t>Critical Reflections</a:t>
            </a:r>
          </a:p>
          <a:p>
            <a:r>
              <a:rPr lang="en-GB"/>
              <a:t>(Cottrell, 2011)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Building your own personal brand</a:t>
            </a:r>
          </a:p>
          <a:p>
            <a:r>
              <a:rPr lang="en-GB" err="1"/>
              <a:t>Adeiladu</a:t>
            </a:r>
            <a:r>
              <a:rPr lang="en-GB"/>
              <a:t> </a:t>
            </a:r>
            <a:r>
              <a:rPr lang="en-GB" err="1"/>
              <a:t>eich</a:t>
            </a:r>
            <a:r>
              <a:rPr lang="en-GB"/>
              <a:t> Brand </a:t>
            </a:r>
            <a:r>
              <a:rPr lang="en-GB" err="1"/>
              <a:t>Personol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Personal Brand </a:t>
            </a:r>
            <a:r>
              <a:rPr lang="en-GB" err="1"/>
              <a:t>Personol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018ED-1C86-448A-E64D-6F689FE9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109" y="230008"/>
            <a:ext cx="11833781" cy="1325563"/>
          </a:xfrm>
        </p:spPr>
        <p:txBody>
          <a:bodyPr/>
          <a:lstStyle/>
          <a:p>
            <a:r>
              <a:rPr lang="en-GB"/>
              <a:t>Assessment 2 - 28</a:t>
            </a:r>
            <a:r>
              <a:rPr lang="en-GB" baseline="30000"/>
              <a:t>th</a:t>
            </a:r>
            <a:r>
              <a:rPr lang="en-GB"/>
              <a:t> April 15:00 - 2000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09700"/>
            <a:ext cx="11481847" cy="426895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/>
              <a:t>Reflection essay of work placement/ CPD logbook.</a:t>
            </a:r>
          </a:p>
          <a:p>
            <a:r>
              <a:rPr lang="en-GB" sz="2400"/>
              <a:t>Completed logbooks are to be handed in with the reflection essay.</a:t>
            </a:r>
          </a:p>
          <a:p>
            <a:r>
              <a:rPr lang="en-GB" sz="2400"/>
              <a:t>Critical reflection is a key skill that is helpful through not only your degree process but also throughout your future career. </a:t>
            </a:r>
          </a:p>
          <a:p>
            <a:r>
              <a:rPr lang="en-GB" sz="2400"/>
              <a:t>Aspects of work placement to reflect on:</a:t>
            </a:r>
          </a:p>
          <a:p>
            <a:r>
              <a:rPr lang="en-GB" sz="2400"/>
              <a:t>Critical reflections of your work placement/ Continued Professional Development.</a:t>
            </a:r>
          </a:p>
          <a:p>
            <a:pPr lvl="1"/>
            <a:r>
              <a:rPr lang="en-GB" sz="1800"/>
              <a:t>Strengths and development you have experienced. </a:t>
            </a:r>
          </a:p>
          <a:p>
            <a:pPr lvl="1"/>
            <a:r>
              <a:rPr lang="en-GB" sz="1800"/>
              <a:t>Areas of improvement you have noticed</a:t>
            </a:r>
          </a:p>
          <a:p>
            <a:pPr lvl="1"/>
            <a:r>
              <a:rPr lang="en-GB" sz="1800"/>
              <a:t>Key issues to continue to learn about and why.</a:t>
            </a:r>
          </a:p>
          <a:p>
            <a:pPr lvl="1"/>
            <a:r>
              <a:rPr lang="en-GB" sz="1800"/>
              <a:t>Your chosen key focus and what you have learnt</a:t>
            </a:r>
          </a:p>
          <a:p>
            <a:pPr lvl="1"/>
            <a:r>
              <a:rPr lang="en-GB" sz="1800"/>
              <a:t>Any other relevant information.</a:t>
            </a:r>
          </a:p>
          <a:p>
            <a:pPr lvl="1"/>
            <a:r>
              <a:rPr lang="en-GB" sz="1800"/>
              <a:t>Future goals and actions towards your future careers</a:t>
            </a:r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554B1-2860-27FF-40F0-2AF9D84D7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/>
              <a:t>Critical Reflections: Importance and key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B53EF-88A5-5F38-17DE-83EE2A7E0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51275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/>
              <a:t>“It involves clarifying our thinking, deepening our understanding and reinforcing learning in ways that, ideally, lead to transformation and change”</a:t>
            </a:r>
          </a:p>
          <a:p>
            <a:endParaRPr lang="en-GB"/>
          </a:p>
          <a:p>
            <a:pPr marL="514350" indent="-514350">
              <a:buFont typeface="+mj-lt"/>
              <a:buAutoNum type="arabicPeriod"/>
            </a:pPr>
            <a:r>
              <a:rPr lang="en-GB"/>
              <a:t>Selection: select an aspect of experience, learning or professional practice for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Changing perspective: analyse experience from different angles and different levels of detail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Returning to experience: once, periodically, or frequently, as best fits the issue.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Analysis of own role: look at reasons for, and consequences of, your own actions, rather than those of others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Drawing on received wisdom: make us of theory, research, professional knowledge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Deepening your understanding: look actively for meaning, recognising what is significant, and learning from this.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Using insights to effect change: use your new understanding to do things differently in the future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159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2F901-179E-EFB4-3039-33320D088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139701"/>
            <a:ext cx="7956222" cy="711199"/>
          </a:xfrm>
        </p:spPr>
        <p:txBody>
          <a:bodyPr/>
          <a:lstStyle/>
          <a:p>
            <a:r>
              <a:rPr lang="en-GB"/>
              <a:t>What is reflection?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6A839-620C-E724-F61B-4A5F7ABC6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4650" y="1073492"/>
            <a:ext cx="8034966" cy="5063783"/>
          </a:xfrm>
        </p:spPr>
        <p:txBody>
          <a:bodyPr>
            <a:normAutofit/>
          </a:bodyPr>
          <a:lstStyle/>
          <a:p>
            <a:r>
              <a:rPr lang="en-GB"/>
              <a:t>Dewey (1910) introduced the concept of </a:t>
            </a:r>
            <a:r>
              <a:rPr lang="en-GB" i="1"/>
              <a:t>reflective thought</a:t>
            </a:r>
            <a:r>
              <a:rPr lang="en-GB"/>
              <a:t>.</a:t>
            </a:r>
          </a:p>
          <a:p>
            <a:r>
              <a:rPr lang="en-GB"/>
              <a:t>Learning improves to the degree that it arises out of the process of reflection.</a:t>
            </a:r>
          </a:p>
          <a:p>
            <a:r>
              <a:rPr lang="en-GB"/>
              <a:t>Dewey’s Questions: why things turned out the way they did and what possible actions could have given a different outcome.</a:t>
            </a:r>
          </a:p>
          <a:p>
            <a:r>
              <a:rPr lang="en-GB"/>
              <a:t>Building on the work of Dewey:</a:t>
            </a:r>
          </a:p>
          <a:p>
            <a:pPr lvl="1"/>
            <a:r>
              <a:rPr lang="en-GB"/>
              <a:t>Schon</a:t>
            </a:r>
          </a:p>
          <a:p>
            <a:pPr lvl="1"/>
            <a:r>
              <a:rPr lang="en-GB"/>
              <a:t>Kolb</a:t>
            </a:r>
          </a:p>
          <a:p>
            <a:pPr lvl="1"/>
            <a:r>
              <a:rPr lang="en-GB"/>
              <a:t>Gibbs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BAEA2A-733D-D9C5-6047-92CF74DEAE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64" r="7075"/>
          <a:stretch/>
        </p:blipFill>
        <p:spPr>
          <a:xfrm rot="20580049">
            <a:off x="-208439" y="523736"/>
            <a:ext cx="3914389" cy="22185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44C316-B61C-23A3-00EB-842A1B229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765394">
            <a:off x="-176650" y="3087416"/>
            <a:ext cx="4272988" cy="2772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750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FE186-CC44-C101-24AB-8789D35D3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Schon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0BA09-097E-E270-6575-0510B0287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720" y="2601965"/>
            <a:ext cx="8199350" cy="2925710"/>
          </a:xfrm>
        </p:spPr>
        <p:txBody>
          <a:bodyPr/>
          <a:lstStyle/>
          <a:p>
            <a:r>
              <a:rPr lang="en-GB"/>
              <a:t>Explicit - tacit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9988B6-83AC-ABA0-4BFF-A89F0AB05A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52" t="5324" r="18736" b="19706"/>
          <a:stretch/>
        </p:blipFill>
        <p:spPr>
          <a:xfrm>
            <a:off x="5118100" y="899943"/>
            <a:ext cx="6161070" cy="4300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846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2F9A8-4CCB-FBB5-B699-266B3FE16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Gibbs 1988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EA1C3-6FD0-8C7E-D5AD-B54DFDE097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2056" y="365125"/>
            <a:ext cx="5074313" cy="1252660"/>
          </a:xfrm>
        </p:spPr>
        <p:txBody>
          <a:bodyPr/>
          <a:lstStyle/>
          <a:p>
            <a:r>
              <a:rPr lang="en-GB"/>
              <a:t>Learning by doing</a:t>
            </a:r>
          </a:p>
          <a:p>
            <a:r>
              <a:rPr lang="en-GB"/>
              <a:t>Reflecting on experience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410F2B-0ECD-55EC-77F3-14B7E571D0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9208" y="2032000"/>
            <a:ext cx="7843519" cy="4595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147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5F76B-6FCB-80AA-863F-AE7CB2E86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Kolb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64737-8563-5B36-5F59-1679EF25E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23" y="1943101"/>
            <a:ext cx="4587977" cy="2110658"/>
          </a:xfrm>
        </p:spPr>
        <p:txBody>
          <a:bodyPr>
            <a:normAutofit lnSpcReduction="10000"/>
          </a:bodyPr>
          <a:lstStyle/>
          <a:p>
            <a:r>
              <a:rPr lang="en-GB"/>
              <a:t>Used in learning cycles and experiential learning</a:t>
            </a:r>
          </a:p>
          <a:p>
            <a:r>
              <a:rPr lang="en-GB"/>
              <a:t>Something happened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→ What happened? →So What? → What now?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82F61E-C65B-D12E-6656-290B848EC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3152" y="1238250"/>
            <a:ext cx="6677025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966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58D8B-558E-B940-BF00-7B20451C1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Approaching 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B6D27-C897-4522-A52E-67ED0B017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4800"/>
            <a:ext cx="11481847" cy="4127500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Identify your purpose and focus: </a:t>
            </a:r>
          </a:p>
          <a:p>
            <a:pPr lvl="1"/>
            <a:r>
              <a:rPr lang="en-GB"/>
              <a:t>Whole and parts</a:t>
            </a:r>
          </a:p>
          <a:p>
            <a:pPr lvl="1"/>
            <a:r>
              <a:rPr lang="en-GB"/>
              <a:t>Incidents/ issues/ relationships/concerns</a:t>
            </a:r>
          </a:p>
          <a:p>
            <a:r>
              <a:rPr lang="en-GB"/>
              <a:t>Relating theory to practice</a:t>
            </a:r>
          </a:p>
          <a:p>
            <a:r>
              <a:rPr lang="en-GB"/>
              <a:t>Key issues and hot topics within the field</a:t>
            </a:r>
          </a:p>
          <a:p>
            <a:r>
              <a:rPr lang="en-GB"/>
              <a:t>Do your experiences support theory?</a:t>
            </a:r>
          </a:p>
          <a:p>
            <a:r>
              <a:rPr lang="en-GB"/>
              <a:t>Do theories support your findings?</a:t>
            </a:r>
          </a:p>
          <a:p>
            <a:r>
              <a:rPr lang="en-GB"/>
              <a:t>Are there broader social, political, cultural, ideological, economic or technological issues that you could research that would provide helpful additional perspectives.</a:t>
            </a:r>
          </a:p>
          <a:p>
            <a:r>
              <a:rPr lang="en-GB"/>
              <a:t>Challenge previous practice and apply it to future goals and actions.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AEA1B5-30E0-239B-0FA8-A7462E631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869" y="925513"/>
            <a:ext cx="5398912" cy="3036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034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193" y="2611789"/>
            <a:ext cx="9693520" cy="2723781"/>
          </a:xfrm>
        </p:spPr>
        <p:txBody>
          <a:bodyPr/>
          <a:lstStyle/>
          <a:p>
            <a:r>
              <a:rPr lang="en-GB"/>
              <a:t>Task:</a:t>
            </a:r>
          </a:p>
          <a:p>
            <a:r>
              <a:rPr lang="en-GB"/>
              <a:t>Assessment 2 - 28</a:t>
            </a:r>
            <a:r>
              <a:rPr lang="en-GB" baseline="30000"/>
              <a:t>th</a:t>
            </a:r>
            <a:r>
              <a:rPr lang="en-GB"/>
              <a:t> April 15:00 - 2000 words</a:t>
            </a:r>
          </a:p>
        </p:txBody>
      </p:sp>
    </p:spTree>
    <p:extLst>
      <p:ext uri="{BB962C8B-B14F-4D97-AF65-F5344CB8AC3E}">
        <p14:creationId xmlns:p14="http://schemas.microsoft.com/office/powerpoint/2010/main" val="317332625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501</Words>
  <Application>Microsoft Office PowerPoint</Application>
  <PresentationFormat>Widescreen</PresentationFormat>
  <Paragraphs>63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9</vt:i4>
      </vt:variant>
    </vt:vector>
  </HeadingPairs>
  <TitlesOfParts>
    <vt:vector size="32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Assessment 2 - 28th April 15:00 - 2000 words</vt:lpstr>
      <vt:lpstr>Critical Reflections: Importance and key characteristics</vt:lpstr>
      <vt:lpstr>What is reflection?</vt:lpstr>
      <vt:lpstr>Schon</vt:lpstr>
      <vt:lpstr>Gibbs 1988</vt:lpstr>
      <vt:lpstr>Kolb</vt:lpstr>
      <vt:lpstr>Approaching Reflections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1</cp:revision>
  <dcterms:created xsi:type="dcterms:W3CDTF">2021-03-09T15:35:42Z</dcterms:created>
  <dcterms:modified xsi:type="dcterms:W3CDTF">2023-03-27T08:57:33Z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