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8" r:id="rId5"/>
    <p:sldId id="269" r:id="rId6"/>
    <p:sldId id="270" r:id="rId7"/>
    <p:sldId id="271" r:id="rId8"/>
    <p:sldId id="274" r:id="rId9"/>
    <p:sldId id="279" r:id="rId10"/>
    <p:sldId id="278" r:id="rId11"/>
    <p:sldId id="266" r:id="rId12"/>
    <p:sldId id="272" r:id="rId13"/>
    <p:sldId id="265" r:id="rId14"/>
    <p:sldId id="273" r:id="rId15"/>
    <p:sldId id="264" r:id="rId16"/>
    <p:sldId id="275" r:id="rId17"/>
    <p:sldId id="259" r:id="rId18"/>
    <p:sldId id="260" r:id="rId19"/>
    <p:sldId id="263" r:id="rId20"/>
    <p:sldId id="262" r:id="rId21"/>
    <p:sldId id="261" r:id="rId22"/>
    <p:sldId id="277" r:id="rId23"/>
    <p:sldId id="280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87" d="100"/>
          <a:sy n="87" d="100"/>
        </p:scale>
        <p:origin x="66" y="4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conomic_impact_of_the_COVID-19_pandemic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BMTP5017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99449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Travel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38010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91684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Travel Industry</a:t>
            </a:r>
          </a:p>
          <a:p>
            <a:r>
              <a:rPr lang="en-GB" dirty="0"/>
              <a:t>Trends &amp; Developments</a:t>
            </a:r>
          </a:p>
          <a:p>
            <a:r>
              <a:rPr lang="en-GB" dirty="0"/>
              <a:t>Module Overview</a:t>
            </a:r>
          </a:p>
          <a:p>
            <a:r>
              <a:rPr lang="en-GB" dirty="0"/>
              <a:t>Handbook</a:t>
            </a:r>
          </a:p>
          <a:p>
            <a:r>
              <a:rPr lang="en-GB" dirty="0"/>
              <a:t>Assignments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3074" name="Picture 2" descr="Travel The World Pictures | Download Free Images on Unsplash">
            <a:extLst>
              <a:ext uri="{FF2B5EF4-FFF2-40B4-BE49-F238E27FC236}">
                <a16:creationId xmlns:a16="http://schemas.microsoft.com/office/drawing/2014/main" id="{04F5F6B3-817A-DD11-F8A7-A50F639FD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780" y="1953704"/>
            <a:ext cx="3484863" cy="237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3BE39-297C-BE79-3E78-9B3B3DB6C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1361529"/>
          </a:xfrm>
        </p:spPr>
        <p:txBody>
          <a:bodyPr anchor="b">
            <a:normAutofit/>
          </a:bodyPr>
          <a:lstStyle/>
          <a:p>
            <a:r>
              <a:rPr lang="en-GB" sz="4300" b="1" dirty="0"/>
              <a:t>Growth of Travel</a:t>
            </a:r>
            <a:r>
              <a:rPr lang="en-GB" sz="4300" dirty="0"/>
              <a:t>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284E0C-8260-7349-55A1-53177BE1B1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6" r="14435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0C395-09E6-D6CF-59C2-F42D3CDDF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 lnSpcReduction="10000"/>
          </a:bodyPr>
          <a:lstStyle/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Day Trips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Seaside Holiday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UK 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Butlins</a:t>
            </a: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Post War Leisure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International Travel for the Rich only!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868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7861A-F127-0CBB-8BC0-B374DAB47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7606" y="467271"/>
            <a:ext cx="5438975" cy="2052522"/>
          </a:xfrm>
        </p:spPr>
        <p:txBody>
          <a:bodyPr anchor="b">
            <a:normAutofit/>
          </a:bodyPr>
          <a:lstStyle/>
          <a:p>
            <a:r>
              <a:rPr lang="en-GB" sz="4300" dirty="0"/>
              <a:t>      </a:t>
            </a:r>
            <a:r>
              <a:rPr lang="en-GB" sz="4300" b="1" dirty="0"/>
              <a:t>1960’s &amp; 1970’s </a:t>
            </a:r>
            <a:br>
              <a:rPr lang="en-GB" sz="4300" b="1" dirty="0"/>
            </a:br>
            <a:r>
              <a:rPr lang="en-GB" sz="4300" b="1" dirty="0"/>
              <a:t>The Travel Revolution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D6C98A-C381-902E-9664-3843D5E51B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47" r="12852" b="-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16A88-F89D-143A-B493-4F09968F5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Package Holidays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Laker Airways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Spain 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Fuel Crisis</a:t>
            </a: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Dawn of Mass Travel</a:t>
            </a: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947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49DEB-D869-40EF-DD2B-763FB267F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    1980’s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FA3EF-FD86-FBDC-547F-957CD1EBE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404851"/>
            <a:ext cx="11353800" cy="4772112"/>
          </a:xfrm>
        </p:spPr>
        <p:txBody>
          <a:bodyPr/>
          <a:lstStyle/>
          <a:p>
            <a:r>
              <a:rPr lang="en-GB" dirty="0"/>
              <a:t>Economic Growth</a:t>
            </a:r>
          </a:p>
          <a:p>
            <a:r>
              <a:rPr lang="en-GB" dirty="0"/>
              <a:t>Development of the Med Resorts</a:t>
            </a:r>
          </a:p>
          <a:p>
            <a:r>
              <a:rPr lang="en-GB" dirty="0"/>
              <a:t>Growth of Tourism in Greece, Turkey and Yugoslavia</a:t>
            </a:r>
          </a:p>
          <a:p>
            <a:r>
              <a:rPr lang="en-GB" dirty="0"/>
              <a:t>Ski &amp; Activity Holidays</a:t>
            </a:r>
          </a:p>
          <a:p>
            <a:r>
              <a:rPr lang="en-GB" dirty="0"/>
              <a:t>Impacts of Travel Trends</a:t>
            </a:r>
          </a:p>
          <a:p>
            <a:r>
              <a:rPr lang="en-GB" dirty="0"/>
              <a:t>TV Impacts</a:t>
            </a:r>
          </a:p>
          <a:p>
            <a:r>
              <a:rPr lang="en-GB" dirty="0"/>
              <a:t>Theme Parks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7458A0-A088-2D1C-2653-6A8777040B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1042" y="1815378"/>
            <a:ext cx="4268017" cy="2557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177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2B954-E196-4C51-BD7C-515D89573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866" y="-67111"/>
            <a:ext cx="8660934" cy="1757800"/>
          </a:xfrm>
        </p:spPr>
        <p:txBody>
          <a:bodyPr/>
          <a:lstStyle/>
          <a:p>
            <a:r>
              <a:rPr lang="en-GB" dirty="0"/>
              <a:t>                    </a:t>
            </a:r>
            <a:r>
              <a:rPr lang="en-GB" b="1" dirty="0"/>
              <a:t>1990’s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1D42B-A4C2-F5BE-47E3-2651236E0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91" y="1115736"/>
            <a:ext cx="11194409" cy="5061227"/>
          </a:xfrm>
        </p:spPr>
        <p:txBody>
          <a:bodyPr>
            <a:normAutofit/>
          </a:bodyPr>
          <a:lstStyle/>
          <a:p>
            <a:r>
              <a:rPr lang="en-GB" dirty="0"/>
              <a:t>Opening of the Channel Tunnel</a:t>
            </a:r>
          </a:p>
          <a:p>
            <a:r>
              <a:rPr lang="en-GB" dirty="0"/>
              <a:t>Single EU Market</a:t>
            </a:r>
          </a:p>
          <a:p>
            <a:r>
              <a:rPr lang="en-GB" dirty="0"/>
              <a:t>Growth of Travel to USA</a:t>
            </a:r>
          </a:p>
          <a:p>
            <a:r>
              <a:rPr lang="en-GB" dirty="0"/>
              <a:t>Disney’s Development</a:t>
            </a:r>
          </a:p>
          <a:p>
            <a:r>
              <a:rPr lang="en-GB" dirty="0"/>
              <a:t>Growth of Florida as an Attraction Destination</a:t>
            </a:r>
          </a:p>
          <a:p>
            <a:r>
              <a:rPr lang="en-GB" dirty="0"/>
              <a:t>Launch of Low Cost Airlines</a:t>
            </a:r>
          </a:p>
          <a:p>
            <a:r>
              <a:rPr lang="en-GB" dirty="0"/>
              <a:t>Golf Tourism</a:t>
            </a:r>
          </a:p>
          <a:p>
            <a:r>
              <a:rPr lang="en-GB" dirty="0"/>
              <a:t>Development of Events Sector</a:t>
            </a:r>
          </a:p>
          <a:p>
            <a:r>
              <a:rPr lang="en-GB" dirty="0"/>
              <a:t>Further Development of greater Global Travel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3EDC9C-E79C-87E7-A7A5-EFC71704855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7550" y="1390750"/>
            <a:ext cx="4951021" cy="371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819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EA020-7BB1-C0D6-9C1D-FC5ED7EA6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69115"/>
            <a:ext cx="10515600" cy="1518407"/>
          </a:xfrm>
        </p:spPr>
        <p:txBody>
          <a:bodyPr/>
          <a:lstStyle/>
          <a:p>
            <a:r>
              <a:rPr lang="en-GB" dirty="0"/>
              <a:t>                       </a:t>
            </a:r>
            <a:r>
              <a:rPr lang="en-GB" b="1" dirty="0"/>
              <a:t>2000’s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5ED91-1FF5-9E78-26D0-A4F6ED1AA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725" y="704675"/>
            <a:ext cx="11144075" cy="517867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Internet Developments</a:t>
            </a:r>
          </a:p>
          <a:p>
            <a:r>
              <a:rPr lang="en-GB" dirty="0"/>
              <a:t>Development of Global Travel</a:t>
            </a:r>
          </a:p>
          <a:p>
            <a:r>
              <a:rPr lang="en-GB" dirty="0"/>
              <a:t>Low Cost Hotels</a:t>
            </a:r>
          </a:p>
          <a:p>
            <a:r>
              <a:rPr lang="en-GB" dirty="0"/>
              <a:t>City Breaks</a:t>
            </a:r>
          </a:p>
          <a:p>
            <a:r>
              <a:rPr lang="en-GB" dirty="0"/>
              <a:t>Growth of the Internet</a:t>
            </a:r>
          </a:p>
          <a:p>
            <a:r>
              <a:rPr lang="en-GB" dirty="0"/>
              <a:t>Events Sector Growth</a:t>
            </a:r>
          </a:p>
          <a:p>
            <a:r>
              <a:rPr lang="en-GB" dirty="0"/>
              <a:t>Musical Festivals</a:t>
            </a:r>
          </a:p>
          <a:p>
            <a:r>
              <a:rPr lang="en-GB" dirty="0"/>
              <a:t>Sporting Events</a:t>
            </a:r>
          </a:p>
          <a:p>
            <a:r>
              <a:rPr lang="en-GB" dirty="0"/>
              <a:t>Meetings, Incentives, Conventions &amp; Events</a:t>
            </a:r>
          </a:p>
          <a:p>
            <a:r>
              <a:rPr lang="en-GB" dirty="0"/>
              <a:t>Glamping</a:t>
            </a:r>
          </a:p>
          <a:p>
            <a:r>
              <a:rPr lang="en-GB" dirty="0" err="1"/>
              <a:t>AirBnB</a:t>
            </a:r>
            <a:endParaRPr lang="en-GB" dirty="0"/>
          </a:p>
          <a:p>
            <a:r>
              <a:rPr lang="en-GB" dirty="0"/>
              <a:t>Cruises</a:t>
            </a:r>
          </a:p>
          <a:p>
            <a:r>
              <a:rPr lang="en-GB" dirty="0"/>
              <a:t>All Inclusive</a:t>
            </a:r>
          </a:p>
          <a:p>
            <a:r>
              <a:rPr lang="en-GB" dirty="0"/>
              <a:t>Global Travel – New Destinations </a:t>
            </a:r>
            <a:r>
              <a:rPr lang="en-GB" dirty="0" err="1"/>
              <a:t>eg</a:t>
            </a:r>
            <a:r>
              <a:rPr lang="en-GB" dirty="0"/>
              <a:t> Dubai, Far East, Middle East and Caribbean for All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5D8C98-9D10-6599-A358-B1DAB25493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9507" y="390088"/>
            <a:ext cx="5345588" cy="462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389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99C97-D8CB-B755-DC72-7A160BC7E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8994" y="1"/>
            <a:ext cx="7234806" cy="1140902"/>
          </a:xfrm>
        </p:spPr>
        <p:txBody>
          <a:bodyPr/>
          <a:lstStyle/>
          <a:p>
            <a:r>
              <a:rPr lang="en-GB" dirty="0"/>
              <a:t>                    </a:t>
            </a:r>
            <a:r>
              <a:rPr lang="en-GB" b="1" dirty="0"/>
              <a:t>Travel Shapers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1E13-A16F-B65B-883A-39F4CC8F2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30" y="320003"/>
            <a:ext cx="11093741" cy="572395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Low Cost Flights </a:t>
            </a:r>
          </a:p>
          <a:p>
            <a:r>
              <a:rPr lang="en-GB" dirty="0"/>
              <a:t>Accommodation Saturation – Spain</a:t>
            </a:r>
          </a:p>
          <a:p>
            <a:r>
              <a:rPr lang="en-GB" dirty="0"/>
              <a:t>Trends</a:t>
            </a:r>
          </a:p>
          <a:p>
            <a:r>
              <a:rPr lang="en-GB" dirty="0"/>
              <a:t>Growth in Luxury Markets</a:t>
            </a:r>
          </a:p>
          <a:p>
            <a:r>
              <a:rPr lang="en-GB" dirty="0"/>
              <a:t>Growth in City Tourism</a:t>
            </a:r>
          </a:p>
          <a:p>
            <a:r>
              <a:rPr lang="en-GB" dirty="0"/>
              <a:t>Growth in Cruise Tourism</a:t>
            </a:r>
          </a:p>
          <a:p>
            <a:r>
              <a:rPr lang="en-GB" dirty="0"/>
              <a:t>Staycation Fiction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Long Haul City Breaks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Micro Adventures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Travel Tech Hits the High Street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Sustainable Tourism</a:t>
            </a:r>
          </a:p>
          <a:p>
            <a:pPr lvl="0">
              <a:buClr>
                <a:srgbClr val="0BD0D9"/>
              </a:buClr>
            </a:pPr>
            <a:r>
              <a:rPr lang="en-GB" dirty="0">
                <a:solidFill>
                  <a:prstClr val="black"/>
                </a:solidFill>
              </a:rPr>
              <a:t>Impacts of financial insecurity in industry</a:t>
            </a:r>
          </a:p>
          <a:p>
            <a:endParaRPr lang="en-GB" dirty="0"/>
          </a:p>
        </p:txBody>
      </p:sp>
      <p:pic>
        <p:nvPicPr>
          <p:cNvPr id="4098" name="Picture 2" descr="109,500+ International Air Travel Stock Photos, Pictures ...">
            <a:extLst>
              <a:ext uri="{FF2B5EF4-FFF2-40B4-BE49-F238E27FC236}">
                <a16:creationId xmlns:a16="http://schemas.microsoft.com/office/drawing/2014/main" id="{B0605E35-718B-2EC5-88C2-8350BEE82F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284" y="1392773"/>
            <a:ext cx="5228705" cy="3599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78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8B21-5081-45D7-3F9C-2975B19B7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Impacts of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82023-8127-EBA8-5BA6-14630029F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7731"/>
            <a:ext cx="10515600" cy="4589232"/>
          </a:xfrm>
        </p:spPr>
        <p:txBody>
          <a:bodyPr/>
          <a:lstStyle/>
          <a:p>
            <a:r>
              <a:rPr lang="en-GB" dirty="0"/>
              <a:t>Developing International Market</a:t>
            </a:r>
          </a:p>
          <a:p>
            <a:r>
              <a:rPr lang="en-GB" dirty="0"/>
              <a:t>Niche Market</a:t>
            </a:r>
          </a:p>
          <a:p>
            <a:r>
              <a:rPr lang="en-GB" dirty="0"/>
              <a:t>Specialisms</a:t>
            </a:r>
          </a:p>
          <a:p>
            <a:r>
              <a:rPr lang="en-GB" dirty="0"/>
              <a:t>Tourism Generator</a:t>
            </a:r>
          </a:p>
          <a:p>
            <a:r>
              <a:rPr lang="en-GB" dirty="0"/>
              <a:t>Venues and Provision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Impacts</a:t>
            </a:r>
          </a:p>
          <a:p>
            <a:r>
              <a:rPr lang="en-GB" dirty="0"/>
              <a:t>Packages</a:t>
            </a:r>
          </a:p>
        </p:txBody>
      </p:sp>
      <p:pic>
        <p:nvPicPr>
          <p:cNvPr id="5122" name="Picture 2" descr="International Travel Images - Free Download on Freepik">
            <a:extLst>
              <a:ext uri="{FF2B5EF4-FFF2-40B4-BE49-F238E27FC236}">
                <a16:creationId xmlns:a16="http://schemas.microsoft.com/office/drawing/2014/main" id="{116C3D70-8234-F94F-1546-37D00C07D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720" y="1300649"/>
            <a:ext cx="5578925" cy="3969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632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33728-81C2-207F-EF4E-2B36A67C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8787"/>
            <a:ext cx="10515600" cy="1352435"/>
          </a:xfrm>
        </p:spPr>
        <p:txBody>
          <a:bodyPr/>
          <a:lstStyle/>
          <a:p>
            <a:r>
              <a:rPr lang="en-GB" b="1" dirty="0"/>
              <a:t>State of Travel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0D819-E270-9900-01B8-0EA4C5721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116" y="908926"/>
            <a:ext cx="11156684" cy="52680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Economic Impacts - Staycation</a:t>
            </a:r>
          </a:p>
          <a:p>
            <a:r>
              <a:rPr lang="en-GB" dirty="0"/>
              <a:t>Impacts of  Terrorism Events </a:t>
            </a:r>
          </a:p>
          <a:p>
            <a:r>
              <a:rPr lang="en-GB" dirty="0"/>
              <a:t>Tunisia</a:t>
            </a:r>
          </a:p>
          <a:p>
            <a:r>
              <a:rPr lang="en-GB" dirty="0"/>
              <a:t>Greece</a:t>
            </a:r>
          </a:p>
          <a:p>
            <a:r>
              <a:rPr lang="en-GB" dirty="0"/>
              <a:t>Egypt</a:t>
            </a:r>
          </a:p>
          <a:p>
            <a:r>
              <a:rPr lang="en-GB" dirty="0"/>
              <a:t>Cities</a:t>
            </a:r>
          </a:p>
          <a:p>
            <a:r>
              <a:rPr lang="en-GB" dirty="0"/>
              <a:t>Immigrant Issues</a:t>
            </a:r>
          </a:p>
          <a:p>
            <a:r>
              <a:rPr lang="en-GB" dirty="0"/>
              <a:t>Brexit Impacts</a:t>
            </a:r>
          </a:p>
          <a:p>
            <a:r>
              <a:rPr lang="en-GB" dirty="0"/>
              <a:t>Covid Impacts</a:t>
            </a:r>
          </a:p>
          <a:p>
            <a:r>
              <a:rPr lang="en-GB" dirty="0"/>
              <a:t>Geo Political Impacts – Oil Prices</a:t>
            </a:r>
          </a:p>
          <a:p>
            <a:r>
              <a:rPr lang="en-GB" dirty="0"/>
              <a:t>Traditional destinations stayed strong – Spain, France and Italy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37DFDF-C8FE-3195-0965-FA4C16E481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9133" y="544698"/>
            <a:ext cx="4748168" cy="3848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908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19FFE-CEBB-AAAF-521C-01F355567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Thomas Cook – Analogue in a Digital Age?</a:t>
            </a:r>
          </a:p>
        </p:txBody>
      </p:sp>
      <p:pic>
        <p:nvPicPr>
          <p:cNvPr id="11266" name="Picture 2" descr="Thomas cook high street hi-res stock photography and images ...">
            <a:extLst>
              <a:ext uri="{FF2B5EF4-FFF2-40B4-BE49-F238E27FC236}">
                <a16:creationId xmlns:a16="http://schemas.microsoft.com/office/drawing/2014/main" id="{5B9EE792-3C66-BF27-3D2E-9444463FBAD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524" y="1993846"/>
            <a:ext cx="4596938" cy="365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398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A6382-048B-0700-E844-5E68A9845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0477" y="185597"/>
            <a:ext cx="7561474" cy="1325563"/>
          </a:xfrm>
        </p:spPr>
        <p:txBody>
          <a:bodyPr/>
          <a:lstStyle/>
          <a:p>
            <a:r>
              <a:rPr lang="en-GB" b="1" dirty="0"/>
              <a:t>Recent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487FF-D97F-C6E0-062C-667FFD7C6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781" y="914400"/>
            <a:ext cx="11186020" cy="5262563"/>
          </a:xfrm>
        </p:spPr>
        <p:txBody>
          <a:bodyPr/>
          <a:lstStyle/>
          <a:p>
            <a:r>
              <a:rPr lang="en-GB" dirty="0"/>
              <a:t>Cruise Market Growth</a:t>
            </a:r>
          </a:p>
          <a:p>
            <a:r>
              <a:rPr lang="en-GB" dirty="0"/>
              <a:t>1-10 considering (double the number who took a cruise holiday in 2013)</a:t>
            </a:r>
          </a:p>
          <a:p>
            <a:r>
              <a:rPr lang="en-GB" dirty="0"/>
              <a:t>2025 25% Increase </a:t>
            </a:r>
          </a:p>
          <a:p>
            <a:r>
              <a:rPr lang="en-GB" dirty="0"/>
              <a:t>Med cruises set to be overtaken by N European Cruises as the destination of choice for 1 in 3 UK pax</a:t>
            </a:r>
          </a:p>
          <a:p>
            <a:r>
              <a:rPr lang="en-GB" dirty="0"/>
              <a:t>Family Marketing not just Wrinklies!</a:t>
            </a:r>
          </a:p>
          <a:p>
            <a:r>
              <a:rPr lang="en-GB" dirty="0"/>
              <a:t>All Inclusive</a:t>
            </a:r>
          </a:p>
          <a:p>
            <a:r>
              <a:rPr lang="en-GB" dirty="0"/>
              <a:t>Technology Impacts – Mobile Phones/Tablets</a:t>
            </a:r>
          </a:p>
          <a:p>
            <a:r>
              <a:rPr lang="en-GB" dirty="0"/>
              <a:t>Authentic Experiences</a:t>
            </a:r>
          </a:p>
          <a:p>
            <a:r>
              <a:rPr lang="en-GB" dirty="0"/>
              <a:t>Safety Issues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84630A-0008-0DBA-D856-1265B4ACD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3772" y="2980477"/>
            <a:ext cx="4639112" cy="2749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902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BAFFB-F37A-06BF-B1EB-4509B68D1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Sustainability 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02794-6822-11B0-F63D-E550A5799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Respecting local cultures and natural environments</a:t>
            </a:r>
          </a:p>
          <a:p>
            <a:r>
              <a:rPr lang="en-GB" dirty="0"/>
              <a:t>Buy local, give fair economic return to families</a:t>
            </a:r>
          </a:p>
          <a:p>
            <a:r>
              <a:rPr lang="en-GB" dirty="0"/>
              <a:t>Recognise water and energy shortages</a:t>
            </a:r>
          </a:p>
          <a:p>
            <a:r>
              <a:rPr lang="en-GB" dirty="0"/>
              <a:t>Help protect endangered wildlife</a:t>
            </a:r>
          </a:p>
          <a:p>
            <a:r>
              <a:rPr lang="en-GB" dirty="0"/>
              <a:t>Protect and enhance favourite destinations</a:t>
            </a:r>
          </a:p>
          <a:p>
            <a:r>
              <a:rPr lang="en-GB" dirty="0"/>
              <a:t>Take Responsibility for our actions whilst enjoying</a:t>
            </a:r>
          </a:p>
          <a:p>
            <a:r>
              <a:rPr lang="en-GB" dirty="0"/>
              <a:t>ABTA TRAVEL FOR GOOD</a:t>
            </a:r>
          </a:p>
        </p:txBody>
      </p:sp>
      <p:pic>
        <p:nvPicPr>
          <p:cNvPr id="6146" name="Picture 2" descr="78,300+ World Travel Globe Stock Photos, Pictures &amp; Royalty ...">
            <a:extLst>
              <a:ext uri="{FF2B5EF4-FFF2-40B4-BE49-F238E27FC236}">
                <a16:creationId xmlns:a16="http://schemas.microsoft.com/office/drawing/2014/main" id="{7A09B5D6-C093-674D-B043-D0DEF1260E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3357" y="1120832"/>
            <a:ext cx="3018905" cy="301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069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C2934-C93E-B4C0-9F6C-9E8BB9380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</a:t>
            </a:r>
            <a:r>
              <a:rPr lang="en-GB" b="1" dirty="0"/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C3097-8C6B-8CF1-CD18-4239A956D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626876" y="3397186"/>
            <a:ext cx="44259959" cy="366901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No-deal Brexit">
            <a:extLst>
              <a:ext uri="{FF2B5EF4-FFF2-40B4-BE49-F238E27FC236}">
                <a16:creationId xmlns:a16="http://schemas.microsoft.com/office/drawing/2014/main" id="{9BFDF52E-A750-1E8B-FF2A-26028DD9C0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763" y="1811789"/>
            <a:ext cx="4952860" cy="3170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27FE81-2969-77CD-D5F8-81EE1EF6FE50}"/>
              </a:ext>
            </a:extLst>
          </p:cNvPr>
          <p:cNvSpPr txBox="1"/>
          <p:nvPr/>
        </p:nvSpPr>
        <p:spPr>
          <a:xfrm>
            <a:off x="587107" y="1353088"/>
            <a:ext cx="2200379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UNCERTAINTY</a:t>
            </a:r>
          </a:p>
          <a:p>
            <a:r>
              <a:rPr lang="en-GB" sz="2800" dirty="0"/>
              <a:t>IMPACTS</a:t>
            </a:r>
          </a:p>
          <a:p>
            <a:r>
              <a:rPr lang="en-GB" sz="2800" dirty="0"/>
              <a:t>STAYCATION</a:t>
            </a:r>
          </a:p>
          <a:p>
            <a:r>
              <a:rPr lang="en-GB" sz="2800" dirty="0"/>
              <a:t>INBOUND TOURISM</a:t>
            </a:r>
          </a:p>
          <a:p>
            <a:r>
              <a:rPr lang="en-GB" sz="2800" dirty="0"/>
              <a:t>CONCERNS</a:t>
            </a:r>
          </a:p>
          <a:p>
            <a:r>
              <a:rPr lang="en-GB" sz="2800" dirty="0"/>
              <a:t>PASSPORTS</a:t>
            </a:r>
          </a:p>
          <a:p>
            <a:r>
              <a:rPr lang="en-GB" sz="2800" dirty="0"/>
              <a:t>TRAVEL RESTRICTIONS</a:t>
            </a:r>
          </a:p>
          <a:p>
            <a:r>
              <a:rPr lang="en-GB" sz="2800" dirty="0"/>
              <a:t>VISAS</a:t>
            </a:r>
          </a:p>
          <a:p>
            <a:r>
              <a:rPr lang="en-GB" sz="2800" dirty="0"/>
              <a:t>MOBILE PHONES</a:t>
            </a:r>
          </a:p>
          <a:p>
            <a:r>
              <a:rPr lang="en-GB" sz="2800" dirty="0"/>
              <a:t>EHIC / INSURANCE</a:t>
            </a:r>
          </a:p>
        </p:txBody>
      </p:sp>
    </p:spTree>
    <p:extLst>
      <p:ext uri="{BB962C8B-B14F-4D97-AF65-F5344CB8AC3E}">
        <p14:creationId xmlns:p14="http://schemas.microsoft.com/office/powerpoint/2010/main" val="3548227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5FF28-82B0-CCDB-3626-8107543A9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     Impacts of Covid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7FC1D-E1CA-A986-44DC-7E653056E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A picture containing outdoor, plane, sky, airport&#10;&#10;Description automatically generated">
            <a:extLst>
              <a:ext uri="{FF2B5EF4-FFF2-40B4-BE49-F238E27FC236}">
                <a16:creationId xmlns:a16="http://schemas.microsoft.com/office/drawing/2014/main" id="{3E3FD4B0-7005-4A25-8AA8-B21B26F97B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8582" y="1828101"/>
            <a:ext cx="10438662" cy="3275913"/>
          </a:xfrm>
          <a:prstGeom prst="rect">
            <a:avLst/>
          </a:prstGeom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A2CDB523-3412-4384-84A4-D9F099EDA93A}"/>
              </a:ext>
            </a:extLst>
          </p:cNvPr>
          <p:cNvSpPr txBox="1"/>
          <p:nvPr/>
        </p:nvSpPr>
        <p:spPr>
          <a:xfrm>
            <a:off x="2327751" y="3073025"/>
            <a:ext cx="82970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>
                <a:hlinkClick r:id="rId3" tooltip="https://en.wikipedia.org/wiki/Economic_impact_of_the_COVID-19_pandemic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9148860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13641-74E6-6C94-17C6-05777BDC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0839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</a:t>
            </a:r>
            <a:r>
              <a:rPr lang="en-GB" b="1" dirty="0"/>
              <a:t>Pandemic ……FUTURE??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399DC-47D4-0DF6-2346-7AB65B734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007" y="864524"/>
            <a:ext cx="11087793" cy="531243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TRAVEL INDUSTRY IMPACTS</a:t>
            </a:r>
          </a:p>
          <a:p>
            <a:r>
              <a:rPr lang="en-GB" dirty="0"/>
              <a:t>EVENTS SECTOR IMPACTS</a:t>
            </a:r>
          </a:p>
          <a:p>
            <a:r>
              <a:rPr lang="en-GB" dirty="0"/>
              <a:t>GLOBAL ECONOMIC IMPACTS</a:t>
            </a:r>
          </a:p>
          <a:p>
            <a:r>
              <a:rPr lang="en-GB" dirty="0"/>
              <a:t>RISKS</a:t>
            </a:r>
          </a:p>
          <a:p>
            <a:r>
              <a:rPr lang="en-GB" dirty="0"/>
              <a:t>AIRLINES</a:t>
            </a:r>
          </a:p>
          <a:p>
            <a:r>
              <a:rPr lang="en-GB" dirty="0"/>
              <a:t>TRAVEL BANS</a:t>
            </a:r>
          </a:p>
          <a:p>
            <a:r>
              <a:rPr lang="en-GB" dirty="0"/>
              <a:t>GLOBAL EVENTS</a:t>
            </a:r>
          </a:p>
          <a:p>
            <a:r>
              <a:rPr lang="en-GB" dirty="0"/>
              <a:t>GLOBAL TOURISM</a:t>
            </a:r>
          </a:p>
          <a:p>
            <a:r>
              <a:rPr lang="en-GB" dirty="0"/>
              <a:t>MEETINGS INDUSTRY</a:t>
            </a:r>
          </a:p>
          <a:p>
            <a:r>
              <a:rPr lang="en-GB" dirty="0"/>
              <a:t>GLOBAL TRADE SHOWS </a:t>
            </a:r>
          </a:p>
          <a:p>
            <a:r>
              <a:rPr lang="en-GB" dirty="0"/>
              <a:t>SURVIVAL?</a:t>
            </a:r>
          </a:p>
          <a:p>
            <a:r>
              <a:rPr lang="en-GB" dirty="0"/>
              <a:t>SUSTAINABILITY?</a:t>
            </a:r>
          </a:p>
          <a:p>
            <a:r>
              <a:rPr lang="en-GB" dirty="0"/>
              <a:t>HARMONY?</a:t>
            </a:r>
          </a:p>
          <a:p>
            <a:endParaRPr lang="en-GB" dirty="0"/>
          </a:p>
        </p:txBody>
      </p:sp>
      <p:pic>
        <p:nvPicPr>
          <p:cNvPr id="2050" name="Picture 2" descr="IUCN statement on the COVID-19 pandemic | IUCN">
            <a:extLst>
              <a:ext uri="{FF2B5EF4-FFF2-40B4-BE49-F238E27FC236}">
                <a16:creationId xmlns:a16="http://schemas.microsoft.com/office/drawing/2014/main" id="{6505874B-17D7-E416-3E18-EB9C80989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724" y="1366841"/>
            <a:ext cx="4256115" cy="3994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503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4A5E4-331E-B24B-4CCA-AC8C01416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0" y="0"/>
            <a:ext cx="7543800" cy="1159566"/>
          </a:xfrm>
        </p:spPr>
        <p:txBody>
          <a:bodyPr/>
          <a:lstStyle/>
          <a:p>
            <a:r>
              <a:rPr lang="en-GB" b="1" dirty="0"/>
              <a:t>INDUSTRY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5BC5B-9ADA-4FFD-D07E-A694D38F0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993913"/>
            <a:ext cx="11168270" cy="500932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Mass Market</a:t>
            </a:r>
          </a:p>
          <a:p>
            <a:r>
              <a:rPr lang="en-GB" dirty="0"/>
              <a:t>Specialist Operators</a:t>
            </a:r>
          </a:p>
          <a:p>
            <a:r>
              <a:rPr lang="en-GB" dirty="0"/>
              <a:t>B2B and B2C</a:t>
            </a:r>
          </a:p>
          <a:p>
            <a:endParaRPr lang="en-GB" dirty="0"/>
          </a:p>
          <a:p>
            <a:r>
              <a:rPr lang="en-GB" dirty="0"/>
              <a:t>Transport</a:t>
            </a:r>
          </a:p>
          <a:p>
            <a:r>
              <a:rPr lang="en-GB" dirty="0"/>
              <a:t>Accommodation</a:t>
            </a:r>
          </a:p>
          <a:p>
            <a:r>
              <a:rPr lang="en-GB" dirty="0"/>
              <a:t>Leisure Activities</a:t>
            </a:r>
          </a:p>
          <a:p>
            <a:r>
              <a:rPr lang="en-GB" dirty="0"/>
              <a:t>Events, Festivals &amp; Conventions</a:t>
            </a:r>
          </a:p>
          <a:p>
            <a:endParaRPr lang="en-GB" dirty="0"/>
          </a:p>
          <a:p>
            <a:r>
              <a:rPr lang="en-GB" dirty="0"/>
              <a:t>Working with local providers – Hotels, Events Venues and Transport</a:t>
            </a:r>
          </a:p>
          <a:p>
            <a:r>
              <a:rPr lang="en-GB" dirty="0"/>
              <a:t>Destination Management Companies and Organisations </a:t>
            </a:r>
          </a:p>
          <a:p>
            <a:endParaRPr lang="en-GB" dirty="0"/>
          </a:p>
          <a:p>
            <a:r>
              <a:rPr lang="en-GB" dirty="0"/>
              <a:t>Representatives</a:t>
            </a:r>
          </a:p>
          <a:p>
            <a:r>
              <a:rPr lang="en-GB" dirty="0"/>
              <a:t>Attractions, Excursions, Events, Festivals &amp; Conventions</a:t>
            </a:r>
          </a:p>
          <a:p>
            <a:r>
              <a:rPr lang="en-GB" dirty="0"/>
              <a:t>Economic Impacts</a:t>
            </a:r>
          </a:p>
          <a:p>
            <a:endParaRPr lang="en-GB" dirty="0"/>
          </a:p>
        </p:txBody>
      </p:sp>
      <p:pic>
        <p:nvPicPr>
          <p:cNvPr id="7170" name="Picture 2" descr="International Travel Photos and Images &amp; Pictures | Shutterstock">
            <a:extLst>
              <a:ext uri="{FF2B5EF4-FFF2-40B4-BE49-F238E27FC236}">
                <a16:creationId xmlns:a16="http://schemas.microsoft.com/office/drawing/2014/main" id="{AC27701C-B3B7-8AA0-AAE7-EFB5E3A3C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815" y="1443373"/>
            <a:ext cx="4733367" cy="343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1623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8EFEC-30A6-9AFB-9EE5-E31E831D0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F15CE-01A7-C252-52A4-CB6C59079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36123"/>
            <a:ext cx="10515600" cy="3940839"/>
          </a:xfrm>
        </p:spPr>
        <p:txBody>
          <a:bodyPr/>
          <a:lstStyle/>
          <a:p>
            <a:r>
              <a:rPr lang="en-GB" dirty="0"/>
              <a:t>Travel Agent – Sells – </a:t>
            </a:r>
          </a:p>
          <a:p>
            <a:r>
              <a:rPr lang="en-GB" dirty="0"/>
              <a:t>Tour Operators – Package and Manage</a:t>
            </a:r>
          </a:p>
          <a:p>
            <a:r>
              <a:rPr lang="en-GB" dirty="0"/>
              <a:t>Transport – Include local transfers, car hire and Charter flights</a:t>
            </a:r>
          </a:p>
          <a:p>
            <a:r>
              <a:rPr lang="en-GB" dirty="0"/>
              <a:t>Accommodation – Hotels/ SC</a:t>
            </a:r>
          </a:p>
          <a:p>
            <a:r>
              <a:rPr lang="en-GB" dirty="0"/>
              <a:t>Ancillary Services – Trips / Excursion/Events</a:t>
            </a:r>
          </a:p>
          <a:p>
            <a:endParaRPr lang="en-GB" dirty="0"/>
          </a:p>
        </p:txBody>
      </p:sp>
      <p:pic>
        <p:nvPicPr>
          <p:cNvPr id="8194" name="Picture 2" descr="International Travel Photos and Images &amp; Pictures | Shutterstock">
            <a:extLst>
              <a:ext uri="{FF2B5EF4-FFF2-40B4-BE49-F238E27FC236}">
                <a16:creationId xmlns:a16="http://schemas.microsoft.com/office/drawing/2014/main" id="{1E5DB74B-060B-E26E-593E-A36793C7F8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4474" y="58476"/>
            <a:ext cx="4148159" cy="271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0049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EFCA6-C7CC-9954-6EC6-E02F258DD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Retail Travel Agent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85915-AF7B-6744-DE09-97CB07ABE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9220" name="Picture 4" descr="Fred Olsen - In Colchester">
            <a:extLst>
              <a:ext uri="{FF2B5EF4-FFF2-40B4-BE49-F238E27FC236}">
                <a16:creationId xmlns:a16="http://schemas.microsoft.com/office/drawing/2014/main" id="{68177126-9549-724D-7E45-AA29F3FCEE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859" y="2088007"/>
            <a:ext cx="5256124" cy="295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021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AA31E-731D-1EC5-F659-B43CC481D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TOUR OPERATORS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3027E-76FA-51FE-1B95-DA9ED30B8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1357"/>
            <a:ext cx="10515600" cy="4765606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2800" dirty="0">
                <a:solidFill>
                  <a:prstClr val="black"/>
                </a:solidFill>
              </a:rPr>
              <a:t>Commercial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Economic Impacts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Globalisation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Balance of payments 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Multiplier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GDP = Countries Economic Performance – Exports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Incoming Tourism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Outgoing Tourism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Exporting Profits to Tour Operator base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Risk 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Health and Safety</a:t>
            </a:r>
          </a:p>
          <a:p>
            <a:endParaRPr lang="en-GB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FE7D7830-6440-C53E-6217-5573F6F9BC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866" y="1411357"/>
            <a:ext cx="3178233" cy="317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669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ED6D0-6934-38BA-360B-332BC796A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Vertical Integration &amp; Digitalisation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67636-030B-CF68-FDB1-25E1A3222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Tour Operators</a:t>
            </a:r>
          </a:p>
          <a:p>
            <a:r>
              <a:rPr lang="en-GB" dirty="0"/>
              <a:t>Airlines</a:t>
            </a:r>
          </a:p>
          <a:p>
            <a:r>
              <a:rPr lang="en-GB" dirty="0"/>
              <a:t>Travel Agents</a:t>
            </a:r>
          </a:p>
          <a:p>
            <a:r>
              <a:rPr lang="en-GB" dirty="0"/>
              <a:t>Hotels / All inclusive Resorts</a:t>
            </a:r>
          </a:p>
          <a:p>
            <a:r>
              <a:rPr lang="en-GB" dirty="0"/>
              <a:t>Transfers</a:t>
            </a:r>
          </a:p>
          <a:p>
            <a:r>
              <a:rPr lang="en-GB" dirty="0"/>
              <a:t>Events Operators</a:t>
            </a:r>
          </a:p>
          <a:p>
            <a:endParaRPr lang="en-GB" dirty="0"/>
          </a:p>
          <a:p>
            <a:r>
              <a:rPr lang="en-GB" dirty="0"/>
              <a:t>Online / Digital </a:t>
            </a:r>
          </a:p>
          <a:p>
            <a:endParaRPr lang="en-GB" dirty="0"/>
          </a:p>
        </p:txBody>
      </p:sp>
      <p:pic>
        <p:nvPicPr>
          <p:cNvPr id="12290" name="Picture 2" descr="TUI Holiday Store, 99 Green Terrace, Sunderland | TUI.co.uk">
            <a:extLst>
              <a:ext uri="{FF2B5EF4-FFF2-40B4-BE49-F238E27FC236}">
                <a16:creationId xmlns:a16="http://schemas.microsoft.com/office/drawing/2014/main" id="{DB37A8AC-2BCD-225C-4CB1-2699D5278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224" y="2111129"/>
            <a:ext cx="4398838" cy="263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85358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6039E-D73B-A103-75F5-25950BA8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8872" y="182881"/>
            <a:ext cx="6864927" cy="1507808"/>
          </a:xfrm>
        </p:spPr>
        <p:txBody>
          <a:bodyPr/>
          <a:lstStyle/>
          <a:p>
            <a:r>
              <a:rPr lang="en-GB" b="1" dirty="0"/>
              <a:t>Tour Operations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B6314-6C9A-1BCA-D6F6-3A71FDDE5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385" y="481840"/>
            <a:ext cx="10971415" cy="5695123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sz="2800" dirty="0">
                <a:solidFill>
                  <a:prstClr val="black"/>
                </a:solidFill>
              </a:rPr>
              <a:t>Commercial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Economic Impacts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Globalisation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Balance of payments 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Multiplier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GDP = Countries Economic Performance – Exports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Incoming Tourism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Outgoing Tourism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Exporting Profits to Tour Operator base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Risk 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Health and Safety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Specialist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Niche </a:t>
            </a:r>
          </a:p>
          <a:p>
            <a:pPr lvl="0"/>
            <a:r>
              <a:rPr lang="en-GB" sz="2800" dirty="0">
                <a:solidFill>
                  <a:prstClr val="black"/>
                </a:solidFill>
              </a:rPr>
              <a:t>Online</a:t>
            </a:r>
          </a:p>
          <a:p>
            <a:endParaRPr lang="en-GB" dirty="0"/>
          </a:p>
        </p:txBody>
      </p:sp>
      <p:pic>
        <p:nvPicPr>
          <p:cNvPr id="13314" name="Picture 2" descr="TUI UK ADDS THOUSANDS MORE HOLIDAYS FOR SUMMER 2022 | TUI UK ...">
            <a:extLst>
              <a:ext uri="{FF2B5EF4-FFF2-40B4-BE49-F238E27FC236}">
                <a16:creationId xmlns:a16="http://schemas.microsoft.com/office/drawing/2014/main" id="{4AA9A3A2-D75F-1730-E34F-52A231194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347" y="1773264"/>
            <a:ext cx="5125681" cy="297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7864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46C1F-17A4-592E-0C18-A63C6C248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the Future hold?    AI ……..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FF098C-9105-7F43-5B47-C85A4FD4E9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2851" y="1460456"/>
            <a:ext cx="4588160" cy="3987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9412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2D40F-10DC-B652-05BC-FA9D30C7E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41" y="325369"/>
            <a:ext cx="4817041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 Session Review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88AE3-E43D-F1B8-3D64-DA4E15CAC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r>
              <a:rPr lang="en-GB" sz="1700" dirty="0"/>
              <a:t>Development of International Travel Operations</a:t>
            </a:r>
          </a:p>
          <a:p>
            <a:r>
              <a:rPr lang="en-GB" sz="1700" dirty="0"/>
              <a:t>Trends</a:t>
            </a:r>
          </a:p>
          <a:p>
            <a:r>
              <a:rPr lang="en-GB" sz="1700" dirty="0"/>
              <a:t>Tour Operations </a:t>
            </a:r>
          </a:p>
          <a:p>
            <a:r>
              <a:rPr lang="en-GB" sz="1700" dirty="0"/>
              <a:t>Impacts of Terrorism</a:t>
            </a:r>
          </a:p>
          <a:p>
            <a:r>
              <a:rPr lang="en-GB" sz="1700" dirty="0"/>
              <a:t>Impacts of Brexit</a:t>
            </a:r>
          </a:p>
          <a:p>
            <a:r>
              <a:rPr lang="en-GB" sz="1700" dirty="0"/>
              <a:t>Impacts of Covid</a:t>
            </a:r>
          </a:p>
          <a:p>
            <a:r>
              <a:rPr lang="en-GB" sz="1700" dirty="0"/>
              <a:t>Impacts of Geo-Politics</a:t>
            </a:r>
          </a:p>
          <a:p>
            <a:r>
              <a:rPr lang="en-GB" sz="1700" dirty="0"/>
              <a:t>Impacts of AI &amp; New Technology</a:t>
            </a:r>
          </a:p>
          <a:p>
            <a:endParaRPr lang="en-GB" sz="1700" dirty="0"/>
          </a:p>
          <a:p>
            <a:r>
              <a:rPr lang="en-GB" sz="1700" dirty="0"/>
              <a:t>What about the Future?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946436-6973-9D2A-30EB-E631788296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71" r="2320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81645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672</Words>
  <Application>Microsoft Office PowerPoint</Application>
  <PresentationFormat>Widescreen</PresentationFormat>
  <Paragraphs>210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PowerPoint Presentation</vt:lpstr>
      <vt:lpstr>Today’s Session</vt:lpstr>
      <vt:lpstr>Growth of Travel </vt:lpstr>
      <vt:lpstr>      1960’s &amp; 1970’s  The Travel Revolution</vt:lpstr>
      <vt:lpstr>                       1980’s </vt:lpstr>
      <vt:lpstr>                    1990’s</vt:lpstr>
      <vt:lpstr>                       2000’s</vt:lpstr>
      <vt:lpstr>                    Travel Shapers</vt:lpstr>
      <vt:lpstr>Impacts of Events</vt:lpstr>
      <vt:lpstr>State of Travel</vt:lpstr>
      <vt:lpstr>Thomas Cook – Analogue in a Digital Age?</vt:lpstr>
      <vt:lpstr>Recent Trends</vt:lpstr>
      <vt:lpstr>Sustainability Agenda</vt:lpstr>
      <vt:lpstr>                               Brexit</vt:lpstr>
      <vt:lpstr>                        Impacts of Covid</vt:lpstr>
      <vt:lpstr>                         Pandemic ……FUTURE??</vt:lpstr>
      <vt:lpstr>INDUSTRY OVERVIEW</vt:lpstr>
      <vt:lpstr>Traditional Process</vt:lpstr>
      <vt:lpstr>Traditional Retail Travel Agent</vt:lpstr>
      <vt:lpstr>TOUR OPERATORS</vt:lpstr>
      <vt:lpstr>Vertical Integration &amp; Digitalisation</vt:lpstr>
      <vt:lpstr>Tour Operations Today</vt:lpstr>
      <vt:lpstr>What does the Future hold?    AI ……..</vt:lpstr>
      <vt:lpstr> 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2026-09-28T14:24:23Z</dcterms:modified>
</cp:coreProperties>
</file>