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4" r:id="rId3"/>
    <p:sldId id="258" r:id="rId4"/>
    <p:sldId id="259" r:id="rId5"/>
    <p:sldId id="264" r:id="rId6"/>
    <p:sldId id="271" r:id="rId7"/>
    <p:sldId id="265" r:id="rId8"/>
    <p:sldId id="263" r:id="rId9"/>
    <p:sldId id="260" r:id="rId10"/>
    <p:sldId id="262" r:id="rId11"/>
    <p:sldId id="266" r:id="rId12"/>
    <p:sldId id="261" r:id="rId13"/>
    <p:sldId id="267" r:id="rId14"/>
    <p:sldId id="268" r:id="rId15"/>
    <p:sldId id="269" r:id="rId16"/>
    <p:sldId id="272"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2/16/2021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2/16/2021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2/16/2021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2/16/2021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2/16/2021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2/16/2021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2/16/2021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2/16/2021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A5C-18E5-444B-8D08-7906F755D36F}"/>
              </a:ext>
            </a:extLst>
          </p:cNvPr>
          <p:cNvSpPr>
            <a:spLocks noGrp="1"/>
          </p:cNvSpPr>
          <p:nvPr>
            <p:ph type="ctrTitle"/>
          </p:nvPr>
        </p:nvSpPr>
        <p:spPr/>
        <p:txBody>
          <a:bodyPr/>
          <a:lstStyle/>
          <a:p>
            <a:r>
              <a:rPr lang="en-GB" dirty="0"/>
              <a:t>Why Is Reflective Practice Important?</a:t>
            </a:r>
          </a:p>
        </p:txBody>
      </p:sp>
      <p:sp>
        <p:nvSpPr>
          <p:cNvPr id="3" name="Subtitle 2">
            <a:extLst>
              <a:ext uri="{FF2B5EF4-FFF2-40B4-BE49-F238E27FC236}">
                <a16:creationId xmlns:a16="http://schemas.microsoft.com/office/drawing/2014/main" id="{7252260F-8CCD-42B0-B94B-2A08E0F2AA66}"/>
              </a:ext>
            </a:extLst>
          </p:cNvPr>
          <p:cNvSpPr>
            <a:spLocks noGrp="1"/>
          </p:cNvSpPr>
          <p:nvPr>
            <p:ph type="subTitle" idx="1"/>
          </p:nvPr>
        </p:nvSpPr>
        <p:spPr/>
        <p:txBody>
          <a:bodyPr/>
          <a:lstStyle/>
          <a:p>
            <a:r>
              <a:rPr lang="en-GB" dirty="0"/>
              <a:t>The Practitioners Guide to Introspection. By Priscilla Serwaa-Boateng</a:t>
            </a:r>
          </a:p>
        </p:txBody>
      </p:sp>
      <p:pic>
        <p:nvPicPr>
          <p:cNvPr id="4" name="Audio 3">
            <a:hlinkClick r:id="" action="ppaction://media"/>
            <a:extLst>
              <a:ext uri="{FF2B5EF4-FFF2-40B4-BE49-F238E27FC236}">
                <a16:creationId xmlns:a16="http://schemas.microsoft.com/office/drawing/2014/main" id="{A8BEAA49-E057-46C9-8201-FB22E149C11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63821119"/>
      </p:ext>
    </p:extLst>
  </p:cSld>
  <p:clrMapOvr>
    <a:masterClrMapping/>
  </p:clrMapOvr>
  <mc:AlternateContent xmlns:mc="http://schemas.openxmlformats.org/markup-compatibility/2006">
    <mc:Choice xmlns:p14="http://schemas.microsoft.com/office/powerpoint/2010/main" Requires="p14">
      <p:transition spd="slow" p14:dur="2000" advTm="73801"/>
    </mc:Choice>
    <mc:Fallback>
      <p:transition spd="slow" advTm="73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FBED3-4CEC-47D9-853F-5830154522B4}"/>
              </a:ext>
            </a:extLst>
          </p:cNvPr>
          <p:cNvSpPr>
            <a:spLocks noGrp="1"/>
          </p:cNvSpPr>
          <p:nvPr>
            <p:ph type="title"/>
          </p:nvPr>
        </p:nvSpPr>
        <p:spPr/>
        <p:txBody>
          <a:bodyPr/>
          <a:lstStyle/>
          <a:p>
            <a:r>
              <a:rPr lang="en-GB" dirty="0"/>
              <a:t>The Question</a:t>
            </a:r>
          </a:p>
        </p:txBody>
      </p:sp>
      <p:sp>
        <p:nvSpPr>
          <p:cNvPr id="3" name="Content Placeholder 2">
            <a:extLst>
              <a:ext uri="{FF2B5EF4-FFF2-40B4-BE49-F238E27FC236}">
                <a16:creationId xmlns:a16="http://schemas.microsoft.com/office/drawing/2014/main" id="{7F91C451-38AF-489E-A8DB-E9ECC18554A3}"/>
              </a:ext>
            </a:extLst>
          </p:cNvPr>
          <p:cNvSpPr>
            <a:spLocks noGrp="1"/>
          </p:cNvSpPr>
          <p:nvPr>
            <p:ph idx="1"/>
          </p:nvPr>
        </p:nvSpPr>
        <p:spPr/>
        <p:txBody>
          <a:bodyPr>
            <a:normAutofit/>
          </a:bodyPr>
          <a:lstStyle/>
          <a:p>
            <a:r>
              <a:rPr lang="en-GB" sz="1600" dirty="0"/>
              <a:t>Critically consider why it is important to engage with reflective practice.</a:t>
            </a:r>
          </a:p>
          <a:p>
            <a:r>
              <a:rPr lang="en-GB" sz="1600" dirty="0"/>
              <a:t>You will need to reflect on your own experience and demonstrate your own engagement with reflective practice. You can use the models of reflective practice to support your work.</a:t>
            </a:r>
          </a:p>
          <a:p>
            <a:r>
              <a:rPr lang="en-GB" sz="1600" dirty="0"/>
              <a:t>Your discussion should be demonstrated within a 20 minute presentation</a:t>
            </a:r>
          </a:p>
        </p:txBody>
      </p:sp>
    </p:spTree>
    <p:extLst>
      <p:ext uri="{BB962C8B-B14F-4D97-AF65-F5344CB8AC3E}">
        <p14:creationId xmlns:p14="http://schemas.microsoft.com/office/powerpoint/2010/main" val="1913687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315D2-05BE-4323-972A-6D5F00D210E3}"/>
              </a:ext>
            </a:extLst>
          </p:cNvPr>
          <p:cNvSpPr>
            <a:spLocks noGrp="1"/>
          </p:cNvSpPr>
          <p:nvPr>
            <p:ph type="title"/>
          </p:nvPr>
        </p:nvSpPr>
        <p:spPr/>
        <p:txBody>
          <a:bodyPr/>
          <a:lstStyle/>
          <a:p>
            <a:r>
              <a:rPr lang="en-GB" dirty="0"/>
              <a:t>What is Reflective Practice?</a:t>
            </a:r>
          </a:p>
        </p:txBody>
      </p:sp>
      <p:sp>
        <p:nvSpPr>
          <p:cNvPr id="3" name="Content Placeholder 2">
            <a:extLst>
              <a:ext uri="{FF2B5EF4-FFF2-40B4-BE49-F238E27FC236}">
                <a16:creationId xmlns:a16="http://schemas.microsoft.com/office/drawing/2014/main" id="{250F6CB5-E738-4573-8660-7E076CDBCB1A}"/>
              </a:ext>
            </a:extLst>
          </p:cNvPr>
          <p:cNvSpPr>
            <a:spLocks noGrp="1"/>
          </p:cNvSpPr>
          <p:nvPr>
            <p:ph idx="1"/>
          </p:nvPr>
        </p:nvSpPr>
        <p:spPr/>
        <p:txBody>
          <a:bodyPr>
            <a:normAutofit/>
          </a:bodyPr>
          <a:lstStyle/>
          <a:p>
            <a:r>
              <a:rPr lang="en-GB" sz="1600" dirty="0"/>
              <a:t>According to Paterson and Chapman,  the purpose of true reflection is to work out what is already known and add new information with the result of drawing out knowledge, new meaning and a higher level of understanding( </a:t>
            </a:r>
            <a:r>
              <a:rPr lang="en-GB" sz="1600" b="1" dirty="0" err="1"/>
              <a:t>Paterson.Colin</a:t>
            </a:r>
            <a:r>
              <a:rPr lang="en-GB" sz="1600" b="1" dirty="0"/>
              <a:t>, Chapman. Judith, </a:t>
            </a:r>
            <a:r>
              <a:rPr lang="en-GB" sz="1600" b="1" i="1" dirty="0"/>
              <a:t>Enhancing skills of critical reflection to evidence learning in professional practice. 2013)</a:t>
            </a:r>
          </a:p>
          <a:p>
            <a:r>
              <a:rPr lang="en-GB" sz="1600" i="1" dirty="0"/>
              <a:t>Therefore, I define reflective practice as the art of counselling practice where practitioner engages themselves in solemn self-reflection as means to gain a better understanding and awareness of one’s self in relation to ones counselling practice. This practice helps the practitioner to gain an awareness of their own attitude, mindsets, reactions, insecurities, etc with the objective of providing a better service to their clients</a:t>
            </a:r>
          </a:p>
        </p:txBody>
      </p:sp>
      <p:pic>
        <p:nvPicPr>
          <p:cNvPr id="4" name="Audio 3">
            <a:hlinkClick r:id="" action="ppaction://media"/>
            <a:extLst>
              <a:ext uri="{FF2B5EF4-FFF2-40B4-BE49-F238E27FC236}">
                <a16:creationId xmlns:a16="http://schemas.microsoft.com/office/drawing/2014/main" id="{B49314C7-B6D8-4055-BCE3-0A8191625F9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97358651"/>
      </p:ext>
    </p:extLst>
  </p:cSld>
  <p:clrMapOvr>
    <a:masterClrMapping/>
  </p:clrMapOvr>
  <mc:AlternateContent xmlns:mc="http://schemas.openxmlformats.org/markup-compatibility/2006">
    <mc:Choice xmlns:p14="http://schemas.microsoft.com/office/powerpoint/2010/main" Requires="p14">
      <p:transition spd="slow" p14:dur="2000" advTm="102177"/>
    </mc:Choice>
    <mc:Fallback>
      <p:transition spd="slow" advTm="102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4DD7E-E3FD-4B3A-9831-72BCD664BAB4}"/>
              </a:ext>
            </a:extLst>
          </p:cNvPr>
          <p:cNvSpPr>
            <a:spLocks noGrp="1"/>
          </p:cNvSpPr>
          <p:nvPr>
            <p:ph type="title"/>
          </p:nvPr>
        </p:nvSpPr>
        <p:spPr/>
        <p:txBody>
          <a:bodyPr>
            <a:normAutofit fontScale="90000"/>
          </a:bodyPr>
          <a:lstStyle/>
          <a:p>
            <a:r>
              <a:rPr lang="en-GB" dirty="0"/>
              <a:t>How does one engage in reflective practice?</a:t>
            </a:r>
          </a:p>
        </p:txBody>
      </p:sp>
      <p:sp>
        <p:nvSpPr>
          <p:cNvPr id="3" name="Content Placeholder 2">
            <a:extLst>
              <a:ext uri="{FF2B5EF4-FFF2-40B4-BE49-F238E27FC236}">
                <a16:creationId xmlns:a16="http://schemas.microsoft.com/office/drawing/2014/main" id="{F2E3D82D-6057-4E8D-8C9D-333A1EEEDC1E}"/>
              </a:ext>
            </a:extLst>
          </p:cNvPr>
          <p:cNvSpPr>
            <a:spLocks noGrp="1"/>
          </p:cNvSpPr>
          <p:nvPr>
            <p:ph idx="1"/>
          </p:nvPr>
        </p:nvSpPr>
        <p:spPr/>
        <p:txBody>
          <a:bodyPr>
            <a:normAutofit/>
          </a:bodyPr>
          <a:lstStyle/>
          <a:p>
            <a:r>
              <a:rPr lang="en-GB" sz="1600" dirty="0"/>
              <a:t> Having an open and honest conversation with one’s self</a:t>
            </a:r>
          </a:p>
          <a:p>
            <a:r>
              <a:rPr lang="en-GB" sz="1600" dirty="0"/>
              <a:t>Exploring areas of pain and vulnerability</a:t>
            </a:r>
          </a:p>
          <a:p>
            <a:r>
              <a:rPr lang="en-GB" sz="1600" dirty="0"/>
              <a:t>Exploring areas of strength that help or will help in having a better connection with your clients</a:t>
            </a:r>
          </a:p>
          <a:p>
            <a:r>
              <a:rPr lang="en-GB" sz="1600" dirty="0"/>
              <a:t>Reflecting on reactions and incidents from a counselling session, analysing the incident to gain perspective, and understanding, and coming up with resolution to do better. </a:t>
            </a:r>
          </a:p>
        </p:txBody>
      </p:sp>
      <p:pic>
        <p:nvPicPr>
          <p:cNvPr id="4" name="Audio 3">
            <a:hlinkClick r:id="" action="ppaction://media"/>
            <a:extLst>
              <a:ext uri="{FF2B5EF4-FFF2-40B4-BE49-F238E27FC236}">
                <a16:creationId xmlns:a16="http://schemas.microsoft.com/office/drawing/2014/main" id="{D49682A8-AF2A-4C13-9069-3818E8ED8E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6821745"/>
      </p:ext>
    </p:extLst>
  </p:cSld>
  <p:clrMapOvr>
    <a:masterClrMapping/>
  </p:clrMapOvr>
  <mc:AlternateContent xmlns:mc="http://schemas.openxmlformats.org/markup-compatibility/2006">
    <mc:Choice xmlns:p14="http://schemas.microsoft.com/office/powerpoint/2010/main" Requires="p14">
      <p:transition spd="slow" p14:dur="2000" advTm="164546"/>
    </mc:Choice>
    <mc:Fallback>
      <p:transition spd="slow" advTm="164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148AB-DC38-4C44-A1C7-532DB91C7CC3}"/>
              </a:ext>
            </a:extLst>
          </p:cNvPr>
          <p:cNvSpPr>
            <a:spLocks noGrp="1"/>
          </p:cNvSpPr>
          <p:nvPr>
            <p:ph type="title"/>
          </p:nvPr>
        </p:nvSpPr>
        <p:spPr/>
        <p:txBody>
          <a:bodyPr>
            <a:normAutofit fontScale="90000"/>
          </a:bodyPr>
          <a:lstStyle/>
          <a:p>
            <a:r>
              <a:rPr lang="en-GB" dirty="0"/>
              <a:t>The Two Discourses on Reflective Practice</a:t>
            </a:r>
          </a:p>
        </p:txBody>
      </p:sp>
      <p:sp>
        <p:nvSpPr>
          <p:cNvPr id="3" name="Content Placeholder 2">
            <a:extLst>
              <a:ext uri="{FF2B5EF4-FFF2-40B4-BE49-F238E27FC236}">
                <a16:creationId xmlns:a16="http://schemas.microsoft.com/office/drawing/2014/main" id="{95D5B079-6272-43D8-966C-42EC979B0F83}"/>
              </a:ext>
            </a:extLst>
          </p:cNvPr>
          <p:cNvSpPr>
            <a:spLocks noGrp="1"/>
          </p:cNvSpPr>
          <p:nvPr>
            <p:ph idx="1"/>
          </p:nvPr>
        </p:nvSpPr>
        <p:spPr/>
        <p:txBody>
          <a:bodyPr/>
          <a:lstStyle/>
          <a:p>
            <a:r>
              <a:rPr lang="en-GB" sz="1600" dirty="0"/>
              <a:t>Paterson and Chapman in their paper</a:t>
            </a:r>
            <a:r>
              <a:rPr lang="en-GB" dirty="0"/>
              <a:t>, </a:t>
            </a:r>
            <a:r>
              <a:rPr lang="en-GB" sz="1600" b="1" i="1" dirty="0"/>
              <a:t>Enhancing skills of critical reflection to evidence learning in professional practice</a:t>
            </a:r>
            <a:r>
              <a:rPr lang="en-GB" sz="1600" i="1" dirty="0"/>
              <a:t>, </a:t>
            </a:r>
            <a:r>
              <a:rPr lang="en-GB" sz="1600" dirty="0"/>
              <a:t>indicates that there are two components to reflective practice, the pair argues that there are two components to reflective practice, namely</a:t>
            </a:r>
          </a:p>
          <a:p>
            <a:r>
              <a:rPr lang="en-GB" sz="1600" b="1" i="1" dirty="0"/>
              <a:t>Learning about one’s practice, generation knowledge from our practice</a:t>
            </a:r>
          </a:p>
          <a:p>
            <a:r>
              <a:rPr lang="en-GB" sz="1600" b="1" i="1" dirty="0"/>
              <a:t>Learning about one’s self, exploring one’s self as a person rather than what one does..</a:t>
            </a:r>
          </a:p>
          <a:p>
            <a:endParaRPr lang="en-GB" sz="1600" i="1" dirty="0"/>
          </a:p>
        </p:txBody>
      </p:sp>
      <p:pic>
        <p:nvPicPr>
          <p:cNvPr id="4" name="Audio 3">
            <a:hlinkClick r:id="" action="ppaction://media"/>
            <a:extLst>
              <a:ext uri="{FF2B5EF4-FFF2-40B4-BE49-F238E27FC236}">
                <a16:creationId xmlns:a16="http://schemas.microsoft.com/office/drawing/2014/main" id="{CA462540-E16D-4881-BA43-0E78B51C57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85173070"/>
      </p:ext>
    </p:extLst>
  </p:cSld>
  <p:clrMapOvr>
    <a:masterClrMapping/>
  </p:clrMapOvr>
  <mc:AlternateContent xmlns:mc="http://schemas.openxmlformats.org/markup-compatibility/2006">
    <mc:Choice xmlns:p14="http://schemas.microsoft.com/office/powerpoint/2010/main" Requires="p14">
      <p:transition spd="slow" p14:dur="2000" advTm="125560"/>
    </mc:Choice>
    <mc:Fallback>
      <p:transition spd="slow" advTm="125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9BAC0-88AB-49E7-B147-F25AA2DC1357}"/>
              </a:ext>
            </a:extLst>
          </p:cNvPr>
          <p:cNvSpPr>
            <a:spLocks noGrp="1"/>
          </p:cNvSpPr>
          <p:nvPr>
            <p:ph type="title"/>
          </p:nvPr>
        </p:nvSpPr>
        <p:spPr/>
        <p:txBody>
          <a:bodyPr>
            <a:normAutofit fontScale="90000"/>
          </a:bodyPr>
          <a:lstStyle/>
          <a:p>
            <a:r>
              <a:rPr lang="en-GB" dirty="0"/>
              <a:t>The six elements to effective Reflective Practice</a:t>
            </a:r>
          </a:p>
        </p:txBody>
      </p:sp>
      <p:sp>
        <p:nvSpPr>
          <p:cNvPr id="3" name="Content Placeholder 2">
            <a:extLst>
              <a:ext uri="{FF2B5EF4-FFF2-40B4-BE49-F238E27FC236}">
                <a16:creationId xmlns:a16="http://schemas.microsoft.com/office/drawing/2014/main" id="{67E385FD-AACC-4896-BDF3-6C8491345935}"/>
              </a:ext>
            </a:extLst>
          </p:cNvPr>
          <p:cNvSpPr>
            <a:spLocks noGrp="1"/>
          </p:cNvSpPr>
          <p:nvPr>
            <p:ph idx="1"/>
          </p:nvPr>
        </p:nvSpPr>
        <p:spPr/>
        <p:txBody>
          <a:bodyPr/>
          <a:lstStyle/>
          <a:p>
            <a:r>
              <a:rPr kumimoji="0" lang="en-GB" sz="1600" b="0" i="0" u="none" strike="noStrike" kern="1200" cap="none" spc="0" normalizeH="0" baseline="0" noProof="0" dirty="0">
                <a:ln>
                  <a:noFill/>
                </a:ln>
                <a:solidFill>
                  <a:prstClr val="black"/>
                </a:solidFill>
                <a:effectLst/>
                <a:uLnTx/>
                <a:uFillTx/>
                <a:latin typeface="Rockwell" panose="02060603020205020403"/>
                <a:ea typeface="+mn-ea"/>
                <a:cs typeface="+mn-cs"/>
              </a:rPr>
              <a:t>Description-giving the description of a particular incident</a:t>
            </a:r>
          </a:p>
          <a:p>
            <a:r>
              <a:rPr kumimoji="0" lang="en-GB" sz="1600" b="0" i="0" u="none" strike="noStrike" kern="1200" cap="none" spc="0" normalizeH="0" baseline="0" noProof="0" dirty="0">
                <a:ln>
                  <a:noFill/>
                </a:ln>
                <a:solidFill>
                  <a:prstClr val="black"/>
                </a:solidFill>
                <a:effectLst/>
                <a:uLnTx/>
                <a:uFillTx/>
                <a:latin typeface="Rockwell" panose="02060603020205020403"/>
                <a:ea typeface="+mn-ea"/>
                <a:cs typeface="+mn-cs"/>
              </a:rPr>
              <a:t>Feelings- detailing the emotions felt in that moment</a:t>
            </a:r>
          </a:p>
          <a:p>
            <a:r>
              <a:rPr kumimoji="0" lang="en-GB" sz="1600" b="0" i="0" u="none" strike="noStrike" kern="1200" cap="none" spc="0" normalizeH="0" baseline="0" noProof="0" dirty="0">
                <a:ln>
                  <a:noFill/>
                </a:ln>
                <a:solidFill>
                  <a:prstClr val="black"/>
                </a:solidFill>
                <a:effectLst/>
                <a:uLnTx/>
                <a:uFillTx/>
                <a:latin typeface="Rockwell" panose="02060603020205020403"/>
                <a:ea typeface="+mn-ea"/>
                <a:cs typeface="+mn-cs"/>
              </a:rPr>
              <a:t>Evaluation-evaluating the behaviours and emotions felt at that moment</a:t>
            </a:r>
          </a:p>
          <a:p>
            <a:r>
              <a:rPr kumimoji="0" lang="en-GB" sz="1600" b="0" i="0" u="none" strike="noStrike" kern="1200" cap="none" spc="0" normalizeH="0" baseline="0" noProof="0" dirty="0">
                <a:ln>
                  <a:noFill/>
                </a:ln>
                <a:solidFill>
                  <a:prstClr val="black"/>
                </a:solidFill>
                <a:effectLst/>
                <a:uLnTx/>
                <a:uFillTx/>
                <a:latin typeface="Rockwell" panose="02060603020205020403"/>
                <a:ea typeface="+mn-ea"/>
                <a:cs typeface="+mn-cs"/>
              </a:rPr>
              <a:t>Analysis-</a:t>
            </a:r>
            <a:r>
              <a:rPr kumimoji="0" lang="en-GB" sz="1600" b="0" i="0" u="none" strike="noStrike" kern="1200" cap="none" spc="0" normalizeH="0" baseline="0" noProof="0" dirty="0" err="1">
                <a:ln>
                  <a:noFill/>
                </a:ln>
                <a:solidFill>
                  <a:prstClr val="black"/>
                </a:solidFill>
                <a:effectLst/>
                <a:uLnTx/>
                <a:uFillTx/>
                <a:latin typeface="Rockwell" panose="02060603020205020403"/>
                <a:ea typeface="+mn-ea"/>
                <a:cs typeface="+mn-cs"/>
              </a:rPr>
              <a:t>analyzing</a:t>
            </a:r>
            <a:r>
              <a:rPr kumimoji="0" lang="en-GB" sz="1600" b="0" i="0" u="none" strike="noStrike" kern="1200" cap="none" spc="0" normalizeH="0" baseline="0" noProof="0" dirty="0">
                <a:ln>
                  <a:noFill/>
                </a:ln>
                <a:solidFill>
                  <a:prstClr val="black"/>
                </a:solidFill>
                <a:effectLst/>
                <a:uLnTx/>
                <a:uFillTx/>
                <a:latin typeface="Rockwell" panose="02060603020205020403"/>
                <a:ea typeface="+mn-ea"/>
                <a:cs typeface="+mn-cs"/>
              </a:rPr>
              <a:t> what</a:t>
            </a:r>
            <a:r>
              <a:rPr lang="en-GB" sz="1600" dirty="0">
                <a:solidFill>
                  <a:prstClr val="black"/>
                </a:solidFill>
                <a:latin typeface="Rockwell" panose="02060603020205020403"/>
              </a:rPr>
              <a:t> went wrong and what went well</a:t>
            </a:r>
            <a:endParaRPr kumimoji="0" lang="en-GB" sz="1600" b="0" i="0" u="none" strike="noStrike" kern="1200" cap="none" spc="0" normalizeH="0" baseline="0" noProof="0" dirty="0">
              <a:ln>
                <a:noFill/>
              </a:ln>
              <a:solidFill>
                <a:prstClr val="black"/>
              </a:solidFill>
              <a:effectLst/>
              <a:uLnTx/>
              <a:uFillTx/>
              <a:latin typeface="Rockwell" panose="02060603020205020403"/>
              <a:ea typeface="+mn-ea"/>
              <a:cs typeface="+mn-cs"/>
            </a:endParaRPr>
          </a:p>
          <a:p>
            <a:r>
              <a:rPr kumimoji="0" lang="en-GB" sz="1600" b="0" i="0" u="none" strike="noStrike" kern="1200" cap="none" spc="0" normalizeH="0" baseline="0" noProof="0" dirty="0">
                <a:ln>
                  <a:noFill/>
                </a:ln>
                <a:solidFill>
                  <a:prstClr val="black"/>
                </a:solidFill>
                <a:effectLst/>
                <a:uLnTx/>
                <a:uFillTx/>
                <a:latin typeface="Rockwell" panose="02060603020205020403"/>
                <a:ea typeface="+mn-ea"/>
                <a:cs typeface="+mn-cs"/>
              </a:rPr>
              <a:t>Conclusion-giving a summary of events, deciding on what went wrong, what went well and what to change</a:t>
            </a:r>
          </a:p>
          <a:p>
            <a:r>
              <a:rPr kumimoji="0" lang="en-GB" sz="1600" b="0" i="0" u="none" strike="noStrike" kern="1200" cap="none" spc="0" normalizeH="0" baseline="0" noProof="0" dirty="0">
                <a:ln>
                  <a:noFill/>
                </a:ln>
                <a:solidFill>
                  <a:prstClr val="black"/>
                </a:solidFill>
                <a:effectLst/>
                <a:uLnTx/>
                <a:uFillTx/>
                <a:latin typeface="Rockwell" panose="02060603020205020403"/>
                <a:ea typeface="+mn-ea"/>
                <a:cs typeface="+mn-cs"/>
              </a:rPr>
              <a:t>Action plan- Planning the next course of action based </a:t>
            </a:r>
          </a:p>
          <a:p>
            <a:pPr marL="228600" marR="0" lvl="0" indent="-228600" algn="l" defTabSz="914400" rtl="0" eaLnBrk="1" fontAlgn="auto" latinLnBrk="0" hangingPunct="1">
              <a:lnSpc>
                <a:spcPct val="120000"/>
              </a:lnSpc>
              <a:spcBef>
                <a:spcPts val="1000"/>
              </a:spcBef>
              <a:spcAft>
                <a:spcPts val="0"/>
              </a:spcAft>
              <a:buClr>
                <a:srgbClr val="F81B02"/>
              </a:buClr>
              <a:buSzPct val="110000"/>
              <a:buFont typeface="Wingdings" panose="05000000000000000000" pitchFamily="2" charset="2"/>
              <a:buChar char="§"/>
              <a:tabLst/>
              <a:defRPr/>
            </a:pPr>
            <a:r>
              <a:rPr kumimoji="0" lang="en-GB" sz="1400" b="1" i="0" u="none" strike="noStrike" kern="1200" cap="none" spc="0" normalizeH="0" baseline="0" noProof="0" dirty="0">
                <a:ln>
                  <a:noFill/>
                </a:ln>
                <a:solidFill>
                  <a:prstClr val="black"/>
                </a:solidFill>
                <a:effectLst/>
                <a:uLnTx/>
                <a:uFillTx/>
                <a:latin typeface="Rockwell" panose="02060603020205020403"/>
                <a:ea typeface="+mn-ea"/>
                <a:cs typeface="+mn-cs"/>
              </a:rPr>
              <a:t>( </a:t>
            </a:r>
            <a:r>
              <a:rPr kumimoji="0" lang="en-GB" sz="1400" b="1" i="0" u="none" strike="noStrike" kern="1200" cap="none" spc="0" normalizeH="0" baseline="0" noProof="0" dirty="0" err="1">
                <a:ln>
                  <a:noFill/>
                </a:ln>
                <a:solidFill>
                  <a:prstClr val="black"/>
                </a:solidFill>
                <a:effectLst/>
                <a:uLnTx/>
                <a:uFillTx/>
                <a:latin typeface="Rockwell" panose="02060603020205020403"/>
                <a:ea typeface="+mn-ea"/>
                <a:cs typeface="+mn-cs"/>
              </a:rPr>
              <a:t>Paterson.Colin</a:t>
            </a:r>
            <a:r>
              <a:rPr kumimoji="0" lang="en-GB" sz="1400" b="1" i="0" u="none" strike="noStrike" kern="1200" cap="none" spc="0" normalizeH="0" baseline="0" noProof="0" dirty="0">
                <a:ln>
                  <a:noFill/>
                </a:ln>
                <a:solidFill>
                  <a:prstClr val="black"/>
                </a:solidFill>
                <a:effectLst/>
                <a:uLnTx/>
                <a:uFillTx/>
                <a:latin typeface="Rockwell" panose="02060603020205020403"/>
                <a:ea typeface="+mn-ea"/>
                <a:cs typeface="+mn-cs"/>
              </a:rPr>
              <a:t>, Chapman. Judith, </a:t>
            </a:r>
            <a:r>
              <a:rPr kumimoji="0" lang="en-GB" sz="1400" b="1" i="1" u="none" strike="noStrike" kern="1200" cap="none" spc="0" normalizeH="0" baseline="0" noProof="0" dirty="0">
                <a:ln>
                  <a:noFill/>
                </a:ln>
                <a:solidFill>
                  <a:prstClr val="black"/>
                </a:solidFill>
                <a:effectLst/>
                <a:uLnTx/>
                <a:uFillTx/>
                <a:latin typeface="Rockwell" panose="02060603020205020403"/>
                <a:ea typeface="+mn-ea"/>
                <a:cs typeface="+mn-cs"/>
              </a:rPr>
              <a:t>Enhancing skills of critical reflection to evidence learning in professional practice. 2013)</a:t>
            </a:r>
          </a:p>
          <a:p>
            <a:endParaRPr lang="en-GB" dirty="0"/>
          </a:p>
        </p:txBody>
      </p:sp>
      <p:pic>
        <p:nvPicPr>
          <p:cNvPr id="4" name="Audio 3">
            <a:hlinkClick r:id="" action="ppaction://media"/>
            <a:extLst>
              <a:ext uri="{FF2B5EF4-FFF2-40B4-BE49-F238E27FC236}">
                <a16:creationId xmlns:a16="http://schemas.microsoft.com/office/drawing/2014/main" id="{4DBF0490-B68F-4562-8E02-B81D56B602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90555046"/>
      </p:ext>
    </p:extLst>
  </p:cSld>
  <p:clrMapOvr>
    <a:masterClrMapping/>
  </p:clrMapOvr>
  <mc:AlternateContent xmlns:mc="http://schemas.openxmlformats.org/markup-compatibility/2006">
    <mc:Choice xmlns:p14="http://schemas.microsoft.com/office/powerpoint/2010/main" Requires="p14">
      <p:transition spd="slow" p14:dur="2000" advTm="146642"/>
    </mc:Choice>
    <mc:Fallback>
      <p:transition spd="slow" advTm="146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37AD5-C174-4689-8C9C-E98BBB56F48C}"/>
              </a:ext>
            </a:extLst>
          </p:cNvPr>
          <p:cNvSpPr>
            <a:spLocks noGrp="1"/>
          </p:cNvSpPr>
          <p:nvPr>
            <p:ph type="title"/>
          </p:nvPr>
        </p:nvSpPr>
        <p:spPr/>
        <p:txBody>
          <a:bodyPr/>
          <a:lstStyle/>
          <a:p>
            <a:r>
              <a:rPr lang="en-GB" dirty="0"/>
              <a:t>My journey of Reflective Practice</a:t>
            </a:r>
          </a:p>
        </p:txBody>
      </p:sp>
      <p:sp>
        <p:nvSpPr>
          <p:cNvPr id="3" name="Content Placeholder 2">
            <a:extLst>
              <a:ext uri="{FF2B5EF4-FFF2-40B4-BE49-F238E27FC236}">
                <a16:creationId xmlns:a16="http://schemas.microsoft.com/office/drawing/2014/main" id="{C051ABE1-2475-45E6-BCCB-1ABFD2EB5220}"/>
              </a:ext>
            </a:extLst>
          </p:cNvPr>
          <p:cNvSpPr>
            <a:spLocks noGrp="1"/>
          </p:cNvSpPr>
          <p:nvPr>
            <p:ph idx="1"/>
          </p:nvPr>
        </p:nvSpPr>
        <p:spPr/>
        <p:txBody>
          <a:bodyPr>
            <a:normAutofit/>
          </a:bodyPr>
          <a:lstStyle/>
          <a:p>
            <a:r>
              <a:rPr lang="en-GB" sz="1600" dirty="0"/>
              <a:t>As a Christian who loves to worship and who also sings in the church, there is usually a conflict when I am singing at home in worship or in prayer as it can be conceived as a rehearsal for a performance</a:t>
            </a:r>
          </a:p>
          <a:p>
            <a:r>
              <a:rPr lang="en-GB" sz="1600" dirty="0"/>
              <a:t>The conflict is while I’m worship, I am using that time as a rehearsal for my song on Sunday or am I genuinely worshipping God at that moment</a:t>
            </a:r>
          </a:p>
          <a:p>
            <a:r>
              <a:rPr lang="en-GB" sz="1600" dirty="0"/>
              <a:t>Often practitioners find themselves in such dilemma,  does the knowledge they gain from their reflection about themselves or their practice</a:t>
            </a:r>
          </a:p>
          <a:p>
            <a:r>
              <a:rPr lang="en-GB" sz="1600" dirty="0"/>
              <a:t>The two components of reflective practice, gives room for the practitioner to learn about their work and their person</a:t>
            </a:r>
          </a:p>
        </p:txBody>
      </p:sp>
      <p:pic>
        <p:nvPicPr>
          <p:cNvPr id="4" name="Audio 3">
            <a:hlinkClick r:id="" action="ppaction://media"/>
            <a:extLst>
              <a:ext uri="{FF2B5EF4-FFF2-40B4-BE49-F238E27FC236}">
                <a16:creationId xmlns:a16="http://schemas.microsoft.com/office/drawing/2014/main" id="{61E985C4-5CE8-4668-B4D1-A8865AEA11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41006171"/>
      </p:ext>
    </p:extLst>
  </p:cSld>
  <p:clrMapOvr>
    <a:masterClrMapping/>
  </p:clrMapOvr>
  <mc:AlternateContent xmlns:mc="http://schemas.openxmlformats.org/markup-compatibility/2006">
    <mc:Choice xmlns:p14="http://schemas.microsoft.com/office/powerpoint/2010/main" Requires="p14">
      <p:transition spd="slow" p14:dur="2000" advTm="202418"/>
    </mc:Choice>
    <mc:Fallback>
      <p:transition spd="slow" advTm="202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3CD0A-553D-4306-9FF9-83F320DCB506}"/>
              </a:ext>
            </a:extLst>
          </p:cNvPr>
          <p:cNvSpPr>
            <a:spLocks noGrp="1"/>
          </p:cNvSpPr>
          <p:nvPr>
            <p:ph type="title"/>
          </p:nvPr>
        </p:nvSpPr>
        <p:spPr/>
        <p:txBody>
          <a:bodyPr/>
          <a:lstStyle/>
          <a:p>
            <a:r>
              <a:rPr lang="en-GB" dirty="0"/>
              <a:t>The Two Components of Reflection</a:t>
            </a:r>
          </a:p>
        </p:txBody>
      </p:sp>
      <p:sp>
        <p:nvSpPr>
          <p:cNvPr id="3" name="Content Placeholder 2">
            <a:extLst>
              <a:ext uri="{FF2B5EF4-FFF2-40B4-BE49-F238E27FC236}">
                <a16:creationId xmlns:a16="http://schemas.microsoft.com/office/drawing/2014/main" id="{9F139463-B5BD-47C6-9337-F255EDD8A449}"/>
              </a:ext>
            </a:extLst>
          </p:cNvPr>
          <p:cNvSpPr>
            <a:spLocks noGrp="1"/>
          </p:cNvSpPr>
          <p:nvPr>
            <p:ph idx="1"/>
          </p:nvPr>
        </p:nvSpPr>
        <p:spPr/>
        <p:txBody>
          <a:bodyPr>
            <a:normAutofit/>
          </a:bodyPr>
          <a:lstStyle/>
          <a:p>
            <a:endParaRPr lang="en-GB" sz="1600" dirty="0"/>
          </a:p>
          <a:p>
            <a:r>
              <a:rPr lang="en-GB" sz="1600" dirty="0"/>
              <a:t>According to Paterson and Chapman</a:t>
            </a:r>
          </a:p>
          <a:p>
            <a:r>
              <a:rPr lang="en-GB" sz="1600" dirty="0"/>
              <a:t>There are many components to reflection and two separate discourses are described by Rolfe and Gardner (2006); learning about our practice (epistemological) associated with generating knowledge from and about practice and learning about our self (ontological) associated with exploring who we are as practitioners rather than what we know (Rolfe, 2011). These components are both associated with ways in generating knowledge. Knowledge itself, when explored as a term, has many uses and meanings</a:t>
            </a:r>
          </a:p>
        </p:txBody>
      </p:sp>
      <p:pic>
        <p:nvPicPr>
          <p:cNvPr id="4" name="Audio 3">
            <a:hlinkClick r:id="" action="ppaction://media"/>
            <a:extLst>
              <a:ext uri="{FF2B5EF4-FFF2-40B4-BE49-F238E27FC236}">
                <a16:creationId xmlns:a16="http://schemas.microsoft.com/office/drawing/2014/main" id="{200AB753-0448-4569-A6DD-96DE658258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46318905"/>
      </p:ext>
    </p:extLst>
  </p:cSld>
  <p:clrMapOvr>
    <a:masterClrMapping/>
  </p:clrMapOvr>
  <mc:AlternateContent xmlns:mc="http://schemas.openxmlformats.org/markup-compatibility/2006">
    <mc:Choice xmlns:p14="http://schemas.microsoft.com/office/powerpoint/2010/main" Requires="p14">
      <p:transition spd="slow" p14:dur="2000" advTm="11828"/>
    </mc:Choice>
    <mc:Fallback>
      <p:transition spd="slow" advTm="11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5F68-47D4-49A7-9542-D008CB9CCAF9}"/>
              </a:ext>
            </a:extLst>
          </p:cNvPr>
          <p:cNvSpPr>
            <a:spLocks noGrp="1"/>
          </p:cNvSpPr>
          <p:nvPr>
            <p:ph type="title"/>
          </p:nvPr>
        </p:nvSpPr>
        <p:spPr/>
        <p:txBody>
          <a:bodyPr/>
          <a:lstStyle/>
          <a:p>
            <a:r>
              <a:rPr kumimoji="0" lang="en-GB" sz="1800" b="0" i="0" u="none" strike="noStrike" kern="1200" cap="none" spc="0" normalizeH="0" baseline="0" noProof="0" dirty="0">
                <a:ln>
                  <a:noFill/>
                </a:ln>
                <a:solidFill>
                  <a:schemeClr val="bg1"/>
                </a:solidFill>
                <a:effectLst/>
                <a:uLnTx/>
                <a:uFillTx/>
                <a:latin typeface="Rockwell" panose="02060603020205020403"/>
                <a:ea typeface="+mn-ea"/>
                <a:cs typeface="+mn-cs"/>
              </a:rPr>
              <a:t>Openness and Honesty in Reflective Practice</a:t>
            </a:r>
            <a:endParaRPr lang="en-GB" dirty="0">
              <a:solidFill>
                <a:schemeClr val="bg1"/>
              </a:solidFill>
            </a:endParaRPr>
          </a:p>
        </p:txBody>
      </p:sp>
      <p:sp>
        <p:nvSpPr>
          <p:cNvPr id="3" name="Content Placeholder 2">
            <a:extLst>
              <a:ext uri="{FF2B5EF4-FFF2-40B4-BE49-F238E27FC236}">
                <a16:creationId xmlns:a16="http://schemas.microsoft.com/office/drawing/2014/main" id="{FFBEE9EB-72CE-4E05-A4D0-336D2EDFA4FC}"/>
              </a:ext>
            </a:extLst>
          </p:cNvPr>
          <p:cNvSpPr>
            <a:spLocks noGrp="1"/>
          </p:cNvSpPr>
          <p:nvPr>
            <p:ph idx="1"/>
          </p:nvPr>
        </p:nvSpPr>
        <p:spPr/>
        <p:txBody>
          <a:bodyPr>
            <a:normAutofit/>
          </a:bodyPr>
          <a:lstStyle/>
          <a:p>
            <a:r>
              <a:rPr lang="en-GB" sz="1600" dirty="0"/>
              <a:t>To quote one of </a:t>
            </a:r>
            <a:r>
              <a:rPr lang="en-GB" sz="1600" dirty="0" err="1"/>
              <a:t>Shakespear’s</a:t>
            </a:r>
            <a:r>
              <a:rPr lang="en-GB" sz="1600" dirty="0"/>
              <a:t> famous lines from the play Hamlet, “</a:t>
            </a:r>
            <a:r>
              <a:rPr lang="en-GB" sz="1600" b="0" i="0" dirty="0">
                <a:solidFill>
                  <a:srgbClr val="202124"/>
                </a:solidFill>
                <a:effectLst/>
                <a:latin typeface="arial" panose="020B0604020202020204" pitchFamily="34" charset="0"/>
              </a:rPr>
              <a:t>To </a:t>
            </a:r>
            <a:r>
              <a:rPr lang="en-GB" sz="1600" b="1" i="0" dirty="0">
                <a:solidFill>
                  <a:srgbClr val="202124"/>
                </a:solidFill>
                <a:effectLst/>
                <a:latin typeface="arial" panose="020B0604020202020204" pitchFamily="34" charset="0"/>
              </a:rPr>
              <a:t>thine own self be true”, </a:t>
            </a:r>
            <a:r>
              <a:rPr lang="en-GB" sz="1600" i="0" dirty="0">
                <a:solidFill>
                  <a:srgbClr val="202124"/>
                </a:solidFill>
                <a:effectLst/>
                <a:latin typeface="arial" panose="020B0604020202020204" pitchFamily="34" charset="0"/>
              </a:rPr>
              <a:t>seeking truth about one’s own heart is the stepping stone to wholeness, a state of being that a practitioner must attain to be effective in their counselling practice</a:t>
            </a:r>
            <a:endParaRPr lang="en-GB" sz="1600" dirty="0"/>
          </a:p>
        </p:txBody>
      </p:sp>
      <p:pic>
        <p:nvPicPr>
          <p:cNvPr id="4" name="Audio 3">
            <a:hlinkClick r:id="" action="ppaction://media"/>
            <a:extLst>
              <a:ext uri="{FF2B5EF4-FFF2-40B4-BE49-F238E27FC236}">
                <a16:creationId xmlns:a16="http://schemas.microsoft.com/office/drawing/2014/main" id="{8AA232F1-4660-464B-A75F-3E61CDD165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31145270"/>
      </p:ext>
    </p:extLst>
  </p:cSld>
  <p:clrMapOvr>
    <a:masterClrMapping/>
  </p:clrMapOvr>
  <mc:AlternateContent xmlns:mc="http://schemas.openxmlformats.org/markup-compatibility/2006">
    <mc:Choice xmlns:p14="http://schemas.microsoft.com/office/powerpoint/2010/main" Requires="p14">
      <p:transition spd="slow" p14:dur="2000" advTm="43411"/>
    </mc:Choice>
    <mc:Fallback>
      <p:transition spd="slow" advTm="43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8EB9F-B935-4E8D-83F6-F3B357015080}"/>
              </a:ext>
            </a:extLst>
          </p:cNvPr>
          <p:cNvSpPr>
            <a:spLocks noGrp="1"/>
          </p:cNvSpPr>
          <p:nvPr>
            <p:ph type="title"/>
          </p:nvPr>
        </p:nvSpPr>
        <p:spPr/>
        <p:txBody>
          <a:bodyPr/>
          <a:lstStyle/>
          <a:p>
            <a:r>
              <a:rPr lang="en-GB" dirty="0"/>
              <a:t>Getting to know myself</a:t>
            </a:r>
          </a:p>
        </p:txBody>
      </p:sp>
      <p:sp>
        <p:nvSpPr>
          <p:cNvPr id="3" name="Content Placeholder 2">
            <a:extLst>
              <a:ext uri="{FF2B5EF4-FFF2-40B4-BE49-F238E27FC236}">
                <a16:creationId xmlns:a16="http://schemas.microsoft.com/office/drawing/2014/main" id="{83D91A2E-6186-4302-959B-D22CCE9CC4E2}"/>
              </a:ext>
            </a:extLst>
          </p:cNvPr>
          <p:cNvSpPr>
            <a:spLocks noGrp="1"/>
          </p:cNvSpPr>
          <p:nvPr>
            <p:ph idx="1"/>
          </p:nvPr>
        </p:nvSpPr>
        <p:spPr/>
        <p:txBody>
          <a:bodyPr/>
          <a:lstStyle/>
          <a:p>
            <a:r>
              <a:rPr lang="en-GB" sz="1600" dirty="0"/>
              <a:t>Most healthy individuals have a healthy identity or holds a healthy opinion about who they are</a:t>
            </a:r>
          </a:p>
          <a:p>
            <a:r>
              <a:rPr lang="en-GB" sz="1600" dirty="0"/>
              <a:t>As a person, I had a healthy sense of self until I went through a life altering situation,  a situation which threated to destabilize me emotionally, which is divorce</a:t>
            </a:r>
          </a:p>
          <a:p>
            <a:r>
              <a:rPr lang="en-GB" sz="1600" dirty="0"/>
              <a:t>This incident shook the very foundation of who I am and literal put me into “crisis”</a:t>
            </a:r>
          </a:p>
          <a:p>
            <a:r>
              <a:rPr lang="en-GB" sz="1600" dirty="0"/>
              <a:t>This crisis brought me to a place of deep reflection</a:t>
            </a:r>
          </a:p>
          <a:p>
            <a:endParaRPr lang="en-GB" dirty="0"/>
          </a:p>
        </p:txBody>
      </p:sp>
      <p:pic>
        <p:nvPicPr>
          <p:cNvPr id="4" name="Audio 3">
            <a:hlinkClick r:id="" action="ppaction://media"/>
            <a:extLst>
              <a:ext uri="{FF2B5EF4-FFF2-40B4-BE49-F238E27FC236}">
                <a16:creationId xmlns:a16="http://schemas.microsoft.com/office/drawing/2014/main" id="{6F839148-F512-45AB-A193-44A9BC5944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67952850"/>
      </p:ext>
    </p:extLst>
  </p:cSld>
  <p:clrMapOvr>
    <a:masterClrMapping/>
  </p:clrMapOvr>
  <mc:AlternateContent xmlns:mc="http://schemas.openxmlformats.org/markup-compatibility/2006">
    <mc:Choice xmlns:p14="http://schemas.microsoft.com/office/powerpoint/2010/main" Requires="p14">
      <p:transition spd="slow" p14:dur="2000" advTm="46310"/>
    </mc:Choice>
    <mc:Fallback>
      <p:transition spd="slow" advTm="46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02069-468D-4E31-9C10-F6EC92396181}"/>
              </a:ext>
            </a:extLst>
          </p:cNvPr>
          <p:cNvSpPr>
            <a:spLocks noGrp="1"/>
          </p:cNvSpPr>
          <p:nvPr>
            <p:ph type="title"/>
          </p:nvPr>
        </p:nvSpPr>
        <p:spPr/>
        <p:txBody>
          <a:bodyPr/>
          <a:lstStyle/>
          <a:p>
            <a:r>
              <a:rPr lang="en-GB" dirty="0"/>
              <a:t>My 3 Areas of Reflection</a:t>
            </a:r>
          </a:p>
        </p:txBody>
      </p:sp>
      <p:sp>
        <p:nvSpPr>
          <p:cNvPr id="3" name="Content Placeholder 2">
            <a:extLst>
              <a:ext uri="{FF2B5EF4-FFF2-40B4-BE49-F238E27FC236}">
                <a16:creationId xmlns:a16="http://schemas.microsoft.com/office/drawing/2014/main" id="{4A3D361E-E308-4DC1-95AC-212BF915E6AC}"/>
              </a:ext>
            </a:extLst>
          </p:cNvPr>
          <p:cNvSpPr>
            <a:spLocks noGrp="1"/>
          </p:cNvSpPr>
          <p:nvPr>
            <p:ph idx="1"/>
          </p:nvPr>
        </p:nvSpPr>
        <p:spPr/>
        <p:txBody>
          <a:bodyPr>
            <a:normAutofit/>
          </a:bodyPr>
          <a:lstStyle/>
          <a:p>
            <a:r>
              <a:rPr lang="en-GB" sz="1600" dirty="0"/>
              <a:t>What happened in the marriage?</a:t>
            </a:r>
          </a:p>
          <a:p>
            <a:r>
              <a:rPr lang="en-GB" sz="1600" dirty="0"/>
              <a:t>How did I contribute to the demise of this marriage </a:t>
            </a:r>
          </a:p>
          <a:p>
            <a:r>
              <a:rPr lang="en-GB" sz="1600" dirty="0"/>
              <a:t>Who was I before the marriage, who was I in the relationship, who am I after the relationship?</a:t>
            </a:r>
          </a:p>
        </p:txBody>
      </p:sp>
      <p:pic>
        <p:nvPicPr>
          <p:cNvPr id="4" name="Audio 3">
            <a:hlinkClick r:id="" action="ppaction://media"/>
            <a:extLst>
              <a:ext uri="{FF2B5EF4-FFF2-40B4-BE49-F238E27FC236}">
                <a16:creationId xmlns:a16="http://schemas.microsoft.com/office/drawing/2014/main" id="{5F662741-862A-4E30-98E6-32CDAF4FBF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00736435"/>
      </p:ext>
    </p:extLst>
  </p:cSld>
  <p:clrMapOvr>
    <a:masterClrMapping/>
  </p:clrMapOvr>
  <mc:AlternateContent xmlns:mc="http://schemas.openxmlformats.org/markup-compatibility/2006">
    <mc:Choice xmlns:p14="http://schemas.microsoft.com/office/powerpoint/2010/main" Requires="p14">
      <p:transition spd="slow" p14:dur="2000" advTm="77309"/>
    </mc:Choice>
    <mc:Fallback>
      <p:transition spd="slow" advTm="77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F3808-B1C4-4E56-9607-666CD35BE20C}"/>
              </a:ext>
            </a:extLst>
          </p:cNvPr>
          <p:cNvSpPr>
            <a:spLocks noGrp="1"/>
          </p:cNvSpPr>
          <p:nvPr>
            <p:ph type="title"/>
          </p:nvPr>
        </p:nvSpPr>
        <p:spPr/>
        <p:txBody>
          <a:bodyPr/>
          <a:lstStyle/>
          <a:p>
            <a:r>
              <a:rPr lang="en-GB" dirty="0"/>
              <a:t>Seeking my own Truth</a:t>
            </a:r>
          </a:p>
        </p:txBody>
      </p:sp>
      <p:sp>
        <p:nvSpPr>
          <p:cNvPr id="3" name="Content Placeholder 2">
            <a:extLst>
              <a:ext uri="{FF2B5EF4-FFF2-40B4-BE49-F238E27FC236}">
                <a16:creationId xmlns:a16="http://schemas.microsoft.com/office/drawing/2014/main" id="{9DB1B804-70E8-406A-B1E4-666FD8FF9365}"/>
              </a:ext>
            </a:extLst>
          </p:cNvPr>
          <p:cNvSpPr>
            <a:spLocks noGrp="1"/>
          </p:cNvSpPr>
          <p:nvPr>
            <p:ph idx="1"/>
          </p:nvPr>
        </p:nvSpPr>
        <p:spPr/>
        <p:txBody>
          <a:bodyPr>
            <a:normAutofit/>
          </a:bodyPr>
          <a:lstStyle/>
          <a:p>
            <a:r>
              <a:rPr lang="en-GB" sz="1600" dirty="0"/>
              <a:t>I embarked on a Sabbatical to Swansea a year after going through a painful divorce. </a:t>
            </a:r>
          </a:p>
          <a:p>
            <a:r>
              <a:rPr lang="en-GB" sz="1600" dirty="0"/>
              <a:t>My journey to wholeness  begun in 2018. The same year my divorce was finalized. I’d gone through some kind of healing throughout the year 2018, and I was in essence, faking it to make. </a:t>
            </a:r>
          </a:p>
          <a:p>
            <a:r>
              <a:rPr lang="en-GB" sz="1600" dirty="0"/>
              <a:t>Toward the end of 2019 I felt the pain of the divorce was still lingering and to me, it was necessary to go through a thorough healing and I did not want a divorce at a young age to mar the rest of my life. </a:t>
            </a:r>
          </a:p>
          <a:p>
            <a:r>
              <a:rPr lang="en-GB" sz="1600" dirty="0"/>
              <a:t>I also understood that in seeking healing, I needed truth. I needed truth, and acceptance, and these will lead to healing</a:t>
            </a:r>
          </a:p>
        </p:txBody>
      </p:sp>
      <p:pic>
        <p:nvPicPr>
          <p:cNvPr id="4" name="Audio 3">
            <a:hlinkClick r:id="" action="ppaction://media"/>
            <a:extLst>
              <a:ext uri="{FF2B5EF4-FFF2-40B4-BE49-F238E27FC236}">
                <a16:creationId xmlns:a16="http://schemas.microsoft.com/office/drawing/2014/main" id="{9D30CD0A-EF87-4271-AB70-5DD2FEF530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23026619"/>
      </p:ext>
    </p:extLst>
  </p:cSld>
  <p:clrMapOvr>
    <a:masterClrMapping/>
  </p:clrMapOvr>
  <mc:AlternateContent xmlns:mc="http://schemas.openxmlformats.org/markup-compatibility/2006">
    <mc:Choice xmlns:p14="http://schemas.microsoft.com/office/powerpoint/2010/main" Requires="p14">
      <p:transition spd="slow" p14:dur="2000" advTm="32076"/>
    </mc:Choice>
    <mc:Fallback>
      <p:transition spd="slow" advTm="32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9F9A7-A28A-49BB-BD7F-6EFD3354EC42}"/>
              </a:ext>
            </a:extLst>
          </p:cNvPr>
          <p:cNvSpPr>
            <a:spLocks noGrp="1"/>
          </p:cNvSpPr>
          <p:nvPr>
            <p:ph type="title"/>
          </p:nvPr>
        </p:nvSpPr>
        <p:spPr/>
        <p:txBody>
          <a:bodyPr>
            <a:normAutofit/>
          </a:bodyPr>
          <a:lstStyle/>
          <a:p>
            <a:r>
              <a:rPr lang="en-GB" sz="3600" dirty="0"/>
              <a:t>The practitioner/client</a:t>
            </a:r>
          </a:p>
        </p:txBody>
      </p:sp>
      <p:sp>
        <p:nvSpPr>
          <p:cNvPr id="3" name="Content Placeholder 2">
            <a:extLst>
              <a:ext uri="{FF2B5EF4-FFF2-40B4-BE49-F238E27FC236}">
                <a16:creationId xmlns:a16="http://schemas.microsoft.com/office/drawing/2014/main" id="{10F17235-C42C-4F1D-B0BC-464BA1488147}"/>
              </a:ext>
            </a:extLst>
          </p:cNvPr>
          <p:cNvSpPr>
            <a:spLocks noGrp="1"/>
          </p:cNvSpPr>
          <p:nvPr>
            <p:ph idx="1"/>
          </p:nvPr>
        </p:nvSpPr>
        <p:spPr/>
        <p:txBody>
          <a:bodyPr/>
          <a:lstStyle/>
          <a:p>
            <a:r>
              <a:rPr lang="en-GB" sz="1600" dirty="0"/>
              <a:t>In retrospect, I became to myself both the practitioner and the client</a:t>
            </a:r>
          </a:p>
          <a:p>
            <a:r>
              <a:rPr lang="en-GB" sz="1600" dirty="0"/>
              <a:t>As a practitioner, I wanted this client(me) to find healing through these means</a:t>
            </a:r>
          </a:p>
          <a:p>
            <a:r>
              <a:rPr lang="en-GB" sz="1600" dirty="0"/>
              <a:t>Forgiveness, Acceptance, and Ownership</a:t>
            </a:r>
          </a:p>
          <a:p>
            <a:r>
              <a:rPr lang="en-GB" sz="1600" dirty="0"/>
              <a:t>As a client, I wanted healing and wholeness</a:t>
            </a:r>
          </a:p>
          <a:p>
            <a:r>
              <a:rPr lang="en-GB" sz="1600" dirty="0"/>
              <a:t>To live without pain, anger, and bitterness</a:t>
            </a:r>
            <a:r>
              <a:rPr lang="en-GB" dirty="0"/>
              <a:t>.</a:t>
            </a:r>
          </a:p>
        </p:txBody>
      </p:sp>
      <p:pic>
        <p:nvPicPr>
          <p:cNvPr id="4" name="Audio 3">
            <a:hlinkClick r:id="" action="ppaction://media"/>
            <a:extLst>
              <a:ext uri="{FF2B5EF4-FFF2-40B4-BE49-F238E27FC236}">
                <a16:creationId xmlns:a16="http://schemas.microsoft.com/office/drawing/2014/main" id="{22BEFB20-BA76-4B1F-9904-133B2BF3FE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76896916"/>
      </p:ext>
    </p:extLst>
  </p:cSld>
  <p:clrMapOvr>
    <a:masterClrMapping/>
  </p:clrMapOvr>
  <mc:AlternateContent xmlns:mc="http://schemas.openxmlformats.org/markup-compatibility/2006">
    <mc:Choice xmlns:p14="http://schemas.microsoft.com/office/powerpoint/2010/main" Requires="p14">
      <p:transition spd="slow" p14:dur="2000" advTm="36372"/>
    </mc:Choice>
    <mc:Fallback>
      <p:transition spd="slow" advTm="36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DA544-19F6-4B8F-A81A-871751816264}"/>
              </a:ext>
            </a:extLst>
          </p:cNvPr>
          <p:cNvSpPr>
            <a:spLocks noGrp="1"/>
          </p:cNvSpPr>
          <p:nvPr>
            <p:ph type="title"/>
          </p:nvPr>
        </p:nvSpPr>
        <p:spPr/>
        <p:txBody>
          <a:bodyPr/>
          <a:lstStyle/>
          <a:p>
            <a:r>
              <a:rPr lang="en-GB" dirty="0"/>
              <a:t>As a Practitioner</a:t>
            </a:r>
          </a:p>
        </p:txBody>
      </p:sp>
      <p:sp>
        <p:nvSpPr>
          <p:cNvPr id="3" name="Content Placeholder 2">
            <a:extLst>
              <a:ext uri="{FF2B5EF4-FFF2-40B4-BE49-F238E27FC236}">
                <a16:creationId xmlns:a16="http://schemas.microsoft.com/office/drawing/2014/main" id="{E367ADFB-CCA0-45C0-9C3F-C3B120D2E6C3}"/>
              </a:ext>
            </a:extLst>
          </p:cNvPr>
          <p:cNvSpPr>
            <a:spLocks noGrp="1"/>
          </p:cNvSpPr>
          <p:nvPr>
            <p:ph idx="1"/>
          </p:nvPr>
        </p:nvSpPr>
        <p:spPr/>
        <p:txBody>
          <a:bodyPr>
            <a:normAutofit/>
          </a:bodyPr>
          <a:lstStyle/>
          <a:p>
            <a:r>
              <a:rPr lang="en-GB" sz="1600" dirty="0"/>
              <a:t>As I had to mentally and emotional detach myself form my situation in other to give myself the advise I needed as a client, that was a difficult task to undertake</a:t>
            </a:r>
          </a:p>
          <a:p>
            <a:r>
              <a:rPr lang="en-GB" sz="1600" dirty="0"/>
              <a:t>There was many times( nights of self talk)</a:t>
            </a:r>
          </a:p>
          <a:p>
            <a:r>
              <a:rPr lang="en-GB" sz="1600" dirty="0"/>
              <a:t>As a practitioner, I had to learn about myself as it relates to my practice. I’m I being balanced, what am  I learning about myself as a practitioner and a client</a:t>
            </a:r>
          </a:p>
          <a:p>
            <a:r>
              <a:rPr lang="en-GB" sz="1600" dirty="0"/>
              <a:t>As a practitioner, I noticed I wanted my client to come to a place of forgiveness, wholeness, and healing, and as a client that is what I wanted for myself</a:t>
            </a:r>
          </a:p>
        </p:txBody>
      </p:sp>
      <p:pic>
        <p:nvPicPr>
          <p:cNvPr id="4" name="Audio 3">
            <a:hlinkClick r:id="" action="ppaction://media"/>
            <a:extLst>
              <a:ext uri="{FF2B5EF4-FFF2-40B4-BE49-F238E27FC236}">
                <a16:creationId xmlns:a16="http://schemas.microsoft.com/office/drawing/2014/main" id="{31F7113B-DA9B-4DD7-B3A8-F8B0D0255E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08247397"/>
      </p:ext>
    </p:extLst>
  </p:cSld>
  <p:clrMapOvr>
    <a:masterClrMapping/>
  </p:clrMapOvr>
  <mc:AlternateContent xmlns:mc="http://schemas.openxmlformats.org/markup-compatibility/2006">
    <mc:Choice xmlns:p14="http://schemas.microsoft.com/office/powerpoint/2010/main" Requires="p14">
      <p:transition spd="slow" p14:dur="2000" advTm="42014"/>
    </mc:Choice>
    <mc:Fallback>
      <p:transition spd="slow" advTm="42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553DD-93FC-4C78-99C6-D5124AD4A959}"/>
              </a:ext>
            </a:extLst>
          </p:cNvPr>
          <p:cNvSpPr>
            <a:spLocks noGrp="1"/>
          </p:cNvSpPr>
          <p:nvPr>
            <p:ph type="title"/>
          </p:nvPr>
        </p:nvSpPr>
        <p:spPr/>
        <p:txBody>
          <a:bodyPr/>
          <a:lstStyle/>
          <a:p>
            <a:r>
              <a:rPr lang="en-GB" dirty="0"/>
              <a:t>Talking Forgiveness</a:t>
            </a:r>
          </a:p>
        </p:txBody>
      </p:sp>
      <p:sp>
        <p:nvSpPr>
          <p:cNvPr id="3" name="Content Placeholder 2">
            <a:extLst>
              <a:ext uri="{FF2B5EF4-FFF2-40B4-BE49-F238E27FC236}">
                <a16:creationId xmlns:a16="http://schemas.microsoft.com/office/drawing/2014/main" id="{5E09A3B1-589B-4C63-85C7-B6CC1FCDC374}"/>
              </a:ext>
            </a:extLst>
          </p:cNvPr>
          <p:cNvSpPr>
            <a:spLocks noGrp="1"/>
          </p:cNvSpPr>
          <p:nvPr>
            <p:ph idx="1"/>
          </p:nvPr>
        </p:nvSpPr>
        <p:spPr/>
        <p:txBody>
          <a:bodyPr>
            <a:normAutofit/>
          </a:bodyPr>
          <a:lstStyle/>
          <a:p>
            <a:r>
              <a:rPr lang="en-GB" sz="1600" dirty="0"/>
              <a:t>As a practitioner doing reflective practice, I had to reflect on the times I had to practice forgiveness and what it did for me and what the lack of it did to me</a:t>
            </a:r>
          </a:p>
          <a:p>
            <a:r>
              <a:rPr lang="en-GB" sz="1600" dirty="0"/>
              <a:t>In this reflection, I had to admit there was unforgiveness in my heart, the very thing that I needed my client to let go off and what as a practitioner I needed to let go off</a:t>
            </a:r>
          </a:p>
          <a:p>
            <a:r>
              <a:rPr lang="en-GB" sz="1600" dirty="0"/>
              <a:t>In dealing with the issue of unforgiveness, I had to go through all the 6 elements of reflective </a:t>
            </a:r>
          </a:p>
        </p:txBody>
      </p:sp>
      <p:pic>
        <p:nvPicPr>
          <p:cNvPr id="4" name="Audio 3">
            <a:hlinkClick r:id="" action="ppaction://media"/>
            <a:extLst>
              <a:ext uri="{FF2B5EF4-FFF2-40B4-BE49-F238E27FC236}">
                <a16:creationId xmlns:a16="http://schemas.microsoft.com/office/drawing/2014/main" id="{182C41B2-7286-471C-B388-8EEF596CD9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76664793"/>
      </p:ext>
    </p:extLst>
  </p:cSld>
  <p:clrMapOvr>
    <a:masterClrMapping/>
  </p:clrMapOvr>
  <mc:AlternateContent xmlns:mc="http://schemas.openxmlformats.org/markup-compatibility/2006">
    <mc:Choice xmlns:p14="http://schemas.microsoft.com/office/powerpoint/2010/main" Requires="p14">
      <p:transition spd="slow" p14:dur="2000" advTm="274892"/>
    </mc:Choice>
    <mc:Fallback>
      <p:transition spd="slow" advTm="274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5228D-3C5E-4739-B90A-DA53839C205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346A671-931E-427E-B1E5-C916D2C65AAC}"/>
              </a:ext>
            </a:extLst>
          </p:cNvPr>
          <p:cNvSpPr>
            <a:spLocks noGrp="1"/>
          </p:cNvSpPr>
          <p:nvPr>
            <p:ph idx="1"/>
          </p:nvPr>
        </p:nvSpPr>
        <p:spPr/>
        <p:txBody>
          <a:bodyPr/>
          <a:lstStyle/>
          <a:p>
            <a:pPr marL="228600" marR="0" lvl="0" indent="-228600" algn="l" defTabSz="914400" rtl="0" eaLnBrk="1" fontAlgn="auto" latinLnBrk="0" hangingPunct="1">
              <a:lnSpc>
                <a:spcPct val="120000"/>
              </a:lnSpc>
              <a:spcBef>
                <a:spcPts val="1000"/>
              </a:spcBef>
              <a:spcAft>
                <a:spcPts val="0"/>
              </a:spcAft>
              <a:buClr>
                <a:srgbClr val="F81B02"/>
              </a:buClr>
              <a:buSzPct val="110000"/>
              <a:buFont typeface="Wingdings" panose="05000000000000000000" pitchFamily="2" charset="2"/>
              <a:buChar char="§"/>
              <a:tabLst/>
              <a:defRPr/>
            </a:pPr>
            <a:r>
              <a:rPr kumimoji="0" lang="en-GB" sz="1600" b="0" i="0" u="none" strike="noStrike" kern="1200" cap="none" spc="0" normalizeH="0" baseline="0" noProof="0" dirty="0">
                <a:ln>
                  <a:noFill/>
                </a:ln>
                <a:solidFill>
                  <a:prstClr val="black"/>
                </a:solidFill>
                <a:effectLst/>
                <a:uLnTx/>
                <a:uFillTx/>
                <a:latin typeface="Rockwell" panose="02060603020205020403"/>
                <a:ea typeface="+mn-ea"/>
                <a:cs typeface="+mn-cs"/>
              </a:rPr>
              <a:t>In dealing with the issue of unforgiveness, acceptance and coming to a place of wholeness,  I had to go through all the 6 elements of reflection.</a:t>
            </a:r>
          </a:p>
          <a:p>
            <a:pPr marL="228600" marR="0" lvl="0" indent="-228600" algn="l" defTabSz="914400" rtl="0" eaLnBrk="1" fontAlgn="auto" latinLnBrk="0" hangingPunct="1">
              <a:lnSpc>
                <a:spcPct val="120000"/>
              </a:lnSpc>
              <a:spcBef>
                <a:spcPts val="1000"/>
              </a:spcBef>
              <a:spcAft>
                <a:spcPts val="0"/>
              </a:spcAft>
              <a:buClr>
                <a:srgbClr val="F81B02"/>
              </a:buClr>
              <a:buSzPct val="110000"/>
              <a:buFont typeface="Wingdings" panose="05000000000000000000" pitchFamily="2" charset="2"/>
              <a:buChar char="§"/>
              <a:tabLst/>
              <a:defRPr/>
            </a:pPr>
            <a:r>
              <a:rPr lang="en-GB" sz="1600" dirty="0">
                <a:solidFill>
                  <a:prstClr val="black"/>
                </a:solidFill>
                <a:latin typeface="Rockwell" panose="02060603020205020403"/>
              </a:rPr>
              <a:t>While at the time I wasn’t aware that I had subjected myself to reflective practice, reflection as a tool, helped to me to overcome the pain of my divorce and come to a place of total healing and wholeness</a:t>
            </a:r>
          </a:p>
          <a:p>
            <a:pPr marL="228600" marR="0" lvl="0" indent="-228600" algn="l" defTabSz="914400" rtl="0" eaLnBrk="1" fontAlgn="auto" latinLnBrk="0" hangingPunct="1">
              <a:lnSpc>
                <a:spcPct val="120000"/>
              </a:lnSpc>
              <a:spcBef>
                <a:spcPts val="1000"/>
              </a:spcBef>
              <a:spcAft>
                <a:spcPts val="0"/>
              </a:spcAft>
              <a:buClr>
                <a:srgbClr val="F81B02"/>
              </a:buClr>
              <a:buSzPct val="110000"/>
              <a:buFont typeface="Wingdings" panose="05000000000000000000" pitchFamily="2" charset="2"/>
              <a:buChar char="§"/>
              <a:tabLst/>
              <a:defRPr/>
            </a:pPr>
            <a:r>
              <a:rPr lang="en-GB" sz="1600" dirty="0">
                <a:solidFill>
                  <a:prstClr val="black"/>
                </a:solidFill>
                <a:latin typeface="Rockwell" panose="02060603020205020403"/>
              </a:rPr>
              <a:t>Reflective practice is a necessary to engage in a deeper, in-depth sense of introspection and self-awareness for professional and personal growth and development</a:t>
            </a:r>
            <a:endParaRPr kumimoji="0" lang="en-GB" sz="1600" b="0" i="0" u="none" strike="noStrike" kern="1200" cap="none" spc="0" normalizeH="0" baseline="0" noProof="0" dirty="0">
              <a:ln>
                <a:noFill/>
              </a:ln>
              <a:solidFill>
                <a:prstClr val="black"/>
              </a:solidFill>
              <a:effectLst/>
              <a:uLnTx/>
              <a:uFillTx/>
              <a:latin typeface="Rockwell" panose="02060603020205020403"/>
              <a:ea typeface="+mn-ea"/>
              <a:cs typeface="+mn-cs"/>
            </a:endParaRPr>
          </a:p>
          <a:p>
            <a:endParaRPr lang="en-GB" dirty="0"/>
          </a:p>
        </p:txBody>
      </p:sp>
    </p:spTree>
    <p:extLst>
      <p:ext uri="{BB962C8B-B14F-4D97-AF65-F5344CB8AC3E}">
        <p14:creationId xmlns:p14="http://schemas.microsoft.com/office/powerpoint/2010/main" val="1677757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DB638-1B0B-4D95-8DF5-167A6FE6F061}"/>
              </a:ext>
            </a:extLst>
          </p:cNvPr>
          <p:cNvSpPr>
            <a:spLocks noGrp="1"/>
          </p:cNvSpPr>
          <p:nvPr>
            <p:ph type="title"/>
          </p:nvPr>
        </p:nvSpPr>
        <p:spPr/>
        <p:txBody>
          <a:bodyPr/>
          <a:lstStyle/>
          <a:p>
            <a:r>
              <a:rPr lang="en-GB" dirty="0"/>
              <a:t>Work Sited</a:t>
            </a:r>
          </a:p>
        </p:txBody>
      </p:sp>
      <p:sp>
        <p:nvSpPr>
          <p:cNvPr id="3" name="Content Placeholder 2">
            <a:extLst>
              <a:ext uri="{FF2B5EF4-FFF2-40B4-BE49-F238E27FC236}">
                <a16:creationId xmlns:a16="http://schemas.microsoft.com/office/drawing/2014/main" id="{99895118-DF31-4D8E-A3AC-5D09D98D5EEC}"/>
              </a:ext>
            </a:extLst>
          </p:cNvPr>
          <p:cNvSpPr>
            <a:spLocks noGrp="1"/>
          </p:cNvSpPr>
          <p:nvPr>
            <p:ph idx="1"/>
          </p:nvPr>
        </p:nvSpPr>
        <p:spPr/>
        <p:txBody>
          <a:bodyPr>
            <a:normAutofit/>
          </a:bodyPr>
          <a:lstStyle/>
          <a:p>
            <a:r>
              <a:rPr lang="en-GB" sz="1600" dirty="0"/>
              <a:t>Paterson, Colin &amp; Chapman, Judith, 2013. Enhancing skills of critical reflection to evidence learning in professional practice. Physical therapy in sport, 14(3), pp.133–138.</a:t>
            </a:r>
          </a:p>
          <a:p>
            <a:r>
              <a:rPr lang="en-GB" sz="1600" dirty="0"/>
              <a:t>Lecture Notes, Lesson Two. “What is Reflective Practice”.</a:t>
            </a:r>
          </a:p>
        </p:txBody>
      </p:sp>
    </p:spTree>
    <p:extLst>
      <p:ext uri="{BB962C8B-B14F-4D97-AF65-F5344CB8AC3E}">
        <p14:creationId xmlns:p14="http://schemas.microsoft.com/office/powerpoint/2010/main" val="664612845"/>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{3B99CB30-EF6F-425B-8E66-2BCB5A5DA6D0}tf16401371</Template>
  <TotalTime>7401</TotalTime>
  <Words>1369</Words>
  <Application>Microsoft Office PowerPoint</Application>
  <PresentationFormat>Widescreen</PresentationFormat>
  <Paragraphs>73</Paragraphs>
  <Slides>17</Slides>
  <Notes>0</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 Light</vt:lpstr>
      <vt:lpstr>Rockwell</vt:lpstr>
      <vt:lpstr>Wingdings</vt:lpstr>
      <vt:lpstr>Atlas</vt:lpstr>
      <vt:lpstr>Why Is Reflective Practice Important?</vt:lpstr>
      <vt:lpstr>The Question</vt:lpstr>
      <vt:lpstr>What is Reflective Practice?</vt:lpstr>
      <vt:lpstr>How does one engage in reflective practice?</vt:lpstr>
      <vt:lpstr>The Two Discourses on Reflective Practice</vt:lpstr>
      <vt:lpstr>The six elements to effective Reflective Practice</vt:lpstr>
      <vt:lpstr>My journey of Reflective Practice</vt:lpstr>
      <vt:lpstr>The Two Components of Reflection</vt:lpstr>
      <vt:lpstr>Openness and Honesty in Reflective Practice</vt:lpstr>
      <vt:lpstr>Getting to know myself</vt:lpstr>
      <vt:lpstr>My 3 Areas of Reflection</vt:lpstr>
      <vt:lpstr>Seeking my own Truth</vt:lpstr>
      <vt:lpstr>The practitioner/client</vt:lpstr>
      <vt:lpstr>As a Practitioner</vt:lpstr>
      <vt:lpstr>Talking Forgiveness</vt:lpstr>
      <vt:lpstr>Conclusion</vt:lpstr>
      <vt:lpstr>Work Sited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Reflective Practice Important</dc:title>
  <dc:creator>Priscilla Serwaa</dc:creator>
  <cp:lastModifiedBy>Priscilla Serwaa</cp:lastModifiedBy>
  <cp:revision>48</cp:revision>
  <dcterms:created xsi:type="dcterms:W3CDTF">2021-02-16T23:33:18Z</dcterms:created>
  <dcterms:modified xsi:type="dcterms:W3CDTF">2021-02-22T02:54:42Z</dcterms:modified>
</cp:coreProperties>
</file>