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7F0152-D7D6-443A-B197-92B4308CA664}" v="1854" dt="2024-07-05T18:40:35.0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58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ABDA9-8714-4AA7-8EE9-745A5D4260AF}" type="datetimeFigureOut">
              <a:rPr lang="en-GB" smtClean="0"/>
              <a:t>05/07/2024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2E66-A3B6-487A-A097-EBAC8146D8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82630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ABDA9-8714-4AA7-8EE9-745A5D4260AF}" type="datetimeFigureOut">
              <a:rPr lang="en-GB" smtClean="0"/>
              <a:t>05/07/2024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07CC2E66-A3B6-487A-A097-EBAC8146D8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1985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ABDA9-8714-4AA7-8EE9-745A5D4260AF}" type="datetimeFigureOut">
              <a:rPr lang="en-GB" smtClean="0"/>
              <a:t>05/07/2024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2E66-A3B6-487A-A097-EBAC8146D8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5075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ABDA9-8714-4AA7-8EE9-745A5D4260AF}" type="datetimeFigureOut">
              <a:rPr lang="en-GB" smtClean="0"/>
              <a:t>05/07/2024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2E66-A3B6-487A-A097-EBAC8146D8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3327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ABDA9-8714-4AA7-8EE9-745A5D4260AF}" type="datetimeFigureOut">
              <a:rPr lang="en-GB" smtClean="0"/>
              <a:t>05/07/2024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2E66-A3B6-487A-A097-EBAC8146D8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0632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ABDA9-8714-4AA7-8EE9-745A5D4260AF}" type="datetimeFigureOut">
              <a:rPr lang="en-GB" smtClean="0"/>
              <a:t>05/07/2024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2E66-A3B6-487A-A097-EBAC8146D8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1449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ABDA9-8714-4AA7-8EE9-745A5D4260AF}" type="datetimeFigureOut">
              <a:rPr lang="en-GB" smtClean="0"/>
              <a:t>05/07/2024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2E66-A3B6-487A-A097-EBAC8146D8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2138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ABDA9-8714-4AA7-8EE9-745A5D4260AF}" type="datetimeFigureOut">
              <a:rPr lang="en-GB" smtClean="0"/>
              <a:t>05/07/2024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2E66-A3B6-487A-A097-EBAC8146D8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98295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ABDA9-8714-4AA7-8EE9-745A5D4260AF}" type="datetimeFigureOut">
              <a:rPr lang="en-GB" smtClean="0"/>
              <a:t>05/07/2024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2E66-A3B6-487A-A097-EBAC8146D8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1182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ABDA9-8714-4AA7-8EE9-745A5D4260AF}" type="datetimeFigureOut">
              <a:rPr lang="en-GB" smtClean="0"/>
              <a:t>05/07/2024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2E66-A3B6-487A-A097-EBAC8146D8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49980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ABDA9-8714-4AA7-8EE9-745A5D4260AF}" type="datetimeFigureOut">
              <a:rPr lang="en-GB" smtClean="0"/>
              <a:t>05/07/2024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2E66-A3B6-487A-A097-EBAC8146D8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68397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ABDA9-8714-4AA7-8EE9-745A5D4260AF}" type="datetimeFigureOut">
              <a:rPr lang="en-GB" smtClean="0"/>
              <a:t>05/07/2024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2E66-A3B6-487A-A097-EBAC8146D8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76655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ABDA9-8714-4AA7-8EE9-745A5D4260AF}" type="datetimeFigureOut">
              <a:rPr lang="en-GB" smtClean="0"/>
              <a:t>05/07/2024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2E66-A3B6-487A-A097-EBAC8146D8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03114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ABDA9-8714-4AA7-8EE9-745A5D4260AF}" type="datetimeFigureOut">
              <a:rPr lang="en-GB" smtClean="0"/>
              <a:t>05/07/2024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2E66-A3B6-487A-A097-EBAC8146D8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48735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ABDA9-8714-4AA7-8EE9-745A5D4260AF}" type="datetimeFigureOut">
              <a:rPr lang="en-GB" smtClean="0"/>
              <a:t>05/07/2024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2E66-A3B6-487A-A097-EBAC8146D8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037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ABDA9-8714-4AA7-8EE9-745A5D4260AF}" type="datetimeFigureOut">
              <a:rPr lang="en-GB" smtClean="0"/>
              <a:t>05/07/2024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2E66-A3B6-487A-A097-EBAC8146D8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21637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ABDA9-8714-4AA7-8EE9-745A5D4260AF}" type="datetimeFigureOut">
              <a:rPr lang="en-GB" smtClean="0"/>
              <a:t>05/07/2024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C2E66-A3B6-487A-A097-EBAC8146D8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1211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53ABDA9-8714-4AA7-8EE9-745A5D4260AF}" type="datetimeFigureOut">
              <a:rPr lang="en-GB" smtClean="0"/>
              <a:t>05/07/2024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7CC2E66-A3B6-487A-A097-EBAC8146D8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2297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History_of_the_National_Health_Service" TargetMode="External"/><Relationship Id="rId13" Type="http://schemas.openxmlformats.org/officeDocument/2006/relationships/hyperlink" Target="https://socialwelfare.library.vcu.edu/issues/poor-relief-almshouse/" TargetMode="External"/><Relationship Id="rId3" Type="http://schemas.openxmlformats.org/officeDocument/2006/relationships/hyperlink" Target="https://bmcgeriatr.biomedcentral.com/articles/10.1186/s12877-023-04126-3" TargetMode="External"/><Relationship Id="rId7" Type="http://schemas.openxmlformats.org/officeDocument/2006/relationships/hyperlink" Target="https://www.mylearning.org/resources/saltaire-almshouses-late-19th-century" TargetMode="External"/><Relationship Id="rId12" Type="http://schemas.openxmlformats.org/officeDocument/2006/relationships/hyperlink" Target="https://journals.rcni.com/doi/abs/10.7748/nop.2016.e817" TargetMode="External"/><Relationship Id="rId2" Type="http://schemas.openxmlformats.org/officeDocument/2006/relationships/hyperlink" Target="https://www.almshouses.org/history-of-almshous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atacre.com/the-history-of-care-homes/" TargetMode="External"/><Relationship Id="rId11" Type="http://schemas.openxmlformats.org/officeDocument/2006/relationships/hyperlink" Target="https://www.ons.gov.uk/peoplepopulationandcommunity/healthandsocialcare/socialcare/datasets/carehomesandestimatingtheselffundingpopulationengland" TargetMode="External"/><Relationship Id="rId5" Type="http://schemas.openxmlformats.org/officeDocument/2006/relationships/hyperlink" Target="https://www.cambridge.org/core" TargetMode="External"/><Relationship Id="rId10" Type="http://schemas.openxmlformats.org/officeDocument/2006/relationships/hyperlink" Target="https://evidence.nihr.ac.uk/collection/7-findings-could-save-nhs-money-improve-care/" TargetMode="External"/><Relationship Id="rId4" Type="http://schemas.openxmlformats.org/officeDocument/2006/relationships/hyperlink" Target="https://britishheritage.com/travel/history-britiains-almshouses-visit" TargetMode="External"/><Relationship Id="rId9" Type="http://schemas.openxmlformats.org/officeDocument/2006/relationships/hyperlink" Target="https://navigator.health.org.uk/theme/national-health-service-and-community-care-act-199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C2A469C-7A62-8825-DC28-393AC0AFA0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8038" y="469341"/>
            <a:ext cx="2621507" cy="1164437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6E45FA90-9C9E-AE82-BA08-3C9B39D2B2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04209" y="1751245"/>
            <a:ext cx="8176495" cy="3355509"/>
          </a:xfrm>
        </p:spPr>
        <p:txBody>
          <a:bodyPr/>
          <a:lstStyle/>
          <a:p>
            <a:endParaRPr lang="en-GB" dirty="0"/>
          </a:p>
          <a:p>
            <a:pPr algn="l"/>
            <a:r>
              <a:rPr lang="en-GB" dirty="0"/>
              <a:t>Name: </a:t>
            </a:r>
            <a:r>
              <a:rPr lang="en-GB" dirty="0" err="1"/>
              <a:t>Catalin</a:t>
            </a:r>
            <a:r>
              <a:rPr lang="en-GB" dirty="0"/>
              <a:t> </a:t>
            </a:r>
            <a:r>
              <a:rPr lang="en-GB" dirty="0" err="1"/>
              <a:t>Tudorel</a:t>
            </a:r>
            <a:r>
              <a:rPr lang="en-GB" dirty="0"/>
              <a:t> Anca</a:t>
            </a:r>
          </a:p>
          <a:p>
            <a:pPr algn="l"/>
            <a:r>
              <a:rPr lang="en-GB" dirty="0"/>
              <a:t>Student ID:  2024817</a:t>
            </a:r>
          </a:p>
          <a:p>
            <a:pPr algn="l"/>
            <a:r>
              <a:rPr lang="en-GB" dirty="0"/>
              <a:t>Module Code:  LCHS4003</a:t>
            </a:r>
          </a:p>
          <a:p>
            <a:pPr algn="l"/>
            <a:r>
              <a:rPr lang="en-GB" dirty="0"/>
              <a:t>Module: Introduction to Health and Social Care</a:t>
            </a:r>
          </a:p>
          <a:p>
            <a:pPr algn="l"/>
            <a:r>
              <a:rPr lang="en-GB" dirty="0" err="1"/>
              <a:t>Lecturer:Jolly</a:t>
            </a:r>
            <a:r>
              <a:rPr lang="en-GB"/>
              <a:t> Nwankwo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459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AABE10E-8B47-4567-8C44-7892CBD364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3B6F89E5-27DA-48BA-92A3-E78CDA05B4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75EEA1C-1772-4713-B1FB-6A8FDFA0B7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4F733139-7D00-4544-B889-C7ACFA614D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33CAFEFE-0885-47B5-9181-DCF0391C74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CD0C4A1E-DDEB-4FDA-8245-881A82913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CAAD0ACF-23E7-4999-B311-DD56934B6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78E2F46-E535-D759-A47E-344AF91BD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7625" y="-45717"/>
            <a:ext cx="4278928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b="1" dirty="0"/>
              <a:t>Evolution and Impact of Residential Care Homes</a:t>
            </a:r>
            <a:br>
              <a:rPr lang="en-US" b="1" dirty="0"/>
            </a:br>
            <a:br>
              <a:rPr lang="en-US" b="1" dirty="0"/>
            </a:br>
            <a:endParaRPr lang="en-US" sz="1300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11895A9-ADA5-5EF4-052C-D8861F2B39C4}"/>
              </a:ext>
            </a:extLst>
          </p:cNvPr>
          <p:cNvSpPr txBox="1"/>
          <p:nvPr/>
        </p:nvSpPr>
        <p:spPr>
          <a:xfrm>
            <a:off x="1379537" y="989608"/>
            <a:ext cx="4850597" cy="49827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Origins of Residential Care Homes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Early beginnings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Almshouses and workhouses were the main facilities for the poor and elderly.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Almshouses were formed in the medieval period and supported by religious organizations (Almshouse Association, 2024).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1984 Poor Law Amendment Act prioritized workhouses over almshouses, resulting in extreme circulations to prevent dependency on charity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(Goatacre Manor Care Centre, 2024; Social Welfare History Project, 2024).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late 19</a:t>
            </a:r>
            <a:r>
              <a:rPr lang="en-GB" sz="1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century suffered changes that were based on human treatment and better living conditions (British Heritage, 2024; MyLearning, 2024).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Rounded Rectangle 16">
            <a:extLst>
              <a:ext uri="{FF2B5EF4-FFF2-40B4-BE49-F238E27FC236}">
                <a16:creationId xmlns:a16="http://schemas.microsoft.com/office/drawing/2014/main" id="{56B500CE-5BE2-46B7-AD54-161253576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648931"/>
            <a:ext cx="5407023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488445-69F5-218C-60D9-DFC7EBAF727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605" r="3703" b="2"/>
          <a:stretch/>
        </p:blipFill>
        <p:spPr>
          <a:xfrm>
            <a:off x="6269735" y="920168"/>
            <a:ext cx="5082562" cy="4871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8045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941C9-286E-A335-D12F-59F842E12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720" y="1"/>
            <a:ext cx="5747778" cy="1362456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Development across the years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7C38F-37DF-DFD8-2D42-2004C968F6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1179577"/>
            <a:ext cx="6116521" cy="461162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Mid 20</a:t>
            </a:r>
            <a:r>
              <a:rPr lang="en-GB" sz="16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Century: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1948, the NHS began to provide free healthcare care (Wikipedia, 2024). 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National Assistance Act of 1948 made local governments to provide residential care (Cambridge University Press, 2024).</a:t>
            </a:r>
          </a:p>
          <a:p>
            <a:pPr>
              <a:lnSpc>
                <a:spcPct val="90000"/>
              </a:lnSpc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Late 20</a:t>
            </a:r>
            <a:r>
              <a:rPr lang="en-GB" sz="16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Century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Was marked by the increase of privately operated care places (Cambridge University Press, 2024).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Standards and regulations improved care quality (Cambridge University Press, 2024).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Community Care Act of 1990 promotes residential and care projects (NHS, 2024). </a:t>
            </a:r>
          </a:p>
          <a:p>
            <a:pPr>
              <a:lnSpc>
                <a:spcPct val="90000"/>
              </a:lnSpc>
            </a:pPr>
            <a:endParaRPr lang="en-GB" sz="1100" dirty="0"/>
          </a:p>
        </p:txBody>
      </p:sp>
      <p:pic>
        <p:nvPicPr>
          <p:cNvPr id="5" name="Picture 4" descr="A brick building with a walkway and bushes&#10;&#10;Description automatically generated">
            <a:extLst>
              <a:ext uri="{FF2B5EF4-FFF2-40B4-BE49-F238E27FC236}">
                <a16:creationId xmlns:a16="http://schemas.microsoft.com/office/drawing/2014/main" id="{8DD82DC5-36BD-3F24-09B2-0EC0C5B198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2943" y="917787"/>
            <a:ext cx="3950079" cy="1975039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4" name="Picture 3" descr="A person smiling at another person&#10;&#10;Description automatically generated">
            <a:extLst>
              <a:ext uri="{FF2B5EF4-FFF2-40B4-BE49-F238E27FC236}">
                <a16:creationId xmlns:a16="http://schemas.microsoft.com/office/drawing/2014/main" id="{336D7918-7603-5553-3D39-F1C2B947E1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2943" y="3770494"/>
            <a:ext cx="3950079" cy="1763428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223336685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CD9B94-D70B-4446-85E5-ACD390428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F88D80-B339-EF31-1943-AF6FF75E067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t="12588" b="314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1FB686-7C04-71E4-82D6-8F5D51A39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9099"/>
            <a:ext cx="3647493" cy="4965833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Operations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78FF8B-3743-48E1-88E3-F4CADB3DEC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406171"/>
            <a:ext cx="0" cy="3431689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02E8C-AB17-8C15-DA9E-97B3C31C4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9938" y="639099"/>
            <a:ext cx="6591346" cy="496583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Modern residential care homes in the UK provide complex medical, personal, and social services (Office for National Statistics, 2023).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Qualified nurses, carers, and support workers between employees (BMC Geriatrics, 2023).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Private rooms, communal areas, and therapeutic and recreational places available in these care settings (NIHR Evidence, 2023).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Care Quality Commission (CQC) inspects these homes to ensure that residents’ safety and rights are respected (ONS, 2023). </a:t>
            </a:r>
          </a:p>
        </p:txBody>
      </p:sp>
    </p:spTree>
    <p:extLst>
      <p:ext uri="{BB962C8B-B14F-4D97-AF65-F5344CB8AC3E}">
        <p14:creationId xmlns:p14="http://schemas.microsoft.com/office/powerpoint/2010/main" val="15832387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1FEE1-8AF9-F5C5-09D5-96C2A85C0A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0733" y="685800"/>
            <a:ext cx="6362291" cy="1752599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Impact on Healthcare and Community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4C94FF-2EC6-F8FA-C672-E9D337088C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9738" y="974469"/>
            <a:ext cx="3786949" cy="2520043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2F77BC7-BFFA-51B0-8C05-7D737D8D77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345" y="3692673"/>
            <a:ext cx="3982088" cy="168626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2E02C-90A2-C93E-EAEE-92E9B8BB64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732" y="2666999"/>
            <a:ext cx="6362291" cy="31242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provision of proper care, with a focus on health and quality of life.</a:t>
            </a:r>
          </a:p>
          <a:p>
            <a:pPr>
              <a:lnSpc>
                <a:spcPct val="90000"/>
              </a:lnSpc>
            </a:pP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Managing chronic illnesses and routine healthcare to reduce hospital pressure (NIHR Evidence, 2023). </a:t>
            </a:r>
          </a:p>
          <a:p>
            <a:pPr>
              <a:lnSpc>
                <a:spcPct val="90000"/>
              </a:lnSpc>
            </a:pP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Encourage socialization and community integration (RCNi,2023).</a:t>
            </a:r>
          </a:p>
          <a:p>
            <a:pPr>
              <a:lnSpc>
                <a:spcPct val="90000"/>
              </a:lnSpc>
            </a:pP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 include obtaining proper funding and resources, maintaining standards, and responding to demographic changes (BMC Geriatrics, 2023; NIHR Evidence, 2023; </a:t>
            </a:r>
            <a:r>
              <a:rPr lang="en-GB" sz="1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RCNi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2023).</a:t>
            </a:r>
          </a:p>
        </p:txBody>
      </p:sp>
    </p:spTree>
    <p:extLst>
      <p:ext uri="{BB962C8B-B14F-4D97-AF65-F5344CB8AC3E}">
        <p14:creationId xmlns:p14="http://schemas.microsoft.com/office/powerpoint/2010/main" val="3515596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1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7831A-DB4C-A9D4-257C-2C2BE60FA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4C1D95-8107-C9A7-F236-6C2F457E4E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901953"/>
            <a:ext cx="10018713" cy="3889248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Symbol" panose="05050102010706020507" pitchFamily="18" charset="2"/>
                <a:ea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Almshouse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Association (2024).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History of </a:t>
            </a:r>
            <a:r>
              <a:rPr lang="en-GB" sz="1800" i="1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almshouses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https://www.almshouses.org/history-of-almshouses/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27 June 2024).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Symbol" panose="05050102010706020507" pitchFamily="18" charset="2"/>
                <a:ea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BMC Geriatrics (2023).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Identifying barriers and facilitators to the inclusion of older adults living in UK care homes in research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https://bmcgeriatr.biomedcentral.com/articles/10.1186/s12877-023-04126-3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28 June 2024).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Symbol" panose="05050102010706020507" pitchFamily="18" charset="2"/>
                <a:ea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British Heritage (2024).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History of Britain's </a:t>
            </a:r>
            <a:r>
              <a:rPr lang="en-GB" sz="1800" i="1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almshouses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those you can visit today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https://britishheritage.com/travel/history-britiains-almshouses-visit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27 June 2024).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Symbol" panose="05050102010706020507" pitchFamily="18" charset="2"/>
                <a:ea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Cambridge University Press (2024).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1948 National Assistance Act and the provision of welfare services for elderly people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https://www.cambridge.org/core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27 June 2024).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Symbol" panose="05050102010706020507" pitchFamily="18" charset="2"/>
                <a:ea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Goatacre Manor Care </a:t>
            </a:r>
            <a:r>
              <a:rPr lang="en-GB" sz="1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Center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(2024).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History of Care Homes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https://goatacre.com/the-history-of-care-homes/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27 June 2024).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Symbol" panose="05050102010706020507" pitchFamily="18" charset="2"/>
                <a:ea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MyLearning (2024). </a:t>
            </a:r>
            <a:r>
              <a:rPr lang="en-GB" sz="1800" i="1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Saltaire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i="1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Almshouses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 Late 19thC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https://www.mylearning.org/resources/saltaire-almshouses-late-19th-century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27 June 2024).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Symbol" panose="05050102010706020507" pitchFamily="18" charset="2"/>
                <a:ea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National Health Service (2024).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History of the National Health Service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https://en.wikipedia.org/wiki/History_of_the_National_Health_Service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27 June 2024).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Symbol" panose="05050102010706020507" pitchFamily="18" charset="2"/>
                <a:ea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NHS (2024).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National Health Service and Community Care Act 1990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https://navigator.health.org.uk/theme/national-health-service-and-community-care-act-1990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27 June 2024).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Symbol" panose="05050102010706020507" pitchFamily="18" charset="2"/>
                <a:ea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NIHR Evidence (2023).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can we improve the quality of care in care homes?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https://evidence.nihr.ac.uk/collection/7-findings-could-save-nhs-money-improve-care/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28 June 2024).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Symbol" panose="05050102010706020507" pitchFamily="18" charset="2"/>
                <a:ea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Office for National Statistics (2023).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Care homes and estimating the self-funding population, England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https://www.ons.gov.uk/peoplepopulationandcommunity/healthandsocialcare/socialcare/datasets/carehomesandestimatingtheselffundingpopulationengland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27 June 2024).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Symbol" panose="05050102010706020507" pitchFamily="18" charset="2"/>
                <a:ea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RCNi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(2023).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 overview of the challenges facing care homes in the UK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https://journals.rcni.com/doi/abs/10.7748/nop.2016.e817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28 June 2024).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Symbol" panose="05050102010706020507" pitchFamily="18" charset="2"/>
                <a:ea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Social Welfare History Project (2024).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Poor Relief and the </a:t>
            </a:r>
            <a:r>
              <a:rPr lang="en-GB" sz="1800" i="1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Almshouse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3"/>
              </a:rPr>
              <a:t>https://socialwelfare.library.vcu.edu/issues/poor-relief-almshouse/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27 June 2024).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12915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BC1C1C"/>
      </a:accent1>
      <a:accent2>
        <a:srgbClr val="F67534"/>
      </a:accent2>
      <a:accent3>
        <a:srgbClr val="EAAC35"/>
      </a:accent3>
      <a:accent4>
        <a:srgbClr val="9BAF68"/>
      </a:accent4>
      <a:accent5>
        <a:srgbClr val="68B9A6"/>
      </a:accent5>
      <a:accent6>
        <a:srgbClr val="50B1D4"/>
      </a:accent6>
      <a:hlink>
        <a:srgbClr val="E46416"/>
      </a:hlink>
      <a:folHlink>
        <a:srgbClr val="EE9340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93B4CCAC-FD5A-4D59-B1AC-EAF45910B5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4607</TotalTime>
  <Words>867</Words>
  <Application>Microsoft Office PowerPoint</Application>
  <PresentationFormat>Widescreen</PresentationFormat>
  <Paragraphs>44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Aptos</vt:lpstr>
      <vt:lpstr>Arial</vt:lpstr>
      <vt:lpstr>Corbel</vt:lpstr>
      <vt:lpstr>Symbol</vt:lpstr>
      <vt:lpstr>Times New Roman</vt:lpstr>
      <vt:lpstr>Parallax</vt:lpstr>
      <vt:lpstr>PowerPoint Presentation</vt:lpstr>
      <vt:lpstr>Evolution and Impact of Residential Care Homes  </vt:lpstr>
      <vt:lpstr>Development across the years</vt:lpstr>
      <vt:lpstr>Current Operations</vt:lpstr>
      <vt:lpstr>Impact on Healthcare and Community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renatacatenas@gmail.com</dc:creator>
  <cp:lastModifiedBy>Catalin Anca</cp:lastModifiedBy>
  <cp:revision>2</cp:revision>
  <dcterms:created xsi:type="dcterms:W3CDTF">2024-06-28T18:29:39Z</dcterms:created>
  <dcterms:modified xsi:type="dcterms:W3CDTF">2024-07-05T18:54:32Z</dcterms:modified>
</cp:coreProperties>
</file>