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Arial Bold" panose="020B0704020202020204" pitchFamily="34" charset="0"/>
      <p:regular r:id="rId14"/>
      <p:bold r:id="rId15"/>
    </p:embeddedFont>
    <p:embeddedFont>
      <p:font typeface="Arial Bold Italics" panose="020B0604020202020204" charset="0"/>
      <p:regular r:id="rId16"/>
    </p:embeddedFont>
    <p:embeddedFont>
      <p:font typeface="League Spartan" panose="020B0604020202020204" charset="0"/>
      <p:regular r:id="rId17"/>
    </p:embeddedFont>
    <p:embeddedFont>
      <p:font typeface="Open Sans" panose="020B0606030504020204" pitchFamily="3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1138" y="26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Poenaru" userId="10622b88f1f561cd" providerId="LiveId" clId="{951E5743-30F4-420D-89AF-61222899444C}"/>
    <pc:docChg chg="undo custSel modSld">
      <pc:chgData name="Roxana Poenaru" userId="10622b88f1f561cd" providerId="LiveId" clId="{951E5743-30F4-420D-89AF-61222899444C}" dt="2026-02-15T16:38:47.423" v="37" actId="1076"/>
      <pc:docMkLst>
        <pc:docMk/>
      </pc:docMkLst>
      <pc:sldChg chg="addSp delSp modSp mod">
        <pc:chgData name="Roxana Poenaru" userId="10622b88f1f561cd" providerId="LiveId" clId="{951E5743-30F4-420D-89AF-61222899444C}" dt="2026-01-29T14:26:31.929" v="26"/>
        <pc:sldMkLst>
          <pc:docMk/>
          <pc:sldMk cId="0" sldId="256"/>
        </pc:sldMkLst>
        <pc:spChg chg="mod">
          <ac:chgData name="Roxana Poenaru" userId="10622b88f1f561cd" providerId="LiveId" clId="{951E5743-30F4-420D-89AF-61222899444C}" dt="2026-01-29T14:26:31.929" v="26"/>
          <ac:spMkLst>
            <pc:docMk/>
            <pc:sldMk cId="0" sldId="256"/>
            <ac:spMk id="12" creationId="{00000000-0000-0000-0000-000000000000}"/>
          </ac:spMkLst>
        </pc:spChg>
      </pc:sldChg>
      <pc:sldChg chg="modSp mod">
        <pc:chgData name="Roxana Poenaru" userId="10622b88f1f561cd" providerId="LiveId" clId="{951E5743-30F4-420D-89AF-61222899444C}" dt="2026-02-15T16:38:47.423" v="37" actId="1076"/>
        <pc:sldMkLst>
          <pc:docMk/>
          <pc:sldMk cId="0" sldId="262"/>
        </pc:sldMkLst>
        <pc:spChg chg="mod">
          <ac:chgData name="Roxana Poenaru" userId="10622b88f1f561cd" providerId="LiveId" clId="{951E5743-30F4-420D-89AF-61222899444C}" dt="2026-02-15T16:38:42.857" v="36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Roxana Poenaru" userId="10622b88f1f561cd" providerId="LiveId" clId="{951E5743-30F4-420D-89AF-61222899444C}" dt="2026-02-15T16:38:47.423" v="37" actId="1076"/>
          <ac:spMkLst>
            <pc:docMk/>
            <pc:sldMk cId="0" sldId="262"/>
            <ac:spMk id="20" creationId="{00000000-0000-0000-0000-000000000000}"/>
          </ac:spMkLst>
        </pc:spChg>
      </pc:sldChg>
      <pc:sldChg chg="modSp mod">
        <pc:chgData name="Roxana Poenaru" userId="10622b88f1f561cd" providerId="LiveId" clId="{951E5743-30F4-420D-89AF-61222899444C}" dt="2026-01-29T14:32:16.861" v="33" actId="1076"/>
        <pc:sldMkLst>
          <pc:docMk/>
          <pc:sldMk cId="0" sldId="267"/>
        </pc:sldMkLst>
        <pc:spChg chg="mod">
          <ac:chgData name="Roxana Poenaru" userId="10622b88f1f561cd" providerId="LiveId" clId="{951E5743-30F4-420D-89AF-61222899444C}" dt="2026-01-29T14:32:16.861" v="33" actId="1076"/>
          <ac:spMkLst>
            <pc:docMk/>
            <pc:sldMk cId="0" sldId="267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6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1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y.com/en_gl/services/consulting/finance-transformation-strategy-and-vision-solution" TargetMode="External"/><Relationship Id="rId13" Type="http://schemas.openxmlformats.org/officeDocument/2006/relationships/hyperlink" Target="https://www.pwc.co.uk/industries/hospitality-leisure/insights/uk-hotels-forecast.html" TargetMode="External"/><Relationship Id="rId18" Type="http://schemas.openxmlformats.org/officeDocument/2006/relationships/hyperlink" Target="https://wttc.org/news/travel-and-tourism-set-to-break-all-records-in-2024-reveals-wttc" TargetMode="External"/><Relationship Id="rId3" Type="http://schemas.openxmlformats.org/officeDocument/2006/relationships/image" Target="../media/image11.svg"/><Relationship Id="rId7" Type="http://schemas.openxmlformats.org/officeDocument/2006/relationships/hyperlink" Target="https://doi.org/10.13025/EVCK-0X89" TargetMode="External"/><Relationship Id="rId12" Type="http://schemas.openxmlformats.org/officeDocument/2006/relationships/hyperlink" Target="https://publications.parliament.uk/pa/cm5901/cmselect/cmpubacc/511/report.html" TargetMode="External"/><Relationship Id="rId17" Type="http://schemas.openxmlformats.org/officeDocument/2006/relationships/hyperlink" Target="https://www.ukhospitality.org.uk/insight/economic-contribution-of-hospitality/" TargetMode="External"/><Relationship Id="rId2" Type="http://schemas.openxmlformats.org/officeDocument/2006/relationships/image" Target="../media/image10.png"/><Relationship Id="rId16" Type="http://schemas.openxmlformats.org/officeDocument/2006/relationships/hyperlink" Target="https://ukimmigrationsolicitors.co.uk/latest-changes-in-uk-immigration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er.eu/in-the-press/brexit-has-created-shortage-330000-workers-uk-say-economists" TargetMode="External"/><Relationship Id="rId11" Type="http://schemas.openxmlformats.org/officeDocument/2006/relationships/hyperlink" Target="https://www.ons.gov.uk/economy/inflationandpriceindices/bulletins/consumerpriceinflation/february2024" TargetMode="External"/><Relationship Id="rId5" Type="http://schemas.openxmlformats.org/officeDocument/2006/relationships/hyperlink" Target="https://www.bankofengland.co.uk/monetary-policy-summary-and-minutes/2024/march-2024" TargetMode="External"/><Relationship Id="rId15" Type="http://schemas.openxmlformats.org/officeDocument/2006/relationships/hyperlink" Target="https://www.savills.co.uk/research_articles/229130/349434-0" TargetMode="External"/><Relationship Id="rId10" Type="http://schemas.openxmlformats.org/officeDocument/2006/relationships/hyperlink" Target="https://www.imf.org/en/Publications/WEO/Issues/2024/04/16/world-economic-outlook-april-2024" TargetMode="External"/><Relationship Id="rId19" Type="http://schemas.openxmlformats.org/officeDocument/2006/relationships/image" Target="../media/image6.jpeg"/><Relationship Id="rId4" Type="http://schemas.openxmlformats.org/officeDocument/2006/relationships/hyperlink" Target="https://www.acas.org.uk/employment-rights-bill" TargetMode="External"/><Relationship Id="rId9" Type="http://schemas.openxmlformats.org/officeDocument/2006/relationships/hyperlink" Target="https://www.gstc.org/booking-com-2023-sustainable-travel-report/" TargetMode="External"/><Relationship Id="rId14" Type="http://schemas.openxmlformats.org/officeDocument/2006/relationships/hyperlink" Target="https://www.bbc.co.uk/news/articles/cw99e8v0wg1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04426" y="1219200"/>
            <a:ext cx="10052258" cy="47625"/>
            <a:chOff x="0" y="0"/>
            <a:chExt cx="2647508" cy="125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47508" cy="12543"/>
            </a:xfrm>
            <a:custGeom>
              <a:avLst/>
              <a:gdLst/>
              <a:ahLst/>
              <a:cxnLst/>
              <a:rect l="l" t="t" r="r" b="b"/>
              <a:pathLst>
                <a:path w="2647508" h="12543">
                  <a:moveTo>
                    <a:pt x="0" y="0"/>
                  </a:moveTo>
                  <a:lnTo>
                    <a:pt x="2647508" y="0"/>
                  </a:lnTo>
                  <a:lnTo>
                    <a:pt x="2647508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647508" cy="50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9564952"/>
            <a:ext cx="10052258" cy="47625"/>
            <a:chOff x="0" y="0"/>
            <a:chExt cx="2647508" cy="1254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47508" cy="12543"/>
            </a:xfrm>
            <a:custGeom>
              <a:avLst/>
              <a:gdLst/>
              <a:ahLst/>
              <a:cxnLst/>
              <a:rect l="l" t="t" r="r" b="b"/>
              <a:pathLst>
                <a:path w="2647508" h="12543">
                  <a:moveTo>
                    <a:pt x="0" y="0"/>
                  </a:moveTo>
                  <a:lnTo>
                    <a:pt x="2647508" y="0"/>
                  </a:lnTo>
                  <a:lnTo>
                    <a:pt x="2647508" y="12543"/>
                  </a:lnTo>
                  <a:lnTo>
                    <a:pt x="0" y="1254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647508" cy="50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6329" y="-386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48968" y="430847"/>
            <a:ext cx="11563176" cy="3224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School of Hospitality &amp; Tourism Management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BA International Hotel Management</a:t>
            </a: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Contemporary Themes in the Hotel and 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Hospitality Sector</a:t>
            </a:r>
          </a:p>
          <a:p>
            <a:pPr algn="l">
              <a:lnSpc>
                <a:spcPts val="3200"/>
              </a:lnSpc>
            </a:pPr>
            <a:r>
              <a:rPr lang="en-US" sz="320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BMIH6001</a:t>
            </a:r>
          </a:p>
          <a:p>
            <a:pPr algn="l">
              <a:lnSpc>
                <a:spcPts val="3200"/>
              </a:lnSpc>
            </a:pPr>
            <a:endParaRPr lang="en-US" sz="3200">
              <a:solidFill>
                <a:srgbClr val="000000"/>
              </a:solidFill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09800" y="3800040"/>
            <a:ext cx="12355006" cy="2153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</a:pPr>
            <a:r>
              <a:rPr lang="en-US" sz="4099" dirty="0">
                <a:ln w="0"/>
                <a:solidFill>
                  <a:schemeClr val="tx2">
                    <a:lumMod val="75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  <a:latin typeface="League Spartan"/>
                <a:ea typeface="League Spartan"/>
                <a:cs typeface="League Spartan"/>
                <a:sym typeface="League Spartan"/>
              </a:rPr>
              <a:t>Weathering the Storm: Managing Financial Pressures in the Global Hospitality Industry</a:t>
            </a:r>
          </a:p>
          <a:p>
            <a:pPr algn="ctr">
              <a:lnSpc>
                <a:spcPts val="5739"/>
              </a:lnSpc>
            </a:pPr>
            <a:endParaRPr lang="en-US" sz="4099" dirty="0">
              <a:ln w="0"/>
              <a:solidFill>
                <a:schemeClr val="tx2">
                  <a:lumMod val="75000"/>
                </a:schemeClr>
              </a:solidFill>
              <a:effectLst>
                <a:reflection blurRad="6350" stA="53000" endA="300" endPos="35500" dir="5400000" sy="-90000" algn="bl" rotWithShape="0"/>
              </a:effectLst>
              <a:latin typeface="League Spartan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1672968" y="8808667"/>
            <a:ext cx="6258247" cy="1474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Declaration </a:t>
            </a: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I have used Grammarly which is an AI tool to rectify any grammatical mistakes from this study. Other than this, I confirm that I have not used any AI too in the research and creation of this assignment. I confirm that I have not presented any AI generated materials as my own work. I also confirm I have copies of my draft, notes and other resources I used, which I may be asked to provide in evidence.</a:t>
            </a:r>
          </a:p>
          <a:p>
            <a:pPr algn="l">
              <a:lnSpc>
                <a:spcPts val="1679"/>
              </a:lnSpc>
            </a:pPr>
            <a:endParaRPr lang="en-US" sz="1200" b="1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75401" y="8333423"/>
            <a:ext cx="6085226" cy="1754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20"/>
              </a:lnSpc>
            </a:pPr>
            <a:r>
              <a:rPr lang="en-US" sz="33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 name: Ionica Costache</a:t>
            </a:r>
          </a:p>
          <a:p>
            <a:pPr algn="l">
              <a:lnSpc>
                <a:spcPts val="4620"/>
              </a:lnSpc>
            </a:pPr>
            <a:r>
              <a:rPr lang="en-US" sz="33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Student ID: 2246358</a:t>
            </a:r>
          </a:p>
          <a:p>
            <a:pPr algn="l">
              <a:lnSpc>
                <a:spcPts val="4620"/>
              </a:lnSpc>
            </a:pPr>
            <a:r>
              <a:rPr lang="en-US" sz="3300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Module Lead: Jessica Newport </a:t>
            </a:r>
          </a:p>
        </p:txBody>
      </p:sp>
      <p:sp>
        <p:nvSpPr>
          <p:cNvPr id="13" name="Freeform 13"/>
          <p:cNvSpPr/>
          <p:nvPr/>
        </p:nvSpPr>
        <p:spPr>
          <a:xfrm>
            <a:off x="12909826" y="146781"/>
            <a:ext cx="5021389" cy="2510694"/>
          </a:xfrm>
          <a:custGeom>
            <a:avLst/>
            <a:gdLst/>
            <a:ahLst/>
            <a:cxnLst/>
            <a:rect l="l" t="t" r="r" b="b"/>
            <a:pathLst>
              <a:path w="5021389" h="2510694">
                <a:moveTo>
                  <a:pt x="0" y="0"/>
                </a:moveTo>
                <a:lnTo>
                  <a:pt x="5021389" y="0"/>
                </a:lnTo>
                <a:lnTo>
                  <a:pt x="5021389" y="2510694"/>
                </a:lnTo>
                <a:lnTo>
                  <a:pt x="0" y="2510694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52400" y="2249318"/>
            <a:ext cx="12346675" cy="5788363"/>
            <a:chOff x="0" y="0"/>
            <a:chExt cx="3434576" cy="152450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434576" cy="1524507"/>
            </a:xfrm>
            <a:custGeom>
              <a:avLst/>
              <a:gdLst/>
              <a:ahLst/>
              <a:cxnLst/>
              <a:rect l="l" t="t" r="r" b="b"/>
              <a:pathLst>
                <a:path w="3434576" h="1524507">
                  <a:moveTo>
                    <a:pt x="0" y="0"/>
                  </a:moveTo>
                  <a:lnTo>
                    <a:pt x="3434576" y="0"/>
                  </a:lnTo>
                  <a:lnTo>
                    <a:pt x="3434576" y="1524507"/>
                  </a:lnTo>
                  <a:lnTo>
                    <a:pt x="0" y="1524507"/>
                  </a:lnTo>
                  <a:close/>
                </a:path>
              </a:pathLst>
            </a:custGeom>
            <a:solidFill>
              <a:srgbClr val="545EF1">
                <a:alpha val="92941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434576" cy="15626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151327" y="3950799"/>
            <a:ext cx="10323549" cy="3444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Hospitality = vital to global GDP and employment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Faces post-COVID financial instability: inflation, energy crises, labour shortages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UK hospitality contributes £100bn to GDP, employs ~3 million (UK Hospitality, 2024)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2760"/>
              </a:lnSpc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Aim: Analyse financial pressures and resilience strategies</a:t>
            </a:r>
          </a:p>
          <a:p>
            <a:pPr algn="l">
              <a:lnSpc>
                <a:spcPts val="276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2192000" y="8877300"/>
            <a:ext cx="866711" cy="866711"/>
          </a:xfrm>
          <a:custGeom>
            <a:avLst/>
            <a:gdLst/>
            <a:ahLst/>
            <a:cxnLst/>
            <a:rect l="l" t="t" r="r" b="b"/>
            <a:pathLst>
              <a:path w="866711" h="866711">
                <a:moveTo>
                  <a:pt x="0" y="0"/>
                </a:moveTo>
                <a:lnTo>
                  <a:pt x="866711" y="0"/>
                </a:lnTo>
                <a:lnTo>
                  <a:pt x="866711" y="866712"/>
                </a:lnTo>
                <a:lnTo>
                  <a:pt x="0" y="8667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147758" y="2612543"/>
            <a:ext cx="4101087" cy="904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88"/>
              </a:lnSpc>
            </a:pPr>
            <a:r>
              <a:rPr lang="en-US" sz="4800" spc="12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92318">
            <a:off x="9067226" y="2316118"/>
            <a:ext cx="7914501" cy="6272242"/>
          </a:xfrm>
          <a:custGeom>
            <a:avLst/>
            <a:gdLst/>
            <a:ahLst/>
            <a:cxnLst/>
            <a:rect l="l" t="t" r="r" b="b"/>
            <a:pathLst>
              <a:path w="7914501" h="6272242">
                <a:moveTo>
                  <a:pt x="0" y="0"/>
                </a:moveTo>
                <a:lnTo>
                  <a:pt x="7914501" y="0"/>
                </a:lnTo>
                <a:lnTo>
                  <a:pt x="7914501" y="6272242"/>
                </a:lnTo>
                <a:lnTo>
                  <a:pt x="0" y="62722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070447" y="2011913"/>
            <a:ext cx="6201735" cy="6880652"/>
            <a:chOff x="0" y="0"/>
            <a:chExt cx="5510530" cy="6113780"/>
          </a:xfrm>
        </p:grpSpPr>
        <p:sp>
          <p:nvSpPr>
            <p:cNvPr id="4" name="Freeform 4"/>
            <p:cNvSpPr/>
            <p:nvPr/>
          </p:nvSpPr>
          <p:spPr>
            <a:xfrm>
              <a:off x="45720" y="49530"/>
              <a:ext cx="5420360" cy="6014720"/>
            </a:xfrm>
            <a:custGeom>
              <a:avLst/>
              <a:gdLst/>
              <a:ahLst/>
              <a:cxnLst/>
              <a:rect l="l" t="t" r="r" b="b"/>
              <a:pathLst>
                <a:path w="5420360" h="6014720">
                  <a:moveTo>
                    <a:pt x="5148580" y="3408680"/>
                  </a:moveTo>
                  <a:lnTo>
                    <a:pt x="5149850" y="3406140"/>
                  </a:lnTo>
                  <a:cubicBezTo>
                    <a:pt x="5322570" y="3082290"/>
                    <a:pt x="5420360" y="2711450"/>
                    <a:pt x="5420360" y="2319020"/>
                  </a:cubicBezTo>
                  <a:cubicBezTo>
                    <a:pt x="5420360" y="1038860"/>
                    <a:pt x="4381500" y="0"/>
                    <a:pt x="3101340" y="0"/>
                  </a:cubicBezTo>
                  <a:cubicBezTo>
                    <a:pt x="2259330" y="0"/>
                    <a:pt x="1521460" y="449580"/>
                    <a:pt x="1115060" y="1121410"/>
                  </a:cubicBezTo>
                  <a:cubicBezTo>
                    <a:pt x="1094740" y="1155700"/>
                    <a:pt x="1075690" y="1188720"/>
                    <a:pt x="1056640" y="1224280"/>
                  </a:cubicBezTo>
                  <a:lnTo>
                    <a:pt x="328930" y="2503170"/>
                  </a:lnTo>
                  <a:cubicBezTo>
                    <a:pt x="308610" y="2536190"/>
                    <a:pt x="290830" y="2569210"/>
                    <a:pt x="271780" y="2603500"/>
                  </a:cubicBezTo>
                  <a:lnTo>
                    <a:pt x="271780" y="2604770"/>
                  </a:lnTo>
                  <a:cubicBezTo>
                    <a:pt x="97790" y="2929890"/>
                    <a:pt x="0" y="3300730"/>
                    <a:pt x="0" y="3695700"/>
                  </a:cubicBezTo>
                  <a:cubicBezTo>
                    <a:pt x="0" y="4975860"/>
                    <a:pt x="1038860" y="6014720"/>
                    <a:pt x="2319020" y="6014720"/>
                  </a:cubicBezTo>
                  <a:cubicBezTo>
                    <a:pt x="3243580" y="6014720"/>
                    <a:pt x="4042410" y="5472430"/>
                    <a:pt x="4414520" y="4688840"/>
                  </a:cubicBezTo>
                  <a:lnTo>
                    <a:pt x="5077460" y="3533140"/>
                  </a:lnTo>
                  <a:cubicBezTo>
                    <a:pt x="5101590" y="3492500"/>
                    <a:pt x="5125720" y="3450590"/>
                    <a:pt x="5148580" y="3408680"/>
                  </a:cubicBezTo>
                  <a:close/>
                </a:path>
              </a:pathLst>
            </a:custGeom>
            <a:blipFill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-5400000">
            <a:off x="15425836" y="8377818"/>
            <a:ext cx="2013577" cy="1760965"/>
          </a:xfrm>
          <a:custGeom>
            <a:avLst/>
            <a:gdLst/>
            <a:ahLst/>
            <a:cxnLst/>
            <a:rect l="l" t="t" r="r" b="b"/>
            <a:pathLst>
              <a:path w="2013577" h="1760965">
                <a:moveTo>
                  <a:pt x="0" y="0"/>
                </a:moveTo>
                <a:lnTo>
                  <a:pt x="2013577" y="0"/>
                </a:lnTo>
                <a:lnTo>
                  <a:pt x="2013577" y="1760964"/>
                </a:lnTo>
                <a:lnTo>
                  <a:pt x="0" y="176096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400000" flipH="1">
            <a:off x="9011917" y="132083"/>
            <a:ext cx="2105679" cy="1841512"/>
          </a:xfrm>
          <a:custGeom>
            <a:avLst/>
            <a:gdLst/>
            <a:ahLst/>
            <a:cxnLst/>
            <a:rect l="l" t="t" r="r" b="b"/>
            <a:pathLst>
              <a:path w="2105679" h="1841512">
                <a:moveTo>
                  <a:pt x="2105678" y="0"/>
                </a:moveTo>
                <a:lnTo>
                  <a:pt x="0" y="0"/>
                </a:lnTo>
                <a:lnTo>
                  <a:pt x="0" y="1841512"/>
                </a:lnTo>
                <a:lnTo>
                  <a:pt x="2105678" y="1841512"/>
                </a:lnTo>
                <a:lnTo>
                  <a:pt x="2105678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64808" y="1995971"/>
            <a:ext cx="7259568" cy="1398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Research Aim &amp; Methodology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306789"/>
            <a:ext cx="7946395" cy="5444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Aim: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To explore how macro-environmental factors affect financial performance and stability in the global hospitality industry.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Methodology: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Approach: Qualitative secondary research.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Sources: PwC, Deloitte, EY, KPMG, IMF, ONS, academic journals (2022–2025).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Framework: PESTLE (Political, Economic, Social, Technological, Legal, Environmental).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628341" y="0"/>
            <a:ext cx="8659659" cy="10287000"/>
          </a:xfrm>
          <a:custGeom>
            <a:avLst/>
            <a:gdLst/>
            <a:ahLst/>
            <a:cxnLst/>
            <a:rect l="l" t="t" r="r" b="b"/>
            <a:pathLst>
              <a:path w="8659659" h="10287000">
                <a:moveTo>
                  <a:pt x="0" y="0"/>
                </a:moveTo>
                <a:lnTo>
                  <a:pt x="8659659" y="0"/>
                </a:lnTo>
                <a:lnTo>
                  <a:pt x="8659659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alphaModFix amt="87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Economic Context and Inflationary Pressures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3411457"/>
            <a:ext cx="6854815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Inflation = major threat to profitability (ONS,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67% of UK hotels saw reduced profits in 2023 (Deloitte, 2023).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“Profit compression” – rising costs without matching price increases (Rice,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High vulnerability due to reliance on consumer spending.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144000" y="4183380"/>
            <a:ext cx="9144000" cy="6103620"/>
          </a:xfrm>
          <a:custGeom>
            <a:avLst/>
            <a:gdLst/>
            <a:ahLst/>
            <a:cxnLst/>
            <a:rect l="l" t="t" r="r" b="b"/>
            <a:pathLst>
              <a:path w="9144000" h="6103620">
                <a:moveTo>
                  <a:pt x="0" y="0"/>
                </a:moveTo>
                <a:lnTo>
                  <a:pt x="9144000" y="0"/>
                </a:lnTo>
                <a:lnTo>
                  <a:pt x="9144000" y="6103620"/>
                </a:lnTo>
                <a:lnTo>
                  <a:pt x="0" y="6103620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144000" y="0"/>
            <a:ext cx="4183380" cy="4183380"/>
          </a:xfrm>
          <a:custGeom>
            <a:avLst/>
            <a:gdLst/>
            <a:ahLst/>
            <a:cxnLst/>
            <a:rect l="l" t="t" r="r" b="b"/>
            <a:pathLst>
              <a:path w="4183380" h="4183380">
                <a:moveTo>
                  <a:pt x="0" y="0"/>
                </a:moveTo>
                <a:lnTo>
                  <a:pt x="4183380" y="0"/>
                </a:lnTo>
                <a:lnTo>
                  <a:pt x="4183380" y="4183380"/>
                </a:lnTo>
                <a:lnTo>
                  <a:pt x="0" y="4183380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Labour Shortages and Wage Inflation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3556306"/>
            <a:ext cx="6854815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Brexit + pandemic = 11% staff shortage (UK Hospitality,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Wage increases and recruitment costs reduce margins.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Negative job perception impacts retention (Curran, 2021).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Automation and outsourcing used to cut labour costs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E77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3147739"/>
            <a:ext cx="7088830" cy="5609977"/>
            <a:chOff x="0" y="0"/>
            <a:chExt cx="2073495" cy="164092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3495" cy="1640928"/>
            </a:xfrm>
            <a:custGeom>
              <a:avLst/>
              <a:gdLst/>
              <a:ahLst/>
              <a:cxnLst/>
              <a:rect l="l" t="t" r="r" b="b"/>
              <a:pathLst>
                <a:path w="2073495" h="1640928">
                  <a:moveTo>
                    <a:pt x="0" y="0"/>
                  </a:moveTo>
                  <a:lnTo>
                    <a:pt x="2073495" y="0"/>
                  </a:lnTo>
                  <a:lnTo>
                    <a:pt x="2073495" y="1640928"/>
                  </a:lnTo>
                  <a:lnTo>
                    <a:pt x="0" y="1640928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3495" cy="16790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644004" y="4877945"/>
            <a:ext cx="9450865" cy="5143500"/>
          </a:xfrm>
          <a:custGeom>
            <a:avLst/>
            <a:gdLst/>
            <a:ahLst/>
            <a:cxnLst/>
            <a:rect l="l" t="t" r="r" b="b"/>
            <a:pathLst>
              <a:path w="9450865" h="5143500">
                <a:moveTo>
                  <a:pt x="0" y="0"/>
                </a:moveTo>
                <a:lnTo>
                  <a:pt x="9450865" y="0"/>
                </a:lnTo>
                <a:lnTo>
                  <a:pt x="9450865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475938" y="588640"/>
            <a:ext cx="8253087" cy="5508936"/>
          </a:xfrm>
          <a:custGeom>
            <a:avLst/>
            <a:gdLst/>
            <a:ahLst/>
            <a:cxnLst/>
            <a:rect l="l" t="t" r="r" b="b"/>
            <a:pathLst>
              <a:path w="8253087" h="5508936">
                <a:moveTo>
                  <a:pt x="0" y="0"/>
                </a:moveTo>
                <a:lnTo>
                  <a:pt x="8253088" y="0"/>
                </a:lnTo>
                <a:lnTo>
                  <a:pt x="8253088" y="5508936"/>
                </a:lnTo>
                <a:lnTo>
                  <a:pt x="0" y="5508936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1379730"/>
            <a:ext cx="7088830" cy="1421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Energy Costs and Supply Chain Volatility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8700" y="3765856"/>
            <a:ext cx="6854815" cy="4606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Russia–Ukraine conflict = 40% energy cost rise (PwC, 2024).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Supply chain disruptions increase food and linen costs (EY, 2023).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Small independent hotels most affected.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Some reduce services or temporarily close in off-peak months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8744" y="3063874"/>
            <a:ext cx="17966370" cy="6978080"/>
            <a:chOff x="0" y="0"/>
            <a:chExt cx="4731884" cy="183784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731884" cy="1837848"/>
            </a:xfrm>
            <a:custGeom>
              <a:avLst/>
              <a:gdLst/>
              <a:ahLst/>
              <a:cxnLst/>
              <a:rect l="l" t="t" r="r" b="b"/>
              <a:pathLst>
                <a:path w="4731884" h="1837848">
                  <a:moveTo>
                    <a:pt x="0" y="0"/>
                  </a:moveTo>
                  <a:lnTo>
                    <a:pt x="4731884" y="0"/>
                  </a:lnTo>
                  <a:lnTo>
                    <a:pt x="4731884" y="1837848"/>
                  </a:lnTo>
                  <a:lnTo>
                    <a:pt x="0" y="1837848"/>
                  </a:lnTo>
                  <a:close/>
                </a:path>
              </a:pathLst>
            </a:custGeom>
            <a:solidFill>
              <a:srgbClr val="6E77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4731884" cy="18664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6" name="AutoShape 6"/>
          <p:cNvSpPr/>
          <p:nvPr/>
        </p:nvSpPr>
        <p:spPr>
          <a:xfrm>
            <a:off x="1028700" y="3663748"/>
            <a:ext cx="16230600" cy="0"/>
          </a:xfrm>
          <a:prstGeom prst="line">
            <a:avLst/>
          </a:prstGeom>
          <a:ln w="19050" cap="rnd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685789" y="3520848"/>
            <a:ext cx="323850" cy="323850"/>
            <a:chOff x="0" y="0"/>
            <a:chExt cx="6350000" cy="6350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885421" y="3511323"/>
            <a:ext cx="323850" cy="323850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745413" y="3511323"/>
            <a:ext cx="323850" cy="323850"/>
            <a:chOff x="0" y="0"/>
            <a:chExt cx="6350000" cy="63500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6016148" y="3511323"/>
            <a:ext cx="323850" cy="323850"/>
            <a:chOff x="0" y="0"/>
            <a:chExt cx="6350000" cy="63500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153279" y="3520848"/>
            <a:ext cx="323850" cy="323850"/>
            <a:chOff x="0" y="0"/>
            <a:chExt cx="6350000" cy="63500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701456" y="3520848"/>
            <a:ext cx="323850" cy="323850"/>
            <a:chOff x="0" y="0"/>
            <a:chExt cx="6350000" cy="63500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6350000"/>
            </a:xfrm>
            <a:custGeom>
              <a:avLst/>
              <a:gdLst/>
              <a:ahLst/>
              <a:cxnLst/>
              <a:rect l="l" t="t" r="r" b="b"/>
              <a:pathLst>
                <a:path w="6350000" h="6350000">
                  <a:moveTo>
                    <a:pt x="3175000" y="0"/>
                  </a:moveTo>
                  <a:cubicBezTo>
                    <a:pt x="1421496" y="0"/>
                    <a:pt x="0" y="1421496"/>
                    <a:pt x="0" y="3175000"/>
                  </a:cubicBezTo>
                  <a:cubicBezTo>
                    <a:pt x="0" y="4928504"/>
                    <a:pt x="1421496" y="6350000"/>
                    <a:pt x="3175000" y="6350000"/>
                  </a:cubicBezTo>
                  <a:cubicBezTo>
                    <a:pt x="4928504" y="6350000"/>
                    <a:pt x="6350000" y="4928504"/>
                    <a:pt x="6350000" y="3175000"/>
                  </a:cubicBezTo>
                  <a:cubicBezTo>
                    <a:pt x="6350000" y="1421496"/>
                    <a:pt x="4928504" y="0"/>
                    <a:pt x="31750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Freeform 19"/>
          <p:cNvSpPr/>
          <p:nvPr/>
        </p:nvSpPr>
        <p:spPr>
          <a:xfrm>
            <a:off x="4053721" y="5239460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7" y="0"/>
                </a:lnTo>
                <a:lnTo>
                  <a:pt x="522967" y="1627913"/>
                </a:lnTo>
                <a:lnTo>
                  <a:pt x="0" y="16279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432188" y="928177"/>
            <a:ext cx="12637075" cy="168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719"/>
              </a:lnSpc>
            </a:pPr>
            <a:r>
              <a:rPr lang="en-US" sz="4800" spc="192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PESTLE Summary: </a:t>
            </a:r>
          </a:p>
          <a:p>
            <a:pPr>
              <a:lnSpc>
                <a:spcPts val="6719"/>
              </a:lnSpc>
              <a:spcBef>
                <a:spcPct val="0"/>
              </a:spcBef>
            </a:pPr>
            <a:r>
              <a:rPr lang="en-US" sz="4800" spc="192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Key External Pressures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60466" y="4303485"/>
            <a:ext cx="1574497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Political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16018" y="5105400"/>
            <a:ext cx="2677130" cy="3749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Immigration and taxation rules increase operating costs (SEO Support, 2025; Centre for European Reform, 2023; Parliament UK, 2024).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139391" y="5196613"/>
            <a:ext cx="2487610" cy="2910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Demand for sustainability and affordability conflicts (Serrano-Baena et al., 2023; Yates et al., 2023).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598609" y="5105400"/>
            <a:ext cx="2941308" cy="1653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Labour laws and ESG compliance add costs (ACAS, 2025; Chrysti et al., 2023).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4593724" y="7345195"/>
            <a:ext cx="3168700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Pressure to invest in green solutions (Global Sustainable Tourism Council, 2023; WTTC, 2024).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27956" y="4303485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Economic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139391" y="4298723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Social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55426" y="4298723"/>
            <a:ext cx="209780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Technological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999383" y="4303485"/>
            <a:ext cx="1815910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Legal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5177177" y="4308248"/>
            <a:ext cx="2129748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 i="1">
                <a:solidFill>
                  <a:srgbClr val="FFFFFF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Environmental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795990" y="7345195"/>
            <a:ext cx="2999710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High upfront investment but boosts efficiency (EY, 2023; Kim et al., 2024) 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993148" y="7345195"/>
            <a:ext cx="3146242" cy="2491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</a:pPr>
            <a:r>
              <a:rPr lang="en-US" sz="2400">
                <a:solidFill>
                  <a:srgbClr val="FFFFFF"/>
                </a:solidFill>
                <a:latin typeface="Open Sans"/>
                <a:ea typeface="Open Sans"/>
                <a:cs typeface="Open Sans"/>
                <a:sym typeface="Open Sans"/>
              </a:rPr>
              <a:t>Inflation, interest rates, and low demand squeeze profits (KPMG, 2024; PwC, 2024; The Bank of England, 2024)</a:t>
            </a:r>
          </a:p>
        </p:txBody>
      </p:sp>
      <p:sp>
        <p:nvSpPr>
          <p:cNvPr id="33" name="Freeform 33"/>
          <p:cNvSpPr/>
          <p:nvPr/>
        </p:nvSpPr>
        <p:spPr>
          <a:xfrm>
            <a:off x="9851321" y="5234713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7" y="0"/>
                </a:lnTo>
                <a:lnTo>
                  <a:pt x="522967" y="1627912"/>
                </a:lnTo>
                <a:lnTo>
                  <a:pt x="0" y="16279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5817032" y="5239460"/>
            <a:ext cx="522967" cy="1627913"/>
          </a:xfrm>
          <a:custGeom>
            <a:avLst/>
            <a:gdLst/>
            <a:ahLst/>
            <a:cxnLst/>
            <a:rect l="l" t="t" r="r" b="b"/>
            <a:pathLst>
              <a:path w="522967" h="1627913">
                <a:moveTo>
                  <a:pt x="0" y="0"/>
                </a:moveTo>
                <a:lnTo>
                  <a:pt x="522966" y="0"/>
                </a:lnTo>
                <a:lnTo>
                  <a:pt x="522966" y="1627913"/>
                </a:lnTo>
                <a:lnTo>
                  <a:pt x="0" y="16279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" y="0"/>
            <a:ext cx="18288000" cy="3487111"/>
            <a:chOff x="0" y="0"/>
            <a:chExt cx="4989744" cy="10193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89744" cy="1019351"/>
            </a:xfrm>
            <a:custGeom>
              <a:avLst/>
              <a:gdLst/>
              <a:ahLst/>
              <a:cxnLst/>
              <a:rect l="l" t="t" r="r" b="b"/>
              <a:pathLst>
                <a:path w="4989744" h="1019351">
                  <a:moveTo>
                    <a:pt x="0" y="0"/>
                  </a:moveTo>
                  <a:lnTo>
                    <a:pt x="4989744" y="0"/>
                  </a:lnTo>
                  <a:lnTo>
                    <a:pt x="4989744" y="1019351"/>
                  </a:lnTo>
                  <a:lnTo>
                    <a:pt x="0" y="1019351"/>
                  </a:lnTo>
                  <a:close/>
                </a:path>
              </a:pathLst>
            </a:custGeom>
            <a:solidFill>
              <a:srgbClr val="6E77F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89744" cy="10574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652003" y="5433197"/>
            <a:ext cx="6804107" cy="4599477"/>
          </a:xfrm>
          <a:custGeom>
            <a:avLst/>
            <a:gdLst/>
            <a:ahLst/>
            <a:cxnLst/>
            <a:rect l="l" t="t" r="r" b="b"/>
            <a:pathLst>
              <a:path w="6804107" h="4599477">
                <a:moveTo>
                  <a:pt x="0" y="0"/>
                </a:moveTo>
                <a:lnTo>
                  <a:pt x="6804107" y="0"/>
                </a:lnTo>
                <a:lnTo>
                  <a:pt x="6804107" y="4599477"/>
                </a:lnTo>
                <a:lnTo>
                  <a:pt x="0" y="4599477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721959" y="1435261"/>
            <a:ext cx="6804107" cy="3708239"/>
          </a:xfrm>
          <a:custGeom>
            <a:avLst/>
            <a:gdLst/>
            <a:ahLst/>
            <a:cxnLst/>
            <a:rect l="l" t="t" r="r" b="b"/>
            <a:pathLst>
              <a:path w="6804107" h="3708239">
                <a:moveTo>
                  <a:pt x="0" y="0"/>
                </a:moveTo>
                <a:lnTo>
                  <a:pt x="6804108" y="0"/>
                </a:lnTo>
                <a:lnTo>
                  <a:pt x="6804108" y="3708239"/>
                </a:lnTo>
                <a:lnTo>
                  <a:pt x="0" y="3708239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28700" y="1118059"/>
            <a:ext cx="8115300" cy="1687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 spc="225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Technological and Strategic Responses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679789"/>
            <a:ext cx="8365484" cy="4606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AI-based revenue and energy management (Kim et al., 2024)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Digital check-in systems reduce labour dependency.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Sustainability initiatives: renewable energy, waste reduction.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3E299B"/>
                </a:solidFill>
                <a:latin typeface="Arial"/>
                <a:ea typeface="Arial"/>
                <a:cs typeface="Arial"/>
                <a:sym typeface="Arial"/>
              </a:rPr>
              <a:t>Small hotels struggle to finance innovation (Sharma, 2023)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3E299B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0" y="0"/>
                  </a:moveTo>
                  <a:lnTo>
                    <a:pt x="4274726" y="0"/>
                  </a:lnTo>
                  <a:lnTo>
                    <a:pt x="4274726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545EF1">
                <a:alpha val="86667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274726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8584741" y="2031363"/>
            <a:ext cx="7869901" cy="6224273"/>
            <a:chOff x="0" y="0"/>
            <a:chExt cx="2072731" cy="163931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72731" cy="1639315"/>
            </a:xfrm>
            <a:custGeom>
              <a:avLst/>
              <a:gdLst/>
              <a:ahLst/>
              <a:cxnLst/>
              <a:rect l="l" t="t" r="r" b="b"/>
              <a:pathLst>
                <a:path w="2072731" h="1639315">
                  <a:moveTo>
                    <a:pt x="0" y="0"/>
                  </a:moveTo>
                  <a:lnTo>
                    <a:pt x="2072731" y="0"/>
                  </a:lnTo>
                  <a:lnTo>
                    <a:pt x="2072731" y="1639315"/>
                  </a:lnTo>
                  <a:lnTo>
                    <a:pt x="0" y="1639315"/>
                  </a:lnTo>
                  <a:close/>
                </a:path>
              </a:pathLst>
            </a:custGeom>
            <a:solidFill>
              <a:srgbClr val="FFF9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072731" cy="16774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720747" y="4869654"/>
            <a:ext cx="5873243" cy="3385982"/>
          </a:xfrm>
          <a:custGeom>
            <a:avLst/>
            <a:gdLst/>
            <a:ahLst/>
            <a:cxnLst/>
            <a:rect l="l" t="t" r="r" b="b"/>
            <a:pathLst>
              <a:path w="5873243" h="3385982">
                <a:moveTo>
                  <a:pt x="0" y="0"/>
                </a:moveTo>
                <a:lnTo>
                  <a:pt x="5873243" y="0"/>
                </a:lnTo>
                <a:lnTo>
                  <a:pt x="5873243" y="3385983"/>
                </a:lnTo>
                <a:lnTo>
                  <a:pt x="0" y="3385983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720747" y="2040888"/>
            <a:ext cx="7423253" cy="2084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Findings and </a:t>
            </a:r>
          </a:p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Critical </a:t>
            </a:r>
          </a:p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Reflection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76964" y="2602230"/>
            <a:ext cx="7485454" cy="5025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Financial challenges stem from structural and external factors.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Large hotel chains show stronger resilience due to resources.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SMEs face higher risk exposure and capital shortages.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0" lvl="1" indent="-259080" algn="l">
              <a:lnSpc>
                <a:spcPts val="33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C1956"/>
                </a:solidFill>
                <a:latin typeface="Arial"/>
                <a:ea typeface="Arial"/>
                <a:cs typeface="Arial"/>
                <a:sym typeface="Arial"/>
              </a:rPr>
              <a:t>Recovery depends on collaboration and adaptive management.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>
              <a:solidFill>
                <a:srgbClr val="0C195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36967" y="0"/>
            <a:ext cx="2927396" cy="2560141"/>
          </a:xfrm>
          <a:custGeom>
            <a:avLst/>
            <a:gdLst/>
            <a:ahLst/>
            <a:cxnLst/>
            <a:rect l="l" t="t" r="r" b="b"/>
            <a:pathLst>
              <a:path w="2927396" h="2560141">
                <a:moveTo>
                  <a:pt x="0" y="0"/>
                </a:moveTo>
                <a:lnTo>
                  <a:pt x="2927396" y="0"/>
                </a:lnTo>
                <a:lnTo>
                  <a:pt x="2927396" y="2560141"/>
                </a:lnTo>
                <a:lnTo>
                  <a:pt x="0" y="2560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 rot="5400000">
            <a:off x="-281349" y="338033"/>
            <a:ext cx="2463068" cy="1900369"/>
            <a:chOff x="0" y="0"/>
            <a:chExt cx="921786" cy="7112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921786" cy="711200"/>
            </a:xfrm>
            <a:custGeom>
              <a:avLst/>
              <a:gdLst/>
              <a:ahLst/>
              <a:cxnLst/>
              <a:rect l="l" t="t" r="r" b="b"/>
              <a:pathLst>
                <a:path w="921786" h="711200">
                  <a:moveTo>
                    <a:pt x="460893" y="0"/>
                  </a:moveTo>
                  <a:lnTo>
                    <a:pt x="921786" y="711200"/>
                  </a:lnTo>
                  <a:lnTo>
                    <a:pt x="0" y="711200"/>
                  </a:lnTo>
                  <a:lnTo>
                    <a:pt x="46089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44029" y="292100"/>
              <a:ext cx="633728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4941849" y="222457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2"/>
                </a:lnTo>
                <a:lnTo>
                  <a:pt x="0" y="1535382"/>
                </a:lnTo>
                <a:lnTo>
                  <a:pt x="0" y="0"/>
                </a:lnTo>
                <a:close/>
              </a:path>
            </a:pathLst>
          </a:custGeom>
          <a:blipFill>
            <a:blip r:embed="rId5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4937647" y="2707219"/>
            <a:ext cx="11539585" cy="6551081"/>
            <a:chOff x="0" y="0"/>
            <a:chExt cx="3039232" cy="17253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039232" cy="1725388"/>
            </a:xfrm>
            <a:custGeom>
              <a:avLst/>
              <a:gdLst/>
              <a:ahLst/>
              <a:cxnLst/>
              <a:rect l="l" t="t" r="r" b="b"/>
              <a:pathLst>
                <a:path w="3039232" h="1725388">
                  <a:moveTo>
                    <a:pt x="34216" y="0"/>
                  </a:moveTo>
                  <a:lnTo>
                    <a:pt x="3005016" y="0"/>
                  </a:lnTo>
                  <a:cubicBezTo>
                    <a:pt x="3014091" y="0"/>
                    <a:pt x="3022794" y="3605"/>
                    <a:pt x="3029211" y="10022"/>
                  </a:cubicBezTo>
                  <a:cubicBezTo>
                    <a:pt x="3035627" y="16438"/>
                    <a:pt x="3039232" y="25141"/>
                    <a:pt x="3039232" y="34216"/>
                  </a:cubicBezTo>
                  <a:lnTo>
                    <a:pt x="3039232" y="1691172"/>
                  </a:lnTo>
                  <a:cubicBezTo>
                    <a:pt x="3039232" y="1700246"/>
                    <a:pt x="3035627" y="1708949"/>
                    <a:pt x="3029211" y="1715366"/>
                  </a:cubicBezTo>
                  <a:cubicBezTo>
                    <a:pt x="3022794" y="1721783"/>
                    <a:pt x="3014091" y="1725388"/>
                    <a:pt x="3005016" y="1725388"/>
                  </a:cubicBezTo>
                  <a:lnTo>
                    <a:pt x="34216" y="1725388"/>
                  </a:lnTo>
                  <a:cubicBezTo>
                    <a:pt x="25141" y="1725388"/>
                    <a:pt x="16438" y="1721783"/>
                    <a:pt x="10022" y="1715366"/>
                  </a:cubicBezTo>
                  <a:cubicBezTo>
                    <a:pt x="3605" y="1708949"/>
                    <a:pt x="0" y="1700246"/>
                    <a:pt x="0" y="1691172"/>
                  </a:cubicBezTo>
                  <a:lnTo>
                    <a:pt x="0" y="34216"/>
                  </a:lnTo>
                  <a:cubicBezTo>
                    <a:pt x="0" y="25141"/>
                    <a:pt x="3605" y="16438"/>
                    <a:pt x="10022" y="10022"/>
                  </a:cubicBezTo>
                  <a:cubicBezTo>
                    <a:pt x="16438" y="3605"/>
                    <a:pt x="25141" y="0"/>
                    <a:pt x="34216" y="0"/>
                  </a:cubicBezTo>
                  <a:close/>
                </a:path>
              </a:pathLst>
            </a:custGeom>
            <a:solidFill>
              <a:srgbClr val="545EF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3039232" cy="17634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937647" y="2904842"/>
            <a:ext cx="11424012" cy="6256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1. Financial Resilience &amp; Diversification: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Develop multiple revenue streams (e.g., wellness, co-working).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 Technology Adoption: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Invest in AI, automation, and cloud systems; request government digitalisation grants.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3. Government Collaboration</a:t>
            </a: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Energy relief, VAT cuts, sustainable building finance schemes.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4. Workforce Retention: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Offer training, career progression, and wellbeing support.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120"/>
              </a:lnSpc>
            </a:pPr>
            <a:r>
              <a:rPr lang="en-US" sz="24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5. Sustainability (ESG):</a:t>
            </a:r>
          </a:p>
          <a:p>
            <a:pPr algn="ctr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Implement eco-efficiency; attract ESG-focused investors.</a:t>
            </a:r>
          </a:p>
          <a:p>
            <a:pPr algn="ctr">
              <a:lnSpc>
                <a:spcPts val="3120"/>
              </a:lnSpc>
            </a:pPr>
            <a:endParaRPr lang="en-US"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676546" y="1473652"/>
            <a:ext cx="5765919" cy="74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759"/>
              </a:lnSpc>
              <a:spcBef>
                <a:spcPct val="0"/>
              </a:spcBef>
            </a:pPr>
            <a:r>
              <a:rPr lang="en-US" sz="4800" b="1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 Recommendations</a:t>
            </a:r>
          </a:p>
        </p:txBody>
      </p:sp>
      <p:sp>
        <p:nvSpPr>
          <p:cNvPr id="13" name="Freeform 13"/>
          <p:cNvSpPr/>
          <p:nvPr/>
        </p:nvSpPr>
        <p:spPr>
          <a:xfrm rot="-10800000">
            <a:off x="14529477" y="7775395"/>
            <a:ext cx="2927396" cy="2560141"/>
          </a:xfrm>
          <a:custGeom>
            <a:avLst/>
            <a:gdLst/>
            <a:ahLst/>
            <a:cxnLst/>
            <a:rect l="l" t="t" r="r" b="b"/>
            <a:pathLst>
              <a:path w="2927396" h="2560141">
                <a:moveTo>
                  <a:pt x="0" y="0"/>
                </a:moveTo>
                <a:lnTo>
                  <a:pt x="2927396" y="0"/>
                </a:lnTo>
                <a:lnTo>
                  <a:pt x="2927396" y="2560141"/>
                </a:lnTo>
                <a:lnTo>
                  <a:pt x="0" y="256014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 rot="-5400000">
            <a:off x="16106281" y="8105281"/>
            <a:ext cx="2463068" cy="1900369"/>
            <a:chOff x="0" y="0"/>
            <a:chExt cx="921786" cy="7112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921786" cy="711200"/>
            </a:xfrm>
            <a:custGeom>
              <a:avLst/>
              <a:gdLst/>
              <a:ahLst/>
              <a:cxnLst/>
              <a:rect l="l" t="t" r="r" b="b"/>
              <a:pathLst>
                <a:path w="921786" h="711200">
                  <a:moveTo>
                    <a:pt x="460893" y="0"/>
                  </a:moveTo>
                  <a:lnTo>
                    <a:pt x="921786" y="711200"/>
                  </a:lnTo>
                  <a:lnTo>
                    <a:pt x="0" y="711200"/>
                  </a:lnTo>
                  <a:lnTo>
                    <a:pt x="46089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44029" y="292100"/>
              <a:ext cx="633728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807065" y="0"/>
            <a:ext cx="11480935" cy="10287000"/>
            <a:chOff x="0" y="0"/>
            <a:chExt cx="3023785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023785" cy="2709333"/>
            </a:xfrm>
            <a:custGeom>
              <a:avLst/>
              <a:gdLst/>
              <a:ahLst/>
              <a:cxnLst/>
              <a:rect l="l" t="t" r="r" b="b"/>
              <a:pathLst>
                <a:path w="3023785" h="2709333">
                  <a:moveTo>
                    <a:pt x="0" y="0"/>
                  </a:moveTo>
                  <a:lnTo>
                    <a:pt x="3023785" y="0"/>
                  </a:lnTo>
                  <a:lnTo>
                    <a:pt x="302378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3F49DD">
                <a:alpha val="92941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3023785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879747" y="5765740"/>
            <a:ext cx="4528506" cy="4521260"/>
            <a:chOff x="0" y="0"/>
            <a:chExt cx="6350000" cy="633984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39840"/>
            </a:xfrm>
            <a:custGeom>
              <a:avLst/>
              <a:gdLst/>
              <a:ahLst/>
              <a:cxnLst/>
              <a:rect l="l" t="t" r="r" b="b"/>
              <a:pathLst>
                <a:path w="6350000" h="6339840">
                  <a:moveTo>
                    <a:pt x="6350000" y="6339840"/>
                  </a:moveTo>
                  <a:lnTo>
                    <a:pt x="0" y="6339840"/>
                  </a:lnTo>
                  <a:lnTo>
                    <a:pt x="0" y="0"/>
                  </a:lnTo>
                  <a:lnTo>
                    <a:pt x="6350000" y="6339840"/>
                  </a:lnTo>
                  <a:close/>
                </a:path>
              </a:pathLst>
            </a:custGeom>
            <a:solidFill>
              <a:srgbClr val="3E299B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818693" y="2093099"/>
            <a:ext cx="6551585" cy="7258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20"/>
              </a:lnSpc>
            </a:pPr>
            <a:r>
              <a:rPr lang="en-US" sz="4800" b="1">
                <a:solidFill>
                  <a:srgbClr val="FAF8F8"/>
                </a:solidFill>
                <a:latin typeface="Arial Bold"/>
                <a:ea typeface="Arial Bold"/>
                <a:cs typeface="Arial Bold"/>
                <a:sym typeface="Arial Bold"/>
              </a:rPr>
              <a:t>Conclusion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34870" y="3529996"/>
            <a:ext cx="9677745" cy="511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The hospitality industry is at a financial crossroads.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Resilience depends on innovation, sustainability, and collaboration.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marL="518163" lvl="1" indent="-259082" algn="l">
              <a:lnSpc>
                <a:spcPts val="3744"/>
              </a:lnSpc>
              <a:buFont typeface="Arial"/>
              <a:buChar char="•"/>
            </a:pPr>
            <a:r>
              <a:rPr lang="en-US" sz="2400" spc="6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Future focus: building adaptable, tech-driven, and green operations.</a:t>
            </a: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744"/>
              </a:lnSpc>
            </a:pPr>
            <a:endParaRPr lang="en-US" sz="2400" spc="6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0" name="Group 10"/>
          <p:cNvGrpSpPr/>
          <p:nvPr/>
        </p:nvGrpSpPr>
        <p:grpSpPr>
          <a:xfrm rot="-10800000">
            <a:off x="15464578" y="0"/>
            <a:ext cx="2823422" cy="2818904"/>
            <a:chOff x="0" y="0"/>
            <a:chExt cx="6350000" cy="63398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39840"/>
            </a:xfrm>
            <a:custGeom>
              <a:avLst/>
              <a:gdLst/>
              <a:ahLst/>
              <a:cxnLst/>
              <a:rect l="l" t="t" r="r" b="b"/>
              <a:pathLst>
                <a:path w="6350000" h="6339840">
                  <a:moveTo>
                    <a:pt x="6350000" y="6339840"/>
                  </a:moveTo>
                  <a:lnTo>
                    <a:pt x="0" y="6339840"/>
                  </a:lnTo>
                  <a:lnTo>
                    <a:pt x="0" y="0"/>
                  </a:lnTo>
                  <a:lnTo>
                    <a:pt x="6350000" y="6339840"/>
                  </a:lnTo>
                  <a:close/>
                </a:path>
              </a:pathLst>
            </a:custGeom>
            <a:solidFill>
              <a:srgbClr val="3E299B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4941849" y="222457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2"/>
                </a:lnTo>
                <a:lnTo>
                  <a:pt x="0" y="1535382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400000">
            <a:off x="16252511" y="8377818"/>
            <a:ext cx="2013577" cy="1760965"/>
          </a:xfrm>
          <a:custGeom>
            <a:avLst/>
            <a:gdLst/>
            <a:ahLst/>
            <a:cxnLst/>
            <a:rect l="l" t="t" r="r" b="b"/>
            <a:pathLst>
              <a:path w="2013577" h="1760965">
                <a:moveTo>
                  <a:pt x="0" y="0"/>
                </a:moveTo>
                <a:lnTo>
                  <a:pt x="2013578" y="0"/>
                </a:lnTo>
                <a:lnTo>
                  <a:pt x="2013578" y="1760964"/>
                </a:lnTo>
                <a:lnTo>
                  <a:pt x="0" y="17609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5400000" flipH="1">
            <a:off x="4794473" y="92819"/>
            <a:ext cx="1479724" cy="1294086"/>
          </a:xfrm>
          <a:custGeom>
            <a:avLst/>
            <a:gdLst/>
            <a:ahLst/>
            <a:cxnLst/>
            <a:rect l="l" t="t" r="r" b="b"/>
            <a:pathLst>
              <a:path w="1479724" h="1294086">
                <a:moveTo>
                  <a:pt x="1479724" y="0"/>
                </a:moveTo>
                <a:lnTo>
                  <a:pt x="0" y="0"/>
                </a:lnTo>
                <a:lnTo>
                  <a:pt x="0" y="1294086"/>
                </a:lnTo>
                <a:lnTo>
                  <a:pt x="1479724" y="1294086"/>
                </a:lnTo>
                <a:lnTo>
                  <a:pt x="147972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700" y="374109"/>
            <a:ext cx="7259568" cy="712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72"/>
              </a:lnSpc>
            </a:pPr>
            <a:r>
              <a:rPr lang="en-US" sz="48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References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3400" y="1891933"/>
            <a:ext cx="16907715" cy="82392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ACAS (2025). Employment Rights Bill -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Acas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Acas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https://www.acas.org.uk/employment-rights-bill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Bank of England (2024). Monetary Policy Summary and minutes of the Monetary Policy Committee meeting - March 2024 (to be published at 12pm). [online] www.bankofengland.co.uk.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https://www.bankofengland.co.uk/monetary-policy-summary-and-minutes/2024/march-2024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09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Baum, T., Mooney, S.K.K., Robinson, R.N.S.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Solnet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D. (2020). COVID-19’s Impact on the Hospitality Workforce – New Crisis or Amplification of the norm? International Journal of Contemporary Hospitality Management, [online] 32(9).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://doi.org/10.1108/ijchm-04-2020-0314.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Centre for European Reform. (2023). Brexit has created shortage of 330,000 workers in UK, say economists. [online]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https://www.cer.eu/in-the-press/brexit-has-created-shortage-330000-workers-uk-say-economists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14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Chakraborty, T., S, S.V., Tripathi, M. and Basu, R. (2024). Towards a Balanced Lifestyle: How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Bleisure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Travel Is Reshaping Work-Life Balance Among Professionals.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://doi.org/10.4018/979-8-3693-8377-3.ch007. (Accessed 15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Christy, A.,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Elnahass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M., Amézaga, J.M., Browne, A. and Heidrich, O. (2023). A dynamic framework to align company climate reporting and action with global climate targets. Business Strategy and the Environment.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://doi.org/10.1002/bse.3635. (Accessed 17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Curran, D. (2021). Inside-out hospitality: A study of working conditions in the hospitality sector in Ireland. NUI Galway: Galway. [online]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https://doi.org/10.13025/EVCK-0X89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EY. (2023). Finance Transformation Strategy and Vision Solution. [online]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https://www.ey.com/en_gl/services/consulting/finance-transformation-strategy-and-vision-solution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Global Sustainable Tourism Council (2023). Booking.com 2023 Sustainable Travel Report. [online] GSTC.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https://www.gstc.org/booking-com-2023-sustainable-travel-report/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Gössling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 and Hall, M.B. (2006). Tourism and Global Environmental Change. Routledge.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://doi.org/10.4324/9780203011911.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IMF (2024). World Economic Outlook, April 2024. [online] International Monetary Fund.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https://www.imf.org/en/Publications/WEO/Issues/2024/04/16/world-economic-outlook-april-2024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Kim, H., Kam, K., Shin, S. and Li, J. (2024). Artificial Intelligence in Hospitality and Tourism: Insights From Industry Practices, Research Literature, and Expert Opinions. Journal of Hospitality &amp; Tourism Research, [online] 49(2).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://doi.org/10.1177/10963480241229235.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KPMG. (2024). Global Leisure Perspectives. [online] Available at: https://kpmg.com/uk/en/insights/strategy/global-leisure-perspectives.html (Accessed 10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ONS (2024). Consumer price inflation, UK - Office for National Statistics. [online] www.ons.gov.uk.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https://www.ons.gov.uk/economy/inflationandpriceindices/bulletins/consumerpriceinflation/february2024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Parliament UK. (2024). Energy Bills Support. [online]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https://publications.parliament.uk/pa/cm5901/cmselect/cmpubacc/511/report.html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10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PwC (2024) UK Hotels Forecast 2024: Navigating Economic Uncertainty. London: PwC.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Hotels Forecast 2024 - 2025: Upbeat outlook, but downside risks remain - PwC 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Riaz, U. (2023). Hospitality industry looks strong for 2023. [online] www.ey.com. Available at: https://www.ey.com/en_us/insights/real-estate-hospitality-construction/hospitality-industry-looks-strong-for-2023-despite-recession-fears.(Accessed 09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Rice, C. (2024). Inflation: Hospitality sector struggling with cost pressures. [online] BBC News.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https://www.bbc.co.uk/news/articles/cw99e8v0wg1o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09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Sharma, R. (2023). Hospitality sustainable practices, a global perspective. Worldwide Hospitality and Tourism Themes, 15(3).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://doi.org/10.1108/whatt-02-2023-0022.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Savills (2023). Spotlight: UK Hotels 2023. [online]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https://www.savills.co.uk/research_articles/229130/349434-0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11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SEO SUPPORT (2025). Latest Changes in UK Immigration - September 2025. [online] UK Immigration Solicitors.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https://ukimmigrationsolicitors.co.uk/latest-changes-in-uk-immigration/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Serrano-Baena, M.M., Fernández, R.E.H., Ruiz-Díaz, C. and Triviño-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Tarradas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 (2023). Promoting the Sustainable Recovery of Hospitality in the Post-Pandemic Era: a Comparative Study to Optimize the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Servicescapes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International Journal of Environmental Research and Public Health, [online] 20(2), p.1100.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://doi.org/10.3390/ijerph20021100. (Accessed 15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Singh, S. (2023). Performance improvement creates stability for hotels in an uncertain environment | Deloitte UK. [online] Deloitte United Kingdom. Available at: https://www.deloitte.com/uk/en/Industries/consumer/blogs/2023/performance-improvement-creates-stability-for-hotels-in-an-uncertain-environment.html (Accessed 10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Sun, M., Cao, X., Liu, X., Cao, T. and Zhu, Q. (2024). The Russia-Ukraine Conflict, Soaring International Energy Prices, and Implications for Global Economic Policies.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Heliyon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10(16), p.e34712.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://doi.org/10.1016/j.heliyon.2024.e34712. (Accessed 07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UK Hospitality (2024). Economic contribution of hospitality.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UKHospitality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7"/>
              </a:rPr>
              <a:t>https://www.ukhospitality.org.uk/insight/economic-contribution-of-hospitality/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05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UNWTO (2023) World Tourism Barometer, Volume 21, Issue 4. (English version). [online]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://doi.org/10.18111/wtobarometereng.2023.21.issue-4. Madrid: United Nations World Tourism Organization. (Accessed 29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Wood, R.C. (2015). Hospitality management : a brief introduction. Thousand Oaks, Ca: Sage Publications Ltd.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WTTC (2024). Travel &amp; Tourism set to Break All Records in 2024. [online] Wttc.org.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8"/>
              </a:rPr>
              <a:t>https://wttc.org/news/travel-and-tourism-set-to-break-all-records-in-2024-reveals-wttc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(Accessed 15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Yates, E., Charnock, G., Frederick Harry Pitts, Johns, J. and Bozkurt, Ö. (2023). From coworking to competing? Business models and strategies of UK coworking spaces beyond the COVID-19 pandemic. Competition and Change, 28(1).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://doi.org/10.1177/10245294231197798. (Accessed 17 Jan.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1679"/>
              </a:lnSpc>
            </a:pPr>
            <a:r>
              <a:rPr lang="en-US" sz="1200" dirty="0">
                <a:solidFill>
                  <a:srgbClr val="000000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</a:p>
          <a:p>
            <a:pPr algn="l">
              <a:lnSpc>
                <a:spcPts val="1679"/>
              </a:lnSpc>
            </a:pPr>
            <a:endParaRPr lang="en-US" sz="12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pPr algn="l">
              <a:lnSpc>
                <a:spcPts val="1679"/>
              </a:lnSpc>
            </a:pPr>
            <a:endParaRPr lang="en-US" sz="12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pPr algn="l">
              <a:lnSpc>
                <a:spcPts val="1679"/>
              </a:lnSpc>
            </a:pPr>
            <a:endParaRPr lang="en-US" sz="1200" dirty="0">
              <a:solidFill>
                <a:srgbClr val="000000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4865649" y="319269"/>
            <a:ext cx="3070766" cy="1535383"/>
          </a:xfrm>
          <a:custGeom>
            <a:avLst/>
            <a:gdLst/>
            <a:ahLst/>
            <a:cxnLst/>
            <a:rect l="l" t="t" r="r" b="b"/>
            <a:pathLst>
              <a:path w="3070766" h="1535383">
                <a:moveTo>
                  <a:pt x="0" y="0"/>
                </a:moveTo>
                <a:lnTo>
                  <a:pt x="3070766" y="0"/>
                </a:lnTo>
                <a:lnTo>
                  <a:pt x="3070766" y="1535383"/>
                </a:lnTo>
                <a:lnTo>
                  <a:pt x="0" y="1535383"/>
                </a:lnTo>
                <a:lnTo>
                  <a:pt x="0" y="0"/>
                </a:lnTo>
                <a:close/>
              </a:path>
            </a:pathLst>
          </a:custGeom>
          <a:blipFill>
            <a:blip r:embed="rId19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2241</Words>
  <Application>Microsoft Office PowerPoint</Application>
  <PresentationFormat>Custom</PresentationFormat>
  <Paragraphs>141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Open Sans</vt:lpstr>
      <vt:lpstr>Arial</vt:lpstr>
      <vt:lpstr>Calibri</vt:lpstr>
      <vt:lpstr>League Spartan</vt:lpstr>
      <vt:lpstr>Arial Bold</vt:lpstr>
      <vt:lpstr>Arial Bold Italics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= vital to global GDP and employment Faces post-COVID financial instability: inflation, energy crises, labour shortages UK hospitality contributes £100bn to GDP, employs ~3 million (UK Hospitality, 2024) Aim: Analyse financial pressures and</dc:title>
  <cp:revision>1</cp:revision>
  <dcterms:created xsi:type="dcterms:W3CDTF">2006-08-16T00:00:00Z</dcterms:created>
  <dcterms:modified xsi:type="dcterms:W3CDTF">2026-02-15T16:38:54Z</dcterms:modified>
  <dc:identifier>DAG1mq9RSZI</dc:identifier>
</cp:coreProperties>
</file>